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modernComment_116_F72B0993.xml" ContentType="application/vnd.ms-powerpoint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8" r:id="rId2"/>
    <p:sldId id="257" r:id="rId3"/>
    <p:sldId id="269" r:id="rId4"/>
    <p:sldId id="283" r:id="rId5"/>
    <p:sldId id="270" r:id="rId6"/>
    <p:sldId id="274" r:id="rId7"/>
    <p:sldId id="279" r:id="rId8"/>
    <p:sldId id="280" r:id="rId9"/>
    <p:sldId id="281" r:id="rId10"/>
    <p:sldId id="282" r:id="rId11"/>
    <p:sldId id="276" r:id="rId12"/>
    <p:sldId id="277" r:id="rId13"/>
    <p:sldId id="278" r:id="rId14"/>
    <p:sldId id="271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2520FB7-6754-8FAB-A13C-91B0627BAF11}" name="Li, Yibo" initials="LY" userId="S::yibo_li@student.uml.edu::fb44d0c9-b906-431a-8de2-79500cc3e35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4E1088-D3FA-473E-BB62-DCEAC0106468}" v="1" dt="2022-12-17T06:15:56.718"/>
    <p1510:client id="{21FCD292-E019-7262-E76E-D5D71194BC19}" v="318" dt="2022-12-13T06:16:50.426"/>
    <p1510:client id="{236585E2-3371-BF98-BEDD-436E7E4DE8A6}" v="8" dt="2022-12-13T04:17:48.099"/>
    <p1510:client id="{23963B7C-A3A3-C34C-325B-CAF057E25C78}" v="9" dt="2022-12-13T21:18:18.401"/>
    <p1510:client id="{3B2EA18D-7746-6209-993C-DB9A48284836}" v="3" dt="2022-12-13T18:59:01.822"/>
    <p1510:client id="{4972C88C-1C8B-F167-CBF3-5B746E9537B9}" v="6" dt="2022-12-13T16:40:21.009"/>
    <p1510:client id="{4C730F0D-D92A-06E3-B4F3-586FE43DDF02}" v="551" dt="2022-12-14T00:22:48.285"/>
    <p1510:client id="{7EA58393-9688-47CB-81B1-DAE691331E77}" v="8" dt="2022-12-13T16:44:42.763"/>
    <p1510:client id="{8866387B-655A-29B2-A88B-6641BE57A6BF}" v="78" dt="2022-12-13T23:56:24.582"/>
    <p1510:client id="{89452117-2D52-E759-816A-92A4BCB421B5}" v="400" dt="2022-12-13T12:01:35.747"/>
    <p1510:client id="{90C8586A-6B77-338F-D763-369A4D2B2982}" v="557" dt="2022-12-13T22:09:16.395"/>
    <p1510:client id="{9565F8CD-ED81-77E7-228C-5A94E4170CEC}" v="73" dt="2022-12-13T18:40:36.818"/>
    <p1510:client id="{ADA33251-D236-24C4-B97D-9920E359F756}" v="161" dt="2022-12-13T20:09:25.934"/>
    <p1510:client id="{B0576F7A-4F45-130B-6604-C559BD68E0FB}" v="53" dt="2022-12-13T21:07:32.980"/>
    <p1510:client id="{BD73F6DE-9CC8-B970-C8CE-3EB684E2E47D}" v="1931" dt="2022-12-13T16:31:16.340"/>
    <p1510:client id="{FA9B83F1-283F-5943-2FB2-B9162400F2D6}" v="21" dt="2022-12-13T21:59:51.2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modernComment_116_F72B099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E10711E-0593-4F4A-835C-A61BAEE075B0}" authorId="{E2520FB7-6754-8FAB-A13C-91B0627BAF11}" created="2022-12-13T16:35:23.909">
    <pc:sldMkLst xmlns:pc="http://schemas.microsoft.com/office/powerpoint/2013/main/command">
      <pc:docMk/>
      <pc:sldMk cId="4146792851" sldId="278"/>
    </pc:sldMkLst>
    <p188:txBody>
      <a:bodyPr/>
      <a:lstStyle/>
      <a:p>
        <a:r>
          <a:rPr lang="en-US"/>
          <a:t>PCA is dimensionality reduction method to get rid of less important feature (frequency components), especially when the features are too many.  </a:t>
        </a:r>
      </a:p>
    </p188:txBody>
  </p188:cm>
  <p188:cm id="{39FAA878-1D99-4E48-AE26-7AF191A76469}" authorId="{E2520FB7-6754-8FAB-A13C-91B0627BAF11}" created="2022-12-13T16:36:21.832">
    <pc:sldMkLst xmlns:pc="http://schemas.microsoft.com/office/powerpoint/2013/main/command">
      <pc:docMk/>
      <pc:sldMk cId="4146792851" sldId="278"/>
    </pc:sldMkLst>
    <p188:txBody>
      <a:bodyPr/>
      <a:lstStyle/>
      <a:p>
        <a:r>
          <a:rPr lang="en-US"/>
          <a:t>ICA is a feature engineering technique to analyze the independent components of each feature (frequency component) to find which is is determined</a:t>
        </a:r>
      </a:p>
    </p188:txBody>
  </p188:cm>
  <p188:cm id="{E3C6D825-B55A-4D04-A1F0-636D97E40B34}" authorId="{E2520FB7-6754-8FAB-A13C-91B0627BAF11}" created="2022-12-13T16:37:15.849">
    <pc:sldMkLst xmlns:pc="http://schemas.microsoft.com/office/powerpoint/2013/main/command">
      <pc:docMk/>
      <pc:sldMk cId="4146792851" sldId="278"/>
    </pc:sldMkLst>
    <p188:txBody>
      <a:bodyPr/>
      <a:lstStyle/>
      <a:p>
        <a:r>
          <a:rPr lang="en-US"/>
          <a:t>Outlier is the data point out of normal range of most normal data point; it may affect the classifier definition.</a:t>
        </a:r>
      </a:p>
    </p188:txBody>
  </p188:cm>
  <p188:cm id="{07BB0FDE-E363-448E-8828-336140A8715C}" authorId="{E2520FB7-6754-8FAB-A13C-91B0627BAF11}" created="2022-12-13T16:39:04.007">
    <pc:sldMkLst xmlns:pc="http://schemas.microsoft.com/office/powerpoint/2013/main/command">
      <pc:docMk/>
      <pc:sldMk cId="4146792851" sldId="278"/>
    </pc:sldMkLst>
    <p188:txBody>
      <a:bodyPr/>
      <a:lstStyle/>
      <a:p>
        <a:r>
          <a:rPr lang="en-US"/>
          <a:t>Temporal and frequency-based are space (different area of brain) and timing (different timing status of brain) analysis, it gives more comprehensive understanding of brain activity instead of only using one side.</a:t>
        </a:r>
      </a:p>
    </p188:txBody>
  </p188:cm>
  <p188:cm id="{958CAE95-B78E-4F26-8D75-0F251B42B18F}" authorId="{E2520FB7-6754-8FAB-A13C-91B0627BAF11}" created="2022-12-13T16:40:21.009">
    <pc:sldMkLst xmlns:pc="http://schemas.microsoft.com/office/powerpoint/2013/main/command">
      <pc:docMk/>
      <pc:sldMk cId="4146792851" sldId="278"/>
    </pc:sldMkLst>
    <p188:txBody>
      <a:bodyPr/>
      <a:lstStyle/>
      <a:p>
        <a:r>
          <a:rPr lang="en-US"/>
          <a:t>Metric learning is technique to find a way to maximize the intraclass variance but minimize the inter class variance, it then can define the mahalanobis distance for re-evaluate the sample's distance.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DB707C-BC9F-4CBE-AD7C-E6AD6B07B6F8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5D220B0-F70B-4657-B4B4-BEC86A5D5742}">
      <dgm:prSet/>
      <dgm:spPr/>
      <dgm:t>
        <a:bodyPr/>
        <a:lstStyle/>
        <a:p>
          <a:r>
            <a:rPr lang="en-US" b="0"/>
            <a:t>Improve</a:t>
          </a:r>
        </a:p>
      </dgm:t>
    </dgm:pt>
    <dgm:pt modelId="{C968ABD2-5952-4E23-8F2B-8A1B6F9B2DD6}" type="parTrans" cxnId="{1FA14E66-4CCB-448F-B80B-1256683BF019}">
      <dgm:prSet/>
      <dgm:spPr/>
      <dgm:t>
        <a:bodyPr/>
        <a:lstStyle/>
        <a:p>
          <a:endParaRPr lang="en-US"/>
        </a:p>
      </dgm:t>
    </dgm:pt>
    <dgm:pt modelId="{5EB247DB-9476-43B7-9FA5-625FFEB4368E}" type="sibTrans" cxnId="{1FA14E66-4CCB-448F-B80B-1256683BF019}">
      <dgm:prSet/>
      <dgm:spPr/>
      <dgm:t>
        <a:bodyPr/>
        <a:lstStyle/>
        <a:p>
          <a:endParaRPr lang="en-US"/>
        </a:p>
      </dgm:t>
    </dgm:pt>
    <dgm:pt modelId="{4A308FA2-A47C-4DC1-955B-6E8C9D4562ED}">
      <dgm:prSet/>
      <dgm:spPr/>
      <dgm:t>
        <a:bodyPr/>
        <a:lstStyle/>
        <a:p>
          <a:r>
            <a:rPr lang="en-US" b="0"/>
            <a:t>Improve training with publicly available dataset (</a:t>
          </a:r>
          <a:r>
            <a:rPr lang="en-US" b="0">
              <a:latin typeface="Plantagenet Cherokee"/>
            </a:rPr>
            <a:t>transfer</a:t>
          </a:r>
          <a:r>
            <a:rPr lang="en-US" b="0"/>
            <a:t> </a:t>
          </a:r>
          <a:r>
            <a:rPr lang="en-US" b="0">
              <a:latin typeface="Plantagenet Cherokee"/>
            </a:rPr>
            <a:t>learning</a:t>
          </a:r>
          <a:r>
            <a:rPr lang="en-US" b="0"/>
            <a:t>)</a:t>
          </a:r>
        </a:p>
      </dgm:t>
    </dgm:pt>
    <dgm:pt modelId="{05D0C980-39E4-430F-BF39-F64E339DF0DB}" type="parTrans" cxnId="{D79B5810-8090-4E5D-A0B6-4B849C439CF0}">
      <dgm:prSet/>
      <dgm:spPr/>
      <dgm:t>
        <a:bodyPr/>
        <a:lstStyle/>
        <a:p>
          <a:endParaRPr lang="en-US"/>
        </a:p>
      </dgm:t>
    </dgm:pt>
    <dgm:pt modelId="{473A06CC-8BC0-4A54-B8F8-19D1622A5E26}" type="sibTrans" cxnId="{D79B5810-8090-4E5D-A0B6-4B849C439CF0}">
      <dgm:prSet/>
      <dgm:spPr/>
      <dgm:t>
        <a:bodyPr/>
        <a:lstStyle/>
        <a:p>
          <a:endParaRPr lang="en-US"/>
        </a:p>
      </dgm:t>
    </dgm:pt>
    <dgm:pt modelId="{F109298D-8DAE-4CDA-91D4-F315614D91D6}">
      <dgm:prSet/>
      <dgm:spPr/>
      <dgm:t>
        <a:bodyPr/>
        <a:lstStyle/>
        <a:p>
          <a:r>
            <a:rPr lang="en-US" b="0">
              <a:latin typeface="Plantagenet Cherokee"/>
            </a:rPr>
            <a:t>Optimize</a:t>
          </a:r>
        </a:p>
      </dgm:t>
    </dgm:pt>
    <dgm:pt modelId="{4223602D-691B-4CF8-90B4-F76A52071626}" type="parTrans" cxnId="{FC667E7F-F417-4068-A832-B0BF4F69D498}">
      <dgm:prSet/>
      <dgm:spPr/>
      <dgm:t>
        <a:bodyPr/>
        <a:lstStyle/>
        <a:p>
          <a:endParaRPr lang="en-US"/>
        </a:p>
      </dgm:t>
    </dgm:pt>
    <dgm:pt modelId="{92C95C85-C2E6-49A4-BE1F-0701C4E5EDD7}" type="sibTrans" cxnId="{FC667E7F-F417-4068-A832-B0BF4F69D498}">
      <dgm:prSet/>
      <dgm:spPr/>
      <dgm:t>
        <a:bodyPr/>
        <a:lstStyle/>
        <a:p>
          <a:endParaRPr lang="en-US"/>
        </a:p>
      </dgm:t>
    </dgm:pt>
    <dgm:pt modelId="{8B6203D7-AA51-4205-BBDD-CF80CCDD53B0}">
      <dgm:prSet/>
      <dgm:spPr/>
      <dgm:t>
        <a:bodyPr/>
        <a:lstStyle/>
        <a:p>
          <a:r>
            <a:rPr lang="en-US" b="0"/>
            <a:t>Use</a:t>
          </a:r>
        </a:p>
      </dgm:t>
    </dgm:pt>
    <dgm:pt modelId="{891DA839-9EAF-4181-A38F-55CFBC77737E}" type="parTrans" cxnId="{DF1F427C-8A8A-44EF-91CA-8DB84C1249FE}">
      <dgm:prSet/>
      <dgm:spPr/>
      <dgm:t>
        <a:bodyPr/>
        <a:lstStyle/>
        <a:p>
          <a:endParaRPr lang="en-US"/>
        </a:p>
      </dgm:t>
    </dgm:pt>
    <dgm:pt modelId="{7BA7BCA5-023D-4BAA-8FCF-5EC2F006A1E1}" type="sibTrans" cxnId="{DF1F427C-8A8A-44EF-91CA-8DB84C1249FE}">
      <dgm:prSet/>
      <dgm:spPr/>
      <dgm:t>
        <a:bodyPr/>
        <a:lstStyle/>
        <a:p>
          <a:endParaRPr lang="en-US"/>
        </a:p>
      </dgm:t>
    </dgm:pt>
    <dgm:pt modelId="{4F702B26-4655-45C5-A5FF-6615B7B0DBCD}">
      <dgm:prSet/>
      <dgm:spPr/>
      <dgm:t>
        <a:bodyPr/>
        <a:lstStyle/>
        <a:p>
          <a:r>
            <a:rPr lang="en-US" b="0"/>
            <a:t>Use a 16-channel headset</a:t>
          </a:r>
        </a:p>
      </dgm:t>
    </dgm:pt>
    <dgm:pt modelId="{31942632-8641-4515-806A-0DF2455A7DC9}" type="parTrans" cxnId="{A6CEACE7-E839-47D4-B442-2FE7B9CCA1A2}">
      <dgm:prSet/>
      <dgm:spPr/>
      <dgm:t>
        <a:bodyPr/>
        <a:lstStyle/>
        <a:p>
          <a:endParaRPr lang="en-US"/>
        </a:p>
      </dgm:t>
    </dgm:pt>
    <dgm:pt modelId="{D0470E1F-8820-4E20-801D-F88B2DD39FA1}" type="sibTrans" cxnId="{A6CEACE7-E839-47D4-B442-2FE7B9CCA1A2}">
      <dgm:prSet/>
      <dgm:spPr/>
      <dgm:t>
        <a:bodyPr/>
        <a:lstStyle/>
        <a:p>
          <a:endParaRPr lang="en-US"/>
        </a:p>
      </dgm:t>
    </dgm:pt>
    <dgm:pt modelId="{DB1BCAC7-0C21-497E-B1EB-C9A0655C403F}">
      <dgm:prSet phldr="0"/>
      <dgm:spPr/>
      <dgm:t>
        <a:bodyPr/>
        <a:lstStyle/>
        <a:p>
          <a:r>
            <a:rPr lang="en-US" b="0">
              <a:latin typeface="Plantagenet Cherokee"/>
            </a:rPr>
            <a:t>Outlier</a:t>
          </a:r>
          <a:r>
            <a:rPr lang="en-US" b="0"/>
            <a:t> detection and removal</a:t>
          </a:r>
        </a:p>
      </dgm:t>
    </dgm:pt>
    <dgm:pt modelId="{EE7BD216-9996-4D9C-BB96-C756374D4628}" type="parTrans" cxnId="{E9B7BAEF-29ED-4FEE-B9C9-3DDBB0036FB9}">
      <dgm:prSet/>
      <dgm:spPr/>
      <dgm:t>
        <a:bodyPr/>
        <a:lstStyle/>
        <a:p>
          <a:endParaRPr lang="en-US"/>
        </a:p>
      </dgm:t>
    </dgm:pt>
    <dgm:pt modelId="{5ACA5AAC-D7C9-474B-8EFB-A5D2D5C0AFCF}" type="sibTrans" cxnId="{E9B7BAEF-29ED-4FEE-B9C9-3DDBB0036FB9}">
      <dgm:prSet/>
      <dgm:spPr/>
      <dgm:t>
        <a:bodyPr/>
        <a:lstStyle/>
        <a:p>
          <a:endParaRPr lang="en-US"/>
        </a:p>
      </dgm:t>
    </dgm:pt>
    <dgm:pt modelId="{7DD9D0A4-0AC1-4EFC-A0CF-E6D7D8AA1C48}">
      <dgm:prSet phldr="0"/>
      <dgm:spPr/>
      <dgm:t>
        <a:bodyPr/>
        <a:lstStyle/>
        <a:p>
          <a:pPr rtl="0"/>
          <a:r>
            <a:rPr lang="en-US" b="0"/>
            <a:t>PCA and ICA</a:t>
          </a:r>
        </a:p>
      </dgm:t>
    </dgm:pt>
    <dgm:pt modelId="{2BD31554-C151-4ECD-AA40-BC51F0BBB055}" type="parTrans" cxnId="{04AE86A4-942D-45B7-A247-EEC7ACA5595F}">
      <dgm:prSet/>
      <dgm:spPr/>
      <dgm:t>
        <a:bodyPr/>
        <a:lstStyle/>
        <a:p>
          <a:endParaRPr lang="en-US"/>
        </a:p>
      </dgm:t>
    </dgm:pt>
    <dgm:pt modelId="{2FB7D014-95A9-4F9E-9D42-E1DA61271EFC}" type="sibTrans" cxnId="{04AE86A4-942D-45B7-A247-EEC7ACA5595F}">
      <dgm:prSet/>
      <dgm:spPr/>
      <dgm:t>
        <a:bodyPr/>
        <a:lstStyle/>
        <a:p>
          <a:endParaRPr lang="en-US"/>
        </a:p>
      </dgm:t>
    </dgm:pt>
    <dgm:pt modelId="{49EF4B0B-688D-4CA8-8E41-D9238E2F0798}">
      <dgm:prSet phldr="0"/>
      <dgm:spPr/>
      <dgm:t>
        <a:bodyPr/>
        <a:lstStyle/>
        <a:p>
          <a:pPr rtl="0"/>
          <a:r>
            <a:rPr lang="en-US" b="0"/>
            <a:t>Temporal and </a:t>
          </a:r>
          <a:r>
            <a:rPr lang="en-US" b="0">
              <a:latin typeface="Plantagenet Cherokee"/>
            </a:rPr>
            <a:t>frequency-based</a:t>
          </a:r>
          <a:r>
            <a:rPr lang="en-US" b="0"/>
            <a:t> </a:t>
          </a:r>
          <a:r>
            <a:rPr lang="en-US" b="0">
              <a:latin typeface="Plantagenet Cherokee"/>
            </a:rPr>
            <a:t>features to augment number of features </a:t>
          </a:r>
        </a:p>
      </dgm:t>
    </dgm:pt>
    <dgm:pt modelId="{3EEF2B7F-629E-4955-BD34-E9F87DF1B9B7}" type="parTrans" cxnId="{AE1EE679-EB63-4F9E-AD19-11CE01239DD9}">
      <dgm:prSet/>
      <dgm:spPr/>
      <dgm:t>
        <a:bodyPr/>
        <a:lstStyle/>
        <a:p>
          <a:endParaRPr lang="en-US"/>
        </a:p>
      </dgm:t>
    </dgm:pt>
    <dgm:pt modelId="{C14A2B81-A225-47F9-A84A-C880C7F17D74}" type="sibTrans" cxnId="{AE1EE679-EB63-4F9E-AD19-11CE01239DD9}">
      <dgm:prSet/>
      <dgm:spPr/>
      <dgm:t>
        <a:bodyPr/>
        <a:lstStyle/>
        <a:p>
          <a:endParaRPr lang="en-US"/>
        </a:p>
      </dgm:t>
    </dgm:pt>
    <dgm:pt modelId="{1F267F0E-B535-4DB3-A4C0-AF2D81FD0A96}">
      <dgm:prSet phldr="0"/>
      <dgm:spPr/>
      <dgm:t>
        <a:bodyPr/>
        <a:lstStyle/>
        <a:p>
          <a:pPr rtl="0"/>
          <a:r>
            <a:rPr lang="en-US" b="0">
              <a:latin typeface="Plantagenet Cherokee"/>
            </a:rPr>
            <a:t>Metric learning and mahalanobis distance</a:t>
          </a:r>
        </a:p>
      </dgm:t>
    </dgm:pt>
    <dgm:pt modelId="{8574ECE2-584A-4CF7-87CD-B9365B57A2DC}" type="parTrans" cxnId="{6CFE920E-5AAF-4AEA-BF63-D9A4790EE9CF}">
      <dgm:prSet/>
      <dgm:spPr/>
    </dgm:pt>
    <dgm:pt modelId="{4E605DCC-94B9-4FD3-B079-0018EA708DFA}" type="sibTrans" cxnId="{6CFE920E-5AAF-4AEA-BF63-D9A4790EE9CF}">
      <dgm:prSet/>
      <dgm:spPr/>
    </dgm:pt>
    <dgm:pt modelId="{6A85BFC8-289C-4EFB-A449-51E589BBE3FF}" type="pres">
      <dgm:prSet presAssocID="{C6DB707C-BC9F-4CBE-AD7C-E6AD6B07B6F8}" presName="Name0" presStyleCnt="0">
        <dgm:presLayoutVars>
          <dgm:dir/>
          <dgm:animLvl val="lvl"/>
          <dgm:resizeHandles val="exact"/>
        </dgm:presLayoutVars>
      </dgm:prSet>
      <dgm:spPr/>
    </dgm:pt>
    <dgm:pt modelId="{C8767EDD-4A94-4A8F-82C7-A1F6A43EAB3E}" type="pres">
      <dgm:prSet presAssocID="{35D220B0-F70B-4657-B4B4-BEC86A5D5742}" presName="linNode" presStyleCnt="0"/>
      <dgm:spPr/>
    </dgm:pt>
    <dgm:pt modelId="{F27B662D-8DDE-4C05-A5FB-E4024D88BCA5}" type="pres">
      <dgm:prSet presAssocID="{35D220B0-F70B-4657-B4B4-BEC86A5D5742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6AD877FF-2E91-41D3-BA6E-C4C12FE8BA39}" type="pres">
      <dgm:prSet presAssocID="{35D220B0-F70B-4657-B4B4-BEC86A5D5742}" presName="descendantText" presStyleLbl="alignAccFollowNode1" presStyleIdx="0" presStyleCnt="3">
        <dgm:presLayoutVars>
          <dgm:bulletEnabled/>
        </dgm:presLayoutVars>
      </dgm:prSet>
      <dgm:spPr/>
    </dgm:pt>
    <dgm:pt modelId="{35C37CA2-1821-41B4-96B1-B554A5EB903D}" type="pres">
      <dgm:prSet presAssocID="{5EB247DB-9476-43B7-9FA5-625FFEB4368E}" presName="sp" presStyleCnt="0"/>
      <dgm:spPr/>
    </dgm:pt>
    <dgm:pt modelId="{127908FC-A818-47AA-890C-5DA2071FEE08}" type="pres">
      <dgm:prSet presAssocID="{F109298D-8DAE-4CDA-91D4-F315614D91D6}" presName="linNode" presStyleCnt="0"/>
      <dgm:spPr/>
    </dgm:pt>
    <dgm:pt modelId="{CFE1EAE1-7645-497C-89D5-B30BB8BD96FE}" type="pres">
      <dgm:prSet presAssocID="{F109298D-8DAE-4CDA-91D4-F315614D91D6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91DA82E2-B40C-4899-8F6A-88BF8126A06C}" type="pres">
      <dgm:prSet presAssocID="{F109298D-8DAE-4CDA-91D4-F315614D91D6}" presName="descendantText" presStyleLbl="alignAccFollowNode1" presStyleIdx="1" presStyleCnt="3">
        <dgm:presLayoutVars>
          <dgm:bulletEnabled/>
        </dgm:presLayoutVars>
      </dgm:prSet>
      <dgm:spPr/>
    </dgm:pt>
    <dgm:pt modelId="{C4A49CB0-A9AA-42A0-80C9-9B717BC11DDB}" type="pres">
      <dgm:prSet presAssocID="{92C95C85-C2E6-49A4-BE1F-0701C4E5EDD7}" presName="sp" presStyleCnt="0"/>
      <dgm:spPr/>
    </dgm:pt>
    <dgm:pt modelId="{8D2EDC30-933B-44A1-9CE1-7755C46B0516}" type="pres">
      <dgm:prSet presAssocID="{8B6203D7-AA51-4205-BBDD-CF80CCDD53B0}" presName="linNode" presStyleCnt="0"/>
      <dgm:spPr/>
    </dgm:pt>
    <dgm:pt modelId="{B01E75D4-E09D-463E-A4AD-CFD3B107438A}" type="pres">
      <dgm:prSet presAssocID="{8B6203D7-AA51-4205-BBDD-CF80CCDD53B0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82078B44-9C88-4851-A4D1-7925E4DCAFF7}" type="pres">
      <dgm:prSet presAssocID="{8B6203D7-AA51-4205-BBDD-CF80CCDD53B0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D2101207-49A4-4F6E-8C89-2BA1616ADE9A}" type="presOf" srcId="{F109298D-8DAE-4CDA-91D4-F315614D91D6}" destId="{CFE1EAE1-7645-497C-89D5-B30BB8BD96FE}" srcOrd="0" destOrd="0" presId="urn:microsoft.com/office/officeart/2016/7/layout/VerticalSolidActionList"/>
    <dgm:cxn modelId="{6CFE920E-5AAF-4AEA-BF63-D9A4790EE9CF}" srcId="{F109298D-8DAE-4CDA-91D4-F315614D91D6}" destId="{1F267F0E-B535-4DB3-A4C0-AF2D81FD0A96}" srcOrd="3" destOrd="0" parTransId="{8574ECE2-584A-4CF7-87CD-B9365B57A2DC}" sibTransId="{4E605DCC-94B9-4FD3-B079-0018EA708DFA}"/>
    <dgm:cxn modelId="{D79B5810-8090-4E5D-A0B6-4B849C439CF0}" srcId="{35D220B0-F70B-4657-B4B4-BEC86A5D5742}" destId="{4A308FA2-A47C-4DC1-955B-6E8C9D4562ED}" srcOrd="0" destOrd="0" parTransId="{05D0C980-39E4-430F-BF39-F64E339DF0DB}" sibTransId="{473A06CC-8BC0-4A54-B8F8-19D1622A5E26}"/>
    <dgm:cxn modelId="{00056E30-AA30-4346-AC8E-4076F9EE1D25}" type="presOf" srcId="{35D220B0-F70B-4657-B4B4-BEC86A5D5742}" destId="{F27B662D-8DDE-4C05-A5FB-E4024D88BCA5}" srcOrd="0" destOrd="0" presId="urn:microsoft.com/office/officeart/2016/7/layout/VerticalSolidActionList"/>
    <dgm:cxn modelId="{1FA14E66-4CCB-448F-B80B-1256683BF019}" srcId="{C6DB707C-BC9F-4CBE-AD7C-E6AD6B07B6F8}" destId="{35D220B0-F70B-4657-B4B4-BEC86A5D5742}" srcOrd="0" destOrd="0" parTransId="{C968ABD2-5952-4E23-8F2B-8A1B6F9B2DD6}" sibTransId="{5EB247DB-9476-43B7-9FA5-625FFEB4368E}"/>
    <dgm:cxn modelId="{18889D6C-0230-43C0-8F26-8B1F73273BAE}" type="presOf" srcId="{4A308FA2-A47C-4DC1-955B-6E8C9D4562ED}" destId="{6AD877FF-2E91-41D3-BA6E-C4C12FE8BA39}" srcOrd="0" destOrd="0" presId="urn:microsoft.com/office/officeart/2016/7/layout/VerticalSolidActionList"/>
    <dgm:cxn modelId="{DE6B8C71-2C94-42A1-98D6-34712BB1E86D}" type="presOf" srcId="{49EF4B0B-688D-4CA8-8E41-D9238E2F0798}" destId="{91DA82E2-B40C-4899-8F6A-88BF8126A06C}" srcOrd="0" destOrd="2" presId="urn:microsoft.com/office/officeart/2016/7/layout/VerticalSolidActionList"/>
    <dgm:cxn modelId="{F5DC9E53-E0C4-4A73-8A93-5186399C6BA0}" type="presOf" srcId="{1F267F0E-B535-4DB3-A4C0-AF2D81FD0A96}" destId="{91DA82E2-B40C-4899-8F6A-88BF8126A06C}" srcOrd="0" destOrd="3" presId="urn:microsoft.com/office/officeart/2016/7/layout/VerticalSolidActionList"/>
    <dgm:cxn modelId="{AE1EE679-EB63-4F9E-AD19-11CE01239DD9}" srcId="{F109298D-8DAE-4CDA-91D4-F315614D91D6}" destId="{49EF4B0B-688D-4CA8-8E41-D9238E2F0798}" srcOrd="2" destOrd="0" parTransId="{3EEF2B7F-629E-4955-BD34-E9F87DF1B9B7}" sibTransId="{C14A2B81-A225-47F9-A84A-C880C7F17D74}"/>
    <dgm:cxn modelId="{DF1F427C-8A8A-44EF-91CA-8DB84C1249FE}" srcId="{C6DB707C-BC9F-4CBE-AD7C-E6AD6B07B6F8}" destId="{8B6203D7-AA51-4205-BBDD-CF80CCDD53B0}" srcOrd="2" destOrd="0" parTransId="{891DA839-9EAF-4181-A38F-55CFBC77737E}" sibTransId="{7BA7BCA5-023D-4BAA-8FCF-5EC2F006A1E1}"/>
    <dgm:cxn modelId="{FC667E7F-F417-4068-A832-B0BF4F69D498}" srcId="{C6DB707C-BC9F-4CBE-AD7C-E6AD6B07B6F8}" destId="{F109298D-8DAE-4CDA-91D4-F315614D91D6}" srcOrd="1" destOrd="0" parTransId="{4223602D-691B-4CF8-90B4-F76A52071626}" sibTransId="{92C95C85-C2E6-49A4-BE1F-0701C4E5EDD7}"/>
    <dgm:cxn modelId="{BB9B7D83-29C1-4502-A8C9-37548245FE61}" type="presOf" srcId="{8B6203D7-AA51-4205-BBDD-CF80CCDD53B0}" destId="{B01E75D4-E09D-463E-A4AD-CFD3B107438A}" srcOrd="0" destOrd="0" presId="urn:microsoft.com/office/officeart/2016/7/layout/VerticalSolidActionList"/>
    <dgm:cxn modelId="{04AE86A4-942D-45B7-A247-EEC7ACA5595F}" srcId="{F109298D-8DAE-4CDA-91D4-F315614D91D6}" destId="{7DD9D0A4-0AC1-4EFC-A0CF-E6D7D8AA1C48}" srcOrd="1" destOrd="0" parTransId="{2BD31554-C151-4ECD-AA40-BC51F0BBB055}" sibTransId="{2FB7D014-95A9-4F9E-9D42-E1DA61271EFC}"/>
    <dgm:cxn modelId="{2AE767B2-14FF-4160-BAD3-6C664D12443D}" type="presOf" srcId="{DB1BCAC7-0C21-497E-B1EB-C9A0655C403F}" destId="{91DA82E2-B40C-4899-8F6A-88BF8126A06C}" srcOrd="0" destOrd="0" presId="urn:microsoft.com/office/officeart/2016/7/layout/VerticalSolidActionList"/>
    <dgm:cxn modelId="{55536EBA-124D-4B4D-A281-19FBBAB63C8E}" type="presOf" srcId="{7DD9D0A4-0AC1-4EFC-A0CF-E6D7D8AA1C48}" destId="{91DA82E2-B40C-4899-8F6A-88BF8126A06C}" srcOrd="0" destOrd="1" presId="urn:microsoft.com/office/officeart/2016/7/layout/VerticalSolidActionList"/>
    <dgm:cxn modelId="{39C071CF-72DA-4BC7-A5E6-1E565E0C3D65}" type="presOf" srcId="{4F702B26-4655-45C5-A5FF-6615B7B0DBCD}" destId="{82078B44-9C88-4851-A4D1-7925E4DCAFF7}" srcOrd="0" destOrd="0" presId="urn:microsoft.com/office/officeart/2016/7/layout/VerticalSolidActionList"/>
    <dgm:cxn modelId="{F1C9E7D1-320C-41A9-9233-12EC2FE9C3E6}" type="presOf" srcId="{C6DB707C-BC9F-4CBE-AD7C-E6AD6B07B6F8}" destId="{6A85BFC8-289C-4EFB-A449-51E589BBE3FF}" srcOrd="0" destOrd="0" presId="urn:microsoft.com/office/officeart/2016/7/layout/VerticalSolidActionList"/>
    <dgm:cxn modelId="{A6CEACE7-E839-47D4-B442-2FE7B9CCA1A2}" srcId="{8B6203D7-AA51-4205-BBDD-CF80CCDD53B0}" destId="{4F702B26-4655-45C5-A5FF-6615B7B0DBCD}" srcOrd="0" destOrd="0" parTransId="{31942632-8641-4515-806A-0DF2455A7DC9}" sibTransId="{D0470E1F-8820-4E20-801D-F88B2DD39FA1}"/>
    <dgm:cxn modelId="{E9B7BAEF-29ED-4FEE-B9C9-3DDBB0036FB9}" srcId="{F109298D-8DAE-4CDA-91D4-F315614D91D6}" destId="{DB1BCAC7-0C21-497E-B1EB-C9A0655C403F}" srcOrd="0" destOrd="0" parTransId="{EE7BD216-9996-4D9C-BB96-C756374D4628}" sibTransId="{5ACA5AAC-D7C9-474B-8EFB-A5D2D5C0AFCF}"/>
    <dgm:cxn modelId="{4BD58439-A290-424C-B7B9-C159F1B4970A}" type="presParOf" srcId="{6A85BFC8-289C-4EFB-A449-51E589BBE3FF}" destId="{C8767EDD-4A94-4A8F-82C7-A1F6A43EAB3E}" srcOrd="0" destOrd="0" presId="urn:microsoft.com/office/officeart/2016/7/layout/VerticalSolidActionList"/>
    <dgm:cxn modelId="{D9BD77E3-247B-4C77-83D7-6B41B4C9DA3E}" type="presParOf" srcId="{C8767EDD-4A94-4A8F-82C7-A1F6A43EAB3E}" destId="{F27B662D-8DDE-4C05-A5FB-E4024D88BCA5}" srcOrd="0" destOrd="0" presId="urn:microsoft.com/office/officeart/2016/7/layout/VerticalSolidActionList"/>
    <dgm:cxn modelId="{D56055BE-663E-4AF2-875A-898C535D0997}" type="presParOf" srcId="{C8767EDD-4A94-4A8F-82C7-A1F6A43EAB3E}" destId="{6AD877FF-2E91-41D3-BA6E-C4C12FE8BA39}" srcOrd="1" destOrd="0" presId="urn:microsoft.com/office/officeart/2016/7/layout/VerticalSolidActionList"/>
    <dgm:cxn modelId="{80297140-59A7-4721-B301-BFA1A342FB5C}" type="presParOf" srcId="{6A85BFC8-289C-4EFB-A449-51E589BBE3FF}" destId="{35C37CA2-1821-41B4-96B1-B554A5EB903D}" srcOrd="1" destOrd="0" presId="urn:microsoft.com/office/officeart/2016/7/layout/VerticalSolidActionList"/>
    <dgm:cxn modelId="{83435448-A6AF-4271-AC22-0B12DB916AF7}" type="presParOf" srcId="{6A85BFC8-289C-4EFB-A449-51E589BBE3FF}" destId="{127908FC-A818-47AA-890C-5DA2071FEE08}" srcOrd="2" destOrd="0" presId="urn:microsoft.com/office/officeart/2016/7/layout/VerticalSolidActionList"/>
    <dgm:cxn modelId="{BD1F23AC-63D8-4129-9A10-6BF5D264DA89}" type="presParOf" srcId="{127908FC-A818-47AA-890C-5DA2071FEE08}" destId="{CFE1EAE1-7645-497C-89D5-B30BB8BD96FE}" srcOrd="0" destOrd="0" presId="urn:microsoft.com/office/officeart/2016/7/layout/VerticalSolidActionList"/>
    <dgm:cxn modelId="{A1AC56DD-BD5F-470D-A7EE-F346BCA35290}" type="presParOf" srcId="{127908FC-A818-47AA-890C-5DA2071FEE08}" destId="{91DA82E2-B40C-4899-8F6A-88BF8126A06C}" srcOrd="1" destOrd="0" presId="urn:microsoft.com/office/officeart/2016/7/layout/VerticalSolidActionList"/>
    <dgm:cxn modelId="{4C9A08E5-606F-4478-9FCF-3C3323C51DA5}" type="presParOf" srcId="{6A85BFC8-289C-4EFB-A449-51E589BBE3FF}" destId="{C4A49CB0-A9AA-42A0-80C9-9B717BC11DDB}" srcOrd="3" destOrd="0" presId="urn:microsoft.com/office/officeart/2016/7/layout/VerticalSolidActionList"/>
    <dgm:cxn modelId="{39E9BCB3-A2B6-433A-8825-002D99BB1B1F}" type="presParOf" srcId="{6A85BFC8-289C-4EFB-A449-51E589BBE3FF}" destId="{8D2EDC30-933B-44A1-9CE1-7755C46B0516}" srcOrd="4" destOrd="0" presId="urn:microsoft.com/office/officeart/2016/7/layout/VerticalSolidActionList"/>
    <dgm:cxn modelId="{676E991B-2DD5-4AFF-91CE-BACF8962EDAD}" type="presParOf" srcId="{8D2EDC30-933B-44A1-9CE1-7755C46B0516}" destId="{B01E75D4-E09D-463E-A4AD-CFD3B107438A}" srcOrd="0" destOrd="0" presId="urn:microsoft.com/office/officeart/2016/7/layout/VerticalSolidActionList"/>
    <dgm:cxn modelId="{160B131C-CDB0-4245-8286-1C43A405A662}" type="presParOf" srcId="{8D2EDC30-933B-44A1-9CE1-7755C46B0516}" destId="{82078B44-9C88-4851-A4D1-7925E4DCAFF7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D877FF-2E91-41D3-BA6E-C4C12FE8BA39}">
      <dsp:nvSpPr>
        <dsp:cNvPr id="0" name=""/>
        <dsp:cNvSpPr/>
      </dsp:nvSpPr>
      <dsp:spPr>
        <a:xfrm>
          <a:off x="1002198" y="1266"/>
          <a:ext cx="4008792" cy="129828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782" tIns="329763" rIns="77782" bIns="329763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/>
            <a:t>Improve training with publicly available dataset (</a:t>
          </a:r>
          <a:r>
            <a:rPr lang="en-US" sz="1100" b="0" kern="1200">
              <a:latin typeface="Plantagenet Cherokee"/>
            </a:rPr>
            <a:t>transfer</a:t>
          </a:r>
          <a:r>
            <a:rPr lang="en-US" sz="1100" b="0" kern="1200"/>
            <a:t> </a:t>
          </a:r>
          <a:r>
            <a:rPr lang="en-US" sz="1100" b="0" kern="1200">
              <a:latin typeface="Plantagenet Cherokee"/>
            </a:rPr>
            <a:t>learning</a:t>
          </a:r>
          <a:r>
            <a:rPr lang="en-US" sz="1100" b="0" kern="1200"/>
            <a:t>)</a:t>
          </a:r>
        </a:p>
      </dsp:txBody>
      <dsp:txXfrm>
        <a:off x="1002198" y="1266"/>
        <a:ext cx="4008792" cy="1298280"/>
      </dsp:txXfrm>
    </dsp:sp>
    <dsp:sp modelId="{F27B662D-8DDE-4C05-A5FB-E4024D88BCA5}">
      <dsp:nvSpPr>
        <dsp:cNvPr id="0" name=""/>
        <dsp:cNvSpPr/>
      </dsp:nvSpPr>
      <dsp:spPr>
        <a:xfrm>
          <a:off x="0" y="1266"/>
          <a:ext cx="1002198" cy="129828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033" tIns="128241" rIns="53033" bIns="12824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/>
            <a:t>Improve</a:t>
          </a:r>
        </a:p>
      </dsp:txBody>
      <dsp:txXfrm>
        <a:off x="0" y="1266"/>
        <a:ext cx="1002198" cy="1298280"/>
      </dsp:txXfrm>
    </dsp:sp>
    <dsp:sp modelId="{91DA82E2-B40C-4899-8F6A-88BF8126A06C}">
      <dsp:nvSpPr>
        <dsp:cNvPr id="0" name=""/>
        <dsp:cNvSpPr/>
      </dsp:nvSpPr>
      <dsp:spPr>
        <a:xfrm>
          <a:off x="1002198" y="1377443"/>
          <a:ext cx="4008792" cy="1298280"/>
        </a:xfrm>
        <a:prstGeom prst="rect">
          <a:avLst/>
        </a:prstGeom>
        <a:solidFill>
          <a:schemeClr val="accent5">
            <a:tint val="40000"/>
            <a:alpha val="90000"/>
            <a:hueOff val="-89883"/>
            <a:satOff val="-6478"/>
            <a:lumOff val="552"/>
            <a:alphaOff val="0"/>
          </a:schemeClr>
        </a:solidFill>
        <a:ln w="48000" cap="flat" cmpd="thickThin" algn="ctr">
          <a:solidFill>
            <a:schemeClr val="accent5">
              <a:tint val="40000"/>
              <a:alpha val="90000"/>
              <a:hueOff val="-89883"/>
              <a:satOff val="-6478"/>
              <a:lumOff val="5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782" tIns="329763" rIns="77782" bIns="329763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Plantagenet Cherokee"/>
            </a:rPr>
            <a:t>Outlier</a:t>
          </a:r>
          <a:r>
            <a:rPr lang="en-US" sz="1100" b="0" kern="1200"/>
            <a:t> detection and removal</a:t>
          </a:r>
        </a:p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/>
            <a:t>PCA and ICA</a:t>
          </a:r>
        </a:p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/>
            <a:t>Temporal and </a:t>
          </a:r>
          <a:r>
            <a:rPr lang="en-US" sz="1100" b="0" kern="1200">
              <a:latin typeface="Plantagenet Cherokee"/>
            </a:rPr>
            <a:t>frequency-based</a:t>
          </a:r>
          <a:r>
            <a:rPr lang="en-US" sz="1100" b="0" kern="1200"/>
            <a:t> </a:t>
          </a:r>
          <a:r>
            <a:rPr lang="en-US" sz="1100" b="0" kern="1200">
              <a:latin typeface="Plantagenet Cherokee"/>
            </a:rPr>
            <a:t>features to augment number of features </a:t>
          </a:r>
        </a:p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Plantagenet Cherokee"/>
            </a:rPr>
            <a:t>Metric learning and mahalanobis distance</a:t>
          </a:r>
        </a:p>
      </dsp:txBody>
      <dsp:txXfrm>
        <a:off x="1002198" y="1377443"/>
        <a:ext cx="4008792" cy="1298280"/>
      </dsp:txXfrm>
    </dsp:sp>
    <dsp:sp modelId="{CFE1EAE1-7645-497C-89D5-B30BB8BD96FE}">
      <dsp:nvSpPr>
        <dsp:cNvPr id="0" name=""/>
        <dsp:cNvSpPr/>
      </dsp:nvSpPr>
      <dsp:spPr>
        <a:xfrm>
          <a:off x="0" y="1377443"/>
          <a:ext cx="1002198" cy="1298280"/>
        </a:xfrm>
        <a:prstGeom prst="rect">
          <a:avLst/>
        </a:prstGeom>
        <a:solidFill>
          <a:schemeClr val="accent5">
            <a:hueOff val="-149917"/>
            <a:satOff val="-8711"/>
            <a:lumOff val="2548"/>
            <a:alphaOff val="0"/>
          </a:schemeClr>
        </a:solidFill>
        <a:ln w="48000" cap="flat" cmpd="thickThin" algn="ctr">
          <a:solidFill>
            <a:schemeClr val="accent5">
              <a:hueOff val="-149917"/>
              <a:satOff val="-8711"/>
              <a:lumOff val="25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033" tIns="128241" rIns="53033" bIns="12824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>
              <a:latin typeface="Plantagenet Cherokee"/>
            </a:rPr>
            <a:t>Optimize</a:t>
          </a:r>
        </a:p>
      </dsp:txBody>
      <dsp:txXfrm>
        <a:off x="0" y="1377443"/>
        <a:ext cx="1002198" cy="1298280"/>
      </dsp:txXfrm>
    </dsp:sp>
    <dsp:sp modelId="{82078B44-9C88-4851-A4D1-7925E4DCAFF7}">
      <dsp:nvSpPr>
        <dsp:cNvPr id="0" name=""/>
        <dsp:cNvSpPr/>
      </dsp:nvSpPr>
      <dsp:spPr>
        <a:xfrm>
          <a:off x="1002198" y="2753620"/>
          <a:ext cx="4008792" cy="1298280"/>
        </a:xfrm>
        <a:prstGeom prst="rect">
          <a:avLst/>
        </a:prstGeom>
        <a:solidFill>
          <a:schemeClr val="accent5">
            <a:tint val="40000"/>
            <a:alpha val="90000"/>
            <a:hueOff val="-179765"/>
            <a:satOff val="-12957"/>
            <a:lumOff val="1104"/>
            <a:alphaOff val="0"/>
          </a:schemeClr>
        </a:solidFill>
        <a:ln w="48000" cap="flat" cmpd="thickThin" algn="ctr">
          <a:solidFill>
            <a:schemeClr val="accent5">
              <a:tint val="40000"/>
              <a:alpha val="90000"/>
              <a:hueOff val="-179765"/>
              <a:satOff val="-12957"/>
              <a:lumOff val="11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782" tIns="329763" rIns="77782" bIns="329763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/>
            <a:t>Use a 16-channel headset</a:t>
          </a:r>
        </a:p>
      </dsp:txBody>
      <dsp:txXfrm>
        <a:off x="1002198" y="2753620"/>
        <a:ext cx="4008792" cy="1298280"/>
      </dsp:txXfrm>
    </dsp:sp>
    <dsp:sp modelId="{B01E75D4-E09D-463E-A4AD-CFD3B107438A}">
      <dsp:nvSpPr>
        <dsp:cNvPr id="0" name=""/>
        <dsp:cNvSpPr/>
      </dsp:nvSpPr>
      <dsp:spPr>
        <a:xfrm>
          <a:off x="0" y="2753620"/>
          <a:ext cx="1002198" cy="1298280"/>
        </a:xfrm>
        <a:prstGeom prst="rect">
          <a:avLst/>
        </a:prstGeom>
        <a:solidFill>
          <a:schemeClr val="accent5">
            <a:hueOff val="-299835"/>
            <a:satOff val="-17422"/>
            <a:lumOff val="5097"/>
            <a:alphaOff val="0"/>
          </a:schemeClr>
        </a:solidFill>
        <a:ln w="48000" cap="flat" cmpd="thickThin" algn="ctr">
          <a:solidFill>
            <a:schemeClr val="accent5">
              <a:hueOff val="-299835"/>
              <a:satOff val="-17422"/>
              <a:lumOff val="50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033" tIns="128241" rIns="53033" bIns="12824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/>
            <a:t>Use</a:t>
          </a:r>
        </a:p>
      </dsp:txBody>
      <dsp:txXfrm>
        <a:off x="0" y="2753620"/>
        <a:ext cx="1002198" cy="1298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12/18/2022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12/18/2022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99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69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91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05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60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Shared control strategies - </a:t>
            </a:r>
            <a:r>
              <a:rPr lang="en-US"/>
              <a:t>the device does not only execute the decoded commands, but it is also involved in executing the task.</a:t>
            </a:r>
            <a:endParaRPr lang="en-US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90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01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4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92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27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07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12/18/2022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11" name="Picture 10" title="Ribbon tab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 title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12/18/2022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12/18/2022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12/18/2022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12/18/2022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11" name="Picture Placeholder 10" title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t>Click to edit Master subtitle style</a:t>
            </a:r>
          </a:p>
        </p:txBody>
      </p:sp>
      <p:pic>
        <p:nvPicPr>
          <p:cNvPr id="10" name="Picture 9" title="Ribbon tab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12/18/2022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7" name="Picture 6" title="Ribbon tab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12/18/2022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12/18/2022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12/18/2022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12/18/2022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12/18/2022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  <a:p>
            <a:pPr lvl="5"/>
            <a:r>
              <a:t>Sixth level</a:t>
            </a:r>
          </a:p>
          <a:p>
            <a:pPr lvl="6"/>
            <a:r>
              <a:t>Seventh level</a:t>
            </a:r>
          </a:p>
          <a:p>
            <a:pPr lvl="7"/>
            <a:r>
              <a:t>Eighth level</a:t>
            </a:r>
          </a:p>
          <a:p>
            <a:pPr lvl="8"/>
            <a:r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microsoft.com/office/2018/10/relationships/comments" Target="../comments/modernComment_116_F72B0993.xml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microsoft.com/office/2007/relationships/diagramDrawing" Target="../diagrams/drawing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uturelearn.com/info/courses/robotic-future/0/steps/26359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/>
              <a:t>MIND CONTROLLED </a:t>
            </a:r>
            <a:br>
              <a:rPr lang="en-US"/>
            </a:br>
            <a:r>
              <a:rPr lang="en-US"/>
              <a:t>ROBOTIC ARM</a:t>
            </a:r>
            <a:endParaRPr lang="en-US">
              <a:ea typeface="+mj-lt"/>
              <a:cs typeface="+mj-lt"/>
            </a:endParaRPr>
          </a:p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algn="ctr"/>
            <a:r>
              <a:rPr lang="en-US" sz="2400">
                <a:ea typeface="+mn-lt"/>
                <a:cs typeface="+mn-lt"/>
              </a:rPr>
              <a:t>Nazim A </a:t>
            </a:r>
            <a:r>
              <a:rPr lang="en-US" sz="2400" err="1">
                <a:ea typeface="+mn-lt"/>
                <a:cs typeface="+mn-lt"/>
              </a:rPr>
              <a:t>Belabacci</a:t>
            </a:r>
            <a:r>
              <a:rPr lang="en-US" sz="2400">
                <a:ea typeface="+mn-lt"/>
                <a:cs typeface="+mn-lt"/>
              </a:rPr>
              <a:t>, </a:t>
            </a:r>
            <a:r>
              <a:rPr lang="en-US" sz="2400" err="1">
                <a:ea typeface="+mn-lt"/>
                <a:cs typeface="+mn-lt"/>
              </a:rPr>
              <a:t>Yibo</a:t>
            </a:r>
            <a:r>
              <a:rPr lang="en-US" sz="2400">
                <a:ea typeface="+mn-lt"/>
                <a:cs typeface="+mn-lt"/>
              </a:rPr>
              <a:t> Li, Prism Prajapati, Bibi Hajira 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4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34">
            <a:extLst>
              <a:ext uri="{FF2B5EF4-FFF2-40B4-BE49-F238E27FC236}">
                <a16:creationId xmlns:a16="http://schemas.microsoft.com/office/drawing/2014/main" id="{1AB03875-9808-790B-B3DF-DAC8322F013C}"/>
              </a:ext>
            </a:extLst>
          </p:cNvPr>
          <p:cNvSpPr/>
          <p:nvPr/>
        </p:nvSpPr>
        <p:spPr>
          <a:xfrm>
            <a:off x="106111" y="2743200"/>
            <a:ext cx="11985484" cy="4055170"/>
          </a:xfrm>
          <a:prstGeom prst="roundRect">
            <a:avLst>
              <a:gd name="adj" fmla="val 6136"/>
            </a:avLst>
          </a:prstGeom>
          <a:noFill/>
          <a:ln w="1905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F75983-0D28-E561-5108-D1498960D5D7}"/>
              </a:ext>
            </a:extLst>
          </p:cNvPr>
          <p:cNvSpPr txBox="1"/>
          <p:nvPr/>
        </p:nvSpPr>
        <p:spPr>
          <a:xfrm>
            <a:off x="197075" y="2779897"/>
            <a:ext cx="11899205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Plantagenet Cherokee"/>
              </a:rPr>
              <a:t>1. after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training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and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deploying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the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classifier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model,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we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used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the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same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setting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to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get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new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EEG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signals.</a:t>
            </a:r>
            <a:endParaRPr lang="en-US"/>
          </a:p>
          <a:p>
            <a:pPr marL="342900" indent="-342900">
              <a:buAutoNum type="arabicPeriod"/>
            </a:pPr>
            <a:endParaRPr lang="en-US" altLang="zh-CN">
              <a:latin typeface="Plantagenet Cherokee"/>
            </a:endParaRPr>
          </a:p>
          <a:p>
            <a:r>
              <a:rPr lang="en-US" altLang="zh-CN">
                <a:latin typeface="Plantagenet Cherokee"/>
              </a:rPr>
              <a:t>2. and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we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used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the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classifier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model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to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predict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the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brain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activity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class.</a:t>
            </a:r>
          </a:p>
          <a:p>
            <a:endParaRPr lang="en-US" altLang="zh-CN">
              <a:latin typeface="Plantagenet Cherokee"/>
            </a:endParaRPr>
          </a:p>
          <a:p>
            <a:r>
              <a:rPr lang="en-US">
                <a:latin typeface="Plantagenet Cherokee"/>
                <a:ea typeface="+mn-lt"/>
                <a:cs typeface="+mn-lt"/>
              </a:rPr>
              <a:t>3. we did observe mistake in the classification process; we believe the model is sensitive to brain signal </a:t>
            </a:r>
            <a:endParaRPr lang="en-US">
              <a:latin typeface="Euphemia"/>
              <a:ea typeface="+mn-lt"/>
              <a:cs typeface="+mn-lt"/>
            </a:endParaRPr>
          </a:p>
          <a:p>
            <a:r>
              <a:rPr lang="en-US">
                <a:latin typeface="Plantagenet Cherokee"/>
                <a:ea typeface="+mn-lt"/>
                <a:cs typeface="+mn-lt"/>
              </a:rPr>
              <a:t>   change, for some cases, sometimes it is hard to say the output is from the real brain activity or it is from the </a:t>
            </a:r>
            <a:endParaRPr lang="en-US">
              <a:latin typeface="Euphemia"/>
              <a:ea typeface="+mn-lt"/>
              <a:cs typeface="+mn-lt"/>
            </a:endParaRPr>
          </a:p>
          <a:p>
            <a:r>
              <a:rPr lang="en-US">
                <a:latin typeface="Plantagenet Cherokee"/>
                <a:ea typeface="+mn-lt"/>
                <a:cs typeface="+mn-lt"/>
              </a:rPr>
              <a:t>   environment noise, some models could be overfitting (frequency feature's variance is small). </a:t>
            </a:r>
            <a:endParaRPr lang="en-US">
              <a:latin typeface="Plantagenet Cherokee"/>
            </a:endParaRPr>
          </a:p>
          <a:p>
            <a:pPr marL="342900" indent="-342900">
              <a:buAutoNum type="arabicPeriod"/>
            </a:pPr>
            <a:endParaRPr lang="en-US" altLang="zh-CN">
              <a:latin typeface="Plantagenet Cherokee"/>
            </a:endParaRPr>
          </a:p>
          <a:p>
            <a:r>
              <a:rPr lang="en-US" altLang="zh-CN">
                <a:latin typeface="Plantagenet Cherokee"/>
              </a:rPr>
              <a:t>4. in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our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experiments,</a:t>
            </a:r>
            <a:r>
              <a:rPr lang="zh-CN" altLang="en-US">
                <a:latin typeface="Plantagenet Cherokee"/>
              </a:rPr>
              <a:t> at this point</a:t>
            </a:r>
            <a:r>
              <a:rPr lang="en-US" altLang="zh-CN">
                <a:latin typeface="Plantagenet Cherokee"/>
              </a:rPr>
              <a:t>,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eye blink and jaw teeth classification is much reliable than others.</a:t>
            </a:r>
          </a:p>
          <a:p>
            <a:pPr marL="342900" indent="-342900">
              <a:buAutoNum type="arabicPeriod"/>
            </a:pPr>
            <a:endParaRPr lang="en-US" altLang="zh-CN">
              <a:latin typeface="Plantagenet Cherokee"/>
            </a:endParaRPr>
          </a:p>
          <a:p>
            <a:r>
              <a:rPr lang="en-US" altLang="zh-CN">
                <a:latin typeface="Plantagenet Cherokee"/>
              </a:rPr>
              <a:t>5. so, we used the eye blink and jaw teeth to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control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the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robot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arm in the demo.</a:t>
            </a:r>
          </a:p>
          <a:p>
            <a:endParaRPr lang="en-US" altLang="zh-CN">
              <a:latin typeface="Plantagenet Cherokee"/>
            </a:endParaRPr>
          </a:p>
          <a:p>
            <a:r>
              <a:rPr lang="en-US" altLang="zh-CN">
                <a:latin typeface="Plantagenet Cherokee"/>
              </a:rPr>
              <a:t>6. My teammate Prism will talk about the demo part.</a:t>
            </a:r>
          </a:p>
        </p:txBody>
      </p:sp>
      <p:sp>
        <p:nvSpPr>
          <p:cNvPr id="5" name="Triangle 24">
            <a:extLst>
              <a:ext uri="{FF2B5EF4-FFF2-40B4-BE49-F238E27FC236}">
                <a16:creationId xmlns:a16="http://schemas.microsoft.com/office/drawing/2014/main" id="{1A8C5A46-5FBB-3F0C-D4B3-95CD97B86909}"/>
              </a:ext>
            </a:extLst>
          </p:cNvPr>
          <p:cNvSpPr/>
          <p:nvPr/>
        </p:nvSpPr>
        <p:spPr>
          <a:xfrm rot="10800000">
            <a:off x="8350378" y="2447190"/>
            <a:ext cx="355003" cy="270904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ounded Rectangle 26">
            <a:extLst>
              <a:ext uri="{FF2B5EF4-FFF2-40B4-BE49-F238E27FC236}">
                <a16:creationId xmlns:a16="http://schemas.microsoft.com/office/drawing/2014/main" id="{E28DC27A-F211-38D8-FBE2-5E48D66EC8A4}"/>
              </a:ext>
            </a:extLst>
          </p:cNvPr>
          <p:cNvSpPr/>
          <p:nvPr/>
        </p:nvSpPr>
        <p:spPr>
          <a:xfrm>
            <a:off x="384978" y="1117615"/>
            <a:ext cx="1594022" cy="1322173"/>
          </a:xfrm>
          <a:prstGeom prst="roundRect">
            <a:avLst/>
          </a:prstGeom>
          <a:solidFill>
            <a:srgbClr val="00206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solidFill>
                  <a:schemeClr val="bg1"/>
                </a:solidFill>
                <a:latin typeface="Plantagenet Cherokee"/>
              </a:rPr>
              <a:t>Collect</a:t>
            </a:r>
            <a:r>
              <a:rPr lang="zh-CN" altLang="en-US">
                <a:solidFill>
                  <a:schemeClr val="bg1"/>
                </a:solidFill>
                <a:latin typeface="Plantagenet Cherokee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Plantagenet Cherokee"/>
              </a:rPr>
              <a:t>EEG</a:t>
            </a:r>
            <a:r>
              <a:rPr lang="zh-CN" altLang="en-US">
                <a:solidFill>
                  <a:schemeClr val="bg1"/>
                </a:solidFill>
                <a:latin typeface="Plantagenet Cherokee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Plantagenet Cherokee"/>
              </a:rPr>
              <a:t>signal</a:t>
            </a:r>
            <a:r>
              <a:rPr lang="zh-CN" altLang="en-US">
                <a:solidFill>
                  <a:schemeClr val="bg1"/>
                </a:solidFill>
                <a:latin typeface="Plantagenet Cherokee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Plantagenet Cherokee"/>
              </a:rPr>
              <a:t>from</a:t>
            </a:r>
            <a:r>
              <a:rPr lang="zh-CN" altLang="en-US">
                <a:solidFill>
                  <a:schemeClr val="bg1"/>
                </a:solidFill>
                <a:latin typeface="Plantagenet Cherokee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Plantagenet Cherokee"/>
              </a:rPr>
              <a:t>brain</a:t>
            </a:r>
            <a:endParaRPr lang="en-US">
              <a:solidFill>
                <a:schemeClr val="bg1"/>
              </a:solidFill>
              <a:latin typeface="Plantagenet Cherokee"/>
            </a:endParaRPr>
          </a:p>
        </p:txBody>
      </p:sp>
      <p:sp>
        <p:nvSpPr>
          <p:cNvPr id="7" name="Rounded Rectangle 28">
            <a:extLst>
              <a:ext uri="{FF2B5EF4-FFF2-40B4-BE49-F238E27FC236}">
                <a16:creationId xmlns:a16="http://schemas.microsoft.com/office/drawing/2014/main" id="{E056EBD5-51CC-C769-D303-6016364C17D1}"/>
              </a:ext>
            </a:extLst>
          </p:cNvPr>
          <p:cNvSpPr/>
          <p:nvPr/>
        </p:nvSpPr>
        <p:spPr>
          <a:xfrm>
            <a:off x="2774265" y="1117615"/>
            <a:ext cx="1594022" cy="1322173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solidFill>
                  <a:schemeClr val="bg1"/>
                </a:solidFill>
                <a:latin typeface="Plantagenet Cherokee"/>
              </a:rPr>
              <a:t>Train</a:t>
            </a:r>
            <a:r>
              <a:rPr lang="zh-CN" altLang="en-US">
                <a:solidFill>
                  <a:schemeClr val="bg1"/>
                </a:solidFill>
                <a:latin typeface="Plantagenet Cherokee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Plantagenet Cherokee"/>
              </a:rPr>
              <a:t>classifier</a:t>
            </a:r>
            <a:r>
              <a:rPr lang="zh-CN" altLang="en-US">
                <a:solidFill>
                  <a:schemeClr val="bg1"/>
                </a:solidFill>
                <a:latin typeface="Plantagenet Cherokee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Plantagenet Cherokee"/>
              </a:rPr>
              <a:t>model</a:t>
            </a:r>
            <a:r>
              <a:rPr lang="zh-CN" altLang="en-US">
                <a:solidFill>
                  <a:schemeClr val="bg1"/>
                </a:solidFill>
                <a:latin typeface="Plantagenet Cherokee"/>
              </a:rPr>
              <a:t> </a:t>
            </a:r>
            <a:endParaRPr lang="en-US">
              <a:solidFill>
                <a:schemeClr val="bg1"/>
              </a:solidFill>
              <a:latin typeface="Plantagenet Cherokee"/>
            </a:endParaRPr>
          </a:p>
        </p:txBody>
      </p:sp>
      <p:sp>
        <p:nvSpPr>
          <p:cNvPr id="8" name="Rounded Rectangle 30">
            <a:extLst>
              <a:ext uri="{FF2B5EF4-FFF2-40B4-BE49-F238E27FC236}">
                <a16:creationId xmlns:a16="http://schemas.microsoft.com/office/drawing/2014/main" id="{C4CCE1B4-2F23-232A-A91A-DA9B07C26894}"/>
              </a:ext>
            </a:extLst>
          </p:cNvPr>
          <p:cNvSpPr/>
          <p:nvPr/>
        </p:nvSpPr>
        <p:spPr>
          <a:xfrm>
            <a:off x="5252567" y="1117615"/>
            <a:ext cx="1594022" cy="1322173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solidFill>
                  <a:schemeClr val="bg1"/>
                </a:solidFill>
                <a:latin typeface="Plantagenet Cherokee"/>
              </a:rPr>
              <a:t>Deploy</a:t>
            </a:r>
            <a:r>
              <a:rPr lang="zh-CN" altLang="en-US">
                <a:solidFill>
                  <a:schemeClr val="bg1"/>
                </a:solidFill>
                <a:latin typeface="Plantagenet Cherokee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Plantagenet Cherokee"/>
              </a:rPr>
              <a:t>model</a:t>
            </a:r>
            <a:r>
              <a:rPr lang="zh-CN" altLang="en-US">
                <a:solidFill>
                  <a:schemeClr val="bg1"/>
                </a:solidFill>
                <a:latin typeface="Plantagenet Cherokee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Plantagenet Cherokee"/>
              </a:rPr>
              <a:t>in</a:t>
            </a:r>
            <a:r>
              <a:rPr lang="zh-CN" altLang="en-US">
                <a:solidFill>
                  <a:schemeClr val="bg1"/>
                </a:solidFill>
                <a:latin typeface="Plantagenet Cherokee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Plantagenet Cherokee"/>
              </a:rPr>
              <a:t>program</a:t>
            </a:r>
            <a:endParaRPr lang="en-US">
              <a:solidFill>
                <a:schemeClr val="bg1"/>
              </a:solidFill>
              <a:latin typeface="Plantagenet Cherokee"/>
            </a:endParaRPr>
          </a:p>
        </p:txBody>
      </p:sp>
      <p:sp>
        <p:nvSpPr>
          <p:cNvPr id="9" name="Rounded Rectangle 32">
            <a:extLst>
              <a:ext uri="{FF2B5EF4-FFF2-40B4-BE49-F238E27FC236}">
                <a16:creationId xmlns:a16="http://schemas.microsoft.com/office/drawing/2014/main" id="{20F8FD67-5C1C-9FC4-AE63-1B5E918BCF21}"/>
              </a:ext>
            </a:extLst>
          </p:cNvPr>
          <p:cNvSpPr/>
          <p:nvPr/>
        </p:nvSpPr>
        <p:spPr>
          <a:xfrm>
            <a:off x="7730869" y="1117614"/>
            <a:ext cx="1594022" cy="1322173"/>
          </a:xfrm>
          <a:prstGeom prst="roundRect">
            <a:avLst/>
          </a:prstGeom>
          <a:solidFill>
            <a:srgbClr val="002060"/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solidFill>
                  <a:schemeClr val="bg1"/>
                </a:solidFill>
                <a:latin typeface="Plantagenet Cherokee"/>
              </a:rPr>
              <a:t>Monitor</a:t>
            </a:r>
            <a:r>
              <a:rPr lang="zh-CN" altLang="en-US">
                <a:solidFill>
                  <a:schemeClr val="bg1"/>
                </a:solidFill>
                <a:latin typeface="Plantagenet Cherokee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Plantagenet Cherokee"/>
              </a:rPr>
              <a:t>EEG</a:t>
            </a:r>
            <a:r>
              <a:rPr lang="zh-CN" altLang="en-US">
                <a:solidFill>
                  <a:schemeClr val="bg1"/>
                </a:solidFill>
                <a:latin typeface="Plantagenet Cherokee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Plantagenet Cherokee"/>
              </a:rPr>
              <a:t>signal</a:t>
            </a:r>
            <a:r>
              <a:rPr lang="zh-CN" altLang="en-US">
                <a:solidFill>
                  <a:schemeClr val="bg1"/>
                </a:solidFill>
                <a:latin typeface="Plantagenet Cherokee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Plantagenet Cherokee"/>
              </a:rPr>
              <a:t>and</a:t>
            </a:r>
            <a:r>
              <a:rPr lang="zh-CN" altLang="en-US">
                <a:solidFill>
                  <a:schemeClr val="bg1"/>
                </a:solidFill>
                <a:latin typeface="Plantagenet Cherokee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Plantagenet Cherokee"/>
              </a:rPr>
              <a:t>output</a:t>
            </a:r>
            <a:r>
              <a:rPr lang="zh-CN" altLang="en-US">
                <a:solidFill>
                  <a:schemeClr val="bg1"/>
                </a:solidFill>
                <a:latin typeface="Plantagenet Cherokee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Plantagenet Cherokee"/>
              </a:rPr>
              <a:t>class</a:t>
            </a:r>
            <a:endParaRPr lang="en-US">
              <a:solidFill>
                <a:schemeClr val="bg1"/>
              </a:solidFill>
              <a:latin typeface="Plantagenet Cherokee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708C1B-18B6-D945-D46D-C0BECEDA25BB}"/>
              </a:ext>
            </a:extLst>
          </p:cNvPr>
          <p:cNvCxnSpPr/>
          <p:nvPr/>
        </p:nvCxnSpPr>
        <p:spPr>
          <a:xfrm>
            <a:off x="2125362" y="1744331"/>
            <a:ext cx="512979" cy="0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D23574-707C-93A5-6F93-BCFDCF20AB09}"/>
              </a:ext>
            </a:extLst>
          </p:cNvPr>
          <p:cNvCxnSpPr/>
          <p:nvPr/>
        </p:nvCxnSpPr>
        <p:spPr>
          <a:xfrm>
            <a:off x="4576119" y="1736093"/>
            <a:ext cx="512979" cy="0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5AB8242-DED9-342D-EB01-AFC6B31AA943}"/>
              </a:ext>
            </a:extLst>
          </p:cNvPr>
          <p:cNvCxnSpPr/>
          <p:nvPr/>
        </p:nvCxnSpPr>
        <p:spPr>
          <a:xfrm>
            <a:off x="7051590" y="1744331"/>
            <a:ext cx="512979" cy="0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38">
            <a:extLst>
              <a:ext uri="{FF2B5EF4-FFF2-40B4-BE49-F238E27FC236}">
                <a16:creationId xmlns:a16="http://schemas.microsoft.com/office/drawing/2014/main" id="{72FC9B5F-FD47-CE5D-8919-AF6FE68D43D4}"/>
              </a:ext>
            </a:extLst>
          </p:cNvPr>
          <p:cNvSpPr/>
          <p:nvPr/>
        </p:nvSpPr>
        <p:spPr>
          <a:xfrm>
            <a:off x="10176968" y="1117614"/>
            <a:ext cx="1594022" cy="1322173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solidFill>
                  <a:schemeClr val="bg1"/>
                </a:solidFill>
                <a:latin typeface="Plantagenet Cherokee"/>
              </a:rPr>
              <a:t>Use</a:t>
            </a:r>
            <a:r>
              <a:rPr lang="zh-CN" altLang="en-US">
                <a:solidFill>
                  <a:schemeClr val="bg1"/>
                </a:solidFill>
                <a:latin typeface="Plantagenet Cherokee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Plantagenet Cherokee"/>
              </a:rPr>
              <a:t>class</a:t>
            </a:r>
            <a:r>
              <a:rPr lang="zh-CN" altLang="en-US">
                <a:solidFill>
                  <a:schemeClr val="bg1"/>
                </a:solidFill>
                <a:latin typeface="Plantagenet Cherokee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Plantagenet Cherokee"/>
              </a:rPr>
              <a:t>output</a:t>
            </a:r>
            <a:r>
              <a:rPr lang="zh-CN" altLang="en-US">
                <a:solidFill>
                  <a:schemeClr val="bg1"/>
                </a:solidFill>
                <a:latin typeface="Plantagenet Cherokee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Plantagenet Cherokee"/>
              </a:rPr>
              <a:t>to</a:t>
            </a:r>
            <a:r>
              <a:rPr lang="zh-CN" altLang="en-US">
                <a:solidFill>
                  <a:schemeClr val="bg1"/>
                </a:solidFill>
                <a:latin typeface="Plantagenet Cherokee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Plantagenet Cherokee"/>
              </a:rPr>
              <a:t>control</a:t>
            </a:r>
            <a:r>
              <a:rPr lang="zh-CN" altLang="en-US">
                <a:solidFill>
                  <a:schemeClr val="bg1"/>
                </a:solidFill>
                <a:latin typeface="Plantagenet Cherokee"/>
              </a:rPr>
              <a:t>  </a:t>
            </a:r>
            <a:r>
              <a:rPr lang="en-US" altLang="zh-CN">
                <a:solidFill>
                  <a:schemeClr val="bg1"/>
                </a:solidFill>
                <a:latin typeface="Plantagenet Cherokee"/>
              </a:rPr>
              <a:t>robot</a:t>
            </a:r>
            <a:r>
              <a:rPr lang="zh-CN" altLang="en-US">
                <a:solidFill>
                  <a:schemeClr val="bg1"/>
                </a:solidFill>
                <a:latin typeface="Plantagenet Cherokee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Plantagenet Cherokee"/>
              </a:rPr>
              <a:t>arm</a:t>
            </a:r>
            <a:endParaRPr lang="en-US">
              <a:solidFill>
                <a:schemeClr val="bg1"/>
              </a:solidFill>
              <a:latin typeface="Plantagenet Cherokee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AAD4E40-CF57-2DC7-49C7-61799E4A170D}"/>
              </a:ext>
            </a:extLst>
          </p:cNvPr>
          <p:cNvCxnSpPr/>
          <p:nvPr/>
        </p:nvCxnSpPr>
        <p:spPr>
          <a:xfrm>
            <a:off x="9496696" y="1778700"/>
            <a:ext cx="512979" cy="0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B5AB0637-61A9-DDE5-D0DF-F9E74E07826B}"/>
              </a:ext>
            </a:extLst>
          </p:cNvPr>
          <p:cNvSpPr txBox="1">
            <a:spLocks/>
          </p:cNvSpPr>
          <p:nvPr/>
        </p:nvSpPr>
        <p:spPr>
          <a:xfrm>
            <a:off x="1333500" y="315686"/>
            <a:ext cx="9980682" cy="1096962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Data Collection, Classifier Training and Deploy (d)</a:t>
            </a:r>
          </a:p>
        </p:txBody>
      </p:sp>
    </p:spTree>
    <p:extLst>
      <p:ext uri="{BB962C8B-B14F-4D97-AF65-F5344CB8AC3E}">
        <p14:creationId xmlns:p14="http://schemas.microsoft.com/office/powerpoint/2010/main" val="105993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557202-A7DE-EB26-9D72-F5E067548F0D}"/>
              </a:ext>
            </a:extLst>
          </p:cNvPr>
          <p:cNvSpPr txBox="1"/>
          <p:nvPr/>
        </p:nvSpPr>
        <p:spPr>
          <a:xfrm>
            <a:off x="4348976" y="3243146"/>
            <a:ext cx="518531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Plantagenet Cherokee"/>
              </a:rPr>
              <a:t>Demo video in (OneDrive)</a:t>
            </a:r>
          </a:p>
        </p:txBody>
      </p:sp>
    </p:spTree>
    <p:extLst>
      <p:ext uri="{BB962C8B-B14F-4D97-AF65-F5344CB8AC3E}">
        <p14:creationId xmlns:p14="http://schemas.microsoft.com/office/powerpoint/2010/main" val="248826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E7394F-373B-79AF-309D-D52B7C4223B7}"/>
              </a:ext>
            </a:extLst>
          </p:cNvPr>
          <p:cNvSpPr txBox="1"/>
          <p:nvPr/>
        </p:nvSpPr>
        <p:spPr>
          <a:xfrm>
            <a:off x="707572" y="2046514"/>
            <a:ext cx="10461169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>
              <a:buChar char="•"/>
            </a:pPr>
            <a:r>
              <a:rPr lang="en-US" sz="2400">
                <a:solidFill>
                  <a:srgbClr val="404040"/>
                </a:solidFill>
                <a:latin typeface="Plantagenet Cherokee"/>
                <a:cs typeface="Arial"/>
              </a:rPr>
              <a:t> We assembled robotic arm, implement Raspberry Pi in Robotic Arm, used the Muse 2 to detect brain signals, used M.L. for data collection and implementation</a:t>
            </a:r>
            <a:r>
              <a:rPr lang="en-US" sz="2400">
                <a:latin typeface="Plantagenet Cherokee"/>
                <a:cs typeface="Arial"/>
              </a:rPr>
              <a:t>​.</a:t>
            </a:r>
            <a:endParaRPr lang="en-US"/>
          </a:p>
          <a:p>
            <a:pPr lvl="1">
              <a:buChar char="•"/>
            </a:pPr>
            <a:endParaRPr lang="en-US" sz="2400">
              <a:solidFill>
                <a:srgbClr val="514843"/>
              </a:solidFill>
              <a:latin typeface="Plantagenet Cherokee"/>
              <a:cs typeface="Arial"/>
            </a:endParaRPr>
          </a:p>
          <a:p>
            <a:pPr lvl="1">
              <a:buChar char="•"/>
            </a:pPr>
            <a:r>
              <a:rPr lang="en-US" sz="2400">
                <a:solidFill>
                  <a:srgbClr val="404040"/>
                </a:solidFill>
                <a:latin typeface="Plantagenet Cherokee"/>
                <a:cs typeface="Arial"/>
              </a:rPr>
              <a:t> We were able to train a model to classify two actions</a:t>
            </a:r>
            <a:r>
              <a:rPr lang="en-US" sz="2400">
                <a:latin typeface="Plantagenet Cherokee"/>
                <a:cs typeface="Arial"/>
              </a:rPr>
              <a:t>​.</a:t>
            </a:r>
          </a:p>
          <a:p>
            <a:pPr lvl="1">
              <a:buChar char="•"/>
            </a:pPr>
            <a:endParaRPr lang="en-US" sz="2400">
              <a:solidFill>
                <a:srgbClr val="514843"/>
              </a:solidFill>
              <a:latin typeface="Plantagenet Cherokee"/>
              <a:cs typeface="Arial"/>
            </a:endParaRPr>
          </a:p>
          <a:p>
            <a:pPr lvl="1"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Plantagenet Cherokee"/>
                <a:cs typeface="Arial"/>
              </a:rPr>
              <a:t> Even though we were able to deploy the whole system together, the real-time prediction was not reliable, depending on the specific brain actions combined, and some time the prediction fails.</a:t>
            </a:r>
            <a:r>
              <a:rPr lang="en-US" sz="2400">
                <a:latin typeface="Plantagenet Cherokee"/>
                <a:cs typeface="Arial"/>
              </a:rPr>
              <a:t>​</a:t>
            </a:r>
          </a:p>
          <a:p>
            <a:pPr lvl="1">
              <a:buChar char="•"/>
            </a:pPr>
            <a:endParaRPr lang="en-US" sz="2400">
              <a:solidFill>
                <a:srgbClr val="514843"/>
              </a:solidFill>
              <a:latin typeface="Plantagenet Cherokee"/>
              <a:cs typeface="Arial"/>
            </a:endParaRPr>
          </a:p>
          <a:p>
            <a:pPr lvl="1">
              <a:buChar char="•"/>
            </a:pPr>
            <a:r>
              <a:rPr lang="en-US" sz="2400">
                <a:solidFill>
                  <a:srgbClr val="404040"/>
                </a:solidFill>
                <a:latin typeface="Plantagenet Cherokee"/>
                <a:cs typeface="Arial"/>
              </a:rPr>
              <a:t> We presented a proof of concept for a mind-controlled robot</a:t>
            </a:r>
            <a:r>
              <a:rPr lang="en-US" sz="2400">
                <a:latin typeface="Plantagenet Cherokee"/>
                <a:cs typeface="Arial"/>
              </a:rPr>
              <a:t>​ using Jaw clenching and blinking.</a:t>
            </a:r>
          </a:p>
          <a:p>
            <a:pPr lvl="1"/>
            <a:endParaRPr lang="en-US" sz="2400">
              <a:latin typeface="Plantagenet Cherokee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382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work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C1122B-12B8-C3DC-B281-888666AEB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-1"/>
            <a:ext cx="12188952" cy="685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BA8F0A-0C7E-FCD9-BC0E-652E18933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855" y="1948542"/>
            <a:ext cx="3444750" cy="2230957"/>
          </a:xfrm>
          <a:prstGeom prst="rect">
            <a:avLst/>
          </a:prstGeom>
        </p:spPr>
      </p:pic>
      <p:sp>
        <p:nvSpPr>
          <p:cNvPr id="6" name="Freeform 14">
            <a:extLst>
              <a:ext uri="{FF2B5EF4-FFF2-40B4-BE49-F238E27FC236}">
                <a16:creationId xmlns:a16="http://schemas.microsoft.com/office/drawing/2014/main" id="{265A8463-16DB-A9EC-AB34-ED314DE14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26BFE63-A7A2-DB62-2698-CD8A1529BB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5544898"/>
              </p:ext>
            </p:extLst>
          </p:nvPr>
        </p:nvGraphicFramePr>
        <p:xfrm>
          <a:off x="888712" y="1948543"/>
          <a:ext cx="5010991" cy="4053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4" name="Picture 14" descr="Diagram&#10;&#10;Description automatically generated">
            <a:extLst>
              <a:ext uri="{FF2B5EF4-FFF2-40B4-BE49-F238E27FC236}">
                <a16:creationId xmlns:a16="http://schemas.microsoft.com/office/drawing/2014/main" id="{5C71FC55-0D74-0D08-CE1A-BCDCB068D84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10400" y="4459362"/>
            <a:ext cx="3520376" cy="155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9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6950BFC3-D8DA-4A85-94F7-54DA5524770B}">
      <p188:commentRel xmlns:p188="http://schemas.microsoft.com/office/powerpoint/2018/8/main" r:id="rId3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References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400">
                <a:latin typeface="Plantagenet Cherokee"/>
                <a:ea typeface="+mn-lt"/>
                <a:cs typeface="+mn-lt"/>
              </a:rPr>
              <a:t>Noninvasive Electroencephalogram Based Control of a Robotic Arm for Reach and Grasp Tasks – </a:t>
            </a:r>
            <a:r>
              <a:rPr lang="en-US" sz="2400" i="1">
                <a:latin typeface="Plantagenet Cherokee"/>
                <a:ea typeface="+mn-lt"/>
                <a:cs typeface="+mn-lt"/>
              </a:rPr>
              <a:t>Jianjun Meng et al.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400">
                <a:latin typeface="Plantagenet Cherokee"/>
                <a:ea typeface="+mn-lt"/>
                <a:cs typeface="+mn-lt"/>
              </a:rPr>
              <a:t>Classification of EEG Signals Based on Pattern Recognition Approach - </a:t>
            </a:r>
            <a:r>
              <a:rPr lang="en-US" sz="2400" i="1">
                <a:latin typeface="Plantagenet Cherokee"/>
                <a:ea typeface="+mn-lt"/>
                <a:cs typeface="+mn-lt"/>
              </a:rPr>
              <a:t>Hafeez Ulla Amin et al.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400">
                <a:latin typeface="Plantagenet Cherokee"/>
              </a:rPr>
              <a:t>Outlier detection for single-trial EEG signal analysis - </a:t>
            </a:r>
            <a:r>
              <a:rPr lang="en-US" sz="2400" i="1">
                <a:latin typeface="Plantagenet Cherokee"/>
                <a:ea typeface="+mn-lt"/>
                <a:cs typeface="+mn-lt"/>
              </a:rPr>
              <a:t>Boyu Wang </a:t>
            </a:r>
            <a:r>
              <a:rPr lang="en-US" sz="2400">
                <a:latin typeface="Plantagenet Cherokee"/>
                <a:ea typeface="+mn-lt"/>
                <a:cs typeface="+mn-lt"/>
              </a:rPr>
              <a:t>et.al.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400">
                <a:latin typeface="Plantagenet Cherokee"/>
                <a:ea typeface="+mn-lt"/>
                <a:cs typeface="+mn-lt"/>
              </a:rPr>
              <a:t>Brain controlled robots : principles behind mind control of robots - </a:t>
            </a:r>
            <a:r>
              <a:rPr lang="en-US" sz="2400">
                <a:latin typeface="Plantagenet Cherokee"/>
                <a:ea typeface="+mn-lt"/>
                <a:cs typeface="+mn-lt"/>
                <a:hlinkClick r:id="rId3"/>
              </a:rPr>
              <a:t>https://www.futurelearn.com/info/courses/robotic-future/0/steps/26359</a:t>
            </a:r>
            <a:r>
              <a:rPr lang="en-US" sz="2400">
                <a:latin typeface="Plantagenet Cherokee"/>
                <a:ea typeface="+mn-lt"/>
                <a:cs typeface="+mn-lt"/>
              </a:rPr>
              <a:t> 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400">
                <a:latin typeface="Plantagenet Cherokee"/>
                <a:ea typeface="+mn-lt"/>
                <a:cs typeface="+mn-lt"/>
              </a:rPr>
              <a:t>Application of wearable EEG sensors for indoor thermal comfort measurements - </a:t>
            </a:r>
            <a:r>
              <a:rPr lang="en-US" sz="2400" i="1">
                <a:ea typeface="+mn-lt"/>
                <a:cs typeface="+mn-lt"/>
              </a:rPr>
              <a:t>Silvia Angela Mansi</a:t>
            </a:r>
            <a:r>
              <a:rPr lang="en-US" sz="2400">
                <a:ea typeface="+mn-lt"/>
                <a:cs typeface="+mn-lt"/>
              </a:rPr>
              <a:t> et al.</a:t>
            </a:r>
            <a:endParaRPr lang="en-US" sz="2400">
              <a:latin typeface="Plantagenet Cherokee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lang="en-US">
              <a:latin typeface="Euphemia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lang="en-US" i="1"/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4642" y="3211292"/>
            <a:ext cx="10071099" cy="1684150"/>
          </a:xfrm>
        </p:spPr>
        <p:txBody>
          <a:bodyPr/>
          <a:lstStyle/>
          <a:p>
            <a:r>
              <a:rPr lang="en-US"/>
              <a:t>Questions / Feedback</a:t>
            </a:r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Introduction and problem statement 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400">
                <a:latin typeface="Plantagenet Cherokee"/>
                <a:ea typeface="+mn-lt"/>
                <a:cs typeface="+mn-lt"/>
              </a:rPr>
              <a:t>Neurological diseases such as Parkinson or multiple sclerosis may result in losing control of upper limbs making it hard to perform simple tasks like grabbing or dropping an object. 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lang="en-US" sz="2400">
              <a:latin typeface="Plantagenet Cherokee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400">
                <a:latin typeface="Plantagenet Cherokee"/>
                <a:ea typeface="+mn-lt"/>
                <a:cs typeface="+mn-lt"/>
              </a:rPr>
              <a:t>We worked to reproduce a real gesture on a robot just by imagining/focusing on a specific task we want to achieve. </a:t>
            </a:r>
          </a:p>
          <a:p>
            <a:endParaRPr lang="en-US" sz="2400">
              <a:latin typeface="Plantagenet Cherokee"/>
            </a:endParaRP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Related work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58585" y="1556657"/>
            <a:ext cx="11027228" cy="5029200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400">
                <a:latin typeface="Plantagenet Cherokee"/>
                <a:ea typeface="+mn-lt"/>
                <a:cs typeface="+mn-lt"/>
              </a:rPr>
              <a:t>Noninvasive Electroencephalogram Based Control of a Robotic Arm for Reach and Grasp Tasks – </a:t>
            </a:r>
            <a:r>
              <a:rPr lang="en-US" sz="2400" i="1">
                <a:latin typeface="Plantagenet Cherokee"/>
                <a:ea typeface="+mn-lt"/>
                <a:cs typeface="+mn-lt"/>
              </a:rPr>
              <a:t>Jianjun Meng et.al.</a:t>
            </a:r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 sz="1800">
                <a:solidFill>
                  <a:srgbClr val="FF0000"/>
                </a:solidFill>
                <a:latin typeface="Plantagenet Cherokee"/>
                <a:ea typeface="+mn-lt"/>
                <a:cs typeface="+mn-lt"/>
              </a:rPr>
              <a:t>Control robotic arm</a:t>
            </a:r>
            <a:r>
              <a:rPr lang="en-US" sz="1800">
                <a:latin typeface="Plantagenet Cherokee"/>
                <a:ea typeface="+mn-lt"/>
                <a:cs typeface="+mn-lt"/>
              </a:rPr>
              <a:t> to complete </a:t>
            </a:r>
            <a:r>
              <a:rPr lang="en-US" sz="1800">
                <a:solidFill>
                  <a:srgbClr val="FF0000"/>
                </a:solidFill>
                <a:latin typeface="Plantagenet Cherokee"/>
                <a:ea typeface="+mn-lt"/>
                <a:cs typeface="+mn-lt"/>
              </a:rPr>
              <a:t>reach and grasp</a:t>
            </a:r>
            <a:r>
              <a:rPr lang="en-US" sz="1800">
                <a:latin typeface="Plantagenet Cherokee"/>
                <a:ea typeface="+mn-lt"/>
                <a:cs typeface="+mn-lt"/>
              </a:rPr>
              <a:t> tasks efficiently using non-invasive BCI (Brain-computer interface)</a:t>
            </a:r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 sz="1800">
                <a:solidFill>
                  <a:srgbClr val="FF0000"/>
                </a:solidFill>
                <a:latin typeface="Plantagenet Cherokee"/>
                <a:ea typeface="+mn-lt"/>
                <a:cs typeface="+mn-lt"/>
              </a:rPr>
              <a:t>13 human subjects</a:t>
            </a:r>
            <a:r>
              <a:rPr lang="en-US" sz="1800">
                <a:latin typeface="Plantagenet Cherokee"/>
                <a:ea typeface="+mn-lt"/>
                <a:cs typeface="+mn-lt"/>
              </a:rPr>
              <a:t> modulated brain activity to control robotic arm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400">
                <a:latin typeface="Plantagenet Cherokee"/>
                <a:ea typeface="+mn-lt"/>
                <a:cs typeface="+mn-lt"/>
              </a:rPr>
              <a:t>Classification of EEG Signals Based on Pattern Recognition Approach - </a:t>
            </a:r>
            <a:r>
              <a:rPr lang="en-US" sz="2400" i="1">
                <a:latin typeface="Plantagenet Cherokee"/>
                <a:ea typeface="+mn-lt"/>
                <a:cs typeface="+mn-lt"/>
              </a:rPr>
              <a:t>Hafeez Ulla Amin et.al.</a:t>
            </a:r>
            <a:endParaRPr lang="en-US" sz="2400">
              <a:latin typeface="Plantagenet Cherokee"/>
              <a:ea typeface="+mn-lt"/>
              <a:cs typeface="+mn-lt"/>
            </a:endParaRPr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 sz="1800">
                <a:latin typeface="Plantagenet Cherokee"/>
                <a:ea typeface="+mn-lt"/>
                <a:cs typeface="+mn-lt"/>
              </a:rPr>
              <a:t>Proposed </a:t>
            </a:r>
            <a:r>
              <a:rPr lang="en-US" sz="1800">
                <a:solidFill>
                  <a:srgbClr val="FF0000"/>
                </a:solidFill>
                <a:latin typeface="Plantagenet Cherokee"/>
                <a:ea typeface="+mn-lt"/>
                <a:cs typeface="+mn-lt"/>
              </a:rPr>
              <a:t>Pattern recognition approach</a:t>
            </a:r>
            <a:r>
              <a:rPr lang="en-US" sz="1800">
                <a:latin typeface="Plantagenet Cherokee"/>
                <a:ea typeface="+mn-lt"/>
                <a:cs typeface="+mn-lt"/>
              </a:rPr>
              <a:t> to discriminate EEG signals recorded for different cognitive conditions</a:t>
            </a:r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 sz="1800">
                <a:latin typeface="Plantagenet Cherokee"/>
                <a:ea typeface="+mn-lt"/>
                <a:cs typeface="+mn-lt"/>
              </a:rPr>
              <a:t>Wavelet coefficients extracted -&gt; standardized -&gt; optimized -&gt; classification</a:t>
            </a:r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 sz="1800">
                <a:latin typeface="Plantagenet Cherokee"/>
                <a:ea typeface="+mn-lt"/>
                <a:cs typeface="+mn-lt"/>
              </a:rPr>
              <a:t>Dataset I – Complex cognitive task(class 1) and baseline eyes open task(class 2)</a:t>
            </a:r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 sz="1800">
                <a:latin typeface="Plantagenet Cherokee"/>
                <a:ea typeface="+mn-lt"/>
                <a:cs typeface="+mn-lt"/>
              </a:rPr>
              <a:t>Dataset II – Mental multiplication (class 1) and mental letter composing (class 2)</a:t>
            </a:r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 sz="1800">
                <a:latin typeface="Plantagenet Cherokee"/>
                <a:ea typeface="+mn-lt"/>
                <a:cs typeface="+mn-lt"/>
              </a:rPr>
              <a:t>Classifiers such as KNN, SVM, MLP and NB were employed</a:t>
            </a:r>
          </a:p>
        </p:txBody>
      </p:sp>
    </p:spTree>
    <p:extLst>
      <p:ext uri="{BB962C8B-B14F-4D97-AF65-F5344CB8AC3E}">
        <p14:creationId xmlns:p14="http://schemas.microsoft.com/office/powerpoint/2010/main" val="357236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8E770-0DD7-FD33-5208-D277BF844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Related work (cont.)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B00DB3-4DAC-1DE1-691E-0E3B697B2405}"/>
              </a:ext>
            </a:extLst>
          </p:cNvPr>
          <p:cNvSpPr txBox="1"/>
          <p:nvPr/>
        </p:nvSpPr>
        <p:spPr>
          <a:xfrm>
            <a:off x="1106852" y="1796143"/>
            <a:ext cx="9976858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latin typeface="Plantagenet Cherokee"/>
                <a:ea typeface="+mn-lt"/>
                <a:cs typeface="+mn-lt"/>
              </a:rPr>
              <a:t>Brain-actuated robotic arm system using non-invasive hybrid brain-computer interface and shared control strategy – </a:t>
            </a:r>
            <a:r>
              <a:rPr lang="en-US" sz="2400" i="1" err="1">
                <a:latin typeface="Plantagenet Cherokee"/>
                <a:ea typeface="+mn-lt"/>
                <a:cs typeface="+mn-lt"/>
              </a:rPr>
              <a:t>Lynfeng</a:t>
            </a:r>
            <a:r>
              <a:rPr lang="en-US" sz="2400" i="1">
                <a:latin typeface="Plantagenet Cherokee"/>
                <a:ea typeface="+mn-lt"/>
                <a:cs typeface="+mn-lt"/>
              </a:rPr>
              <a:t> </a:t>
            </a:r>
            <a:r>
              <a:rPr lang="en-US" sz="2400" i="1" err="1">
                <a:latin typeface="Plantagenet Cherokee"/>
                <a:ea typeface="+mn-lt"/>
                <a:cs typeface="+mn-lt"/>
              </a:rPr>
              <a:t>cao</a:t>
            </a:r>
            <a:r>
              <a:rPr lang="en-US" sz="2400" i="1">
                <a:latin typeface="Plantagenet Cherokee"/>
                <a:ea typeface="+mn-lt"/>
                <a:cs typeface="+mn-lt"/>
              </a:rPr>
              <a:t> et al.</a:t>
            </a:r>
            <a:endParaRPr lang="en-US" sz="2400" i="1">
              <a:ea typeface="+mn-lt"/>
              <a:cs typeface="+mn-lt"/>
            </a:endParaRPr>
          </a:p>
          <a:p>
            <a:endParaRPr lang="en-US" sz="2400" i="1">
              <a:latin typeface="Plantagenet Cherokee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000">
                <a:latin typeface="Plantagenet Cherokee"/>
              </a:rPr>
              <a:t>Proposed </a:t>
            </a:r>
            <a:r>
              <a:rPr lang="en-US" sz="2000">
                <a:solidFill>
                  <a:srgbClr val="FF0000"/>
                </a:solidFill>
                <a:latin typeface="Plantagenet Cherokee"/>
              </a:rPr>
              <a:t>shared control model</a:t>
            </a:r>
            <a:r>
              <a:rPr lang="en-US" sz="2000">
                <a:latin typeface="Plantagenet Cherokee"/>
              </a:rPr>
              <a:t> to automatically optimize the control commands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>
                <a:latin typeface="Plantagenet Cherokee"/>
              </a:rPr>
              <a:t>Employed </a:t>
            </a:r>
            <a:r>
              <a:rPr lang="en-US" sz="2000">
                <a:solidFill>
                  <a:srgbClr val="FF0000"/>
                </a:solidFill>
                <a:latin typeface="Plantagenet Cherokee"/>
              </a:rPr>
              <a:t>hybrid BCI</a:t>
            </a:r>
            <a:r>
              <a:rPr lang="en-US" sz="2000">
                <a:latin typeface="Plantagenet Cherokee"/>
              </a:rPr>
              <a:t> to better allocate commands with multiple functions</a:t>
            </a:r>
          </a:p>
          <a:p>
            <a:pPr lvl="1"/>
            <a:endParaRPr lang="en-US" sz="2400">
              <a:latin typeface="Plantagenet Cherokee"/>
            </a:endParaRPr>
          </a:p>
          <a:p>
            <a:pPr marL="742950" lvl="1" indent="-285750">
              <a:buFont typeface="Arial"/>
              <a:buChar char="•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14405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C5067"/>
                </a:solidFill>
                <a:ea typeface="+mj-lt"/>
                <a:cs typeface="+mj-lt"/>
              </a:rPr>
              <a:t>Project Overview (diagram, flow-chart)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1000"/>
              </a:spcBef>
            </a:pPr>
            <a:endParaRPr lang="en-US">
              <a:ea typeface="+mn-lt"/>
              <a:cs typeface="+mn-lt"/>
            </a:endParaRPr>
          </a:p>
          <a:p>
            <a:endParaRPr lang="en-US"/>
          </a:p>
        </p:txBody>
      </p:sp>
      <p:pic>
        <p:nvPicPr>
          <p:cNvPr id="2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DB080344-C06E-4DE3-A755-90702E71F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73" y="2215856"/>
            <a:ext cx="11626344" cy="334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35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514843"/>
                </a:solidFill>
                <a:ea typeface="+mj-lt"/>
                <a:cs typeface="+mj-lt"/>
              </a:rPr>
              <a:t>Proposed solution</a:t>
            </a:r>
            <a:endParaRPr lang="en-US"/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AC4F5E29-D3B1-2572-6CC9-6074AFB7D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189" y="2171188"/>
            <a:ext cx="6776558" cy="26946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EB18EE-39EF-24B6-48EF-BE188B92BEAF}"/>
              </a:ext>
            </a:extLst>
          </p:cNvPr>
          <p:cNvSpPr txBox="1"/>
          <p:nvPr/>
        </p:nvSpPr>
        <p:spPr>
          <a:xfrm>
            <a:off x="1" y="2298901"/>
            <a:ext cx="4898570" cy="32316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buChar char="•"/>
            </a:pPr>
            <a:r>
              <a:rPr lang="en-US" sz="2400">
                <a:solidFill>
                  <a:srgbClr val="404040"/>
                </a:solidFill>
                <a:latin typeface="Plantagenet Cherokee"/>
                <a:cs typeface="Arial"/>
              </a:rPr>
              <a:t> We want to use Muse 2 to decipher brain signals from the frontal lobe related to specific tasks(grabbing/dropping an object) and reproduce the aimed task using a robotic arm. </a:t>
            </a:r>
            <a:r>
              <a:rPr lang="en-US" sz="2400">
                <a:latin typeface="Plantagenet Cherokee"/>
                <a:cs typeface="Arial"/>
              </a:rPr>
              <a:t>​</a:t>
            </a:r>
            <a:endParaRPr lang="en-US" sz="2400">
              <a:latin typeface="Plantagenet Cherokee"/>
            </a:endParaRPr>
          </a:p>
          <a:p>
            <a:pPr algn="ctr">
              <a:buChar char="•"/>
            </a:pPr>
            <a:endParaRPr lang="en-US">
              <a:latin typeface="Century Gothic"/>
              <a:cs typeface="Arial"/>
            </a:endParaRPr>
          </a:p>
          <a:p>
            <a:pPr algn="just"/>
            <a:r>
              <a:rPr lang="en-US">
                <a:latin typeface="Century Gothic"/>
                <a:cs typeface="Segoe UI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166068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98138D7-F075-BDE3-08DF-ACA97E0C5B77}"/>
              </a:ext>
            </a:extLst>
          </p:cNvPr>
          <p:cNvSpPr txBox="1">
            <a:spLocks/>
          </p:cNvSpPr>
          <p:nvPr/>
        </p:nvSpPr>
        <p:spPr>
          <a:xfrm>
            <a:off x="1333500" y="315686"/>
            <a:ext cx="9980682" cy="1096962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Data Collection, Classifier Training and Deploy (a)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FC66EBBC-EF26-DB27-B992-F4F39D607C79}"/>
              </a:ext>
            </a:extLst>
          </p:cNvPr>
          <p:cNvSpPr txBox="1"/>
          <p:nvPr/>
        </p:nvSpPr>
        <p:spPr>
          <a:xfrm>
            <a:off x="139733" y="2859104"/>
            <a:ext cx="6881169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Plantagenet Cherokee"/>
                <a:cs typeface="Calibri"/>
              </a:rPr>
              <a:t>1. user</a:t>
            </a:r>
            <a:r>
              <a:rPr lang="zh-CN" altLang="en-US">
                <a:latin typeface="Plantagenet Cherokee"/>
                <a:cs typeface="Calibri"/>
              </a:rPr>
              <a:t> </a:t>
            </a:r>
            <a:r>
              <a:rPr lang="en-US" altLang="zh-CN">
                <a:latin typeface="Plantagenet Cherokee"/>
                <a:cs typeface="Calibri"/>
              </a:rPr>
              <a:t>defines</a:t>
            </a:r>
            <a:r>
              <a:rPr lang="zh-CN" altLang="en-US">
                <a:latin typeface="Plantagenet Cherokee"/>
                <a:cs typeface="Calibri"/>
              </a:rPr>
              <a:t> </a:t>
            </a:r>
            <a:r>
              <a:rPr lang="en-US" altLang="zh-CN">
                <a:latin typeface="Plantagenet Cherokee"/>
                <a:cs typeface="Calibri"/>
              </a:rPr>
              <a:t>two</a:t>
            </a:r>
            <a:r>
              <a:rPr lang="zh-CN" altLang="en-US">
                <a:latin typeface="Plantagenet Cherokee"/>
                <a:cs typeface="Calibri"/>
              </a:rPr>
              <a:t> </a:t>
            </a:r>
            <a:r>
              <a:rPr lang="en-US" altLang="zh-CN">
                <a:latin typeface="Plantagenet Cherokee"/>
                <a:cs typeface="Calibri"/>
              </a:rPr>
              <a:t>brain</a:t>
            </a:r>
            <a:r>
              <a:rPr lang="zh-CN" altLang="en-US">
                <a:latin typeface="Plantagenet Cherokee"/>
                <a:cs typeface="Calibri"/>
              </a:rPr>
              <a:t> </a:t>
            </a:r>
            <a:r>
              <a:rPr lang="en-US" altLang="zh-CN">
                <a:latin typeface="Plantagenet Cherokee"/>
                <a:cs typeface="Calibri"/>
              </a:rPr>
              <a:t>activities,</a:t>
            </a:r>
            <a:r>
              <a:rPr lang="zh-CN" altLang="en-US">
                <a:latin typeface="Plantagenet Cherokee"/>
                <a:cs typeface="Calibri"/>
              </a:rPr>
              <a:t> </a:t>
            </a:r>
            <a:r>
              <a:rPr lang="en-US" altLang="zh-CN">
                <a:latin typeface="Plantagenet Cherokee"/>
                <a:cs typeface="Calibri"/>
              </a:rPr>
              <a:t>e.g.,</a:t>
            </a:r>
            <a:r>
              <a:rPr lang="zh-CN" altLang="en-US">
                <a:latin typeface="Plantagenet Cherokee"/>
                <a:cs typeface="Calibri"/>
              </a:rPr>
              <a:t> eye </a:t>
            </a:r>
            <a:r>
              <a:rPr lang="en-US" altLang="zh-CN">
                <a:latin typeface="Plantagenet Cherokee"/>
                <a:cs typeface="Calibri"/>
              </a:rPr>
              <a:t>blink</a:t>
            </a:r>
            <a:r>
              <a:rPr lang="zh-CN" altLang="en-US">
                <a:latin typeface="Plantagenet Cherokee"/>
                <a:cs typeface="Calibri"/>
              </a:rPr>
              <a:t> </a:t>
            </a:r>
            <a:r>
              <a:rPr lang="en-US" altLang="zh-CN">
                <a:latin typeface="Plantagenet Cherokee"/>
                <a:cs typeface="Calibri"/>
              </a:rPr>
              <a:t>and</a:t>
            </a:r>
            <a:r>
              <a:rPr lang="zh-CN" altLang="en-US">
                <a:latin typeface="Plantagenet Cherokee"/>
                <a:cs typeface="Calibri"/>
              </a:rPr>
              <a:t> </a:t>
            </a:r>
            <a:r>
              <a:rPr lang="en-US" altLang="zh-CN">
                <a:latin typeface="Plantagenet Cherokee"/>
                <a:cs typeface="Calibri"/>
              </a:rPr>
              <a:t>jaw</a:t>
            </a:r>
            <a:r>
              <a:rPr lang="zh-CN" altLang="en-US">
                <a:latin typeface="Plantagenet Cherokee"/>
                <a:cs typeface="Calibri"/>
              </a:rPr>
              <a:t> </a:t>
            </a:r>
            <a:r>
              <a:rPr lang="en-US" altLang="zh-CN">
                <a:latin typeface="Plantagenet Cherokee"/>
                <a:cs typeface="Calibri"/>
              </a:rPr>
              <a:t>teeth.</a:t>
            </a:r>
            <a:endParaRPr lang="en-US"/>
          </a:p>
          <a:p>
            <a:pPr marL="342900" indent="-342900">
              <a:buAutoNum type="arabicPeriod"/>
            </a:pPr>
            <a:endParaRPr lang="en-US" altLang="zh-CN">
              <a:latin typeface="Plantagenet Cherokee"/>
              <a:cs typeface="Calibri"/>
            </a:endParaRPr>
          </a:p>
          <a:p>
            <a:r>
              <a:rPr lang="en-US" altLang="zh-CN">
                <a:latin typeface="Plantagenet Cherokee"/>
                <a:cs typeface="Calibri"/>
              </a:rPr>
              <a:t>2. complete</a:t>
            </a:r>
            <a:r>
              <a:rPr lang="zh-CN" altLang="en-US">
                <a:latin typeface="Plantagenet Cherokee"/>
                <a:cs typeface="Calibri"/>
              </a:rPr>
              <a:t> </a:t>
            </a:r>
            <a:r>
              <a:rPr lang="en-US" altLang="zh-CN">
                <a:latin typeface="Plantagenet Cherokee"/>
                <a:cs typeface="Calibri"/>
              </a:rPr>
              <a:t>one</a:t>
            </a:r>
            <a:r>
              <a:rPr lang="zh-CN" altLang="en-US">
                <a:latin typeface="Plantagenet Cherokee"/>
                <a:cs typeface="Calibri"/>
              </a:rPr>
              <a:t> </a:t>
            </a:r>
            <a:r>
              <a:rPr lang="en-US" altLang="zh-CN">
                <a:latin typeface="Plantagenet Cherokee"/>
                <a:cs typeface="Calibri"/>
              </a:rPr>
              <a:t>cycle</a:t>
            </a:r>
            <a:r>
              <a:rPr lang="zh-CN" altLang="en-US">
                <a:latin typeface="Plantagenet Cherokee"/>
                <a:cs typeface="Calibri"/>
              </a:rPr>
              <a:t> </a:t>
            </a:r>
            <a:r>
              <a:rPr lang="en-US" altLang="zh-CN">
                <a:latin typeface="Plantagenet Cherokee"/>
                <a:cs typeface="Calibri"/>
              </a:rPr>
              <a:t>data</a:t>
            </a:r>
            <a:r>
              <a:rPr lang="zh-CN" altLang="en-US">
                <a:latin typeface="Plantagenet Cherokee"/>
                <a:cs typeface="Calibri"/>
              </a:rPr>
              <a:t> </a:t>
            </a:r>
            <a:r>
              <a:rPr lang="en-US" altLang="zh-CN">
                <a:latin typeface="Plantagenet Cherokee"/>
                <a:cs typeface="Calibri"/>
              </a:rPr>
              <a:t>collection</a:t>
            </a:r>
            <a:r>
              <a:rPr lang="zh-CN" altLang="en-US">
                <a:latin typeface="Plantagenet Cherokee"/>
                <a:cs typeface="Calibri"/>
              </a:rPr>
              <a:t> </a:t>
            </a:r>
            <a:r>
              <a:rPr lang="en-US" altLang="zh-CN">
                <a:latin typeface="Plantagenet Cherokee"/>
                <a:cs typeface="Calibri"/>
              </a:rPr>
              <a:t>(alpha,</a:t>
            </a:r>
            <a:r>
              <a:rPr lang="zh-CN" altLang="en-US">
                <a:latin typeface="Plantagenet Cherokee"/>
                <a:cs typeface="Calibri"/>
              </a:rPr>
              <a:t> </a:t>
            </a:r>
            <a:r>
              <a:rPr lang="en-US" altLang="zh-CN">
                <a:latin typeface="Plantagenet Cherokee"/>
                <a:cs typeface="Calibri"/>
              </a:rPr>
              <a:t>beta,</a:t>
            </a:r>
            <a:r>
              <a:rPr lang="zh-CN" altLang="en-US">
                <a:latin typeface="Plantagenet Cherokee"/>
                <a:cs typeface="Calibri"/>
              </a:rPr>
              <a:t> </a:t>
            </a:r>
            <a:r>
              <a:rPr lang="en-US" altLang="zh-CN">
                <a:latin typeface="Plantagenet Cherokee"/>
                <a:cs typeface="Calibri"/>
              </a:rPr>
              <a:t>delta,</a:t>
            </a:r>
            <a:r>
              <a:rPr lang="zh-CN" altLang="en-US">
                <a:latin typeface="Plantagenet Cherokee"/>
                <a:cs typeface="Calibri"/>
              </a:rPr>
              <a:t> </a:t>
            </a:r>
            <a:r>
              <a:rPr lang="en-US" altLang="zh-CN">
                <a:latin typeface="Plantagenet Cherokee"/>
                <a:cs typeface="Calibri"/>
              </a:rPr>
              <a:t>theta,     </a:t>
            </a:r>
          </a:p>
          <a:p>
            <a:r>
              <a:rPr lang="en-US" altLang="zh-CN">
                <a:latin typeface="Plantagenet Cherokee"/>
                <a:cs typeface="Calibri"/>
              </a:rPr>
              <a:t>   and</a:t>
            </a:r>
            <a:r>
              <a:rPr lang="zh-CN" altLang="en-US">
                <a:latin typeface="Plantagenet Cherokee"/>
                <a:cs typeface="Calibri"/>
              </a:rPr>
              <a:t> </a:t>
            </a:r>
            <a:r>
              <a:rPr lang="en-US" altLang="zh-CN">
                <a:latin typeface="Plantagenet Cherokee"/>
                <a:cs typeface="Calibri"/>
              </a:rPr>
              <a:t>gamma,</a:t>
            </a:r>
            <a:r>
              <a:rPr lang="zh-CN" altLang="en-US">
                <a:latin typeface="Plantagenet Cherokee"/>
                <a:cs typeface="Calibri"/>
              </a:rPr>
              <a:t> </a:t>
            </a:r>
            <a:r>
              <a:rPr lang="en-US" altLang="zh-CN">
                <a:latin typeface="Plantagenet Cherokee"/>
                <a:cs typeface="Calibri"/>
              </a:rPr>
              <a:t>each</a:t>
            </a:r>
            <a:r>
              <a:rPr lang="zh-CN" altLang="en-US">
                <a:latin typeface="Plantagenet Cherokee"/>
                <a:cs typeface="Calibri"/>
              </a:rPr>
              <a:t> </a:t>
            </a:r>
            <a:r>
              <a:rPr lang="en-US" altLang="zh-CN">
                <a:latin typeface="Plantagenet Cherokee"/>
                <a:cs typeface="Calibri"/>
              </a:rPr>
              <a:t>has</a:t>
            </a:r>
            <a:r>
              <a:rPr lang="zh-CN" altLang="en-US">
                <a:latin typeface="Plantagenet Cherokee"/>
                <a:cs typeface="Calibri"/>
              </a:rPr>
              <a:t> </a:t>
            </a:r>
            <a:r>
              <a:rPr lang="en-US" altLang="zh-CN">
                <a:latin typeface="Plantagenet Cherokee"/>
                <a:cs typeface="Calibri"/>
              </a:rPr>
              <a:t>four</a:t>
            </a:r>
            <a:r>
              <a:rPr lang="zh-CN" altLang="en-US">
                <a:latin typeface="Plantagenet Cherokee"/>
                <a:cs typeface="Calibri"/>
              </a:rPr>
              <a:t> </a:t>
            </a:r>
            <a:r>
              <a:rPr lang="en-US" altLang="zh-CN">
                <a:latin typeface="Plantagenet Cherokee"/>
                <a:cs typeface="Calibri"/>
              </a:rPr>
              <a:t>channels):</a:t>
            </a:r>
            <a:endParaRPr lang="en-US"/>
          </a:p>
          <a:p>
            <a:r>
              <a:rPr lang="en-US" altLang="zh-CN">
                <a:latin typeface="Plantagenet Cherokee"/>
                <a:cs typeface="Calibri"/>
              </a:rPr>
              <a:t>   a.</a:t>
            </a:r>
            <a:r>
              <a:rPr lang="zh-CN" altLang="en-US">
                <a:latin typeface="Plantagenet Cherokee"/>
                <a:cs typeface="Calibri"/>
              </a:rPr>
              <a:t> </a:t>
            </a:r>
            <a:r>
              <a:rPr lang="en-US" altLang="zh-CN">
                <a:latin typeface="Plantagenet Cherokee"/>
                <a:cs typeface="Calibri"/>
              </a:rPr>
              <a:t>collecting</a:t>
            </a:r>
            <a:r>
              <a:rPr lang="zh-CN" altLang="en-US">
                <a:latin typeface="Plantagenet Cherokee"/>
                <a:cs typeface="Calibri"/>
              </a:rPr>
              <a:t> </a:t>
            </a:r>
            <a:r>
              <a:rPr lang="en-US" altLang="zh-CN">
                <a:latin typeface="Plantagenet Cherokee"/>
                <a:cs typeface="Calibri"/>
              </a:rPr>
              <a:t>EEG</a:t>
            </a:r>
            <a:r>
              <a:rPr lang="zh-CN" altLang="en-US">
                <a:latin typeface="Plantagenet Cherokee"/>
                <a:cs typeface="Calibri"/>
              </a:rPr>
              <a:t> </a:t>
            </a:r>
            <a:r>
              <a:rPr lang="en-US" altLang="zh-CN">
                <a:latin typeface="Plantagenet Cherokee"/>
                <a:cs typeface="Calibri"/>
              </a:rPr>
              <a:t>signals</a:t>
            </a:r>
            <a:r>
              <a:rPr lang="zh-CN" altLang="en-US">
                <a:latin typeface="Plantagenet Cherokee"/>
                <a:cs typeface="Calibri"/>
              </a:rPr>
              <a:t> </a:t>
            </a:r>
            <a:r>
              <a:rPr lang="en-US" altLang="zh-CN">
                <a:latin typeface="Plantagenet Cherokee"/>
                <a:cs typeface="Calibri"/>
              </a:rPr>
              <a:t>of</a:t>
            </a:r>
            <a:r>
              <a:rPr lang="zh-CN" altLang="en-US">
                <a:latin typeface="Plantagenet Cherokee"/>
                <a:cs typeface="Calibri"/>
              </a:rPr>
              <a:t> </a:t>
            </a:r>
            <a:r>
              <a:rPr lang="en-US" altLang="zh-CN">
                <a:latin typeface="Plantagenet Cherokee"/>
                <a:cs typeface="Calibri"/>
              </a:rPr>
              <a:t>one</a:t>
            </a:r>
            <a:r>
              <a:rPr lang="zh-CN" altLang="en-US">
                <a:latin typeface="Plantagenet Cherokee"/>
                <a:cs typeface="Calibri"/>
              </a:rPr>
              <a:t> </a:t>
            </a:r>
            <a:r>
              <a:rPr lang="en-US" altLang="zh-CN">
                <a:latin typeface="Plantagenet Cherokee"/>
                <a:cs typeface="Calibri"/>
              </a:rPr>
              <a:t>activity</a:t>
            </a:r>
            <a:r>
              <a:rPr lang="zh-CN" altLang="en-US">
                <a:latin typeface="Plantagenet Cherokee"/>
                <a:cs typeface="Calibri"/>
              </a:rPr>
              <a:t> </a:t>
            </a:r>
            <a:r>
              <a:rPr lang="en-US" altLang="zh-CN">
                <a:latin typeface="Plantagenet Cherokee"/>
                <a:cs typeface="Calibri"/>
              </a:rPr>
              <a:t>in</a:t>
            </a:r>
            <a:r>
              <a:rPr lang="zh-CN" altLang="en-US">
                <a:latin typeface="Plantagenet Cherokee"/>
                <a:cs typeface="Calibri"/>
              </a:rPr>
              <a:t> </a:t>
            </a:r>
            <a:r>
              <a:rPr lang="en-US" altLang="zh-CN">
                <a:latin typeface="Plantagenet Cherokee"/>
                <a:cs typeface="Calibri"/>
              </a:rPr>
              <a:t>2</a:t>
            </a:r>
            <a:r>
              <a:rPr lang="zh-CN" altLang="en-US">
                <a:latin typeface="Plantagenet Cherokee"/>
                <a:cs typeface="Calibri"/>
              </a:rPr>
              <a:t> </a:t>
            </a:r>
            <a:r>
              <a:rPr lang="en-US" altLang="zh-CN">
                <a:latin typeface="Plantagenet Cherokee"/>
                <a:cs typeface="Calibri"/>
              </a:rPr>
              <a:t>to</a:t>
            </a:r>
            <a:r>
              <a:rPr lang="zh-CN" altLang="en-US">
                <a:latin typeface="Plantagenet Cherokee"/>
                <a:cs typeface="Calibri"/>
              </a:rPr>
              <a:t> </a:t>
            </a:r>
            <a:r>
              <a:rPr lang="en-US" altLang="zh-CN">
                <a:latin typeface="Plantagenet Cherokee"/>
                <a:cs typeface="Calibri"/>
              </a:rPr>
              <a:t>6</a:t>
            </a:r>
            <a:r>
              <a:rPr lang="zh-CN" altLang="en-US">
                <a:latin typeface="Plantagenet Cherokee"/>
                <a:cs typeface="Calibri"/>
              </a:rPr>
              <a:t> </a:t>
            </a:r>
            <a:r>
              <a:rPr lang="en-US" altLang="zh-CN">
                <a:latin typeface="Plantagenet Cherokee"/>
                <a:cs typeface="Calibri"/>
              </a:rPr>
              <a:t>sec</a:t>
            </a:r>
            <a:r>
              <a:rPr lang="zh-CN" altLang="en-US">
                <a:latin typeface="Plantagenet Cherokee"/>
                <a:cs typeface="Calibri"/>
              </a:rPr>
              <a:t> </a:t>
            </a:r>
            <a:endParaRPr lang="en-US" altLang="zh-CN">
              <a:latin typeface="Plantagenet Cherokee"/>
              <a:cs typeface="Calibri"/>
            </a:endParaRPr>
          </a:p>
          <a:p>
            <a:r>
              <a:rPr lang="en-US" altLang="zh-CN">
                <a:latin typeface="Plantagenet Cherokee"/>
                <a:cs typeface="Calibri"/>
              </a:rPr>
              <a:t>       (signal</a:t>
            </a:r>
            <a:r>
              <a:rPr lang="zh-CN" altLang="en-US">
                <a:latin typeface="Plantagenet Cherokee"/>
                <a:cs typeface="Calibri"/>
              </a:rPr>
              <a:t> </a:t>
            </a:r>
            <a:r>
              <a:rPr lang="en-US" altLang="zh-CN">
                <a:latin typeface="Plantagenet Cherokee"/>
                <a:cs typeface="Calibri"/>
              </a:rPr>
              <a:t>delay).</a:t>
            </a:r>
            <a:r>
              <a:rPr lang="zh-CN" altLang="en-US">
                <a:latin typeface="Plantagenet Cherokee"/>
                <a:cs typeface="Calibri"/>
              </a:rPr>
              <a:t> </a:t>
            </a:r>
            <a:endParaRPr lang="en-US" altLang="zh-CN">
              <a:latin typeface="Plantagenet Cherokee"/>
              <a:cs typeface="Calibri"/>
            </a:endParaRPr>
          </a:p>
          <a:p>
            <a:r>
              <a:rPr lang="zh-CN" altLang="en-US">
                <a:latin typeface="Plantagenet Cherokee"/>
                <a:cs typeface="Calibri"/>
              </a:rPr>
              <a:t>   </a:t>
            </a:r>
            <a:r>
              <a:rPr lang="en-US" altLang="zh-CN">
                <a:latin typeface="Plantagenet Cherokee"/>
                <a:cs typeface="Calibri"/>
              </a:rPr>
              <a:t>b.</a:t>
            </a:r>
            <a:r>
              <a:rPr lang="zh-CN" altLang="en-US">
                <a:latin typeface="Plantagenet Cherokee"/>
                <a:cs typeface="Calibri"/>
              </a:rPr>
              <a:t> </a:t>
            </a:r>
            <a:r>
              <a:rPr lang="en-US" altLang="zh-CN">
                <a:latin typeface="Plantagenet Cherokee"/>
                <a:cs typeface="Calibri"/>
              </a:rPr>
              <a:t>next</a:t>
            </a:r>
            <a:r>
              <a:rPr lang="zh-CN" altLang="en-US">
                <a:latin typeface="Plantagenet Cherokee"/>
                <a:cs typeface="Calibri"/>
              </a:rPr>
              <a:t> </a:t>
            </a:r>
            <a:r>
              <a:rPr lang="en-US" altLang="zh-CN">
                <a:latin typeface="Plantagenet Cherokee"/>
                <a:cs typeface="Calibri"/>
              </a:rPr>
              <a:t>3-4</a:t>
            </a:r>
            <a:r>
              <a:rPr lang="zh-CN" altLang="en-US">
                <a:latin typeface="Plantagenet Cherokee"/>
                <a:cs typeface="Calibri"/>
              </a:rPr>
              <a:t> </a:t>
            </a:r>
            <a:r>
              <a:rPr lang="en-US" altLang="zh-CN">
                <a:latin typeface="Plantagenet Cherokee"/>
                <a:cs typeface="Calibri"/>
              </a:rPr>
              <a:t>sec</a:t>
            </a:r>
            <a:r>
              <a:rPr lang="zh-CN" altLang="en-US">
                <a:latin typeface="Plantagenet Cherokee"/>
                <a:cs typeface="Calibri"/>
              </a:rPr>
              <a:t> </a:t>
            </a:r>
            <a:r>
              <a:rPr lang="en-US" altLang="zh-CN">
                <a:latin typeface="Plantagenet Cherokee"/>
                <a:cs typeface="Calibri"/>
              </a:rPr>
              <a:t>main</a:t>
            </a:r>
            <a:r>
              <a:rPr lang="zh-CN" altLang="en-US">
                <a:latin typeface="Plantagenet Cherokee"/>
                <a:cs typeface="Calibri"/>
              </a:rPr>
              <a:t> </a:t>
            </a:r>
            <a:r>
              <a:rPr lang="en-US" altLang="zh-CN">
                <a:latin typeface="Plantagenet Cherokee"/>
                <a:cs typeface="Calibri"/>
              </a:rPr>
              <a:t>thread</a:t>
            </a:r>
            <a:r>
              <a:rPr lang="zh-CN" altLang="en-US">
                <a:latin typeface="Plantagenet Cherokee"/>
                <a:cs typeface="Calibri"/>
              </a:rPr>
              <a:t> </a:t>
            </a:r>
            <a:r>
              <a:rPr lang="en-US" altLang="zh-CN">
                <a:latin typeface="Plantagenet Cherokee"/>
                <a:cs typeface="Calibri"/>
              </a:rPr>
              <a:t>sleep</a:t>
            </a:r>
            <a:r>
              <a:rPr lang="zh-CN" altLang="en-US">
                <a:latin typeface="Plantagenet Cherokee"/>
                <a:cs typeface="Calibri"/>
              </a:rPr>
              <a:t> </a:t>
            </a:r>
            <a:r>
              <a:rPr lang="en-US" altLang="zh-CN">
                <a:latin typeface="Plantagenet Cherokee"/>
                <a:cs typeface="Calibri"/>
              </a:rPr>
              <a:t>(signal</a:t>
            </a:r>
            <a:r>
              <a:rPr lang="zh-CN" altLang="en-US">
                <a:latin typeface="Plantagenet Cherokee"/>
                <a:cs typeface="Calibri"/>
              </a:rPr>
              <a:t> </a:t>
            </a:r>
            <a:r>
              <a:rPr lang="en-US" altLang="zh-CN">
                <a:latin typeface="Plantagenet Cherokee"/>
                <a:cs typeface="Calibri"/>
              </a:rPr>
              <a:t>recovers).</a:t>
            </a:r>
            <a:endParaRPr lang="en-US"/>
          </a:p>
          <a:p>
            <a:r>
              <a:rPr lang="zh-CN" altLang="en-US">
                <a:latin typeface="Plantagenet Cherokee"/>
                <a:cs typeface="Calibri"/>
              </a:rPr>
              <a:t>   </a:t>
            </a:r>
            <a:r>
              <a:rPr lang="en-US" altLang="zh-CN">
                <a:latin typeface="Plantagenet Cherokee"/>
                <a:cs typeface="Calibri"/>
              </a:rPr>
              <a:t>c.</a:t>
            </a:r>
            <a:r>
              <a:rPr lang="zh-CN" altLang="en-US">
                <a:latin typeface="Plantagenet Cherokee"/>
                <a:cs typeface="Calibri"/>
              </a:rPr>
              <a:t> </a:t>
            </a:r>
            <a:r>
              <a:rPr lang="en-US" altLang="zh-CN">
                <a:latin typeface="Plantagenet Cherokee"/>
                <a:cs typeface="Calibri"/>
              </a:rPr>
              <a:t>then</a:t>
            </a:r>
            <a:r>
              <a:rPr lang="zh-CN" altLang="en-US">
                <a:latin typeface="Plantagenet Cherokee"/>
                <a:cs typeface="Calibri"/>
              </a:rPr>
              <a:t> </a:t>
            </a:r>
            <a:r>
              <a:rPr lang="en-US" altLang="zh-CN">
                <a:latin typeface="Plantagenet Cherokee"/>
                <a:cs typeface="Calibri"/>
              </a:rPr>
              <a:t>collecting</a:t>
            </a:r>
            <a:r>
              <a:rPr lang="zh-CN" altLang="en-US">
                <a:latin typeface="Plantagenet Cherokee"/>
                <a:cs typeface="Calibri"/>
              </a:rPr>
              <a:t> </a:t>
            </a:r>
            <a:r>
              <a:rPr lang="en-US" altLang="zh-CN">
                <a:latin typeface="Plantagenet Cherokee"/>
                <a:cs typeface="Calibri"/>
              </a:rPr>
              <a:t>the</a:t>
            </a:r>
            <a:r>
              <a:rPr lang="zh-CN" altLang="en-US">
                <a:latin typeface="Plantagenet Cherokee"/>
                <a:cs typeface="Calibri"/>
              </a:rPr>
              <a:t> </a:t>
            </a:r>
            <a:r>
              <a:rPr lang="en-US" altLang="zh-CN">
                <a:latin typeface="Plantagenet Cherokee"/>
                <a:cs typeface="Calibri"/>
              </a:rPr>
              <a:t>EEG</a:t>
            </a:r>
            <a:r>
              <a:rPr lang="zh-CN" altLang="en-US">
                <a:latin typeface="Plantagenet Cherokee"/>
                <a:cs typeface="Calibri"/>
              </a:rPr>
              <a:t> </a:t>
            </a:r>
            <a:r>
              <a:rPr lang="en-US" altLang="zh-CN">
                <a:latin typeface="Plantagenet Cherokee"/>
                <a:cs typeface="Calibri"/>
              </a:rPr>
              <a:t>signals</a:t>
            </a:r>
            <a:r>
              <a:rPr lang="zh-CN" altLang="en-US">
                <a:latin typeface="Plantagenet Cherokee"/>
                <a:cs typeface="Calibri"/>
              </a:rPr>
              <a:t> </a:t>
            </a:r>
            <a:r>
              <a:rPr lang="en-US" altLang="zh-CN">
                <a:latin typeface="Plantagenet Cherokee"/>
                <a:cs typeface="Calibri"/>
              </a:rPr>
              <a:t>of</a:t>
            </a:r>
            <a:r>
              <a:rPr lang="zh-CN" altLang="en-US">
                <a:latin typeface="Plantagenet Cherokee"/>
                <a:cs typeface="Calibri"/>
              </a:rPr>
              <a:t> </a:t>
            </a:r>
            <a:r>
              <a:rPr lang="en-US" altLang="zh-CN">
                <a:latin typeface="Plantagenet Cherokee"/>
                <a:cs typeface="Calibri"/>
              </a:rPr>
              <a:t>the</a:t>
            </a:r>
            <a:r>
              <a:rPr lang="zh-CN" altLang="en-US">
                <a:latin typeface="Plantagenet Cherokee"/>
                <a:cs typeface="Calibri"/>
              </a:rPr>
              <a:t> </a:t>
            </a:r>
            <a:r>
              <a:rPr lang="en-US" altLang="zh-CN">
                <a:latin typeface="Plantagenet Cherokee"/>
                <a:cs typeface="Calibri"/>
              </a:rPr>
              <a:t>other</a:t>
            </a:r>
            <a:r>
              <a:rPr lang="zh-CN" altLang="en-US">
                <a:latin typeface="Plantagenet Cherokee"/>
                <a:cs typeface="Calibri"/>
              </a:rPr>
              <a:t> </a:t>
            </a:r>
            <a:r>
              <a:rPr lang="en-US" altLang="zh-CN">
                <a:latin typeface="Plantagenet Cherokee"/>
                <a:cs typeface="Calibri"/>
              </a:rPr>
              <a:t>activity</a:t>
            </a:r>
            <a:r>
              <a:rPr lang="zh-CN" altLang="en-US">
                <a:latin typeface="Plantagenet Cherokee"/>
                <a:cs typeface="Calibri"/>
              </a:rPr>
              <a:t> </a:t>
            </a:r>
            <a:r>
              <a:rPr lang="en-US" altLang="zh-CN">
                <a:latin typeface="Plantagenet Cherokee"/>
                <a:cs typeface="Calibri"/>
              </a:rPr>
              <a:t>in</a:t>
            </a:r>
            <a:r>
              <a:rPr lang="zh-CN" altLang="en-US">
                <a:latin typeface="Plantagenet Cherokee"/>
                <a:cs typeface="Calibri"/>
              </a:rPr>
              <a:t> </a:t>
            </a:r>
            <a:r>
              <a:rPr lang="en-US" altLang="zh-CN">
                <a:latin typeface="Plantagenet Cherokee"/>
                <a:cs typeface="Calibri"/>
              </a:rPr>
              <a:t>next</a:t>
            </a:r>
            <a:r>
              <a:rPr lang="zh-CN" altLang="en-US">
                <a:latin typeface="Plantagenet Cherokee"/>
                <a:cs typeface="Calibri"/>
              </a:rPr>
              <a:t> </a:t>
            </a:r>
            <a:endParaRPr lang="en-US" altLang="zh-CN">
              <a:latin typeface="Plantagenet Cherokee"/>
              <a:cs typeface="Calibri"/>
            </a:endParaRPr>
          </a:p>
          <a:p>
            <a:r>
              <a:rPr lang="en-US" altLang="zh-CN">
                <a:latin typeface="Plantagenet Cherokee"/>
                <a:cs typeface="Calibri"/>
              </a:rPr>
              <a:t>       2</a:t>
            </a:r>
            <a:r>
              <a:rPr lang="zh-CN" altLang="en-US">
                <a:latin typeface="Plantagenet Cherokee"/>
                <a:cs typeface="Calibri"/>
              </a:rPr>
              <a:t> </a:t>
            </a:r>
            <a:r>
              <a:rPr lang="en-US" altLang="zh-CN">
                <a:latin typeface="Plantagenet Cherokee"/>
                <a:cs typeface="Calibri"/>
              </a:rPr>
              <a:t>to</a:t>
            </a:r>
            <a:r>
              <a:rPr lang="zh-CN" altLang="en-US">
                <a:latin typeface="Plantagenet Cherokee"/>
                <a:cs typeface="Calibri"/>
              </a:rPr>
              <a:t> </a:t>
            </a:r>
            <a:r>
              <a:rPr lang="en-US" altLang="zh-CN">
                <a:latin typeface="Plantagenet Cherokee"/>
                <a:cs typeface="Calibri"/>
              </a:rPr>
              <a:t>6</a:t>
            </a:r>
            <a:r>
              <a:rPr lang="zh-CN" altLang="en-US">
                <a:latin typeface="Plantagenet Cherokee"/>
                <a:cs typeface="Calibri"/>
              </a:rPr>
              <a:t> </a:t>
            </a:r>
            <a:r>
              <a:rPr lang="en-US" altLang="zh-CN">
                <a:latin typeface="Plantagenet Cherokee"/>
                <a:cs typeface="Calibri"/>
              </a:rPr>
              <a:t>sec.</a:t>
            </a:r>
          </a:p>
          <a:p>
            <a:endParaRPr lang="en-US" altLang="zh-CN">
              <a:latin typeface="Plantagenet Cherokee"/>
              <a:cs typeface="Calibri"/>
            </a:endParaRPr>
          </a:p>
          <a:p>
            <a:r>
              <a:rPr lang="en-US" altLang="zh-CN">
                <a:latin typeface="Plantagenet Cherokee"/>
                <a:cs typeface="Calibri"/>
              </a:rPr>
              <a:t>3.</a:t>
            </a:r>
            <a:r>
              <a:rPr lang="zh-CN" altLang="en-US">
                <a:latin typeface="Plantagenet Cherokee"/>
                <a:cs typeface="Calibri"/>
              </a:rPr>
              <a:t> </a:t>
            </a:r>
            <a:r>
              <a:rPr lang="en-US" altLang="zh-CN">
                <a:latin typeface="Plantagenet Cherokee"/>
                <a:cs typeface="Calibri"/>
              </a:rPr>
              <a:t>redo</a:t>
            </a:r>
            <a:r>
              <a:rPr lang="zh-CN" altLang="en-US">
                <a:latin typeface="Plantagenet Cherokee"/>
                <a:cs typeface="Calibri"/>
              </a:rPr>
              <a:t> </a:t>
            </a:r>
            <a:r>
              <a:rPr lang="en-US" altLang="zh-CN">
                <a:latin typeface="Plantagenet Cherokee"/>
                <a:cs typeface="Calibri"/>
              </a:rPr>
              <a:t>step</a:t>
            </a:r>
            <a:r>
              <a:rPr lang="zh-CN" altLang="en-US">
                <a:latin typeface="Plantagenet Cherokee"/>
                <a:cs typeface="Calibri"/>
              </a:rPr>
              <a:t> </a:t>
            </a:r>
            <a:r>
              <a:rPr lang="en-US" altLang="zh-CN">
                <a:latin typeface="Plantagenet Cherokee"/>
                <a:cs typeface="Calibri"/>
              </a:rPr>
              <a:t>2</a:t>
            </a:r>
            <a:r>
              <a:rPr lang="zh-CN" altLang="en-US">
                <a:latin typeface="Plantagenet Cherokee"/>
                <a:cs typeface="Calibri"/>
              </a:rPr>
              <a:t> </a:t>
            </a:r>
            <a:r>
              <a:rPr lang="en-US" altLang="zh-CN">
                <a:latin typeface="Plantagenet Cherokee"/>
                <a:cs typeface="Calibri"/>
              </a:rPr>
              <a:t>in</a:t>
            </a:r>
            <a:r>
              <a:rPr lang="zh-CN" altLang="en-US">
                <a:latin typeface="Plantagenet Cherokee"/>
                <a:cs typeface="Calibri"/>
              </a:rPr>
              <a:t> </a:t>
            </a:r>
            <a:r>
              <a:rPr lang="en-US" altLang="zh-CN">
                <a:latin typeface="Plantagenet Cherokee"/>
                <a:cs typeface="Calibri"/>
              </a:rPr>
              <a:t>next</a:t>
            </a:r>
            <a:r>
              <a:rPr lang="zh-CN" altLang="en-US">
                <a:latin typeface="Plantagenet Cherokee"/>
                <a:cs typeface="Calibri"/>
              </a:rPr>
              <a:t> </a:t>
            </a:r>
            <a:r>
              <a:rPr lang="en-US" altLang="zh-CN">
                <a:latin typeface="Plantagenet Cherokee"/>
                <a:cs typeface="Calibri"/>
              </a:rPr>
              <a:t>cycle</a:t>
            </a:r>
            <a:r>
              <a:rPr lang="zh-CN" altLang="en-US">
                <a:latin typeface="Plantagenet Cherokee"/>
                <a:cs typeface="Calibri"/>
              </a:rPr>
              <a:t> </a:t>
            </a:r>
            <a:r>
              <a:rPr lang="en-US" altLang="zh-CN">
                <a:latin typeface="Plantagenet Cherokee"/>
                <a:cs typeface="Calibri"/>
              </a:rPr>
              <a:t>until</a:t>
            </a:r>
            <a:r>
              <a:rPr lang="zh-CN" altLang="en-US">
                <a:latin typeface="Plantagenet Cherokee"/>
                <a:cs typeface="Calibri"/>
              </a:rPr>
              <a:t> </a:t>
            </a:r>
            <a:r>
              <a:rPr lang="en-US" altLang="zh-CN">
                <a:latin typeface="Plantagenet Cherokee"/>
                <a:cs typeface="Calibri"/>
              </a:rPr>
              <a:t>sample</a:t>
            </a:r>
            <a:r>
              <a:rPr lang="zh-CN" altLang="en-US">
                <a:latin typeface="Plantagenet Cherokee"/>
                <a:cs typeface="Calibri"/>
              </a:rPr>
              <a:t> </a:t>
            </a:r>
            <a:r>
              <a:rPr lang="en-US" altLang="zh-CN">
                <a:latin typeface="Plantagenet Cherokee"/>
                <a:cs typeface="Calibri"/>
              </a:rPr>
              <a:t>number</a:t>
            </a:r>
            <a:r>
              <a:rPr lang="zh-CN" altLang="en-US">
                <a:latin typeface="Plantagenet Cherokee"/>
                <a:cs typeface="Calibri"/>
              </a:rPr>
              <a:t> </a:t>
            </a:r>
            <a:r>
              <a:rPr lang="en-US" altLang="zh-CN">
                <a:latin typeface="Plantagenet Cherokee"/>
                <a:cs typeface="Calibri"/>
              </a:rPr>
              <a:t>is</a:t>
            </a:r>
            <a:r>
              <a:rPr lang="zh-CN" altLang="en-US">
                <a:latin typeface="Plantagenet Cherokee"/>
                <a:cs typeface="Calibri"/>
              </a:rPr>
              <a:t> </a:t>
            </a:r>
            <a:r>
              <a:rPr lang="en-US" altLang="zh-CN">
                <a:latin typeface="Plantagenet Cherokee"/>
                <a:cs typeface="Calibri"/>
              </a:rPr>
              <a:t>enough.</a:t>
            </a:r>
          </a:p>
          <a:p>
            <a:endParaRPr lang="en-US" altLang="zh-CN">
              <a:latin typeface="Plantagenet Cherokee"/>
              <a:cs typeface="Calibri"/>
            </a:endParaRPr>
          </a:p>
          <a:p>
            <a:r>
              <a:rPr lang="en-US" altLang="zh-CN">
                <a:latin typeface="Plantagenet Cherokee"/>
                <a:cs typeface="Calibri"/>
              </a:rPr>
              <a:t>4.</a:t>
            </a:r>
            <a:r>
              <a:rPr lang="zh-CN" altLang="en-US">
                <a:latin typeface="Plantagenet Cherokee"/>
                <a:cs typeface="Calibri"/>
              </a:rPr>
              <a:t> </a:t>
            </a:r>
            <a:r>
              <a:rPr lang="en-US" altLang="zh-CN">
                <a:latin typeface="Plantagenet Cherokee"/>
                <a:cs typeface="Calibri"/>
              </a:rPr>
              <a:t>it</a:t>
            </a:r>
            <a:r>
              <a:rPr lang="zh-CN" altLang="en-US">
                <a:latin typeface="Plantagenet Cherokee"/>
                <a:cs typeface="Calibri"/>
              </a:rPr>
              <a:t> </a:t>
            </a:r>
            <a:r>
              <a:rPr lang="en-US" altLang="zh-CN">
                <a:latin typeface="Plantagenet Cherokee"/>
                <a:cs typeface="Calibri"/>
              </a:rPr>
              <a:t>is</a:t>
            </a:r>
            <a:r>
              <a:rPr lang="zh-CN" altLang="en-US">
                <a:latin typeface="Plantagenet Cherokee"/>
                <a:cs typeface="Calibri"/>
              </a:rPr>
              <a:t> </a:t>
            </a:r>
            <a:r>
              <a:rPr lang="en-US" altLang="zh-CN">
                <a:latin typeface="Plantagenet Cherokee"/>
                <a:cs typeface="Calibri"/>
              </a:rPr>
              <a:t>better</a:t>
            </a:r>
            <a:r>
              <a:rPr lang="zh-CN" altLang="en-US">
                <a:latin typeface="Plantagenet Cherokee"/>
                <a:cs typeface="Calibri"/>
              </a:rPr>
              <a:t> </a:t>
            </a:r>
            <a:r>
              <a:rPr lang="en-US" altLang="zh-CN">
                <a:latin typeface="Plantagenet Cherokee"/>
                <a:cs typeface="Calibri"/>
              </a:rPr>
              <a:t>if</a:t>
            </a:r>
            <a:r>
              <a:rPr lang="zh-CN" altLang="en-US">
                <a:latin typeface="Plantagenet Cherokee"/>
                <a:cs typeface="Calibri"/>
              </a:rPr>
              <a:t> </a:t>
            </a:r>
            <a:r>
              <a:rPr lang="en-US" altLang="zh-CN">
                <a:latin typeface="Plantagenet Cherokee"/>
                <a:cs typeface="Calibri"/>
              </a:rPr>
              <a:t>two</a:t>
            </a:r>
            <a:r>
              <a:rPr lang="zh-CN" altLang="en-US">
                <a:latin typeface="Plantagenet Cherokee"/>
                <a:cs typeface="Calibri"/>
              </a:rPr>
              <a:t> </a:t>
            </a:r>
            <a:r>
              <a:rPr lang="en-US" altLang="zh-CN">
                <a:latin typeface="Plantagenet Cherokee"/>
                <a:cs typeface="Calibri"/>
              </a:rPr>
              <a:t>activities</a:t>
            </a:r>
            <a:r>
              <a:rPr lang="zh-CN" altLang="en-US">
                <a:latin typeface="Plantagenet Cherokee"/>
                <a:cs typeface="Calibri"/>
              </a:rPr>
              <a:t> </a:t>
            </a:r>
            <a:r>
              <a:rPr lang="en-US" altLang="zh-CN">
                <a:latin typeface="Plantagenet Cherokee"/>
                <a:cs typeface="Calibri"/>
              </a:rPr>
              <a:t>have</a:t>
            </a:r>
            <a:r>
              <a:rPr lang="zh-CN" altLang="en-US">
                <a:latin typeface="Plantagenet Cherokee"/>
                <a:cs typeface="Calibri"/>
              </a:rPr>
              <a:t> </a:t>
            </a:r>
            <a:r>
              <a:rPr lang="en-US" altLang="zh-CN">
                <a:latin typeface="Plantagenet Cherokee"/>
                <a:cs typeface="Calibri"/>
              </a:rPr>
              <a:t>a</a:t>
            </a:r>
            <a:r>
              <a:rPr lang="zh-CN" altLang="en-US">
                <a:latin typeface="Plantagenet Cherokee"/>
                <a:cs typeface="Calibri"/>
              </a:rPr>
              <a:t> </a:t>
            </a:r>
            <a:r>
              <a:rPr lang="en-US" altLang="zh-CN">
                <a:latin typeface="Plantagenet Cherokee"/>
                <a:cs typeface="Calibri"/>
              </a:rPr>
              <a:t>clear</a:t>
            </a:r>
            <a:r>
              <a:rPr lang="zh-CN" altLang="en-US">
                <a:latin typeface="Plantagenet Cherokee"/>
                <a:cs typeface="Calibri"/>
              </a:rPr>
              <a:t> </a:t>
            </a:r>
            <a:r>
              <a:rPr lang="en-US" altLang="zh-CN">
                <a:latin typeface="Plantagenet Cherokee"/>
                <a:cs typeface="Calibri"/>
              </a:rPr>
              <a:t>separation</a:t>
            </a:r>
            <a:r>
              <a:rPr lang="zh-CN" altLang="en-US">
                <a:latin typeface="Plantagenet Cherokee"/>
                <a:cs typeface="Calibri"/>
              </a:rPr>
              <a:t> </a:t>
            </a:r>
            <a:r>
              <a:rPr lang="en-US" altLang="zh-CN">
                <a:latin typeface="Plantagenet Cherokee"/>
                <a:cs typeface="Calibri"/>
              </a:rPr>
              <a:t>in</a:t>
            </a:r>
            <a:r>
              <a:rPr lang="zh-CN" altLang="en-US">
                <a:latin typeface="Plantagenet Cherokee"/>
                <a:cs typeface="Calibri"/>
              </a:rPr>
              <a:t> </a:t>
            </a:r>
            <a:r>
              <a:rPr lang="en-US" altLang="zh-CN">
                <a:latin typeface="Plantagenet Cherokee"/>
                <a:cs typeface="Calibri"/>
              </a:rPr>
              <a:t>the </a:t>
            </a:r>
          </a:p>
          <a:p>
            <a:r>
              <a:rPr lang="en-US" altLang="zh-CN">
                <a:latin typeface="Plantagenet Cherokee"/>
                <a:cs typeface="Calibri"/>
              </a:rPr>
              <a:t>    frequency bands by observation.</a:t>
            </a:r>
            <a:endParaRPr lang="en-US"/>
          </a:p>
        </p:txBody>
      </p:sp>
      <p:pic>
        <p:nvPicPr>
          <p:cNvPr id="7" name="Picture 6" descr="Text, table&#10;&#10;Description automatically generated">
            <a:extLst>
              <a:ext uri="{FF2B5EF4-FFF2-40B4-BE49-F238E27FC236}">
                <a16:creationId xmlns:a16="http://schemas.microsoft.com/office/drawing/2014/main" id="{9ABF2D4C-D9FB-6039-C591-2F3A1F91E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357" y="2955925"/>
            <a:ext cx="4447798" cy="1290150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A320E890-3A32-7703-4C57-21958A3985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854" y="4994769"/>
            <a:ext cx="4452811" cy="145396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E87AEE2E-2E10-19BA-4687-1441345606E9}"/>
              </a:ext>
            </a:extLst>
          </p:cNvPr>
          <p:cNvGrpSpPr/>
          <p:nvPr/>
        </p:nvGrpSpPr>
        <p:grpSpPr>
          <a:xfrm>
            <a:off x="8964098" y="4423596"/>
            <a:ext cx="64008" cy="393842"/>
            <a:chOff x="8793651" y="4423596"/>
            <a:chExt cx="64008" cy="393842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8969446-F11C-AB6A-5FF8-E753D830BBCE}"/>
                </a:ext>
              </a:extLst>
            </p:cNvPr>
            <p:cNvSpPr/>
            <p:nvPr/>
          </p:nvSpPr>
          <p:spPr>
            <a:xfrm>
              <a:off x="8793651" y="4423596"/>
              <a:ext cx="64008" cy="6400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873ACBD-5CEF-840D-035A-1863CA5591B8}"/>
                </a:ext>
              </a:extLst>
            </p:cNvPr>
            <p:cNvSpPr/>
            <p:nvPr/>
          </p:nvSpPr>
          <p:spPr>
            <a:xfrm>
              <a:off x="8793651" y="4591523"/>
              <a:ext cx="64008" cy="6400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3FD00EE-71DF-BFDF-E3E3-C93EC3D47B0E}"/>
                </a:ext>
              </a:extLst>
            </p:cNvPr>
            <p:cNvSpPr/>
            <p:nvPr/>
          </p:nvSpPr>
          <p:spPr>
            <a:xfrm>
              <a:off x="8793651" y="4753430"/>
              <a:ext cx="64008" cy="6400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17" name="Rounded Rectangle 42">
            <a:extLst>
              <a:ext uri="{FF2B5EF4-FFF2-40B4-BE49-F238E27FC236}">
                <a16:creationId xmlns:a16="http://schemas.microsoft.com/office/drawing/2014/main" id="{4658A731-321E-C079-83F1-F0DF0AB5CEE2}"/>
              </a:ext>
            </a:extLst>
          </p:cNvPr>
          <p:cNvSpPr/>
          <p:nvPr/>
        </p:nvSpPr>
        <p:spPr>
          <a:xfrm>
            <a:off x="102562" y="2743200"/>
            <a:ext cx="11997602" cy="4076930"/>
          </a:xfrm>
          <a:prstGeom prst="roundRect">
            <a:avLst>
              <a:gd name="adj" fmla="val 6136"/>
            </a:avLst>
          </a:prstGeom>
          <a:noFill/>
          <a:ln w="1905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Triangle 46">
            <a:extLst>
              <a:ext uri="{FF2B5EF4-FFF2-40B4-BE49-F238E27FC236}">
                <a16:creationId xmlns:a16="http://schemas.microsoft.com/office/drawing/2014/main" id="{B18BC165-3E22-AE67-6043-569F7CAC571B}"/>
              </a:ext>
            </a:extLst>
          </p:cNvPr>
          <p:cNvSpPr/>
          <p:nvPr/>
        </p:nvSpPr>
        <p:spPr>
          <a:xfrm rot="10800000">
            <a:off x="1004487" y="2439787"/>
            <a:ext cx="355003" cy="270904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Plantagenet Cherokee"/>
            </a:endParaRPr>
          </a:p>
        </p:txBody>
      </p:sp>
      <p:sp>
        <p:nvSpPr>
          <p:cNvPr id="21" name="Rounded Rectangle 2">
            <a:extLst>
              <a:ext uri="{FF2B5EF4-FFF2-40B4-BE49-F238E27FC236}">
                <a16:creationId xmlns:a16="http://schemas.microsoft.com/office/drawing/2014/main" id="{49C4A6C5-D0AC-71F3-0AE5-E22392AC9686}"/>
              </a:ext>
            </a:extLst>
          </p:cNvPr>
          <p:cNvSpPr/>
          <p:nvPr/>
        </p:nvSpPr>
        <p:spPr>
          <a:xfrm>
            <a:off x="384978" y="1117615"/>
            <a:ext cx="1594022" cy="1322173"/>
          </a:xfrm>
          <a:prstGeom prst="roundRect">
            <a:avLst/>
          </a:prstGeom>
          <a:solidFill>
            <a:srgbClr val="002060"/>
          </a:solidFill>
          <a:ln w="57150">
            <a:solidFill>
              <a:srgbClr val="92D050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solidFill>
                  <a:schemeClr val="bg1"/>
                </a:solidFill>
                <a:latin typeface="Plantagenet Cherokee"/>
              </a:rPr>
              <a:t>Collect</a:t>
            </a:r>
            <a:r>
              <a:rPr lang="zh-CN" altLang="en-US">
                <a:solidFill>
                  <a:schemeClr val="bg1"/>
                </a:solidFill>
                <a:latin typeface="Plantagenet Cherokee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Plantagenet Cherokee"/>
              </a:rPr>
              <a:t>EEG</a:t>
            </a:r>
            <a:r>
              <a:rPr lang="zh-CN" altLang="en-US">
                <a:solidFill>
                  <a:schemeClr val="bg1"/>
                </a:solidFill>
                <a:latin typeface="Plantagenet Cherokee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Plantagenet Cherokee"/>
              </a:rPr>
              <a:t>signal</a:t>
            </a:r>
            <a:r>
              <a:rPr lang="zh-CN" altLang="en-US">
                <a:solidFill>
                  <a:schemeClr val="bg1"/>
                </a:solidFill>
                <a:latin typeface="Plantagenet Cherokee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Plantagenet Cherokee"/>
              </a:rPr>
              <a:t>from</a:t>
            </a:r>
            <a:r>
              <a:rPr lang="zh-CN" altLang="en-US">
                <a:solidFill>
                  <a:schemeClr val="bg1"/>
                </a:solidFill>
                <a:latin typeface="Plantagenet Cherokee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Plantagenet Cherokee"/>
              </a:rPr>
              <a:t>brain</a:t>
            </a:r>
            <a:endParaRPr lang="en-US">
              <a:solidFill>
                <a:schemeClr val="bg1"/>
              </a:solidFill>
              <a:latin typeface="Plantagenet Cherokee"/>
            </a:endParaRPr>
          </a:p>
        </p:txBody>
      </p:sp>
      <p:sp>
        <p:nvSpPr>
          <p:cNvPr id="23" name="Rounded Rectangle 3">
            <a:extLst>
              <a:ext uri="{FF2B5EF4-FFF2-40B4-BE49-F238E27FC236}">
                <a16:creationId xmlns:a16="http://schemas.microsoft.com/office/drawing/2014/main" id="{3AE780ED-75F1-2472-4D92-504C87140A4E}"/>
              </a:ext>
            </a:extLst>
          </p:cNvPr>
          <p:cNvSpPr/>
          <p:nvPr/>
        </p:nvSpPr>
        <p:spPr>
          <a:xfrm>
            <a:off x="2774265" y="1117615"/>
            <a:ext cx="1594022" cy="1322173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solidFill>
                  <a:schemeClr val="bg1"/>
                </a:solidFill>
                <a:latin typeface="Plantagenet Cherokee"/>
              </a:rPr>
              <a:t>Train</a:t>
            </a:r>
            <a:r>
              <a:rPr lang="zh-CN" altLang="en-US">
                <a:solidFill>
                  <a:schemeClr val="bg1"/>
                </a:solidFill>
                <a:latin typeface="Plantagenet Cherokee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Plantagenet Cherokee"/>
              </a:rPr>
              <a:t>classifier</a:t>
            </a:r>
            <a:r>
              <a:rPr lang="zh-CN" altLang="en-US">
                <a:solidFill>
                  <a:schemeClr val="bg1"/>
                </a:solidFill>
                <a:latin typeface="Plantagenet Cherokee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Plantagenet Cherokee"/>
              </a:rPr>
              <a:t>model</a:t>
            </a:r>
            <a:r>
              <a:rPr lang="zh-CN" altLang="en-US">
                <a:solidFill>
                  <a:schemeClr val="bg1"/>
                </a:solidFill>
                <a:latin typeface="Plantagenet Cherokee"/>
              </a:rPr>
              <a:t> </a:t>
            </a:r>
            <a:endParaRPr lang="en-US">
              <a:solidFill>
                <a:schemeClr val="bg1"/>
              </a:solidFill>
              <a:latin typeface="Plantagenet Cherokee"/>
            </a:endParaRPr>
          </a:p>
        </p:txBody>
      </p:sp>
      <p:sp>
        <p:nvSpPr>
          <p:cNvPr id="25" name="Rounded Rectangle 7">
            <a:extLst>
              <a:ext uri="{FF2B5EF4-FFF2-40B4-BE49-F238E27FC236}">
                <a16:creationId xmlns:a16="http://schemas.microsoft.com/office/drawing/2014/main" id="{A69CA775-5205-CA22-2B71-05D4ACD4A316}"/>
              </a:ext>
            </a:extLst>
          </p:cNvPr>
          <p:cNvSpPr/>
          <p:nvPr/>
        </p:nvSpPr>
        <p:spPr>
          <a:xfrm>
            <a:off x="5252567" y="1117615"/>
            <a:ext cx="1594022" cy="1322173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solidFill>
                  <a:schemeClr val="bg1"/>
                </a:solidFill>
                <a:latin typeface="Plantagenet Cherokee"/>
              </a:rPr>
              <a:t>Deploy</a:t>
            </a:r>
            <a:r>
              <a:rPr lang="zh-CN" altLang="en-US">
                <a:solidFill>
                  <a:schemeClr val="bg1"/>
                </a:solidFill>
                <a:latin typeface="Plantagenet Cherokee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Plantagenet Cherokee"/>
              </a:rPr>
              <a:t>model</a:t>
            </a:r>
            <a:r>
              <a:rPr lang="zh-CN" altLang="en-US">
                <a:solidFill>
                  <a:schemeClr val="bg1"/>
                </a:solidFill>
                <a:latin typeface="Plantagenet Cherokee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Plantagenet Cherokee"/>
              </a:rPr>
              <a:t>in</a:t>
            </a:r>
            <a:r>
              <a:rPr lang="zh-CN" altLang="en-US">
                <a:solidFill>
                  <a:schemeClr val="bg1"/>
                </a:solidFill>
                <a:latin typeface="Plantagenet Cherokee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Plantagenet Cherokee"/>
              </a:rPr>
              <a:t>program</a:t>
            </a:r>
            <a:endParaRPr lang="en-US">
              <a:solidFill>
                <a:schemeClr val="bg1"/>
              </a:solidFill>
              <a:latin typeface="Plantagenet Cherokee"/>
            </a:endParaRPr>
          </a:p>
        </p:txBody>
      </p:sp>
      <p:sp>
        <p:nvSpPr>
          <p:cNvPr id="27" name="Rounded Rectangle 8">
            <a:extLst>
              <a:ext uri="{FF2B5EF4-FFF2-40B4-BE49-F238E27FC236}">
                <a16:creationId xmlns:a16="http://schemas.microsoft.com/office/drawing/2014/main" id="{7B834EE7-69B9-2E7A-D274-C30A77356D51}"/>
              </a:ext>
            </a:extLst>
          </p:cNvPr>
          <p:cNvSpPr/>
          <p:nvPr/>
        </p:nvSpPr>
        <p:spPr>
          <a:xfrm>
            <a:off x="7730869" y="1117614"/>
            <a:ext cx="1594022" cy="1322173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solidFill>
                  <a:schemeClr val="bg1"/>
                </a:solidFill>
                <a:latin typeface="Plantagenet Cherokee"/>
              </a:rPr>
              <a:t>Monitor</a:t>
            </a:r>
            <a:r>
              <a:rPr lang="zh-CN" altLang="en-US">
                <a:solidFill>
                  <a:schemeClr val="bg1"/>
                </a:solidFill>
                <a:latin typeface="Plantagenet Cherokee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Plantagenet Cherokee"/>
              </a:rPr>
              <a:t>EEG</a:t>
            </a:r>
            <a:r>
              <a:rPr lang="zh-CN" altLang="en-US">
                <a:solidFill>
                  <a:schemeClr val="bg1"/>
                </a:solidFill>
                <a:latin typeface="Plantagenet Cherokee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Plantagenet Cherokee"/>
              </a:rPr>
              <a:t>signal</a:t>
            </a:r>
            <a:r>
              <a:rPr lang="zh-CN" altLang="en-US">
                <a:solidFill>
                  <a:schemeClr val="bg1"/>
                </a:solidFill>
                <a:latin typeface="Plantagenet Cherokee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Plantagenet Cherokee"/>
              </a:rPr>
              <a:t>and</a:t>
            </a:r>
            <a:r>
              <a:rPr lang="zh-CN" altLang="en-US">
                <a:solidFill>
                  <a:schemeClr val="bg1"/>
                </a:solidFill>
                <a:latin typeface="Plantagenet Cherokee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Plantagenet Cherokee"/>
              </a:rPr>
              <a:t>output</a:t>
            </a:r>
            <a:r>
              <a:rPr lang="zh-CN" altLang="en-US">
                <a:solidFill>
                  <a:schemeClr val="bg1"/>
                </a:solidFill>
                <a:latin typeface="Plantagenet Cherokee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Plantagenet Cherokee"/>
              </a:rPr>
              <a:t>class</a:t>
            </a:r>
            <a:endParaRPr lang="en-US">
              <a:solidFill>
                <a:schemeClr val="bg1"/>
              </a:solidFill>
              <a:latin typeface="Plantagenet Cherokee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DD8FB66-84EA-1E88-B9DD-9CFC007935F5}"/>
              </a:ext>
            </a:extLst>
          </p:cNvPr>
          <p:cNvCxnSpPr/>
          <p:nvPr/>
        </p:nvCxnSpPr>
        <p:spPr>
          <a:xfrm>
            <a:off x="2125362" y="1744331"/>
            <a:ext cx="512979" cy="0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95E6C88-9E65-3068-03D5-9026C6290186}"/>
              </a:ext>
            </a:extLst>
          </p:cNvPr>
          <p:cNvCxnSpPr/>
          <p:nvPr/>
        </p:nvCxnSpPr>
        <p:spPr>
          <a:xfrm>
            <a:off x="4576119" y="1736093"/>
            <a:ext cx="512979" cy="0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BF1E0D3-30D5-4A71-A839-B6C4A2B6A9B1}"/>
              </a:ext>
            </a:extLst>
          </p:cNvPr>
          <p:cNvCxnSpPr/>
          <p:nvPr/>
        </p:nvCxnSpPr>
        <p:spPr>
          <a:xfrm>
            <a:off x="7051590" y="1744331"/>
            <a:ext cx="512979" cy="0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47">
            <a:extLst>
              <a:ext uri="{FF2B5EF4-FFF2-40B4-BE49-F238E27FC236}">
                <a16:creationId xmlns:a16="http://schemas.microsoft.com/office/drawing/2014/main" id="{EC01EA4A-8FE0-B872-1800-0BDB4B1F6D74}"/>
              </a:ext>
            </a:extLst>
          </p:cNvPr>
          <p:cNvSpPr/>
          <p:nvPr/>
        </p:nvSpPr>
        <p:spPr>
          <a:xfrm>
            <a:off x="10176968" y="1117614"/>
            <a:ext cx="1594022" cy="1322173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solidFill>
                  <a:schemeClr val="bg1"/>
                </a:solidFill>
                <a:latin typeface="Plantagenet Cherokee"/>
              </a:rPr>
              <a:t>Use</a:t>
            </a:r>
            <a:r>
              <a:rPr lang="zh-CN" altLang="en-US">
                <a:solidFill>
                  <a:schemeClr val="bg1"/>
                </a:solidFill>
                <a:latin typeface="Plantagenet Cherokee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Plantagenet Cherokee"/>
              </a:rPr>
              <a:t>class</a:t>
            </a:r>
            <a:r>
              <a:rPr lang="zh-CN" altLang="en-US">
                <a:solidFill>
                  <a:schemeClr val="bg1"/>
                </a:solidFill>
                <a:latin typeface="Plantagenet Cherokee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Plantagenet Cherokee"/>
              </a:rPr>
              <a:t>output</a:t>
            </a:r>
            <a:r>
              <a:rPr lang="zh-CN" altLang="en-US">
                <a:solidFill>
                  <a:schemeClr val="bg1"/>
                </a:solidFill>
                <a:latin typeface="Plantagenet Cherokee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Plantagenet Cherokee"/>
              </a:rPr>
              <a:t>to</a:t>
            </a:r>
            <a:r>
              <a:rPr lang="zh-CN" altLang="en-US">
                <a:solidFill>
                  <a:schemeClr val="bg1"/>
                </a:solidFill>
                <a:latin typeface="Plantagenet Cherokee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Plantagenet Cherokee"/>
              </a:rPr>
              <a:t>control</a:t>
            </a:r>
            <a:r>
              <a:rPr lang="zh-CN" altLang="en-US">
                <a:solidFill>
                  <a:schemeClr val="bg1"/>
                </a:solidFill>
                <a:latin typeface="Plantagenet Cherokee"/>
              </a:rPr>
              <a:t>  </a:t>
            </a:r>
            <a:r>
              <a:rPr lang="en-US" altLang="zh-CN">
                <a:solidFill>
                  <a:schemeClr val="bg1"/>
                </a:solidFill>
                <a:latin typeface="Plantagenet Cherokee"/>
              </a:rPr>
              <a:t>robot</a:t>
            </a:r>
            <a:r>
              <a:rPr lang="zh-CN" altLang="en-US">
                <a:solidFill>
                  <a:schemeClr val="bg1"/>
                </a:solidFill>
                <a:latin typeface="Plantagenet Cherokee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Plantagenet Cherokee"/>
              </a:rPr>
              <a:t>arm</a:t>
            </a:r>
            <a:endParaRPr lang="en-US">
              <a:solidFill>
                <a:schemeClr val="bg1"/>
              </a:solidFill>
              <a:latin typeface="Plantagenet Cherokee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B673363-2E15-05D1-BEF7-E6EE8C302E26}"/>
              </a:ext>
            </a:extLst>
          </p:cNvPr>
          <p:cNvCxnSpPr/>
          <p:nvPr/>
        </p:nvCxnSpPr>
        <p:spPr>
          <a:xfrm>
            <a:off x="9496696" y="1778700"/>
            <a:ext cx="512979" cy="0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A91332CA-9DCD-8F30-78E1-9691A0FD7FD4}"/>
              </a:ext>
            </a:extLst>
          </p:cNvPr>
          <p:cNvGrpSpPr/>
          <p:nvPr/>
        </p:nvGrpSpPr>
        <p:grpSpPr>
          <a:xfrm rot="5400000">
            <a:off x="11631099" y="3400912"/>
            <a:ext cx="64008" cy="393842"/>
            <a:chOff x="8793651" y="4423596"/>
            <a:chExt cx="64008" cy="39384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514A47D-D5AF-0538-4BDF-DA1E90493FBA}"/>
                </a:ext>
              </a:extLst>
            </p:cNvPr>
            <p:cNvSpPr/>
            <p:nvPr/>
          </p:nvSpPr>
          <p:spPr>
            <a:xfrm>
              <a:off x="8793651" y="4423596"/>
              <a:ext cx="64008" cy="6400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D1E407C-6A56-B0D6-C15F-8213DDA0A8B5}"/>
                </a:ext>
              </a:extLst>
            </p:cNvPr>
            <p:cNvSpPr/>
            <p:nvPr/>
          </p:nvSpPr>
          <p:spPr>
            <a:xfrm>
              <a:off x="8793651" y="4591523"/>
              <a:ext cx="64008" cy="6400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310DEF4-49E6-880D-236A-B2C337A4DCE9}"/>
                </a:ext>
              </a:extLst>
            </p:cNvPr>
            <p:cNvSpPr/>
            <p:nvPr/>
          </p:nvSpPr>
          <p:spPr>
            <a:xfrm>
              <a:off x="8793651" y="4753430"/>
              <a:ext cx="64008" cy="6400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2DD6BB6-F6F1-B4B2-D237-2BCBF484A843}"/>
              </a:ext>
            </a:extLst>
          </p:cNvPr>
          <p:cNvGrpSpPr/>
          <p:nvPr/>
        </p:nvGrpSpPr>
        <p:grpSpPr>
          <a:xfrm rot="5400000">
            <a:off x="11631099" y="5556570"/>
            <a:ext cx="64008" cy="393842"/>
            <a:chOff x="8793651" y="4423596"/>
            <a:chExt cx="64008" cy="39384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7F9D7EA-5DFA-6E69-724B-EEBE5FF757FA}"/>
                </a:ext>
              </a:extLst>
            </p:cNvPr>
            <p:cNvSpPr/>
            <p:nvPr/>
          </p:nvSpPr>
          <p:spPr>
            <a:xfrm>
              <a:off x="8793651" y="4423596"/>
              <a:ext cx="64008" cy="6400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23C7D8-72E2-8076-667F-409A6271B333}"/>
                </a:ext>
              </a:extLst>
            </p:cNvPr>
            <p:cNvSpPr/>
            <p:nvPr/>
          </p:nvSpPr>
          <p:spPr>
            <a:xfrm>
              <a:off x="8793651" y="4591523"/>
              <a:ext cx="64008" cy="6400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2B74009-3E9F-1E93-E2AD-B3AC83D2BCF1}"/>
                </a:ext>
              </a:extLst>
            </p:cNvPr>
            <p:cNvSpPr/>
            <p:nvPr/>
          </p:nvSpPr>
          <p:spPr>
            <a:xfrm>
              <a:off x="8793651" y="4753430"/>
              <a:ext cx="64008" cy="6400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319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78941A-938D-2697-52CB-225BAA31F737}"/>
              </a:ext>
            </a:extLst>
          </p:cNvPr>
          <p:cNvSpPr txBox="1"/>
          <p:nvPr/>
        </p:nvSpPr>
        <p:spPr>
          <a:xfrm>
            <a:off x="256179" y="2818417"/>
            <a:ext cx="11340565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Plantagenet Cherokee"/>
              </a:rPr>
              <a:t>1.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we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used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the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Edge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Impulse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platform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to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build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a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classifier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model (TensorFlow).</a:t>
            </a:r>
          </a:p>
          <a:p>
            <a:endParaRPr lang="en-US" altLang="zh-CN">
              <a:latin typeface="Plantagenet Cherokee"/>
            </a:endParaRPr>
          </a:p>
          <a:p>
            <a:r>
              <a:rPr lang="en-US" altLang="zh-CN">
                <a:latin typeface="Plantagenet Cherokee"/>
              </a:rPr>
              <a:t>2.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set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different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parameters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combination (</a:t>
            </a:r>
            <a:r>
              <a:rPr lang="en-US" altLang="zh-CN" err="1">
                <a:latin typeface="Plantagenet Cherokee"/>
              </a:rPr>
              <a:t>lr</a:t>
            </a:r>
            <a:r>
              <a:rPr lang="en-US" altLang="zh-CN">
                <a:latin typeface="Plantagenet Cherokee"/>
              </a:rPr>
              <a:t> is 0.0005, epoch is 30, 80/20 for t/v, same NN architecture):</a:t>
            </a:r>
          </a:p>
          <a:p>
            <a:r>
              <a:rPr lang="zh-CN" altLang="en-US">
                <a:latin typeface="Plantagenet Cherokee"/>
              </a:rPr>
              <a:t>    </a:t>
            </a:r>
            <a:r>
              <a:rPr lang="en-US" altLang="zh-CN">
                <a:latin typeface="Plantagenet Cherokee"/>
              </a:rPr>
              <a:t>a.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brain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activities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(hands,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eye/teeth,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feet,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the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class number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was</a:t>
            </a:r>
            <a:r>
              <a:rPr lang="zh-CN" altLang="en-US">
                <a:latin typeface="Plantagenet Cherokee"/>
              </a:rPr>
              <a:t> no more than</a:t>
            </a:r>
            <a:r>
              <a:rPr lang="en-US" altLang="zh-CN">
                <a:latin typeface="Plantagenet Cherokee"/>
              </a:rPr>
              <a:t> 2):</a:t>
            </a:r>
            <a:r>
              <a:rPr lang="zh-CN" altLang="en-US">
                <a:latin typeface="Plantagenet Cherokee"/>
              </a:rPr>
              <a:t> </a:t>
            </a:r>
            <a:endParaRPr lang="en-US" altLang="zh-CN">
              <a:latin typeface="Plantagenet Cherokee"/>
            </a:endParaRPr>
          </a:p>
          <a:p>
            <a:r>
              <a:rPr lang="zh-CN" altLang="en-US">
                <a:latin typeface="Plantagenet Cherokee"/>
              </a:rPr>
              <a:t>           </a:t>
            </a:r>
            <a:r>
              <a:rPr lang="en-US" altLang="zh-CN">
                <a:latin typeface="Plantagenet Cherokee"/>
              </a:rPr>
              <a:t>some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activities may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have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a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better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separation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on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frequency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bands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than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others.</a:t>
            </a:r>
            <a:r>
              <a:rPr lang="zh-CN" altLang="en-US">
                <a:latin typeface="Plantagenet Cherokee"/>
              </a:rPr>
              <a:t> </a:t>
            </a:r>
            <a:endParaRPr lang="en-US" altLang="zh-CN">
              <a:latin typeface="Plantagenet Cherokee"/>
            </a:endParaRPr>
          </a:p>
          <a:p>
            <a:r>
              <a:rPr lang="zh-CN" altLang="en-US">
                <a:latin typeface="Plantagenet Cherokee"/>
              </a:rPr>
              <a:t>    </a:t>
            </a:r>
            <a:r>
              <a:rPr lang="en-US" altLang="zh-CN">
                <a:latin typeface="Plantagenet Cherokee"/>
              </a:rPr>
              <a:t>b.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number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of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samples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(30,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50,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100):</a:t>
            </a:r>
            <a:r>
              <a:rPr lang="zh-CN" altLang="en-US">
                <a:latin typeface="Plantagenet Cherokee"/>
              </a:rPr>
              <a:t> </a:t>
            </a:r>
            <a:endParaRPr lang="en-US" altLang="zh-CN">
              <a:latin typeface="Plantagenet Cherokee"/>
            </a:endParaRPr>
          </a:p>
          <a:p>
            <a:r>
              <a:rPr lang="zh-CN" altLang="en-US">
                <a:latin typeface="Plantagenet Cherokee"/>
              </a:rPr>
              <a:t>           </a:t>
            </a:r>
            <a:r>
              <a:rPr lang="en-US" altLang="zh-CN">
                <a:latin typeface="Plantagenet Cherokee"/>
              </a:rPr>
              <a:t>more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samples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usually </a:t>
            </a:r>
            <a:r>
              <a:rPr lang="zh-CN" altLang="en-US">
                <a:latin typeface="Plantagenet Cherokee"/>
              </a:rPr>
              <a:t>show a clear partition </a:t>
            </a:r>
            <a:r>
              <a:rPr lang="en-US" altLang="zh-CN">
                <a:latin typeface="Plantagenet Cherokee"/>
              </a:rPr>
              <a:t>trend to avoid underfitting.</a:t>
            </a:r>
          </a:p>
          <a:p>
            <a:r>
              <a:rPr lang="zh-CN" altLang="en-US">
                <a:latin typeface="Plantagenet Cherokee"/>
              </a:rPr>
              <a:t>    </a:t>
            </a:r>
            <a:r>
              <a:rPr lang="en-US" altLang="zh-CN">
                <a:latin typeface="Plantagenet Cherokee"/>
              </a:rPr>
              <a:t>c.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frequency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bands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(group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1: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alpha,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beta,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and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delta,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group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2: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theta,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and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gamma,</a:t>
            </a:r>
            <a:r>
              <a:rPr lang="zh-CN" altLang="en-US">
                <a:latin typeface="Plantagenet Cherokee"/>
              </a:rPr>
              <a:t> and </a:t>
            </a:r>
            <a:r>
              <a:rPr lang="en-US" altLang="zh-CN">
                <a:latin typeface="Plantagenet Cherokee"/>
              </a:rPr>
              <a:t>group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3: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all):</a:t>
            </a:r>
          </a:p>
          <a:p>
            <a:r>
              <a:rPr lang="zh-CN" altLang="en-US">
                <a:latin typeface="Plantagenet Cherokee"/>
              </a:rPr>
              <a:t>           </a:t>
            </a:r>
            <a:r>
              <a:rPr lang="en-US" altLang="zh-CN">
                <a:latin typeface="Plantagenet Cherokee"/>
              </a:rPr>
              <a:t>we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observed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that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some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frequency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bands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varied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significantly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when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movements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happen.</a:t>
            </a:r>
          </a:p>
          <a:p>
            <a:r>
              <a:rPr lang="zh-CN" altLang="en-US">
                <a:latin typeface="Plantagenet Cherokee"/>
              </a:rPr>
              <a:t>    </a:t>
            </a:r>
            <a:r>
              <a:rPr lang="en-US" altLang="zh-CN">
                <a:latin typeface="Plantagenet Cherokee"/>
              </a:rPr>
              <a:t>d.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time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duration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in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the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measurement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cycles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(2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sec,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4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sec,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6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sec):</a:t>
            </a:r>
          </a:p>
          <a:p>
            <a:r>
              <a:rPr lang="zh-CN" altLang="en-US">
                <a:latin typeface="Plantagenet Cherokee"/>
              </a:rPr>
              <a:t>           </a:t>
            </a:r>
            <a:r>
              <a:rPr lang="en-US" altLang="zh-CN">
                <a:latin typeface="Plantagenet Cherokee"/>
              </a:rPr>
              <a:t>due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to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the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signal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delays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and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recovers,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a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proper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time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range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is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good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to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fit the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moment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of</a:t>
            </a:r>
          </a:p>
          <a:p>
            <a:r>
              <a:rPr lang="zh-CN" altLang="en-US">
                <a:latin typeface="Plantagenet Cherokee"/>
              </a:rPr>
              <a:t>           </a:t>
            </a:r>
            <a:r>
              <a:rPr lang="en-US" altLang="zh-CN">
                <a:latin typeface="Plantagenet Cherokee"/>
              </a:rPr>
              <a:t>maximum</a:t>
            </a:r>
            <a:r>
              <a:rPr lang="zh-CN" altLang="en-US">
                <a:latin typeface="Plantagenet Cherokee"/>
              </a:rPr>
              <a:t> data </a:t>
            </a:r>
            <a:r>
              <a:rPr lang="en-US" altLang="zh-CN">
                <a:latin typeface="Plantagenet Cherokee"/>
              </a:rPr>
              <a:t>variation.</a:t>
            </a:r>
            <a:r>
              <a:rPr lang="zh-CN" altLang="en-US">
                <a:latin typeface="Plantagenet Cherokee"/>
              </a:rPr>
              <a:t>  </a:t>
            </a:r>
            <a:endParaRPr lang="en-US" altLang="zh-CN">
              <a:latin typeface="Plantagenet Cherokee"/>
            </a:endParaRPr>
          </a:p>
          <a:p>
            <a:endParaRPr lang="en-US" altLang="zh-CN">
              <a:latin typeface="Plantagenet Cherokee"/>
            </a:endParaRPr>
          </a:p>
          <a:p>
            <a:r>
              <a:rPr lang="en-US" altLang="zh-CN">
                <a:latin typeface="Plantagenet Cherokee"/>
              </a:rPr>
              <a:t>3.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chosen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one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of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the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classifier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model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with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highest</a:t>
            </a:r>
            <a:r>
              <a:rPr lang="zh-CN" altLang="en-US">
                <a:latin typeface="Plantagenet Cherokee"/>
              </a:rPr>
              <a:t> validation </a:t>
            </a:r>
            <a:r>
              <a:rPr lang="en-US" altLang="zh-CN">
                <a:latin typeface="Plantagenet Cherokee"/>
              </a:rPr>
              <a:t>accuracy.</a:t>
            </a:r>
          </a:p>
        </p:txBody>
      </p:sp>
      <p:sp>
        <p:nvSpPr>
          <p:cNvPr id="4" name="Rounded Rectangle 42">
            <a:extLst>
              <a:ext uri="{FF2B5EF4-FFF2-40B4-BE49-F238E27FC236}">
                <a16:creationId xmlns:a16="http://schemas.microsoft.com/office/drawing/2014/main" id="{FE50D90B-B49F-802B-660E-DE6BBE9AE084}"/>
              </a:ext>
            </a:extLst>
          </p:cNvPr>
          <p:cNvSpPr/>
          <p:nvPr/>
        </p:nvSpPr>
        <p:spPr>
          <a:xfrm>
            <a:off x="99642" y="2729394"/>
            <a:ext cx="11997602" cy="4086222"/>
          </a:xfrm>
          <a:prstGeom prst="roundRect">
            <a:avLst>
              <a:gd name="adj" fmla="val 6136"/>
            </a:avLst>
          </a:prstGeom>
          <a:noFill/>
          <a:ln w="1905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riangle 21">
            <a:extLst>
              <a:ext uri="{FF2B5EF4-FFF2-40B4-BE49-F238E27FC236}">
                <a16:creationId xmlns:a16="http://schemas.microsoft.com/office/drawing/2014/main" id="{266B5BD9-7A58-D370-A12F-3C6CBA1C414B}"/>
              </a:ext>
            </a:extLst>
          </p:cNvPr>
          <p:cNvSpPr/>
          <p:nvPr/>
        </p:nvSpPr>
        <p:spPr>
          <a:xfrm rot="10800000">
            <a:off x="3393774" y="2426016"/>
            <a:ext cx="355003" cy="270904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Plantagenet Cherokee"/>
            </a:endParaRPr>
          </a:p>
        </p:txBody>
      </p:sp>
      <p:sp>
        <p:nvSpPr>
          <p:cNvPr id="6" name="Rounded Rectangle 22">
            <a:extLst>
              <a:ext uri="{FF2B5EF4-FFF2-40B4-BE49-F238E27FC236}">
                <a16:creationId xmlns:a16="http://schemas.microsoft.com/office/drawing/2014/main" id="{212A89CB-ED92-7012-0CBC-2554E8FBEA4B}"/>
              </a:ext>
            </a:extLst>
          </p:cNvPr>
          <p:cNvSpPr/>
          <p:nvPr/>
        </p:nvSpPr>
        <p:spPr>
          <a:xfrm>
            <a:off x="384978" y="1117615"/>
            <a:ext cx="1594022" cy="1322173"/>
          </a:xfrm>
          <a:prstGeom prst="roundRect">
            <a:avLst/>
          </a:prstGeom>
          <a:solidFill>
            <a:srgbClr val="00206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solidFill>
                  <a:schemeClr val="bg1"/>
                </a:solidFill>
                <a:latin typeface="Plantagenet Cherokee"/>
              </a:rPr>
              <a:t>Collect</a:t>
            </a:r>
            <a:r>
              <a:rPr lang="zh-CN" altLang="en-US">
                <a:solidFill>
                  <a:schemeClr val="bg1"/>
                </a:solidFill>
                <a:latin typeface="Plantagenet Cherokee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Plantagenet Cherokee"/>
              </a:rPr>
              <a:t>EEG</a:t>
            </a:r>
            <a:r>
              <a:rPr lang="zh-CN" altLang="en-US">
                <a:solidFill>
                  <a:schemeClr val="bg1"/>
                </a:solidFill>
                <a:latin typeface="Plantagenet Cherokee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Plantagenet Cherokee"/>
              </a:rPr>
              <a:t>signal</a:t>
            </a:r>
            <a:r>
              <a:rPr lang="zh-CN" altLang="en-US">
                <a:solidFill>
                  <a:schemeClr val="bg1"/>
                </a:solidFill>
                <a:latin typeface="Plantagenet Cherokee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Plantagenet Cherokee"/>
              </a:rPr>
              <a:t>from</a:t>
            </a:r>
            <a:r>
              <a:rPr lang="zh-CN" altLang="en-US">
                <a:solidFill>
                  <a:schemeClr val="bg1"/>
                </a:solidFill>
                <a:latin typeface="Plantagenet Cherokee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Plantagenet Cherokee"/>
              </a:rPr>
              <a:t>brain</a:t>
            </a:r>
            <a:endParaRPr lang="en-US">
              <a:solidFill>
                <a:schemeClr val="bg1"/>
              </a:solidFill>
              <a:latin typeface="Plantagenet Cherokee"/>
            </a:endParaRPr>
          </a:p>
        </p:txBody>
      </p:sp>
      <p:sp>
        <p:nvSpPr>
          <p:cNvPr id="7" name="Rounded Rectangle 23">
            <a:extLst>
              <a:ext uri="{FF2B5EF4-FFF2-40B4-BE49-F238E27FC236}">
                <a16:creationId xmlns:a16="http://schemas.microsoft.com/office/drawing/2014/main" id="{DAC94F4C-DC45-73D4-3BDF-50C04581FF7F}"/>
              </a:ext>
            </a:extLst>
          </p:cNvPr>
          <p:cNvSpPr/>
          <p:nvPr/>
        </p:nvSpPr>
        <p:spPr>
          <a:xfrm>
            <a:off x="2774265" y="1117615"/>
            <a:ext cx="1594022" cy="1322173"/>
          </a:xfrm>
          <a:prstGeom prst="roundRect">
            <a:avLst/>
          </a:prstGeom>
          <a:solidFill>
            <a:srgbClr val="002060"/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solidFill>
                  <a:schemeClr val="bg1"/>
                </a:solidFill>
                <a:latin typeface="Plantagenet Cherokee"/>
              </a:rPr>
              <a:t>Train</a:t>
            </a:r>
            <a:r>
              <a:rPr lang="zh-CN" altLang="en-US">
                <a:solidFill>
                  <a:schemeClr val="bg1"/>
                </a:solidFill>
                <a:latin typeface="Plantagenet Cherokee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Plantagenet Cherokee"/>
              </a:rPr>
              <a:t>classifier</a:t>
            </a:r>
            <a:r>
              <a:rPr lang="zh-CN" altLang="en-US">
                <a:solidFill>
                  <a:schemeClr val="bg1"/>
                </a:solidFill>
                <a:latin typeface="Plantagenet Cherokee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Plantagenet Cherokee"/>
              </a:rPr>
              <a:t>model</a:t>
            </a:r>
            <a:r>
              <a:rPr lang="zh-CN" altLang="en-US">
                <a:solidFill>
                  <a:schemeClr val="bg1"/>
                </a:solidFill>
                <a:latin typeface="Plantagenet Cherokee"/>
              </a:rPr>
              <a:t> </a:t>
            </a:r>
            <a:endParaRPr lang="en-US">
              <a:solidFill>
                <a:schemeClr val="bg1"/>
              </a:solidFill>
              <a:latin typeface="Plantagenet Cherokee"/>
            </a:endParaRPr>
          </a:p>
        </p:txBody>
      </p: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E33117F7-532E-E38D-AB5D-7250A0A52328}"/>
              </a:ext>
            </a:extLst>
          </p:cNvPr>
          <p:cNvSpPr/>
          <p:nvPr/>
        </p:nvSpPr>
        <p:spPr>
          <a:xfrm>
            <a:off x="5252567" y="1117615"/>
            <a:ext cx="1594022" cy="1322173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solidFill>
                  <a:schemeClr val="bg1"/>
                </a:solidFill>
                <a:latin typeface="Plantagenet Cherokee"/>
              </a:rPr>
              <a:t>Deploy</a:t>
            </a:r>
            <a:r>
              <a:rPr lang="zh-CN" altLang="en-US">
                <a:solidFill>
                  <a:schemeClr val="bg1"/>
                </a:solidFill>
                <a:latin typeface="Plantagenet Cherokee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Plantagenet Cherokee"/>
              </a:rPr>
              <a:t>model</a:t>
            </a:r>
            <a:r>
              <a:rPr lang="zh-CN" altLang="en-US">
                <a:solidFill>
                  <a:schemeClr val="bg1"/>
                </a:solidFill>
                <a:latin typeface="Plantagenet Cherokee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Plantagenet Cherokee"/>
              </a:rPr>
              <a:t>in</a:t>
            </a:r>
            <a:r>
              <a:rPr lang="zh-CN" altLang="en-US">
                <a:solidFill>
                  <a:schemeClr val="bg1"/>
                </a:solidFill>
                <a:latin typeface="Plantagenet Cherokee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Plantagenet Cherokee"/>
              </a:rPr>
              <a:t>program</a:t>
            </a:r>
            <a:endParaRPr lang="en-US">
              <a:solidFill>
                <a:schemeClr val="bg1"/>
              </a:solidFill>
              <a:latin typeface="Plantagenet Cherokee"/>
            </a:endParaRPr>
          </a:p>
        </p:txBody>
      </p:sp>
      <p:sp>
        <p:nvSpPr>
          <p:cNvPr id="9" name="Rounded Rectangle 26">
            <a:extLst>
              <a:ext uri="{FF2B5EF4-FFF2-40B4-BE49-F238E27FC236}">
                <a16:creationId xmlns:a16="http://schemas.microsoft.com/office/drawing/2014/main" id="{C2C007C5-972E-DE60-BCB3-FCF3B9E84BF1}"/>
              </a:ext>
            </a:extLst>
          </p:cNvPr>
          <p:cNvSpPr/>
          <p:nvPr/>
        </p:nvSpPr>
        <p:spPr>
          <a:xfrm>
            <a:off x="7730869" y="1117614"/>
            <a:ext cx="1594022" cy="1322173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solidFill>
                  <a:schemeClr val="bg1"/>
                </a:solidFill>
                <a:latin typeface="Plantagenet Cherokee"/>
              </a:rPr>
              <a:t>Monitor</a:t>
            </a:r>
            <a:r>
              <a:rPr lang="zh-CN" altLang="en-US">
                <a:solidFill>
                  <a:schemeClr val="bg1"/>
                </a:solidFill>
                <a:latin typeface="Plantagenet Cherokee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Plantagenet Cherokee"/>
              </a:rPr>
              <a:t>EEG</a:t>
            </a:r>
            <a:r>
              <a:rPr lang="zh-CN" altLang="en-US">
                <a:solidFill>
                  <a:schemeClr val="bg1"/>
                </a:solidFill>
                <a:latin typeface="Plantagenet Cherokee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Plantagenet Cherokee"/>
              </a:rPr>
              <a:t>signal</a:t>
            </a:r>
            <a:r>
              <a:rPr lang="zh-CN" altLang="en-US">
                <a:solidFill>
                  <a:schemeClr val="bg1"/>
                </a:solidFill>
                <a:latin typeface="Plantagenet Cherokee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Plantagenet Cherokee"/>
              </a:rPr>
              <a:t>and</a:t>
            </a:r>
            <a:r>
              <a:rPr lang="zh-CN" altLang="en-US">
                <a:solidFill>
                  <a:schemeClr val="bg1"/>
                </a:solidFill>
                <a:latin typeface="Plantagenet Cherokee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Plantagenet Cherokee"/>
              </a:rPr>
              <a:t>output</a:t>
            </a:r>
            <a:r>
              <a:rPr lang="zh-CN" altLang="en-US">
                <a:solidFill>
                  <a:schemeClr val="bg1"/>
                </a:solidFill>
                <a:latin typeface="Plantagenet Cherokee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Plantagenet Cherokee"/>
              </a:rPr>
              <a:t>class</a:t>
            </a:r>
            <a:endParaRPr lang="en-US">
              <a:solidFill>
                <a:schemeClr val="bg1"/>
              </a:solidFill>
              <a:latin typeface="Plantagenet Cherokee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40977E-3E89-E990-1E7F-403421A78C98}"/>
              </a:ext>
            </a:extLst>
          </p:cNvPr>
          <p:cNvCxnSpPr/>
          <p:nvPr/>
        </p:nvCxnSpPr>
        <p:spPr>
          <a:xfrm>
            <a:off x="2125362" y="1744331"/>
            <a:ext cx="512979" cy="0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C52CB8-503B-3A29-BDF8-C39ED6631DF1}"/>
              </a:ext>
            </a:extLst>
          </p:cNvPr>
          <p:cNvCxnSpPr/>
          <p:nvPr/>
        </p:nvCxnSpPr>
        <p:spPr>
          <a:xfrm>
            <a:off x="4576119" y="1736093"/>
            <a:ext cx="512979" cy="0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FD69FB-5371-27E0-DF4F-48109A3C850E}"/>
              </a:ext>
            </a:extLst>
          </p:cNvPr>
          <p:cNvCxnSpPr/>
          <p:nvPr/>
        </p:nvCxnSpPr>
        <p:spPr>
          <a:xfrm>
            <a:off x="7051590" y="1744331"/>
            <a:ext cx="512979" cy="0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44">
            <a:extLst>
              <a:ext uri="{FF2B5EF4-FFF2-40B4-BE49-F238E27FC236}">
                <a16:creationId xmlns:a16="http://schemas.microsoft.com/office/drawing/2014/main" id="{01D018BF-8BCA-1B6C-C7F9-AF3748A1F656}"/>
              </a:ext>
            </a:extLst>
          </p:cNvPr>
          <p:cNvSpPr/>
          <p:nvPr/>
        </p:nvSpPr>
        <p:spPr>
          <a:xfrm>
            <a:off x="10176968" y="1117614"/>
            <a:ext cx="1594022" cy="1322173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solidFill>
                  <a:schemeClr val="bg1"/>
                </a:solidFill>
                <a:latin typeface="Plantagenet Cherokee"/>
              </a:rPr>
              <a:t>Use</a:t>
            </a:r>
            <a:r>
              <a:rPr lang="zh-CN" altLang="en-US">
                <a:solidFill>
                  <a:schemeClr val="bg1"/>
                </a:solidFill>
                <a:latin typeface="Plantagenet Cherokee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Plantagenet Cherokee"/>
              </a:rPr>
              <a:t>class</a:t>
            </a:r>
            <a:r>
              <a:rPr lang="zh-CN" altLang="en-US">
                <a:solidFill>
                  <a:schemeClr val="bg1"/>
                </a:solidFill>
                <a:latin typeface="Plantagenet Cherokee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Plantagenet Cherokee"/>
              </a:rPr>
              <a:t>output</a:t>
            </a:r>
            <a:r>
              <a:rPr lang="zh-CN" altLang="en-US">
                <a:solidFill>
                  <a:schemeClr val="bg1"/>
                </a:solidFill>
                <a:latin typeface="Plantagenet Cherokee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Plantagenet Cherokee"/>
              </a:rPr>
              <a:t>to</a:t>
            </a:r>
            <a:r>
              <a:rPr lang="zh-CN" altLang="en-US">
                <a:solidFill>
                  <a:schemeClr val="bg1"/>
                </a:solidFill>
                <a:latin typeface="Plantagenet Cherokee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Plantagenet Cherokee"/>
              </a:rPr>
              <a:t>control</a:t>
            </a:r>
            <a:r>
              <a:rPr lang="zh-CN" altLang="en-US">
                <a:solidFill>
                  <a:schemeClr val="bg1"/>
                </a:solidFill>
                <a:latin typeface="Plantagenet Cherokee"/>
              </a:rPr>
              <a:t>  </a:t>
            </a:r>
            <a:r>
              <a:rPr lang="en-US" altLang="zh-CN">
                <a:solidFill>
                  <a:schemeClr val="bg1"/>
                </a:solidFill>
                <a:latin typeface="Plantagenet Cherokee"/>
              </a:rPr>
              <a:t>robot</a:t>
            </a:r>
            <a:r>
              <a:rPr lang="zh-CN" altLang="en-US">
                <a:solidFill>
                  <a:schemeClr val="bg1"/>
                </a:solidFill>
                <a:latin typeface="Plantagenet Cherokee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Plantagenet Cherokee"/>
              </a:rPr>
              <a:t>arm</a:t>
            </a:r>
            <a:endParaRPr lang="en-US">
              <a:solidFill>
                <a:schemeClr val="bg1"/>
              </a:solidFill>
              <a:latin typeface="Plantagenet Cherokee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492D85B-BC83-806D-609F-3A6C7FB8B85A}"/>
              </a:ext>
            </a:extLst>
          </p:cNvPr>
          <p:cNvCxnSpPr/>
          <p:nvPr/>
        </p:nvCxnSpPr>
        <p:spPr>
          <a:xfrm>
            <a:off x="9496696" y="1778700"/>
            <a:ext cx="512979" cy="0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5A8BE368-0952-59A9-A061-CC76732BE20A}"/>
              </a:ext>
            </a:extLst>
          </p:cNvPr>
          <p:cNvSpPr txBox="1">
            <a:spLocks/>
          </p:cNvSpPr>
          <p:nvPr/>
        </p:nvSpPr>
        <p:spPr>
          <a:xfrm>
            <a:off x="1333500" y="315686"/>
            <a:ext cx="9980682" cy="1096962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Data Collection, Classifier Training and Deploy (b)</a:t>
            </a:r>
          </a:p>
        </p:txBody>
      </p:sp>
    </p:spTree>
    <p:extLst>
      <p:ext uri="{BB962C8B-B14F-4D97-AF65-F5344CB8AC3E}">
        <p14:creationId xmlns:p14="http://schemas.microsoft.com/office/powerpoint/2010/main" val="310176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iangle 13">
            <a:extLst>
              <a:ext uri="{FF2B5EF4-FFF2-40B4-BE49-F238E27FC236}">
                <a16:creationId xmlns:a16="http://schemas.microsoft.com/office/drawing/2014/main" id="{EBD29E82-CBF2-629D-FC46-73441766FF41}"/>
              </a:ext>
            </a:extLst>
          </p:cNvPr>
          <p:cNvSpPr/>
          <p:nvPr/>
        </p:nvSpPr>
        <p:spPr>
          <a:xfrm rot="10800000">
            <a:off x="5918498" y="2439787"/>
            <a:ext cx="355003" cy="270904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Plantagenet Cherokee"/>
            </a:endParaRPr>
          </a:p>
        </p:txBody>
      </p:sp>
      <p:sp>
        <p:nvSpPr>
          <p:cNvPr id="15" name="Rounded Rectangle 34">
            <a:extLst>
              <a:ext uri="{FF2B5EF4-FFF2-40B4-BE49-F238E27FC236}">
                <a16:creationId xmlns:a16="http://schemas.microsoft.com/office/drawing/2014/main" id="{FB670E95-2F06-6477-0B67-67FC556C9222}"/>
              </a:ext>
            </a:extLst>
          </p:cNvPr>
          <p:cNvSpPr/>
          <p:nvPr/>
        </p:nvSpPr>
        <p:spPr>
          <a:xfrm>
            <a:off x="65048" y="2743199"/>
            <a:ext cx="12061903" cy="4001837"/>
          </a:xfrm>
          <a:prstGeom prst="roundRect">
            <a:avLst>
              <a:gd name="adj" fmla="val 6136"/>
            </a:avLst>
          </a:prstGeom>
          <a:noFill/>
          <a:ln w="1905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52898A-0319-51B3-7C5E-502E8A6361B3}"/>
              </a:ext>
            </a:extLst>
          </p:cNvPr>
          <p:cNvSpPr txBox="1"/>
          <p:nvPr/>
        </p:nvSpPr>
        <p:spPr>
          <a:xfrm>
            <a:off x="563144" y="2821306"/>
            <a:ext cx="247425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Plantagenet Cherokee"/>
              </a:rPr>
              <a:t>1.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100p/2s/2sec/all</a:t>
            </a:r>
            <a:endParaRPr lang="en-US">
              <a:latin typeface="Plantagenet Cherokee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62A48F-55E8-C215-29E8-5CB8162C8BBF}"/>
              </a:ext>
            </a:extLst>
          </p:cNvPr>
          <p:cNvSpPr txBox="1"/>
          <p:nvPr/>
        </p:nvSpPr>
        <p:spPr>
          <a:xfrm>
            <a:off x="3481845" y="2827563"/>
            <a:ext cx="247425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Plantagenet Cherokee"/>
              </a:rPr>
              <a:t>2.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30p/2s/6sec/all</a:t>
            </a:r>
            <a:endParaRPr lang="en-US">
              <a:latin typeface="Plantagenet Cherokee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2D2EB1-8232-150A-DA08-B18F93FAD9B4}"/>
              </a:ext>
            </a:extLst>
          </p:cNvPr>
          <p:cNvSpPr txBox="1"/>
          <p:nvPr/>
        </p:nvSpPr>
        <p:spPr>
          <a:xfrm>
            <a:off x="6473467" y="2837560"/>
            <a:ext cx="247425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Plantagenet Cherokee"/>
              </a:rPr>
              <a:t>3.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30p/2s/4sec/all</a:t>
            </a:r>
            <a:endParaRPr lang="en-US">
              <a:latin typeface="Plantagenet Cherokee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CBC5BD-1006-D5EB-046D-AEB31C27F2B6}"/>
              </a:ext>
            </a:extLst>
          </p:cNvPr>
          <p:cNvSpPr txBox="1"/>
          <p:nvPr/>
        </p:nvSpPr>
        <p:spPr>
          <a:xfrm>
            <a:off x="9588028" y="2830022"/>
            <a:ext cx="247425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Plantagenet Cherokee"/>
              </a:rPr>
              <a:t>4.</a:t>
            </a:r>
            <a:r>
              <a:rPr lang="zh-CN" altLang="en-US">
                <a:latin typeface="Plantagenet Cherokee"/>
              </a:rPr>
              <a:t> </a:t>
            </a:r>
            <a:r>
              <a:rPr lang="en-US" altLang="zh-CN">
                <a:latin typeface="Plantagenet Cherokee"/>
              </a:rPr>
              <a:t>60p/2s/6sec/</a:t>
            </a:r>
            <a:r>
              <a:rPr lang="zh-CN" altLang="en-US">
                <a:latin typeface="Plantagenet Cherokee"/>
              </a:rPr>
              <a:t>𝛼𝛽</a:t>
            </a:r>
            <a:endParaRPr lang="en-US">
              <a:latin typeface="Plantagenet Cherokee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1DC0E44-1059-740D-499C-989BD0D7FF69}"/>
              </a:ext>
            </a:extLst>
          </p:cNvPr>
          <p:cNvGrpSpPr/>
          <p:nvPr/>
        </p:nvGrpSpPr>
        <p:grpSpPr>
          <a:xfrm>
            <a:off x="60478" y="3190638"/>
            <a:ext cx="12041115" cy="3471316"/>
            <a:chOff x="60478" y="3190638"/>
            <a:chExt cx="12041115" cy="3471316"/>
          </a:xfrm>
        </p:grpSpPr>
        <p:pic>
          <p:nvPicPr>
            <p:cNvPr id="2" name="Picture 1" descr="Table&#10;&#10;Description automatically generated with medium confidence">
              <a:extLst>
                <a:ext uri="{FF2B5EF4-FFF2-40B4-BE49-F238E27FC236}">
                  <a16:creationId xmlns:a16="http://schemas.microsoft.com/office/drawing/2014/main" id="{253FFB8C-8A76-15A9-842A-E614B1659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8" y="3910582"/>
              <a:ext cx="2811814" cy="908655"/>
            </a:xfrm>
            <a:prstGeom prst="rect">
              <a:avLst/>
            </a:prstGeom>
          </p:spPr>
        </p:pic>
        <p:pic>
          <p:nvPicPr>
            <p:cNvPr id="3" name="Picture 2" descr="Chart, scatter chart, bubble chart&#10;&#10;Description automatically generated">
              <a:extLst>
                <a:ext uri="{FF2B5EF4-FFF2-40B4-BE49-F238E27FC236}">
                  <a16:creationId xmlns:a16="http://schemas.microsoft.com/office/drawing/2014/main" id="{7860242F-83F7-FC2A-F8A8-EBAB0633A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19" y="4916681"/>
              <a:ext cx="2811814" cy="1739359"/>
            </a:xfrm>
            <a:prstGeom prst="rect">
              <a:avLst/>
            </a:prstGeom>
          </p:spPr>
        </p:pic>
        <p:pic>
          <p:nvPicPr>
            <p:cNvPr id="6" name="Picture 5" descr="Shape&#10;&#10;Description automatically generated">
              <a:extLst>
                <a:ext uri="{FF2B5EF4-FFF2-40B4-BE49-F238E27FC236}">
                  <a16:creationId xmlns:a16="http://schemas.microsoft.com/office/drawing/2014/main" id="{0BFFFA4D-EDC4-541F-B1BD-696C51A33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83" y="3206892"/>
              <a:ext cx="2790709" cy="606246"/>
            </a:xfrm>
            <a:prstGeom prst="rect">
              <a:avLst/>
            </a:prstGeom>
          </p:spPr>
        </p:pic>
        <p:pic>
          <p:nvPicPr>
            <p:cNvPr id="7" name="Picture 6" descr="Shape&#10;&#10;Description automatically generated">
              <a:extLst>
                <a:ext uri="{FF2B5EF4-FFF2-40B4-BE49-F238E27FC236}">
                  <a16:creationId xmlns:a16="http://schemas.microsoft.com/office/drawing/2014/main" id="{C08C5216-620A-D16A-931D-23A9DDE31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1851" y="3206892"/>
              <a:ext cx="2888794" cy="600410"/>
            </a:xfrm>
            <a:prstGeom prst="rect">
              <a:avLst/>
            </a:prstGeom>
          </p:spPr>
        </p:pic>
        <p:pic>
          <p:nvPicPr>
            <p:cNvPr id="8" name="Picture 7" descr="Table&#10;&#10;Description automatically generated">
              <a:extLst>
                <a:ext uri="{FF2B5EF4-FFF2-40B4-BE49-F238E27FC236}">
                  <a16:creationId xmlns:a16="http://schemas.microsoft.com/office/drawing/2014/main" id="{40735A53-4699-DFBB-08F6-94EC2B080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4250" y="3908603"/>
              <a:ext cx="2888794" cy="904478"/>
            </a:xfrm>
            <a:prstGeom prst="rect">
              <a:avLst/>
            </a:prstGeom>
          </p:spPr>
        </p:pic>
        <p:pic>
          <p:nvPicPr>
            <p:cNvPr id="9" name="Picture 8" descr="Chart, scatter chart&#10;&#10;Description automatically generated">
              <a:extLst>
                <a:ext uri="{FF2B5EF4-FFF2-40B4-BE49-F238E27FC236}">
                  <a16:creationId xmlns:a16="http://schemas.microsoft.com/office/drawing/2014/main" id="{FA2CAF29-9BCB-0DF5-A5C6-BBCD02D99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4250" y="4909298"/>
              <a:ext cx="2876395" cy="1752656"/>
            </a:xfrm>
            <a:prstGeom prst="rect">
              <a:avLst/>
            </a:prstGeom>
          </p:spPr>
        </p:pic>
        <p:pic>
          <p:nvPicPr>
            <p:cNvPr id="10" name="Picture 9" descr="Background pattern&#10;&#10;Description automatically generated with low confidence">
              <a:extLst>
                <a:ext uri="{FF2B5EF4-FFF2-40B4-BE49-F238E27FC236}">
                  <a16:creationId xmlns:a16="http://schemas.microsoft.com/office/drawing/2014/main" id="{DE629E7C-F157-2E16-CF32-17F62C6A7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0204" y="3199354"/>
              <a:ext cx="2980278" cy="603445"/>
            </a:xfrm>
            <a:prstGeom prst="rect">
              <a:avLst/>
            </a:prstGeom>
          </p:spPr>
        </p:pic>
        <p:pic>
          <p:nvPicPr>
            <p:cNvPr id="11" name="Picture 10" descr="Table&#10;&#10;Description automatically generated">
              <a:extLst>
                <a:ext uri="{FF2B5EF4-FFF2-40B4-BE49-F238E27FC236}">
                  <a16:creationId xmlns:a16="http://schemas.microsoft.com/office/drawing/2014/main" id="{A142E9E4-21EA-BAA1-E9C9-4A88C6520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0204" y="3903048"/>
              <a:ext cx="2980278" cy="918326"/>
            </a:xfrm>
            <a:prstGeom prst="rect">
              <a:avLst/>
            </a:prstGeom>
          </p:spPr>
        </p:pic>
        <p:pic>
          <p:nvPicPr>
            <p:cNvPr id="12" name="Picture 11" descr="Chart, scatter chart&#10;&#10;Description automatically generated">
              <a:extLst>
                <a:ext uri="{FF2B5EF4-FFF2-40B4-BE49-F238E27FC236}">
                  <a16:creationId xmlns:a16="http://schemas.microsoft.com/office/drawing/2014/main" id="{AD8AA4D0-AF1A-5582-68E8-9FEF36D9B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0204" y="4916681"/>
              <a:ext cx="3001018" cy="1739359"/>
            </a:xfrm>
            <a:prstGeom prst="rect">
              <a:avLst/>
            </a:prstGeom>
          </p:spPr>
        </p:pic>
        <p:pic>
          <p:nvPicPr>
            <p:cNvPr id="13" name="Picture 12" descr="Table&#10;&#10;Description automatically generated">
              <a:extLst>
                <a:ext uri="{FF2B5EF4-FFF2-40B4-BE49-F238E27FC236}">
                  <a16:creationId xmlns:a16="http://schemas.microsoft.com/office/drawing/2014/main" id="{1CCA80A4-D150-8F86-523A-764EBF976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642" y="3910582"/>
              <a:ext cx="3163951" cy="902499"/>
            </a:xfrm>
            <a:prstGeom prst="rect">
              <a:avLst/>
            </a:prstGeom>
          </p:spPr>
        </p:pic>
        <p:pic>
          <p:nvPicPr>
            <p:cNvPr id="14" name="Picture 13" descr="Chart, scatter chart&#10;&#10;Description automatically generated">
              <a:extLst>
                <a:ext uri="{FF2B5EF4-FFF2-40B4-BE49-F238E27FC236}">
                  <a16:creationId xmlns:a16="http://schemas.microsoft.com/office/drawing/2014/main" id="{863C4447-6A31-85B8-27F6-7EE9DB5F8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642" y="4916681"/>
              <a:ext cx="3163950" cy="1739359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39ABCEB-9451-E9A4-37AE-A50858B4B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642" y="3190638"/>
              <a:ext cx="3163950" cy="628205"/>
            </a:xfrm>
            <a:prstGeom prst="rect">
              <a:avLst/>
            </a:prstGeom>
          </p:spPr>
        </p:pic>
      </p:grpSp>
      <p:sp>
        <p:nvSpPr>
          <p:cNvPr id="21" name="Rounded Rectangle 44">
            <a:extLst>
              <a:ext uri="{FF2B5EF4-FFF2-40B4-BE49-F238E27FC236}">
                <a16:creationId xmlns:a16="http://schemas.microsoft.com/office/drawing/2014/main" id="{D02C457A-7CD4-5BFD-4A5C-A0F917EA178C}"/>
              </a:ext>
            </a:extLst>
          </p:cNvPr>
          <p:cNvSpPr/>
          <p:nvPr/>
        </p:nvSpPr>
        <p:spPr>
          <a:xfrm>
            <a:off x="384978" y="1117615"/>
            <a:ext cx="1594022" cy="1322173"/>
          </a:xfrm>
          <a:prstGeom prst="roundRect">
            <a:avLst/>
          </a:prstGeom>
          <a:solidFill>
            <a:srgbClr val="00206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solidFill>
                  <a:schemeClr val="bg1"/>
                </a:solidFill>
                <a:latin typeface="Plantagenet Cherokee"/>
              </a:rPr>
              <a:t>Collect</a:t>
            </a:r>
            <a:r>
              <a:rPr lang="zh-CN" altLang="en-US">
                <a:solidFill>
                  <a:schemeClr val="bg1"/>
                </a:solidFill>
                <a:latin typeface="Plantagenet Cherokee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Plantagenet Cherokee"/>
              </a:rPr>
              <a:t>EEG</a:t>
            </a:r>
            <a:r>
              <a:rPr lang="zh-CN" altLang="en-US">
                <a:solidFill>
                  <a:schemeClr val="bg1"/>
                </a:solidFill>
                <a:latin typeface="Plantagenet Cherokee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Plantagenet Cherokee"/>
              </a:rPr>
              <a:t>signal</a:t>
            </a:r>
            <a:r>
              <a:rPr lang="zh-CN" altLang="en-US">
                <a:solidFill>
                  <a:schemeClr val="bg1"/>
                </a:solidFill>
                <a:latin typeface="Plantagenet Cherokee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Plantagenet Cherokee"/>
              </a:rPr>
              <a:t>from</a:t>
            </a:r>
            <a:r>
              <a:rPr lang="zh-CN" altLang="en-US">
                <a:solidFill>
                  <a:schemeClr val="bg1"/>
                </a:solidFill>
                <a:latin typeface="Plantagenet Cherokee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Plantagenet Cherokee"/>
              </a:rPr>
              <a:t>brain</a:t>
            </a:r>
            <a:endParaRPr lang="en-US">
              <a:solidFill>
                <a:schemeClr val="bg1"/>
              </a:solidFill>
              <a:latin typeface="Plantagenet Cherokee"/>
            </a:endParaRPr>
          </a:p>
        </p:txBody>
      </p:sp>
      <p:sp>
        <p:nvSpPr>
          <p:cNvPr id="22" name="Rounded Rectangle 45">
            <a:extLst>
              <a:ext uri="{FF2B5EF4-FFF2-40B4-BE49-F238E27FC236}">
                <a16:creationId xmlns:a16="http://schemas.microsoft.com/office/drawing/2014/main" id="{4D9E2B72-6D04-FD87-1A3E-7E55DAA4CA98}"/>
              </a:ext>
            </a:extLst>
          </p:cNvPr>
          <p:cNvSpPr/>
          <p:nvPr/>
        </p:nvSpPr>
        <p:spPr>
          <a:xfrm>
            <a:off x="2774265" y="1117615"/>
            <a:ext cx="1594022" cy="1322173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solidFill>
                  <a:schemeClr val="bg1"/>
                </a:solidFill>
                <a:latin typeface="Plantagenet Cherokee"/>
              </a:rPr>
              <a:t>Train</a:t>
            </a:r>
            <a:r>
              <a:rPr lang="zh-CN" altLang="en-US">
                <a:solidFill>
                  <a:schemeClr val="bg1"/>
                </a:solidFill>
                <a:latin typeface="Plantagenet Cherokee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Plantagenet Cherokee"/>
              </a:rPr>
              <a:t>classifier</a:t>
            </a:r>
            <a:r>
              <a:rPr lang="zh-CN" altLang="en-US">
                <a:solidFill>
                  <a:schemeClr val="bg1"/>
                </a:solidFill>
                <a:latin typeface="Plantagenet Cherokee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Plantagenet Cherokee"/>
              </a:rPr>
              <a:t>model</a:t>
            </a:r>
            <a:r>
              <a:rPr lang="zh-CN" altLang="en-US">
                <a:solidFill>
                  <a:schemeClr val="bg1"/>
                </a:solidFill>
                <a:latin typeface="Plantagenet Cherokee"/>
              </a:rPr>
              <a:t> </a:t>
            </a:r>
            <a:endParaRPr lang="en-US">
              <a:solidFill>
                <a:schemeClr val="bg1"/>
              </a:solidFill>
              <a:latin typeface="Plantagenet Cherokee"/>
            </a:endParaRPr>
          </a:p>
        </p:txBody>
      </p:sp>
      <p:sp>
        <p:nvSpPr>
          <p:cNvPr id="23" name="Rounded Rectangle 46">
            <a:extLst>
              <a:ext uri="{FF2B5EF4-FFF2-40B4-BE49-F238E27FC236}">
                <a16:creationId xmlns:a16="http://schemas.microsoft.com/office/drawing/2014/main" id="{E821DBF5-1EAE-3BAC-2C4D-957F295AF109}"/>
              </a:ext>
            </a:extLst>
          </p:cNvPr>
          <p:cNvSpPr/>
          <p:nvPr/>
        </p:nvSpPr>
        <p:spPr>
          <a:xfrm>
            <a:off x="5252567" y="1117615"/>
            <a:ext cx="1594022" cy="1322173"/>
          </a:xfrm>
          <a:prstGeom prst="roundRect">
            <a:avLst/>
          </a:prstGeom>
          <a:solidFill>
            <a:srgbClr val="002060"/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solidFill>
                  <a:schemeClr val="bg1"/>
                </a:solidFill>
                <a:latin typeface="Plantagenet Cherokee"/>
              </a:rPr>
              <a:t>Deploy</a:t>
            </a:r>
            <a:r>
              <a:rPr lang="zh-CN" altLang="en-US">
                <a:solidFill>
                  <a:schemeClr val="bg1"/>
                </a:solidFill>
                <a:latin typeface="Plantagenet Cherokee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Plantagenet Cherokee"/>
              </a:rPr>
              <a:t>model</a:t>
            </a:r>
            <a:r>
              <a:rPr lang="zh-CN" altLang="en-US">
                <a:solidFill>
                  <a:schemeClr val="bg1"/>
                </a:solidFill>
                <a:latin typeface="Plantagenet Cherokee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Plantagenet Cherokee"/>
              </a:rPr>
              <a:t>in</a:t>
            </a:r>
            <a:r>
              <a:rPr lang="zh-CN" altLang="en-US">
                <a:solidFill>
                  <a:schemeClr val="bg1"/>
                </a:solidFill>
                <a:latin typeface="Plantagenet Cherokee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Plantagenet Cherokee"/>
              </a:rPr>
              <a:t>program</a:t>
            </a:r>
            <a:endParaRPr lang="en-US">
              <a:solidFill>
                <a:schemeClr val="bg1"/>
              </a:solidFill>
              <a:latin typeface="Plantagenet Cherokee"/>
            </a:endParaRPr>
          </a:p>
        </p:txBody>
      </p:sp>
      <p:sp>
        <p:nvSpPr>
          <p:cNvPr id="24" name="Rounded Rectangle 47">
            <a:extLst>
              <a:ext uri="{FF2B5EF4-FFF2-40B4-BE49-F238E27FC236}">
                <a16:creationId xmlns:a16="http://schemas.microsoft.com/office/drawing/2014/main" id="{B77D2B17-9BE0-1784-799D-42DA0B2C49BD}"/>
              </a:ext>
            </a:extLst>
          </p:cNvPr>
          <p:cNvSpPr/>
          <p:nvPr/>
        </p:nvSpPr>
        <p:spPr>
          <a:xfrm>
            <a:off x="7730869" y="1117614"/>
            <a:ext cx="1594022" cy="1322173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solidFill>
                  <a:schemeClr val="bg1"/>
                </a:solidFill>
                <a:latin typeface="Plantagenet Cherokee"/>
              </a:rPr>
              <a:t>Monitor</a:t>
            </a:r>
            <a:r>
              <a:rPr lang="zh-CN" altLang="en-US">
                <a:solidFill>
                  <a:schemeClr val="bg1"/>
                </a:solidFill>
                <a:latin typeface="Plantagenet Cherokee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Plantagenet Cherokee"/>
              </a:rPr>
              <a:t>EEG</a:t>
            </a:r>
            <a:r>
              <a:rPr lang="zh-CN" altLang="en-US">
                <a:solidFill>
                  <a:schemeClr val="bg1"/>
                </a:solidFill>
                <a:latin typeface="Plantagenet Cherokee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Plantagenet Cherokee"/>
              </a:rPr>
              <a:t>signal</a:t>
            </a:r>
            <a:r>
              <a:rPr lang="zh-CN" altLang="en-US">
                <a:solidFill>
                  <a:schemeClr val="bg1"/>
                </a:solidFill>
                <a:latin typeface="Plantagenet Cherokee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Plantagenet Cherokee"/>
              </a:rPr>
              <a:t>and</a:t>
            </a:r>
            <a:r>
              <a:rPr lang="zh-CN" altLang="en-US">
                <a:solidFill>
                  <a:schemeClr val="bg1"/>
                </a:solidFill>
                <a:latin typeface="Plantagenet Cherokee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Plantagenet Cherokee"/>
              </a:rPr>
              <a:t>output</a:t>
            </a:r>
            <a:r>
              <a:rPr lang="zh-CN" altLang="en-US">
                <a:solidFill>
                  <a:schemeClr val="bg1"/>
                </a:solidFill>
                <a:latin typeface="Plantagenet Cherokee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Plantagenet Cherokee"/>
              </a:rPr>
              <a:t>class</a:t>
            </a:r>
            <a:endParaRPr lang="en-US">
              <a:solidFill>
                <a:schemeClr val="bg1"/>
              </a:solidFill>
              <a:latin typeface="Plantagenet Cherokee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121FE30-8610-2870-EC4F-28B930EB18FA}"/>
              </a:ext>
            </a:extLst>
          </p:cNvPr>
          <p:cNvCxnSpPr/>
          <p:nvPr/>
        </p:nvCxnSpPr>
        <p:spPr>
          <a:xfrm>
            <a:off x="2125362" y="1744331"/>
            <a:ext cx="512979" cy="0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1A4AD1-97E3-607C-F523-3F3E521C8B28}"/>
              </a:ext>
            </a:extLst>
          </p:cNvPr>
          <p:cNvCxnSpPr/>
          <p:nvPr/>
        </p:nvCxnSpPr>
        <p:spPr>
          <a:xfrm>
            <a:off x="4576119" y="1736093"/>
            <a:ext cx="512979" cy="0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13ADFDB-935A-E628-A89D-952AADA7C7A3}"/>
              </a:ext>
            </a:extLst>
          </p:cNvPr>
          <p:cNvCxnSpPr/>
          <p:nvPr/>
        </p:nvCxnSpPr>
        <p:spPr>
          <a:xfrm>
            <a:off x="7051590" y="1744331"/>
            <a:ext cx="512979" cy="0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51">
            <a:extLst>
              <a:ext uri="{FF2B5EF4-FFF2-40B4-BE49-F238E27FC236}">
                <a16:creationId xmlns:a16="http://schemas.microsoft.com/office/drawing/2014/main" id="{C8202DC8-24DF-F563-11EA-9D27BD8AC4F5}"/>
              </a:ext>
            </a:extLst>
          </p:cNvPr>
          <p:cNvSpPr/>
          <p:nvPr/>
        </p:nvSpPr>
        <p:spPr>
          <a:xfrm>
            <a:off x="10176968" y="1117614"/>
            <a:ext cx="1594022" cy="1322173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solidFill>
                  <a:schemeClr val="bg1"/>
                </a:solidFill>
                <a:latin typeface="Plantagenet Cherokee"/>
              </a:rPr>
              <a:t>Use</a:t>
            </a:r>
            <a:r>
              <a:rPr lang="zh-CN" altLang="en-US">
                <a:solidFill>
                  <a:schemeClr val="bg1"/>
                </a:solidFill>
                <a:latin typeface="Plantagenet Cherokee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Plantagenet Cherokee"/>
              </a:rPr>
              <a:t>class</a:t>
            </a:r>
            <a:r>
              <a:rPr lang="zh-CN" altLang="en-US">
                <a:solidFill>
                  <a:schemeClr val="bg1"/>
                </a:solidFill>
                <a:latin typeface="Plantagenet Cherokee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Plantagenet Cherokee"/>
              </a:rPr>
              <a:t>output</a:t>
            </a:r>
            <a:r>
              <a:rPr lang="zh-CN" altLang="en-US">
                <a:solidFill>
                  <a:schemeClr val="bg1"/>
                </a:solidFill>
                <a:latin typeface="Plantagenet Cherokee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Plantagenet Cherokee"/>
              </a:rPr>
              <a:t>to</a:t>
            </a:r>
            <a:r>
              <a:rPr lang="zh-CN" altLang="en-US">
                <a:solidFill>
                  <a:schemeClr val="bg1"/>
                </a:solidFill>
                <a:latin typeface="Plantagenet Cherokee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Plantagenet Cherokee"/>
              </a:rPr>
              <a:t>control</a:t>
            </a:r>
            <a:r>
              <a:rPr lang="zh-CN" altLang="en-US">
                <a:solidFill>
                  <a:schemeClr val="bg1"/>
                </a:solidFill>
                <a:latin typeface="Plantagenet Cherokee"/>
              </a:rPr>
              <a:t>  </a:t>
            </a:r>
            <a:r>
              <a:rPr lang="en-US" altLang="zh-CN">
                <a:solidFill>
                  <a:schemeClr val="bg1"/>
                </a:solidFill>
                <a:latin typeface="Plantagenet Cherokee"/>
              </a:rPr>
              <a:t>robot</a:t>
            </a:r>
            <a:r>
              <a:rPr lang="zh-CN" altLang="en-US">
                <a:solidFill>
                  <a:schemeClr val="bg1"/>
                </a:solidFill>
                <a:latin typeface="Plantagenet Cherokee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Plantagenet Cherokee"/>
              </a:rPr>
              <a:t>arm</a:t>
            </a:r>
            <a:endParaRPr lang="en-US">
              <a:solidFill>
                <a:schemeClr val="bg1"/>
              </a:solidFill>
              <a:latin typeface="Plantagenet Cherokee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5BD2EBC-B965-AF99-981C-9D767DA8F3D5}"/>
              </a:ext>
            </a:extLst>
          </p:cNvPr>
          <p:cNvCxnSpPr/>
          <p:nvPr/>
        </p:nvCxnSpPr>
        <p:spPr>
          <a:xfrm>
            <a:off x="9496696" y="1778700"/>
            <a:ext cx="512979" cy="0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le 1">
            <a:extLst>
              <a:ext uri="{FF2B5EF4-FFF2-40B4-BE49-F238E27FC236}">
                <a16:creationId xmlns:a16="http://schemas.microsoft.com/office/drawing/2014/main" id="{2ABC4DFB-448B-C152-5A6B-A3DE3AB3E258}"/>
              </a:ext>
            </a:extLst>
          </p:cNvPr>
          <p:cNvSpPr txBox="1">
            <a:spLocks/>
          </p:cNvSpPr>
          <p:nvPr/>
        </p:nvSpPr>
        <p:spPr>
          <a:xfrm>
            <a:off x="1333500" y="315686"/>
            <a:ext cx="9980682" cy="1096962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Data Collection, Classifier Training and Deploy (c)</a:t>
            </a:r>
          </a:p>
        </p:txBody>
      </p:sp>
    </p:spTree>
    <p:extLst>
      <p:ext uri="{BB962C8B-B14F-4D97-AF65-F5344CB8AC3E}">
        <p14:creationId xmlns:p14="http://schemas.microsoft.com/office/powerpoint/2010/main" val="55911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15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Academic Literature 16x9</vt:lpstr>
      <vt:lpstr>MIND CONTROLLED  ROBOTIC ARM </vt:lpstr>
      <vt:lpstr>Introduction and problem statement </vt:lpstr>
      <vt:lpstr>Related work</vt:lpstr>
      <vt:lpstr>Related work (cont.)</vt:lpstr>
      <vt:lpstr>Project Overview (diagram, flow-chart)</vt:lpstr>
      <vt:lpstr>Proposed solution</vt:lpstr>
      <vt:lpstr>PowerPoint Presentation</vt:lpstr>
      <vt:lpstr>PowerPoint Presentation</vt:lpstr>
      <vt:lpstr>PowerPoint Presentation</vt:lpstr>
      <vt:lpstr>PowerPoint Presentation</vt:lpstr>
      <vt:lpstr>Demo</vt:lpstr>
      <vt:lpstr>Conclusion</vt:lpstr>
      <vt:lpstr>Future work</vt:lpstr>
      <vt:lpstr>References</vt:lpstr>
      <vt:lpstr>Questions / 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/>
  <cp:revision>3</cp:revision>
  <dcterms:created xsi:type="dcterms:W3CDTF">2022-12-12T20:11:25Z</dcterms:created>
  <dcterms:modified xsi:type="dcterms:W3CDTF">2022-12-18T10:49:24Z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