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7eb900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7eb900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fcb556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fcb55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f7eb9001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f7eb9001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fcb556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fcb556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f7eb900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f7eb900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f7eb90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f7eb90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3e778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3e778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1b3262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1b326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989856" y="1653648"/>
            <a:ext cx="7164300" cy="18363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65000" kx="0" rotWithShape="0" algn="bl" stA="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○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■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○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■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○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■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ctrTitle"/>
          </p:nvPr>
        </p:nvSpPr>
        <p:spPr>
          <a:xfrm>
            <a:off x="311700" y="744575"/>
            <a:ext cx="8520600" cy="20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cap="small"/>
              <a:t>utilizando deep learning para auxiliar o processo de  detecção de leucemia linfoide aguda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931575" y="3794425"/>
            <a:ext cx="5876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99CC00"/>
                </a:solidFill>
              </a:rPr>
              <a:t>Pesquisador: Leonardo Santos Miranda</a:t>
            </a:r>
            <a:r>
              <a:rPr lang="pt-BR" sz="2350">
                <a:solidFill>
                  <a:srgbClr val="004C00"/>
                </a:solidFill>
              </a:rPr>
              <a:t>​</a:t>
            </a:r>
            <a:endParaRPr sz="2350">
              <a:solidFill>
                <a:srgbClr val="004C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99CC00"/>
                </a:solidFill>
              </a:rPr>
              <a:t>Orientador: Mário Augusto Pazoti</a:t>
            </a:r>
            <a:r>
              <a:rPr lang="pt-BR" sz="2350">
                <a:solidFill>
                  <a:srgbClr val="004C00"/>
                </a:solidFill>
              </a:rPr>
              <a:t>​</a:t>
            </a:r>
            <a:endParaRPr sz="2350">
              <a:solidFill>
                <a:srgbClr val="004C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rgbClr val="99CC00"/>
                </a:solidFill>
              </a:rPr>
              <a:t>2019</a:t>
            </a:r>
            <a:r>
              <a:rPr lang="pt-BR" sz="2350">
                <a:solidFill>
                  <a:srgbClr val="004C00"/>
                </a:solidFill>
              </a:rPr>
              <a:t>​</a:t>
            </a:r>
            <a:endParaRPr sz="2350">
              <a:solidFill>
                <a:srgbClr val="004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ctrTitle"/>
          </p:nvPr>
        </p:nvSpPr>
        <p:spPr>
          <a:xfrm>
            <a:off x="1954875" y="767675"/>
            <a:ext cx="50358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Contextualização e Problemática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idx="1" type="subTitle"/>
          </p:nvPr>
        </p:nvSpPr>
        <p:spPr>
          <a:xfrm>
            <a:off x="919650" y="2492150"/>
            <a:ext cx="4156800" cy="24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câncer de sangue Leucemia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 Leucemia Linfoide Aguda e seus </a:t>
            </a:r>
            <a:r>
              <a:rPr lang="pt-BR" sz="2400"/>
              <a:t>subtipos</a:t>
            </a:r>
            <a:endParaRPr sz="2400"/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50" y="2492150"/>
            <a:ext cx="1173775" cy="1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 txBox="1"/>
          <p:nvPr/>
        </p:nvSpPr>
        <p:spPr>
          <a:xfrm>
            <a:off x="5071850" y="2173650"/>
            <a:ext cx="995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925" y="2492150"/>
            <a:ext cx="1173775" cy="1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/>
          <p:nvPr/>
        </p:nvSpPr>
        <p:spPr>
          <a:xfrm>
            <a:off x="6338925" y="2173650"/>
            <a:ext cx="995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350" y="3984300"/>
            <a:ext cx="1173775" cy="11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5678075" y="3697763"/>
            <a:ext cx="995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ctrTitle"/>
          </p:nvPr>
        </p:nvSpPr>
        <p:spPr>
          <a:xfrm>
            <a:off x="2368700" y="111474"/>
            <a:ext cx="4120500" cy="16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</a:t>
            </a:r>
            <a:r>
              <a:rPr lang="pt-BR" sz="2400"/>
              <a:t>bjetivo</a:t>
            </a:r>
            <a:endParaRPr sz="2400"/>
          </a:p>
        </p:txBody>
      </p:sp>
      <p:pic>
        <p:nvPicPr>
          <p:cNvPr id="79" name="Google Shape;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200"/>
            <a:ext cx="8597926" cy="37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5" y="1250050"/>
            <a:ext cx="4385977" cy="374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550" y="1250050"/>
            <a:ext cx="3917326" cy="3749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8"/>
          <p:cNvCxnSpPr/>
          <p:nvPr/>
        </p:nvCxnSpPr>
        <p:spPr>
          <a:xfrm flipH="1" rot="10800000">
            <a:off x="4602075" y="3375950"/>
            <a:ext cx="422100" cy="1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8"/>
          <p:cNvSpPr txBox="1"/>
          <p:nvPr/>
        </p:nvSpPr>
        <p:spPr>
          <a:xfrm>
            <a:off x="3495350" y="902700"/>
            <a:ext cx="2372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216675" y="796200"/>
            <a:ext cx="320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Após a segmentação com Watershed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2372700" y="955450"/>
            <a:ext cx="4657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Após o recorte através do método boundingbox e a aplicação da máscara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25" y="1695850"/>
            <a:ext cx="5564972" cy="33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985325" y="79762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Rede Neural </a:t>
            </a:r>
            <a:r>
              <a:rPr lang="pt-BR">
                <a:solidFill>
                  <a:srgbClr val="FFFFFF"/>
                </a:solidFill>
              </a:rPr>
              <a:t>Convolucional</a:t>
            </a:r>
            <a:r>
              <a:rPr lang="pt-BR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50" y="1461325"/>
            <a:ext cx="8613850" cy="29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 txBox="1"/>
          <p:nvPr/>
        </p:nvSpPr>
        <p:spPr>
          <a:xfrm>
            <a:off x="3304250" y="4458750"/>
            <a:ext cx="3041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 retirada da internet (EletricalLibrary)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1271950" y="73392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Aquisição das imagens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-264725" y="1604850"/>
            <a:ext cx="5973600" cy="32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FFFFFF"/>
                </a:solidFill>
              </a:rPr>
              <a:t>ALL-IDB: The acute lymphoblastic leukemia image database for image processing; (Disponibilizado publicamente na internet)​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75" y="1885625"/>
            <a:ext cx="24479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1303800" y="90910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Conclusão e resultados esperados</a:t>
            </a:r>
            <a:endParaRPr/>
          </a:p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165225" y="1940250"/>
            <a:ext cx="3975000" cy="28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pt-BR" sz="2400">
                <a:solidFill>
                  <a:schemeClr val="lt1"/>
                </a:solidFill>
              </a:rPr>
              <a:t>No protótipo, foi treinado uma rede neural para uma classificação binária: Célula </a:t>
            </a:r>
            <a:r>
              <a:rPr lang="pt-BR" sz="2400" u="sng">
                <a:solidFill>
                  <a:schemeClr val="lt1"/>
                </a:solidFill>
              </a:rPr>
              <a:t>leucêmica</a:t>
            </a:r>
            <a:r>
              <a:rPr lang="pt-BR" sz="2400">
                <a:solidFill>
                  <a:schemeClr val="lt1"/>
                </a:solidFill>
              </a:rPr>
              <a:t> ou </a:t>
            </a:r>
            <a:r>
              <a:rPr lang="pt-BR" sz="2400" u="sng">
                <a:solidFill>
                  <a:schemeClr val="lt1"/>
                </a:solidFill>
              </a:rPr>
              <a:t>normal </a:t>
            </a:r>
            <a:r>
              <a:rPr lang="pt-BR" sz="2400">
                <a:solidFill>
                  <a:schemeClr val="lt1"/>
                </a:solidFill>
              </a:rPr>
              <a:t> e foi obtido uma acurácia em torno de 97%</a:t>
            </a:r>
            <a:endParaRPr/>
          </a:p>
        </p:txBody>
      </p:sp>
      <p:pic>
        <p:nvPicPr>
          <p:cNvPr id="115" name="Google Shape;11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350" y="2210801"/>
            <a:ext cx="3975000" cy="257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Referências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 D. Labati, V. Piuri, e F. Scotti, “</a:t>
            </a:r>
            <a:r>
              <a:rPr b="1" lang="pt-BR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All-IDB: The acute lymphoblastic leukemia image database for image processing</a:t>
            </a:r>
            <a:r>
              <a:rPr lang="pt-BR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”, in 2011 18th IEEE International Conference on Image Processing, Brussels, Belgium, 2011, p. 2045–2048.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UNOESTE">
  <a:themeElements>
    <a:clrScheme name="UNOESTE">
      <a:dk1>
        <a:srgbClr val="004C00"/>
      </a:dk1>
      <a:lt1>
        <a:srgbClr val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