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342" r:id="rId5"/>
    <p:sldId id="359" r:id="rId6"/>
    <p:sldId id="373" r:id="rId7"/>
    <p:sldId id="379" r:id="rId8"/>
    <p:sldId id="383" r:id="rId9"/>
    <p:sldId id="384" r:id="rId10"/>
    <p:sldId id="385" r:id="rId11"/>
    <p:sldId id="375" r:id="rId12"/>
    <p:sldId id="365" r:id="rId13"/>
    <p:sldId id="376" r:id="rId14"/>
    <p:sldId id="3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202E"/>
    <a:srgbClr val="E3FBFE"/>
    <a:srgbClr val="000000"/>
    <a:srgbClr val="FFFFFF"/>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showGuides="1">
      <p:cViewPr varScale="1">
        <p:scale>
          <a:sx n="70" d="100"/>
          <a:sy n="70" d="100"/>
        </p:scale>
        <p:origin x="1166" y="2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8/5/2025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8/5/2025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10</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0CFEE-C694-44AF-0820-B1E7F0AA46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CB810-7DA3-B86A-387C-4BB883E30A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50BF0B-0BF3-1ED7-0C2E-6A6D0A7017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EC92DD-75EA-A458-3308-E5DF2CDA8684}"/>
              </a:ext>
            </a:extLst>
          </p:cNvPr>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3489538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8BAF6-95DB-8936-52EE-D9E88A7274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C79370-7D95-CC1C-FF65-29AEE3EB8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BA8D8D-034F-EC4F-E820-E328FD6FB8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833EBD-0C45-A521-DCE5-0F7C5A793162}"/>
              </a:ext>
            </a:extLst>
          </p:cNvPr>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187572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E82E8-315C-306B-3C97-83A75A7EE1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EEBE4-A020-EFEA-64FD-F8C8782F50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1B13DC-50BE-4248-9568-FE51C08AA0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6A93B0-4F57-D4B4-250E-7AF95D8FC387}"/>
              </a:ext>
            </a:extLst>
          </p:cNvPr>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2089757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LHS Data Analysis</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Capstone project</a:t>
            </a:r>
          </a:p>
          <a:p>
            <a:r>
              <a:rPr lang="en-US" dirty="0"/>
              <a:t>August 8, 2025</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Conclusion</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10</a:t>
            </a:fld>
            <a:endParaRPr lang="en-US" dirty="0"/>
          </a:p>
        </p:txBody>
      </p:sp>
      <p:sp>
        <p:nvSpPr>
          <p:cNvPr id="10" name="TextBox 9">
            <a:extLst>
              <a:ext uri="{FF2B5EF4-FFF2-40B4-BE49-F238E27FC236}">
                <a16:creationId xmlns:a16="http://schemas.microsoft.com/office/drawing/2014/main" id="{B86DEF02-5E7D-FECA-50DF-FA5969E56A3A}"/>
              </a:ext>
            </a:extLst>
          </p:cNvPr>
          <p:cNvSpPr txBox="1"/>
          <p:nvPr/>
        </p:nvSpPr>
        <p:spPr>
          <a:xfrm>
            <a:off x="2664808" y="2481943"/>
            <a:ext cx="7847763" cy="2031325"/>
          </a:xfrm>
          <a:prstGeom prst="rect">
            <a:avLst/>
          </a:prstGeom>
          <a:noFill/>
        </p:spPr>
        <p:txBody>
          <a:bodyPr wrap="square" rtlCol="0">
            <a:spAutoFit/>
          </a:bodyPr>
          <a:lstStyle/>
          <a:p>
            <a:r>
              <a:rPr lang="en-US" dirty="0">
                <a:solidFill>
                  <a:schemeClr val="bg1"/>
                </a:solidFill>
              </a:rPr>
              <a:t>This analysis highlights attractive earnings potential in the tech industry and a strong market demand for these skills. </a:t>
            </a:r>
          </a:p>
          <a:p>
            <a:endParaRPr lang="en-US" dirty="0">
              <a:solidFill>
                <a:schemeClr val="bg1"/>
              </a:solidFill>
            </a:endParaRPr>
          </a:p>
          <a:p>
            <a:r>
              <a:rPr lang="en-US" dirty="0">
                <a:solidFill>
                  <a:schemeClr val="bg1"/>
                </a:solidFill>
              </a:rPr>
              <a:t>As someone considering a change in the later stages of their career, the data encouraged me to continue efforts to increase my knowledge and continue to gain skills required for jobs in the tech industry.</a:t>
            </a:r>
          </a:p>
          <a:p>
            <a:endParaRPr lang="en-US" dirty="0">
              <a:solidFill>
                <a:schemeClr val="bg1"/>
              </a:solidFill>
            </a:endParaRPr>
          </a:p>
        </p:txBody>
      </p:sp>
    </p:spTree>
    <p:extLst>
      <p:ext uri="{BB962C8B-B14F-4D97-AF65-F5344CB8AC3E}">
        <p14:creationId xmlns:p14="http://schemas.microsoft.com/office/powerpoint/2010/main" val="10736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t>Lisa H. Smith</a:t>
            </a:r>
          </a:p>
          <a:p>
            <a:r>
              <a:rPr lang="en-US" dirty="0"/>
              <a:t>606-767-1876</a:t>
            </a:r>
          </a:p>
          <a:p>
            <a:r>
              <a:rPr lang="en-US" dirty="0"/>
              <a:t>aprojectoflove@gmail.com</a:t>
            </a:r>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Contents</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97848"/>
            <a:ext cx="4466504" cy="3405187"/>
          </a:xfrm>
        </p:spPr>
        <p:txBody>
          <a:bodyPr anchor="t"/>
          <a:lstStyle/>
          <a:p>
            <a:r>
              <a:rPr lang="en-US" dirty="0"/>
              <a:t>Problem Overview</a:t>
            </a:r>
          </a:p>
          <a:p>
            <a:r>
              <a:rPr lang="en-US" dirty="0"/>
              <a:t>Key Findings</a:t>
            </a:r>
          </a:p>
          <a:p>
            <a:r>
              <a:rPr lang="en-US" dirty="0"/>
              <a:t>Data Inconsistencies and Quality Issues</a:t>
            </a:r>
          </a:p>
          <a:p>
            <a:r>
              <a:rPr lang="en-US" dirty="0"/>
              <a:t>Future Analysis</a:t>
            </a:r>
          </a:p>
          <a:p>
            <a:r>
              <a:rPr lang="en-US" dirty="0"/>
              <a:t>Conclusion</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21869" y="579120"/>
            <a:ext cx="11548261" cy="1206137"/>
          </a:xfrm>
        </p:spPr>
        <p:txBody>
          <a:bodyPr anchor="ctr"/>
          <a:lstStyle/>
          <a:p>
            <a:r>
              <a:rPr lang="en-US" dirty="0"/>
              <a:t>Problem overview</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
        <p:nvSpPr>
          <p:cNvPr id="8" name="TextBox 7">
            <a:extLst>
              <a:ext uri="{FF2B5EF4-FFF2-40B4-BE49-F238E27FC236}">
                <a16:creationId xmlns:a16="http://schemas.microsoft.com/office/drawing/2014/main" id="{31546766-C41F-BBD1-921E-CD037072D3F3}"/>
              </a:ext>
            </a:extLst>
          </p:cNvPr>
          <p:cNvSpPr txBox="1"/>
          <p:nvPr/>
        </p:nvSpPr>
        <p:spPr>
          <a:xfrm>
            <a:off x="576943" y="1785257"/>
            <a:ext cx="11005457" cy="4247317"/>
          </a:xfrm>
          <a:prstGeom prst="rect">
            <a:avLst/>
          </a:prstGeom>
          <a:noFill/>
        </p:spPr>
        <p:txBody>
          <a:bodyPr wrap="square" rtlCol="0">
            <a:spAutoFit/>
          </a:bodyPr>
          <a:lstStyle/>
          <a:p>
            <a:r>
              <a:rPr lang="en-US" dirty="0">
                <a:solidFill>
                  <a:schemeClr val="bg1"/>
                </a:solidFill>
              </a:rPr>
              <a:t>For an individual considering a career change in the later stages of their working years, it’s important to be able to clearly analyze salary ranges, including the amount of seniority and/or experience required to reach that salary threshold.  In addition, having a good understanding of the demand for certain skills and/or job titles is key to effective decision making. </a:t>
            </a:r>
          </a:p>
          <a:p>
            <a:endParaRPr lang="en-US" dirty="0">
              <a:solidFill>
                <a:schemeClr val="bg1"/>
              </a:solidFill>
            </a:endParaRPr>
          </a:p>
          <a:p>
            <a:r>
              <a:rPr lang="en-US" dirty="0">
                <a:solidFill>
                  <a:schemeClr val="bg1"/>
                </a:solidFill>
              </a:rPr>
              <a:t>Unfortunately, public salary and job information for the tech industry is difficult to navigate.  Job titles are inconsistent and seniority/experience level impacts on earning potential are not clearly defined.  In addition, one must consider company size, mission, vision, and culture to determine what the best fit for both income and career satisfaction. </a:t>
            </a:r>
          </a:p>
          <a:p>
            <a:endParaRPr lang="en-US" dirty="0">
              <a:solidFill>
                <a:schemeClr val="bg1"/>
              </a:solidFill>
            </a:endParaRPr>
          </a:p>
          <a:p>
            <a:r>
              <a:rPr lang="en-US" dirty="0">
                <a:solidFill>
                  <a:schemeClr val="bg1"/>
                </a:solidFill>
              </a:rPr>
              <a:t>This project addresses these challenges by analyzing two datasets - one with salary information and the other with machine learning job postings.  After cleaning and normalizing the data, the datasets were joined, and I was able to see clear data-driven insights into salary trends and how seniority level and company size vel.</a:t>
            </a:r>
          </a:p>
          <a:p>
            <a:endParaRPr lang="en-US" dirty="0"/>
          </a:p>
        </p:txBody>
      </p:sp>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81000">
              <a:schemeClr val="accent6"/>
            </a:gs>
            <a:gs pos="55000">
              <a:srgbClr val="02090E"/>
            </a:gs>
            <a:gs pos="14000">
              <a:schemeClr val="accent4">
                <a:lumMod val="75000"/>
              </a:schemeClr>
            </a:gs>
            <a:gs pos="0">
              <a:schemeClr val="accent4"/>
            </a:gs>
          </a:gsLst>
          <a:lin ang="2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743578" y="171396"/>
            <a:ext cx="3828422" cy="1908613"/>
          </a:xfrm>
        </p:spPr>
        <p:txBody>
          <a:bodyPr/>
          <a:lstStyle/>
          <a:p>
            <a:pPr lvl="0"/>
            <a:r>
              <a:rPr lang="en-US" noProof="0" dirty="0"/>
              <a:t>Key Finding #1</a:t>
            </a:r>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454439" y="2897610"/>
            <a:ext cx="3736630" cy="3633819"/>
          </a:xfrm>
        </p:spPr>
        <p:txBody>
          <a:bodyPr/>
          <a:lstStyle/>
          <a:p>
            <a:r>
              <a:rPr lang="en-US" dirty="0"/>
              <a:t>Highest Paying Roles: </a:t>
            </a:r>
          </a:p>
          <a:p>
            <a:pPr marL="285750" indent="-285750">
              <a:buFont typeface="Arial" panose="020B0604020202020204" pitchFamily="34" charset="0"/>
              <a:buChar char="•"/>
            </a:pPr>
            <a:r>
              <a:rPr lang="en-US" dirty="0"/>
              <a:t>Machine Learning Engineer - </a:t>
            </a:r>
          </a:p>
          <a:p>
            <a:pPr marL="854964" lvl="1"/>
            <a:r>
              <a:rPr lang="en-US" dirty="0"/>
              <a:t>Executive/Director</a:t>
            </a:r>
          </a:p>
          <a:p>
            <a:pPr marL="854964" lvl="1"/>
            <a:r>
              <a:rPr lang="en-US" dirty="0"/>
              <a:t>Senior Level</a:t>
            </a:r>
          </a:p>
          <a:p>
            <a:pPr marL="285750" indent="-285750">
              <a:buFont typeface="Arial" panose="020B0604020202020204" pitchFamily="34" charset="0"/>
              <a:buChar char="•"/>
            </a:pPr>
            <a:r>
              <a:rPr lang="en-US" dirty="0"/>
              <a:t>Software Engineer – </a:t>
            </a:r>
          </a:p>
          <a:p>
            <a:pPr marL="854964" lvl="1"/>
            <a:r>
              <a:rPr lang="en-US" dirty="0"/>
              <a:t>Executive/Director</a:t>
            </a:r>
          </a:p>
          <a:p>
            <a:pPr marL="854964" lvl="1"/>
            <a:r>
              <a:rPr lang="en-US" dirty="0"/>
              <a:t>Senior Level</a:t>
            </a:r>
          </a:p>
        </p:txBody>
      </p:sp>
      <p:pic>
        <p:nvPicPr>
          <p:cNvPr id="8" name="Picture 7">
            <a:extLst>
              <a:ext uri="{FF2B5EF4-FFF2-40B4-BE49-F238E27FC236}">
                <a16:creationId xmlns:a16="http://schemas.microsoft.com/office/drawing/2014/main" id="{B1DD0FA9-66E1-3A0E-B0CB-93D96631FEF7}"/>
              </a:ext>
            </a:extLst>
          </p:cNvPr>
          <p:cNvPicPr>
            <a:picLocks noChangeAspect="1"/>
          </p:cNvPicPr>
          <p:nvPr/>
        </p:nvPicPr>
        <p:blipFill>
          <a:blip r:embed="rId3"/>
          <a:stretch>
            <a:fillRect/>
          </a:stretch>
        </p:blipFill>
        <p:spPr>
          <a:xfrm>
            <a:off x="4711909" y="598718"/>
            <a:ext cx="7406640" cy="4921148"/>
          </a:xfrm>
          <a:prstGeom prst="rect">
            <a:avLst/>
          </a:prstGeom>
        </p:spPr>
      </p:pic>
    </p:spTree>
    <p:extLst>
      <p:ext uri="{BB962C8B-B14F-4D97-AF65-F5344CB8AC3E}">
        <p14:creationId xmlns:p14="http://schemas.microsoft.com/office/powerpoint/2010/main" val="2170071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81000">
              <a:schemeClr val="accent6"/>
            </a:gs>
            <a:gs pos="55000">
              <a:srgbClr val="02090E"/>
            </a:gs>
            <a:gs pos="14000">
              <a:schemeClr val="accent4">
                <a:lumMod val="75000"/>
              </a:schemeClr>
            </a:gs>
            <a:gs pos="0">
              <a:schemeClr val="accent4"/>
            </a:gs>
          </a:gsLst>
          <a:lin ang="2400000" scaled="0"/>
        </a:gradFill>
        <a:effectLst/>
      </p:bgPr>
    </p:bg>
    <p:spTree>
      <p:nvGrpSpPr>
        <p:cNvPr id="1" name="">
          <a:extLst>
            <a:ext uri="{FF2B5EF4-FFF2-40B4-BE49-F238E27FC236}">
              <a16:creationId xmlns:a16="http://schemas.microsoft.com/office/drawing/2014/main" id="{F91C6D2E-C2A3-450D-3111-4ED6108C594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5E3727E-3B29-A488-B420-D30C2F34AB1E}"/>
              </a:ext>
            </a:extLst>
          </p:cNvPr>
          <p:cNvSpPr>
            <a:spLocks noGrp="1"/>
          </p:cNvSpPr>
          <p:nvPr>
            <p:ph type="title"/>
          </p:nvPr>
        </p:nvSpPr>
        <p:spPr>
          <a:xfrm>
            <a:off x="743578" y="171396"/>
            <a:ext cx="3828422" cy="1908613"/>
          </a:xfrm>
        </p:spPr>
        <p:txBody>
          <a:bodyPr/>
          <a:lstStyle/>
          <a:p>
            <a:pPr lvl="0"/>
            <a:r>
              <a:rPr lang="en-US" noProof="0" dirty="0"/>
              <a:t>Key Finding #2</a:t>
            </a:r>
          </a:p>
        </p:txBody>
      </p:sp>
      <p:pic>
        <p:nvPicPr>
          <p:cNvPr id="5" name="Picture 4">
            <a:extLst>
              <a:ext uri="{FF2B5EF4-FFF2-40B4-BE49-F238E27FC236}">
                <a16:creationId xmlns:a16="http://schemas.microsoft.com/office/drawing/2014/main" id="{E474CCD6-D46D-E957-A825-36B04924CE41}"/>
              </a:ext>
            </a:extLst>
          </p:cNvPr>
          <p:cNvPicPr>
            <a:picLocks noChangeAspect="1"/>
          </p:cNvPicPr>
          <p:nvPr/>
        </p:nvPicPr>
        <p:blipFill>
          <a:blip r:embed="rId3"/>
          <a:stretch>
            <a:fillRect/>
          </a:stretch>
        </p:blipFill>
        <p:spPr>
          <a:xfrm>
            <a:off x="4808470" y="753533"/>
            <a:ext cx="7287882" cy="4846320"/>
          </a:xfrm>
          <a:prstGeom prst="rect">
            <a:avLst/>
          </a:prstGeom>
        </p:spPr>
      </p:pic>
      <p:sp>
        <p:nvSpPr>
          <p:cNvPr id="9" name="TextBox 8">
            <a:extLst>
              <a:ext uri="{FF2B5EF4-FFF2-40B4-BE49-F238E27FC236}">
                <a16:creationId xmlns:a16="http://schemas.microsoft.com/office/drawing/2014/main" id="{4F44CA05-E170-35D8-A36F-4C3CB869D8BC}"/>
              </a:ext>
            </a:extLst>
          </p:cNvPr>
          <p:cNvSpPr txBox="1"/>
          <p:nvPr/>
        </p:nvSpPr>
        <p:spPr>
          <a:xfrm>
            <a:off x="223576" y="2767831"/>
            <a:ext cx="4097215" cy="3041858"/>
          </a:xfrm>
          <a:prstGeom prst="rect">
            <a:avLst/>
          </a:prstGeom>
          <a:noFill/>
        </p:spPr>
        <p:txBody>
          <a:bodyPr wrap="square">
            <a:spAutoFit/>
          </a:bodyPr>
          <a:lstStyle/>
          <a:p>
            <a:pPr>
              <a:lnSpc>
                <a:spcPts val="1425"/>
              </a:lnSpc>
            </a:pPr>
            <a:endParaRPr lang="en-US" b="0" dirty="0">
              <a:solidFill>
                <a:srgbClr val="CCCCCC"/>
              </a:solidFill>
              <a:effectLst/>
            </a:endParaRPr>
          </a:p>
          <a:p>
            <a:pPr marL="285750" indent="-285750">
              <a:buFont typeface="Arial" panose="020B0604020202020204" pitchFamily="34" charset="0"/>
              <a:buChar char="•"/>
            </a:pPr>
            <a:r>
              <a:rPr lang="en-US" b="0" dirty="0">
                <a:solidFill>
                  <a:srgbClr val="CCCCCC"/>
                </a:solidFill>
                <a:effectLst/>
              </a:rPr>
              <a:t>Senior level roles have wider salary ranges and greater variability, while entry level positions have lower,  more consistent pay with narrower ranges. </a:t>
            </a:r>
          </a:p>
          <a:p>
            <a:pPr marL="285750" indent="-285750">
              <a:buFont typeface="Arial" panose="020B0604020202020204" pitchFamily="34" charset="0"/>
              <a:buChar char="•"/>
            </a:pPr>
            <a:endParaRPr lang="en-US" dirty="0">
              <a:solidFill>
                <a:srgbClr val="CCCCCC"/>
              </a:solidFill>
            </a:endParaRPr>
          </a:p>
          <a:p>
            <a:pPr marL="285750" indent="-285750">
              <a:buFont typeface="Arial" panose="020B0604020202020204" pitchFamily="34" charset="0"/>
              <a:buChar char="•"/>
            </a:pPr>
            <a:r>
              <a:rPr lang="en-US" b="0" dirty="0">
                <a:solidFill>
                  <a:srgbClr val="CCCCCC"/>
                </a:solidFill>
                <a:effectLst/>
              </a:rPr>
              <a:t>High paying outliers are especially visible for Machine Learning Engineer and Software Engineer roles. </a:t>
            </a:r>
          </a:p>
        </p:txBody>
      </p:sp>
    </p:spTree>
    <p:extLst>
      <p:ext uri="{BB962C8B-B14F-4D97-AF65-F5344CB8AC3E}">
        <p14:creationId xmlns:p14="http://schemas.microsoft.com/office/powerpoint/2010/main" val="1384600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81000">
              <a:schemeClr val="accent6"/>
            </a:gs>
            <a:gs pos="55000">
              <a:srgbClr val="02090E"/>
            </a:gs>
            <a:gs pos="14000">
              <a:schemeClr val="accent4">
                <a:lumMod val="75000"/>
              </a:schemeClr>
            </a:gs>
            <a:gs pos="0">
              <a:schemeClr val="accent4"/>
            </a:gs>
          </a:gsLst>
          <a:lin ang="2400000" scaled="0"/>
        </a:gradFill>
        <a:effectLst/>
      </p:bgPr>
    </p:bg>
    <p:spTree>
      <p:nvGrpSpPr>
        <p:cNvPr id="1" name="">
          <a:extLst>
            <a:ext uri="{FF2B5EF4-FFF2-40B4-BE49-F238E27FC236}">
              <a16:creationId xmlns:a16="http://schemas.microsoft.com/office/drawing/2014/main" id="{006080AE-8AA9-5294-8E55-CF7D3E9642B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0B821DB-4CE4-53A6-395E-97ABE9E19A22}"/>
              </a:ext>
            </a:extLst>
          </p:cNvPr>
          <p:cNvSpPr>
            <a:spLocks noGrp="1"/>
          </p:cNvSpPr>
          <p:nvPr>
            <p:ph type="title"/>
          </p:nvPr>
        </p:nvSpPr>
        <p:spPr>
          <a:xfrm>
            <a:off x="743578" y="171396"/>
            <a:ext cx="3828422" cy="1908613"/>
          </a:xfrm>
        </p:spPr>
        <p:txBody>
          <a:bodyPr/>
          <a:lstStyle/>
          <a:p>
            <a:pPr lvl="0"/>
            <a:r>
              <a:rPr lang="en-US" noProof="0" dirty="0"/>
              <a:t>Key Finding #3</a:t>
            </a:r>
          </a:p>
        </p:txBody>
      </p:sp>
      <p:sp>
        <p:nvSpPr>
          <p:cNvPr id="9" name="TextBox 8">
            <a:extLst>
              <a:ext uri="{FF2B5EF4-FFF2-40B4-BE49-F238E27FC236}">
                <a16:creationId xmlns:a16="http://schemas.microsoft.com/office/drawing/2014/main" id="{53BF7F4B-004C-BDBB-CD6E-37ACB0265C9F}"/>
              </a:ext>
            </a:extLst>
          </p:cNvPr>
          <p:cNvSpPr txBox="1"/>
          <p:nvPr/>
        </p:nvSpPr>
        <p:spPr>
          <a:xfrm>
            <a:off x="223576" y="2767831"/>
            <a:ext cx="4097215" cy="2764859"/>
          </a:xfrm>
          <a:prstGeom prst="rect">
            <a:avLst/>
          </a:prstGeom>
          <a:noFill/>
        </p:spPr>
        <p:txBody>
          <a:bodyPr wrap="square">
            <a:spAutoFit/>
          </a:bodyPr>
          <a:lstStyle/>
          <a:p>
            <a:pPr>
              <a:lnSpc>
                <a:spcPts val="1425"/>
              </a:lnSpc>
            </a:pPr>
            <a:endParaRPr lang="en-US" b="0" dirty="0">
              <a:solidFill>
                <a:srgbClr val="CCCCCC"/>
              </a:solidFill>
              <a:effectLst/>
            </a:endParaRPr>
          </a:p>
          <a:p>
            <a:pPr marL="285750" indent="-285750">
              <a:buFont typeface="Arial" panose="020B0604020202020204" pitchFamily="34" charset="0"/>
              <a:buChar char="•"/>
            </a:pPr>
            <a:r>
              <a:rPr lang="en-US" dirty="0">
                <a:solidFill>
                  <a:srgbClr val="CCCCCC"/>
                </a:solidFill>
              </a:rPr>
              <a:t>Salaries vary across company sizes, with medium-sized employers appearing to offer the highest pay for most roles.</a:t>
            </a:r>
          </a:p>
          <a:p>
            <a:pPr marL="285750" indent="-285750">
              <a:buFont typeface="Arial" panose="020B0604020202020204" pitchFamily="34" charset="0"/>
              <a:buChar char="•"/>
            </a:pPr>
            <a:endParaRPr lang="en-US" b="0" dirty="0">
              <a:solidFill>
                <a:srgbClr val="CCCCCC"/>
              </a:solidFill>
              <a:effectLst/>
            </a:endParaRPr>
          </a:p>
          <a:p>
            <a:pPr marL="285750" indent="-285750">
              <a:buFont typeface="Arial" panose="020B0604020202020204" pitchFamily="34" charset="0"/>
              <a:buChar char="•"/>
            </a:pPr>
            <a:r>
              <a:rPr lang="en-US" dirty="0">
                <a:solidFill>
                  <a:srgbClr val="CCCCCC"/>
                </a:solidFill>
              </a:rPr>
              <a:t>Machine Learning Engineer and Software Engineer roles top the earnings charts across companies of all size.</a:t>
            </a:r>
            <a:endParaRPr lang="en-US" b="0" dirty="0">
              <a:solidFill>
                <a:srgbClr val="CCCCCC"/>
              </a:solidFill>
              <a:effectLst/>
            </a:endParaRPr>
          </a:p>
        </p:txBody>
      </p:sp>
      <p:pic>
        <p:nvPicPr>
          <p:cNvPr id="4" name="Picture 3">
            <a:extLst>
              <a:ext uri="{FF2B5EF4-FFF2-40B4-BE49-F238E27FC236}">
                <a16:creationId xmlns:a16="http://schemas.microsoft.com/office/drawing/2014/main" id="{05B95C17-E6F1-36A8-A18C-4CECB000883C}"/>
              </a:ext>
            </a:extLst>
          </p:cNvPr>
          <p:cNvPicPr>
            <a:picLocks noChangeAspect="1"/>
          </p:cNvPicPr>
          <p:nvPr/>
        </p:nvPicPr>
        <p:blipFill>
          <a:blip r:embed="rId3"/>
          <a:stretch>
            <a:fillRect/>
          </a:stretch>
        </p:blipFill>
        <p:spPr>
          <a:xfrm>
            <a:off x="4729090" y="592859"/>
            <a:ext cx="7356259" cy="4937760"/>
          </a:xfrm>
          <a:prstGeom prst="rect">
            <a:avLst/>
          </a:prstGeom>
        </p:spPr>
      </p:pic>
    </p:spTree>
    <p:extLst>
      <p:ext uri="{BB962C8B-B14F-4D97-AF65-F5344CB8AC3E}">
        <p14:creationId xmlns:p14="http://schemas.microsoft.com/office/powerpoint/2010/main" val="3255932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81000">
              <a:schemeClr val="accent6"/>
            </a:gs>
            <a:gs pos="55000">
              <a:srgbClr val="02090E"/>
            </a:gs>
            <a:gs pos="14000">
              <a:schemeClr val="accent4">
                <a:lumMod val="75000"/>
              </a:schemeClr>
            </a:gs>
            <a:gs pos="0">
              <a:schemeClr val="accent4"/>
            </a:gs>
          </a:gsLst>
          <a:lin ang="2400000" scaled="0"/>
        </a:gradFill>
        <a:effectLst/>
      </p:bgPr>
    </p:bg>
    <p:spTree>
      <p:nvGrpSpPr>
        <p:cNvPr id="1" name="">
          <a:extLst>
            <a:ext uri="{FF2B5EF4-FFF2-40B4-BE49-F238E27FC236}">
              <a16:creationId xmlns:a16="http://schemas.microsoft.com/office/drawing/2014/main" id="{F42E6CA9-E495-66AD-363F-B8231E4525A8}"/>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D5ECC398-B278-58F3-3F84-54A1F6B1303B}"/>
              </a:ext>
            </a:extLst>
          </p:cNvPr>
          <p:cNvSpPr txBox="1"/>
          <p:nvPr/>
        </p:nvSpPr>
        <p:spPr>
          <a:xfrm>
            <a:off x="514978" y="1330095"/>
            <a:ext cx="4097215" cy="3139321"/>
          </a:xfrm>
          <a:prstGeom prst="rect">
            <a:avLst/>
          </a:prstGeom>
          <a:noFill/>
        </p:spPr>
        <p:txBody>
          <a:bodyPr wrap="square" anchor="ctr">
            <a:spAutoFit/>
          </a:bodyPr>
          <a:lstStyle/>
          <a:p>
            <a:r>
              <a:rPr lang="en-US" dirty="0">
                <a:solidFill>
                  <a:srgbClr val="CCCCCC"/>
                </a:solidFill>
              </a:rPr>
              <a:t>To the right is an additional visualization, Heatmap, showing key finding #3 stated in previous slide. </a:t>
            </a:r>
          </a:p>
          <a:p>
            <a:endParaRPr lang="en-US" b="0" dirty="0">
              <a:solidFill>
                <a:srgbClr val="CCCCCC"/>
              </a:solidFill>
              <a:effectLst/>
            </a:endParaRPr>
          </a:p>
          <a:p>
            <a:endParaRPr lang="en-US" dirty="0">
              <a:solidFill>
                <a:srgbClr val="CCCCCC"/>
              </a:solidFill>
            </a:endParaRPr>
          </a:p>
          <a:p>
            <a:endParaRPr lang="en-US" b="0" dirty="0">
              <a:solidFill>
                <a:srgbClr val="CCCCCC"/>
              </a:solidFill>
              <a:effectLst/>
            </a:endParaRPr>
          </a:p>
          <a:p>
            <a:endParaRPr lang="en-US" dirty="0">
              <a:solidFill>
                <a:srgbClr val="CCCCCC"/>
              </a:solidFill>
            </a:endParaRPr>
          </a:p>
          <a:p>
            <a:endParaRPr lang="en-US" b="0" dirty="0">
              <a:solidFill>
                <a:srgbClr val="CCCCCC"/>
              </a:solidFill>
              <a:effectLst/>
            </a:endParaRPr>
          </a:p>
          <a:p>
            <a:endParaRPr lang="en-US" dirty="0">
              <a:solidFill>
                <a:srgbClr val="CCCCCC"/>
              </a:solidFill>
            </a:endParaRPr>
          </a:p>
          <a:p>
            <a:endParaRPr lang="en-US" b="0" dirty="0">
              <a:solidFill>
                <a:srgbClr val="CCCCCC"/>
              </a:solidFill>
              <a:effectLst/>
            </a:endParaRPr>
          </a:p>
          <a:p>
            <a:endParaRPr lang="en-US" b="0" dirty="0">
              <a:solidFill>
                <a:srgbClr val="CCCCCC"/>
              </a:solidFill>
              <a:effectLst/>
            </a:endParaRPr>
          </a:p>
        </p:txBody>
      </p:sp>
      <p:pic>
        <p:nvPicPr>
          <p:cNvPr id="5" name="Picture 4">
            <a:extLst>
              <a:ext uri="{FF2B5EF4-FFF2-40B4-BE49-F238E27FC236}">
                <a16:creationId xmlns:a16="http://schemas.microsoft.com/office/drawing/2014/main" id="{F0536A32-AF7B-E243-9397-AEEC9E5726B3}"/>
              </a:ext>
            </a:extLst>
          </p:cNvPr>
          <p:cNvPicPr>
            <a:picLocks noChangeAspect="1"/>
          </p:cNvPicPr>
          <p:nvPr/>
        </p:nvPicPr>
        <p:blipFill>
          <a:blip r:embed="rId3"/>
          <a:stretch>
            <a:fillRect/>
          </a:stretch>
        </p:blipFill>
        <p:spPr>
          <a:xfrm>
            <a:off x="4842041" y="753426"/>
            <a:ext cx="7223760" cy="4779264"/>
          </a:xfrm>
          <a:prstGeom prst="rect">
            <a:avLst/>
          </a:prstGeom>
        </p:spPr>
      </p:pic>
    </p:spTree>
    <p:extLst>
      <p:ext uri="{BB962C8B-B14F-4D97-AF65-F5344CB8AC3E}">
        <p14:creationId xmlns:p14="http://schemas.microsoft.com/office/powerpoint/2010/main" val="2927487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047162" y="113096"/>
            <a:ext cx="8837009" cy="2851167"/>
          </a:xfrm>
        </p:spPr>
        <p:txBody>
          <a:bodyPr anchor="ctr"/>
          <a:lstStyle/>
          <a:p>
            <a:r>
              <a:rPr lang="en-US" dirty="0"/>
              <a:t>Data Inconsistencies/quality issues </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
        <p:nvSpPr>
          <p:cNvPr id="6" name="TextBox 5">
            <a:extLst>
              <a:ext uri="{FF2B5EF4-FFF2-40B4-BE49-F238E27FC236}">
                <a16:creationId xmlns:a16="http://schemas.microsoft.com/office/drawing/2014/main" id="{05924A65-788E-9FFC-C000-A2B96B56E1D3}"/>
              </a:ext>
            </a:extLst>
          </p:cNvPr>
          <p:cNvSpPr txBox="1"/>
          <p:nvPr/>
        </p:nvSpPr>
        <p:spPr>
          <a:xfrm>
            <a:off x="3047162" y="2229210"/>
            <a:ext cx="8387861" cy="3693319"/>
          </a:xfrm>
          <a:prstGeom prst="rect">
            <a:avLst/>
          </a:prstGeom>
          <a:noFill/>
        </p:spPr>
        <p:txBody>
          <a:bodyPr wrap="square">
            <a:spAutoFit/>
          </a:bodyPr>
          <a:lstStyle/>
          <a:p>
            <a:pPr marL="285750" indent="-285750">
              <a:buFont typeface="Arial" panose="020B0604020202020204" pitchFamily="34" charset="0"/>
              <a:buChar char="•"/>
            </a:pPr>
            <a:r>
              <a:rPr lang="en-US" b="0" dirty="0">
                <a:solidFill>
                  <a:srgbClr val="CCCCCC"/>
                </a:solidFill>
                <a:effectLst/>
              </a:rPr>
              <a:t>Job titles varied significantly and required significant normalizing to be able to compare effectively.</a:t>
            </a:r>
          </a:p>
          <a:p>
            <a:pPr marL="285750" indent="-285750">
              <a:buFont typeface="Arial" panose="020B0604020202020204" pitchFamily="34" charset="0"/>
              <a:buChar char="•"/>
            </a:pPr>
            <a:endParaRPr lang="en-US" dirty="0">
              <a:solidFill>
                <a:srgbClr val="CCCCCC"/>
              </a:solidFill>
            </a:endParaRPr>
          </a:p>
          <a:p>
            <a:pPr marL="285750" indent="-285750">
              <a:buFont typeface="Arial" panose="020B0604020202020204" pitchFamily="34" charset="0"/>
              <a:buChar char="•"/>
            </a:pPr>
            <a:r>
              <a:rPr lang="en-US" b="0" dirty="0">
                <a:solidFill>
                  <a:srgbClr val="CCCCCC"/>
                </a:solidFill>
                <a:effectLst/>
              </a:rPr>
              <a:t>Seniority land experience levels were not consistently used, so these had to be standardized. </a:t>
            </a:r>
            <a:r>
              <a:rPr lang="en-US" b="0">
                <a:solidFill>
                  <a:srgbClr val="CCCCCC"/>
                </a:solidFill>
                <a:effectLst/>
              </a:rPr>
              <a:t>These </a:t>
            </a:r>
            <a:r>
              <a:rPr lang="en-US" b="0" dirty="0">
                <a:solidFill>
                  <a:srgbClr val="CCCCCC"/>
                </a:solidFill>
                <a:effectLst/>
              </a:rPr>
              <a:t>levels were not defined </a:t>
            </a:r>
            <a:r>
              <a:rPr lang="en-US" b="0">
                <a:solidFill>
                  <a:srgbClr val="CCCCCC"/>
                </a:solidFill>
                <a:effectLst/>
              </a:rPr>
              <a:t>by number </a:t>
            </a:r>
            <a:r>
              <a:rPr lang="en-US" b="0" dirty="0">
                <a:solidFill>
                  <a:srgbClr val="CCCCCC"/>
                </a:solidFill>
                <a:effectLst/>
              </a:rPr>
              <a:t>of years of experience or service in </a:t>
            </a:r>
            <a:r>
              <a:rPr lang="en-US" b="0">
                <a:solidFill>
                  <a:srgbClr val="CCCCCC"/>
                </a:solidFill>
                <a:effectLst/>
              </a:rPr>
              <a:t>the role.</a:t>
            </a:r>
            <a:endParaRPr lang="en-US" b="0" dirty="0">
              <a:solidFill>
                <a:srgbClr val="CCCCCC"/>
              </a:solidFill>
              <a:effectLst/>
            </a:endParaRPr>
          </a:p>
          <a:p>
            <a:pPr>
              <a:buNone/>
            </a:pPr>
            <a:endParaRPr lang="en-US" dirty="0">
              <a:solidFill>
                <a:srgbClr val="CCCCCC"/>
              </a:solidFill>
            </a:endParaRPr>
          </a:p>
          <a:p>
            <a:pPr marL="285750" indent="-285750">
              <a:buFont typeface="Arial" panose="020B0604020202020204" pitchFamily="34" charset="0"/>
              <a:buChar char="•"/>
            </a:pPr>
            <a:r>
              <a:rPr lang="en-US" b="0" dirty="0">
                <a:solidFill>
                  <a:srgbClr val="CCCCCC"/>
                </a:solidFill>
                <a:effectLst/>
              </a:rPr>
              <a:t>Of the Salaries dataset, 97.22% were reported as employed in a medium-sized company, 2.63% were employee by a large company and .15% were employed at a small company.  The very small sample sizes from the small and large employers could lend to less reliable averages. This is a limitation to the data and future analysis should include a more balanced dataset to more accurately compare average salaries across company sizes.</a:t>
            </a:r>
          </a:p>
        </p:txBody>
      </p:sp>
    </p:spTree>
    <p:extLst>
      <p:ext uri="{BB962C8B-B14F-4D97-AF65-F5344CB8AC3E}">
        <p14:creationId xmlns:p14="http://schemas.microsoft.com/office/powerpoint/2010/main" val="1962637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1996719"/>
          </a:xfrm>
        </p:spPr>
        <p:txBody>
          <a:bodyPr anchor="ctr"/>
          <a:lstStyle/>
          <a:p>
            <a:r>
              <a:rPr lang="en-US" dirty="0"/>
              <a:t>Future Analysis</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190541" y="2364447"/>
            <a:ext cx="8249696" cy="2653771"/>
          </a:xfrm>
        </p:spPr>
        <p:txBody>
          <a:bodyPr/>
          <a:lstStyle/>
          <a:p>
            <a:pPr algn="l"/>
            <a:r>
              <a:rPr lang="en-US" dirty="0">
                <a:latin typeface="+mn-lt"/>
              </a:rPr>
              <a:t>Other possibilities for future analysis include:</a:t>
            </a:r>
          </a:p>
          <a:p>
            <a:pPr algn="l"/>
            <a:r>
              <a:rPr lang="en-US" dirty="0">
                <a:latin typeface="+mn-lt"/>
              </a:rPr>
              <a:t>    - Salary comparison by % of remote work</a:t>
            </a:r>
          </a:p>
          <a:p>
            <a:pPr algn="l"/>
            <a:r>
              <a:rPr lang="en-US" dirty="0">
                <a:latin typeface="+mn-lt"/>
              </a:rPr>
              <a:t>    - % of job postings by state</a:t>
            </a:r>
          </a:p>
          <a:p>
            <a:pPr algn="l"/>
            <a:r>
              <a:rPr lang="en-US" dirty="0">
                <a:latin typeface="+mn-lt"/>
              </a:rPr>
              <a:t>    - Most frequently used "keywords" in job     	descriptions</a:t>
            </a:r>
          </a:p>
          <a:p>
            <a:pPr algn="l"/>
            <a:r>
              <a:rPr lang="en-US" dirty="0">
                <a:latin typeface="+mn-lt"/>
              </a:rPr>
              <a:t>    - Using company description, categorize 	employer by type and compare salaries 	accordingly</a:t>
            </a:r>
          </a:p>
          <a:p>
            <a:pPr algn="l"/>
            <a:endParaRPr lang="en-US" dirty="0"/>
          </a:p>
        </p:txBody>
      </p:sp>
    </p:spTree>
    <p:extLst>
      <p:ext uri="{BB962C8B-B14F-4D97-AF65-F5344CB8AC3E}">
        <p14:creationId xmlns:p14="http://schemas.microsoft.com/office/powerpoint/2010/main" val="1330733909"/>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{39F7EA58-DA8D-4756-9E6D-563CC93C5065}TFe8699e8e-689b-4d7e-abcf-e888fd749829db3118dc_win32-d573b439b56f</Template>
  <TotalTime>93</TotalTime>
  <Words>608</Words>
  <Application>Microsoft Office PowerPoint</Application>
  <PresentationFormat>Widescreen</PresentationFormat>
  <Paragraphs>74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Nova</vt:lpstr>
      <vt:lpstr>Biome</vt:lpstr>
      <vt:lpstr>Calibri</vt:lpstr>
      <vt:lpstr>Custom</vt:lpstr>
      <vt:lpstr>LHS Data Analysis</vt:lpstr>
      <vt:lpstr>Contents</vt:lpstr>
      <vt:lpstr>Problem overview</vt:lpstr>
      <vt:lpstr>Key Finding #1</vt:lpstr>
      <vt:lpstr>Key Finding #2</vt:lpstr>
      <vt:lpstr>Key Finding #3</vt:lpstr>
      <vt:lpstr>PowerPoint Presentation</vt:lpstr>
      <vt:lpstr>Data Inconsistencies/quality issues </vt:lpstr>
      <vt:lpstr>Future Analysis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Lisa Smith</dc:creator>
  <cp:lastModifiedBy>Lisa Smith</cp:lastModifiedBy>
  <cp:revision>2</cp:revision>
  <dcterms:created xsi:type="dcterms:W3CDTF">2025-08-06T01:22:41Z</dcterms:created>
  <dcterms:modified xsi:type="dcterms:W3CDTF">2025-08-06T03:00:16Z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