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6" r:id="rId5"/>
    <p:sldMasterId id="2147483722" r:id="rId6"/>
  </p:sldMasterIdLst>
  <p:notesMasterIdLst>
    <p:notesMasterId r:id="rId53"/>
  </p:notesMasterIdLst>
  <p:sldIdLst>
    <p:sldId id="256" r:id="rId7"/>
    <p:sldId id="260" r:id="rId8"/>
    <p:sldId id="261" r:id="rId9"/>
    <p:sldId id="262" r:id="rId10"/>
    <p:sldId id="263" r:id="rId11"/>
    <p:sldId id="305" r:id="rId12"/>
    <p:sldId id="282" r:id="rId13"/>
    <p:sldId id="283" r:id="rId14"/>
    <p:sldId id="281" r:id="rId15"/>
    <p:sldId id="284" r:id="rId16"/>
    <p:sldId id="306" r:id="rId17"/>
    <p:sldId id="285" r:id="rId18"/>
    <p:sldId id="265" r:id="rId19"/>
    <p:sldId id="270" r:id="rId20"/>
    <p:sldId id="272" r:id="rId21"/>
    <p:sldId id="279" r:id="rId22"/>
    <p:sldId id="280" r:id="rId23"/>
    <p:sldId id="275" r:id="rId24"/>
    <p:sldId id="293" r:id="rId25"/>
    <p:sldId id="287" r:id="rId26"/>
    <p:sldId id="286" r:id="rId27"/>
    <p:sldId id="288" r:id="rId28"/>
    <p:sldId id="313" r:id="rId29"/>
    <p:sldId id="292" r:id="rId30"/>
    <p:sldId id="294" r:id="rId31"/>
    <p:sldId id="295" r:id="rId32"/>
    <p:sldId id="296" r:id="rId33"/>
    <p:sldId id="314" r:id="rId34"/>
    <p:sldId id="297" r:id="rId35"/>
    <p:sldId id="299" r:id="rId36"/>
    <p:sldId id="298" r:id="rId37"/>
    <p:sldId id="300" r:id="rId38"/>
    <p:sldId id="315" r:id="rId39"/>
    <p:sldId id="302" r:id="rId40"/>
    <p:sldId id="309" r:id="rId41"/>
    <p:sldId id="301" r:id="rId42"/>
    <p:sldId id="303" r:id="rId43"/>
    <p:sldId id="316" r:id="rId44"/>
    <p:sldId id="304" r:id="rId45"/>
    <p:sldId id="308" r:id="rId46"/>
    <p:sldId id="307" r:id="rId47"/>
    <p:sldId id="310" r:id="rId48"/>
    <p:sldId id="317" r:id="rId49"/>
    <p:sldId id="312" r:id="rId50"/>
    <p:sldId id="266" r:id="rId51"/>
    <p:sldId id="26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CCE34-57AE-461F-B53B-28609B837AB9}" v="69" dt="2023-05-10T22:41:46.323"/>
    <p1510:client id="{921F43D1-2873-1895-D77F-1AF7DDF52A21}" vWet="4" dt="2023-05-10T22:40:32.004"/>
    <p1510:client id="{E6223206-E007-4731-5808-B49D638ED492}" v="6" dt="2023-05-09T23:49:10.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udent\Documents\AA490\Lift%20Chart%20Template%20Quinti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ent\Documents\AA490\Lift%20Chart%20Template%20Quintil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Lift by quintile </a:t>
            </a:r>
            <a:r>
              <a:rPr lang="en-US" err="1"/>
              <a:t>lOgistic</a:t>
            </a:r>
            <a:r>
              <a:rPr lang="en-US"/>
              <a:t> </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Sales!$D$10</c:f>
              <c:strCache>
                <c:ptCount val="1"/>
                <c:pt idx="0">
                  <c:v>Cumulative Lift</c:v>
                </c:pt>
              </c:strCache>
            </c:strRef>
          </c:tx>
          <c:spPr>
            <a:pattFill prst="ltUpDiag">
              <a:fgClr>
                <a:schemeClr val="accent2"/>
              </a:fgClr>
              <a:bgClr>
                <a:schemeClr val="lt1"/>
              </a:bgClr>
            </a:pattFill>
            <a:ln>
              <a:noFill/>
            </a:ln>
            <a:effectLst/>
          </c:spPr>
          <c:invertIfNegative val="0"/>
          <c:cat>
            <c:numRef>
              <c:f>Sales!$C$11:$C$15</c:f>
              <c:numCache>
                <c:formatCode>General</c:formatCode>
                <c:ptCount val="5"/>
                <c:pt idx="0">
                  <c:v>1</c:v>
                </c:pt>
                <c:pt idx="1">
                  <c:v>2</c:v>
                </c:pt>
                <c:pt idx="2">
                  <c:v>3</c:v>
                </c:pt>
                <c:pt idx="3">
                  <c:v>4</c:v>
                </c:pt>
                <c:pt idx="4">
                  <c:v>5</c:v>
                </c:pt>
              </c:numCache>
            </c:numRef>
          </c:cat>
          <c:val>
            <c:numRef>
              <c:f>Sales!$D$11:$D$15</c:f>
              <c:numCache>
                <c:formatCode>0%</c:formatCode>
                <c:ptCount val="5"/>
                <c:pt idx="0">
                  <c:v>2.71</c:v>
                </c:pt>
                <c:pt idx="1">
                  <c:v>0</c:v>
                </c:pt>
                <c:pt idx="2">
                  <c:v>-0.85</c:v>
                </c:pt>
                <c:pt idx="3">
                  <c:v>-0.9</c:v>
                </c:pt>
                <c:pt idx="4">
                  <c:v>-0.96</c:v>
                </c:pt>
              </c:numCache>
            </c:numRef>
          </c:val>
          <c:extLst>
            <c:ext xmlns:c16="http://schemas.microsoft.com/office/drawing/2014/chart" uri="{C3380CC4-5D6E-409C-BE32-E72D297353CC}">
              <c16:uniqueId val="{00000000-E376-4CA9-B12F-B122FA272957}"/>
            </c:ext>
          </c:extLst>
        </c:ser>
        <c:dLbls>
          <c:showLegendKey val="0"/>
          <c:showVal val="0"/>
          <c:showCatName val="0"/>
          <c:showSerName val="0"/>
          <c:showPercent val="0"/>
          <c:showBubbleSize val="0"/>
        </c:dLbls>
        <c:gapWidth val="269"/>
        <c:overlap val="-20"/>
        <c:axId val="2047370832"/>
        <c:axId val="840614720"/>
      </c:barChart>
      <c:catAx>
        <c:axId val="2047370832"/>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2">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840614720"/>
        <c:crosses val="autoZero"/>
        <c:auto val="1"/>
        <c:lblAlgn val="ctr"/>
        <c:lblOffset val="100"/>
        <c:noMultiLvlLbl val="0"/>
      </c:catAx>
      <c:valAx>
        <c:axId val="8406147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2047370832"/>
        <c:crosses val="autoZero"/>
        <c:crossBetween val="between"/>
      </c:valAx>
      <c:spPr>
        <a:noFill/>
        <a:ln>
          <a:noFill/>
        </a:ln>
        <a:effectLst/>
      </c:spPr>
    </c:plotArea>
    <c:plotVisOnly val="1"/>
    <c:dispBlanksAs val="gap"/>
    <c:showDLblsOverMax val="0"/>
  </c:chart>
  <c:spPr>
    <a:solidFill>
      <a:schemeClr val="accent2"/>
    </a:solidFill>
    <a:ln w="9525" cap="flat" cmpd="sng" algn="ctr">
      <a:solidFill>
        <a:schemeClr val="accent2"/>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Lift by Quintile LSR</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noFill/>
            </a:ln>
            <a:effectLst/>
          </c:spPr>
          <c:invertIfNegative val="0"/>
          <c:cat>
            <c:numRef>
              <c:f>Sheet1!$A$1:$A$5</c:f>
              <c:numCache>
                <c:formatCode>General</c:formatCode>
                <c:ptCount val="5"/>
                <c:pt idx="0">
                  <c:v>1</c:v>
                </c:pt>
                <c:pt idx="1">
                  <c:v>2</c:v>
                </c:pt>
                <c:pt idx="2">
                  <c:v>3</c:v>
                </c:pt>
                <c:pt idx="3">
                  <c:v>4</c:v>
                </c:pt>
                <c:pt idx="4">
                  <c:v>5</c:v>
                </c:pt>
              </c:numCache>
            </c:numRef>
          </c:cat>
          <c:val>
            <c:numRef>
              <c:f>Sheet1!$B$1:$B$5</c:f>
              <c:numCache>
                <c:formatCode>0%</c:formatCode>
                <c:ptCount val="5"/>
                <c:pt idx="0">
                  <c:v>2.7737114715122697</c:v>
                </c:pt>
                <c:pt idx="1">
                  <c:v>-0.27462426764031589</c:v>
                </c:pt>
                <c:pt idx="2">
                  <c:v>-0.88286490617304914</c:v>
                </c:pt>
                <c:pt idx="3">
                  <c:v>-0.89182304491806064</c:v>
                </c:pt>
                <c:pt idx="4">
                  <c:v>-0.72439925278084405</c:v>
                </c:pt>
              </c:numCache>
            </c:numRef>
          </c:val>
          <c:extLst>
            <c:ext xmlns:c16="http://schemas.microsoft.com/office/drawing/2014/chart" uri="{C3380CC4-5D6E-409C-BE32-E72D297353CC}">
              <c16:uniqueId val="{00000000-E1FC-448D-8E25-AAEBA2060DC7}"/>
            </c:ext>
          </c:extLst>
        </c:ser>
        <c:dLbls>
          <c:showLegendKey val="0"/>
          <c:showVal val="0"/>
          <c:showCatName val="0"/>
          <c:showSerName val="0"/>
          <c:showPercent val="0"/>
          <c:showBubbleSize val="0"/>
        </c:dLbls>
        <c:gapWidth val="269"/>
        <c:overlap val="-20"/>
        <c:axId val="356299104"/>
        <c:axId val="223443808"/>
      </c:barChart>
      <c:catAx>
        <c:axId val="356299104"/>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223443808"/>
        <c:crosses val="autoZero"/>
        <c:auto val="1"/>
        <c:lblAlgn val="ctr"/>
        <c:lblOffset val="100"/>
        <c:noMultiLvlLbl val="0"/>
      </c:catAx>
      <c:valAx>
        <c:axId val="2234438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56299104"/>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BA973-C269-4EAD-BEFD-B71135FBAD7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5F2E264-1342-4D8C-BEBB-C2A42885B435}">
      <dgm:prSet/>
      <dgm:spPr/>
      <dgm:t>
        <a:bodyPr/>
        <a:lstStyle/>
        <a:p>
          <a:r>
            <a:rPr lang="en-US" b="1"/>
            <a:t>Background</a:t>
          </a:r>
          <a:endParaRPr lang="en-US"/>
        </a:p>
      </dgm:t>
    </dgm:pt>
    <dgm:pt modelId="{5460FE03-33C8-4EA8-B5EA-F7E390A3615A}" type="parTrans" cxnId="{7281A91B-6853-4798-81C2-BED5C7487042}">
      <dgm:prSet/>
      <dgm:spPr/>
      <dgm:t>
        <a:bodyPr/>
        <a:lstStyle/>
        <a:p>
          <a:endParaRPr lang="en-US"/>
        </a:p>
      </dgm:t>
    </dgm:pt>
    <dgm:pt modelId="{A7A7CB25-1660-4250-8B5C-B21BF5D9AFBA}" type="sibTrans" cxnId="{7281A91B-6853-4798-81C2-BED5C7487042}">
      <dgm:prSet/>
      <dgm:spPr/>
      <dgm:t>
        <a:bodyPr/>
        <a:lstStyle/>
        <a:p>
          <a:endParaRPr lang="en-US"/>
        </a:p>
      </dgm:t>
    </dgm:pt>
    <dgm:pt modelId="{A0E53B9C-570D-4AF0-9E3E-981847369567}">
      <dgm:prSet/>
      <dgm:spPr/>
      <dgm:t>
        <a:bodyPr/>
        <a:lstStyle/>
        <a:p>
          <a:r>
            <a:rPr lang="en-US" b="1"/>
            <a:t>Objectives</a:t>
          </a:r>
          <a:endParaRPr lang="en-US"/>
        </a:p>
      </dgm:t>
    </dgm:pt>
    <dgm:pt modelId="{B98CA960-D1B6-44FA-A3CB-0396CA6206F5}" type="parTrans" cxnId="{D422525D-78BC-43E0-8301-9B8941CBFF93}">
      <dgm:prSet/>
      <dgm:spPr/>
      <dgm:t>
        <a:bodyPr/>
        <a:lstStyle/>
        <a:p>
          <a:endParaRPr lang="en-US"/>
        </a:p>
      </dgm:t>
    </dgm:pt>
    <dgm:pt modelId="{A1F0DDA0-8F5B-45DE-BF83-ABA9D80B963C}" type="sibTrans" cxnId="{D422525D-78BC-43E0-8301-9B8941CBFF93}">
      <dgm:prSet/>
      <dgm:spPr/>
      <dgm:t>
        <a:bodyPr/>
        <a:lstStyle/>
        <a:p>
          <a:endParaRPr lang="en-US"/>
        </a:p>
      </dgm:t>
    </dgm:pt>
    <dgm:pt modelId="{E4BBEFE4-EF8A-42FB-BBBA-3E2D3CF2217B}">
      <dgm:prSet/>
      <dgm:spPr/>
      <dgm:t>
        <a:bodyPr/>
        <a:lstStyle/>
        <a:p>
          <a:r>
            <a:rPr lang="en-US" b="1"/>
            <a:t>Methodology</a:t>
          </a:r>
          <a:endParaRPr lang="en-US"/>
        </a:p>
      </dgm:t>
    </dgm:pt>
    <dgm:pt modelId="{F256B158-0DE0-4C3E-8F2C-EE575C6C35E8}" type="parTrans" cxnId="{16B39E0F-61E9-4FD1-B086-AFCAD72F0ED1}">
      <dgm:prSet/>
      <dgm:spPr/>
      <dgm:t>
        <a:bodyPr/>
        <a:lstStyle/>
        <a:p>
          <a:endParaRPr lang="en-US"/>
        </a:p>
      </dgm:t>
    </dgm:pt>
    <dgm:pt modelId="{1AD6F361-9F39-4D20-B19A-D3965C68E9FE}" type="sibTrans" cxnId="{16B39E0F-61E9-4FD1-B086-AFCAD72F0ED1}">
      <dgm:prSet/>
      <dgm:spPr/>
      <dgm:t>
        <a:bodyPr/>
        <a:lstStyle/>
        <a:p>
          <a:endParaRPr lang="en-US"/>
        </a:p>
      </dgm:t>
    </dgm:pt>
    <dgm:pt modelId="{19CB2A4D-38A0-42EE-9D3D-693A48D4AEDC}">
      <dgm:prSet/>
      <dgm:spPr/>
      <dgm:t>
        <a:bodyPr/>
        <a:lstStyle/>
        <a:p>
          <a:r>
            <a:rPr lang="en-US" b="1"/>
            <a:t>Variables</a:t>
          </a:r>
          <a:endParaRPr lang="en-US"/>
        </a:p>
      </dgm:t>
    </dgm:pt>
    <dgm:pt modelId="{CD810C53-C01D-4F63-86E2-9B6A35AECD50}" type="parTrans" cxnId="{54DF1424-939C-44D1-92DB-88F9B1A9CEF8}">
      <dgm:prSet/>
      <dgm:spPr/>
      <dgm:t>
        <a:bodyPr/>
        <a:lstStyle/>
        <a:p>
          <a:endParaRPr lang="en-US"/>
        </a:p>
      </dgm:t>
    </dgm:pt>
    <dgm:pt modelId="{C9170DFE-C25C-4461-85AB-383E2EEEEA6B}" type="sibTrans" cxnId="{54DF1424-939C-44D1-92DB-88F9B1A9CEF8}">
      <dgm:prSet/>
      <dgm:spPr/>
      <dgm:t>
        <a:bodyPr/>
        <a:lstStyle/>
        <a:p>
          <a:endParaRPr lang="en-US"/>
        </a:p>
      </dgm:t>
    </dgm:pt>
    <dgm:pt modelId="{A91DF7FC-650F-4F8C-8497-E2853A6991F4}">
      <dgm:prSet/>
      <dgm:spPr/>
      <dgm:t>
        <a:bodyPr/>
        <a:lstStyle/>
        <a:p>
          <a:r>
            <a:rPr lang="en-US" b="1"/>
            <a:t>Findings</a:t>
          </a:r>
          <a:endParaRPr lang="en-US"/>
        </a:p>
      </dgm:t>
    </dgm:pt>
    <dgm:pt modelId="{087C1447-781E-45D7-8C20-C79F672BD5D3}" type="parTrans" cxnId="{934E2169-2FD9-45E5-BA31-AABA7E06BE07}">
      <dgm:prSet/>
      <dgm:spPr/>
      <dgm:t>
        <a:bodyPr/>
        <a:lstStyle/>
        <a:p>
          <a:endParaRPr lang="en-US"/>
        </a:p>
      </dgm:t>
    </dgm:pt>
    <dgm:pt modelId="{5BAA438A-D3CD-43C2-ABFE-C3BDEDC35A26}" type="sibTrans" cxnId="{934E2169-2FD9-45E5-BA31-AABA7E06BE07}">
      <dgm:prSet/>
      <dgm:spPr/>
      <dgm:t>
        <a:bodyPr/>
        <a:lstStyle/>
        <a:p>
          <a:endParaRPr lang="en-US"/>
        </a:p>
      </dgm:t>
    </dgm:pt>
    <dgm:pt modelId="{9105EB30-FFD8-4AD7-AC3D-81AB7A7E139E}">
      <dgm:prSet/>
      <dgm:spPr/>
      <dgm:t>
        <a:bodyPr/>
        <a:lstStyle/>
        <a:p>
          <a:r>
            <a:rPr lang="en-US" b="1"/>
            <a:t>Recommendations</a:t>
          </a:r>
          <a:endParaRPr lang="en-US"/>
        </a:p>
      </dgm:t>
    </dgm:pt>
    <dgm:pt modelId="{55CE354E-54DB-4FFA-80E1-707484B4ABE3}" type="parTrans" cxnId="{98938FBF-577E-47E8-8BAE-BA5BD38B3BE3}">
      <dgm:prSet/>
      <dgm:spPr/>
      <dgm:t>
        <a:bodyPr/>
        <a:lstStyle/>
        <a:p>
          <a:endParaRPr lang="en-US"/>
        </a:p>
      </dgm:t>
    </dgm:pt>
    <dgm:pt modelId="{0FCC4B09-465F-42D1-82A4-293DBAAB5C5C}" type="sibTrans" cxnId="{98938FBF-577E-47E8-8BAE-BA5BD38B3BE3}">
      <dgm:prSet/>
      <dgm:spPr/>
      <dgm:t>
        <a:bodyPr/>
        <a:lstStyle/>
        <a:p>
          <a:endParaRPr lang="en-US"/>
        </a:p>
      </dgm:t>
    </dgm:pt>
    <dgm:pt modelId="{AD1FE060-47A9-41A3-94C0-15B860B2D1B2}" type="pres">
      <dgm:prSet presAssocID="{45FBA973-C269-4EAD-BEFD-B71135FBAD7E}" presName="linear" presStyleCnt="0">
        <dgm:presLayoutVars>
          <dgm:dir/>
          <dgm:animLvl val="lvl"/>
          <dgm:resizeHandles val="exact"/>
        </dgm:presLayoutVars>
      </dgm:prSet>
      <dgm:spPr/>
    </dgm:pt>
    <dgm:pt modelId="{963BE87B-FAA2-4FD4-A65C-C12774DB8FE8}" type="pres">
      <dgm:prSet presAssocID="{95F2E264-1342-4D8C-BEBB-C2A42885B435}" presName="parentLin" presStyleCnt="0"/>
      <dgm:spPr/>
    </dgm:pt>
    <dgm:pt modelId="{594C8BBE-5812-4A7B-97DE-7F48D67FC3A9}" type="pres">
      <dgm:prSet presAssocID="{95F2E264-1342-4D8C-BEBB-C2A42885B435}" presName="parentLeftMargin" presStyleLbl="node1" presStyleIdx="0" presStyleCnt="6"/>
      <dgm:spPr/>
    </dgm:pt>
    <dgm:pt modelId="{D296473D-C5B9-4493-82AD-D910D6F88830}" type="pres">
      <dgm:prSet presAssocID="{95F2E264-1342-4D8C-BEBB-C2A42885B435}" presName="parentText" presStyleLbl="node1" presStyleIdx="0" presStyleCnt="6">
        <dgm:presLayoutVars>
          <dgm:chMax val="0"/>
          <dgm:bulletEnabled val="1"/>
        </dgm:presLayoutVars>
      </dgm:prSet>
      <dgm:spPr/>
    </dgm:pt>
    <dgm:pt modelId="{E920FBFE-5CC0-4595-B682-90ACC02B0104}" type="pres">
      <dgm:prSet presAssocID="{95F2E264-1342-4D8C-BEBB-C2A42885B435}" presName="negativeSpace" presStyleCnt="0"/>
      <dgm:spPr/>
    </dgm:pt>
    <dgm:pt modelId="{6015A462-C415-446A-8758-8FEB94275EDA}" type="pres">
      <dgm:prSet presAssocID="{95F2E264-1342-4D8C-BEBB-C2A42885B435}" presName="childText" presStyleLbl="conFgAcc1" presStyleIdx="0" presStyleCnt="6">
        <dgm:presLayoutVars>
          <dgm:bulletEnabled val="1"/>
        </dgm:presLayoutVars>
      </dgm:prSet>
      <dgm:spPr>
        <a:solidFill>
          <a:schemeClr val="tx2">
            <a:alpha val="90000"/>
          </a:schemeClr>
        </a:solidFill>
      </dgm:spPr>
    </dgm:pt>
    <dgm:pt modelId="{DE25C6FB-E74D-46C7-AA02-505B10D5350F}" type="pres">
      <dgm:prSet presAssocID="{A7A7CB25-1660-4250-8B5C-B21BF5D9AFBA}" presName="spaceBetweenRectangles" presStyleCnt="0"/>
      <dgm:spPr/>
    </dgm:pt>
    <dgm:pt modelId="{F0684142-0A31-4FDA-8C32-6320A8545862}" type="pres">
      <dgm:prSet presAssocID="{A0E53B9C-570D-4AF0-9E3E-981847369567}" presName="parentLin" presStyleCnt="0"/>
      <dgm:spPr/>
    </dgm:pt>
    <dgm:pt modelId="{A130B605-97EA-40A9-B089-021BF5525D33}" type="pres">
      <dgm:prSet presAssocID="{A0E53B9C-570D-4AF0-9E3E-981847369567}" presName="parentLeftMargin" presStyleLbl="node1" presStyleIdx="0" presStyleCnt="6"/>
      <dgm:spPr/>
    </dgm:pt>
    <dgm:pt modelId="{1464A8B3-7390-4BC4-A5A8-E82CC7DC3724}" type="pres">
      <dgm:prSet presAssocID="{A0E53B9C-570D-4AF0-9E3E-981847369567}" presName="parentText" presStyleLbl="node1" presStyleIdx="1" presStyleCnt="6">
        <dgm:presLayoutVars>
          <dgm:chMax val="0"/>
          <dgm:bulletEnabled val="1"/>
        </dgm:presLayoutVars>
      </dgm:prSet>
      <dgm:spPr/>
    </dgm:pt>
    <dgm:pt modelId="{4E364F3D-1BCD-480B-9D7C-0FD4BD0FC6A7}" type="pres">
      <dgm:prSet presAssocID="{A0E53B9C-570D-4AF0-9E3E-981847369567}" presName="negativeSpace" presStyleCnt="0"/>
      <dgm:spPr/>
    </dgm:pt>
    <dgm:pt modelId="{08E298D1-3C2F-4BD5-820C-4A391B040F3C}" type="pres">
      <dgm:prSet presAssocID="{A0E53B9C-570D-4AF0-9E3E-981847369567}" presName="childText" presStyleLbl="conFgAcc1" presStyleIdx="1" presStyleCnt="6">
        <dgm:presLayoutVars>
          <dgm:bulletEnabled val="1"/>
        </dgm:presLayoutVars>
      </dgm:prSet>
      <dgm:spPr>
        <a:solidFill>
          <a:schemeClr val="tx2">
            <a:alpha val="90000"/>
          </a:schemeClr>
        </a:solidFill>
      </dgm:spPr>
    </dgm:pt>
    <dgm:pt modelId="{CBCC4F60-D446-4DDA-A260-75B93468318B}" type="pres">
      <dgm:prSet presAssocID="{A1F0DDA0-8F5B-45DE-BF83-ABA9D80B963C}" presName="spaceBetweenRectangles" presStyleCnt="0"/>
      <dgm:spPr/>
    </dgm:pt>
    <dgm:pt modelId="{5C208875-26BF-4ED3-86FC-22CEA1860361}" type="pres">
      <dgm:prSet presAssocID="{E4BBEFE4-EF8A-42FB-BBBA-3E2D3CF2217B}" presName="parentLin" presStyleCnt="0"/>
      <dgm:spPr/>
    </dgm:pt>
    <dgm:pt modelId="{DEE3519C-B0D0-497D-BD53-670503BB7517}" type="pres">
      <dgm:prSet presAssocID="{E4BBEFE4-EF8A-42FB-BBBA-3E2D3CF2217B}" presName="parentLeftMargin" presStyleLbl="node1" presStyleIdx="1" presStyleCnt="6"/>
      <dgm:spPr/>
    </dgm:pt>
    <dgm:pt modelId="{86A2ACEF-0464-4620-B4A6-260D6B934ABC}" type="pres">
      <dgm:prSet presAssocID="{E4BBEFE4-EF8A-42FB-BBBA-3E2D3CF2217B}" presName="parentText" presStyleLbl="node1" presStyleIdx="2" presStyleCnt="6">
        <dgm:presLayoutVars>
          <dgm:chMax val="0"/>
          <dgm:bulletEnabled val="1"/>
        </dgm:presLayoutVars>
      </dgm:prSet>
      <dgm:spPr/>
    </dgm:pt>
    <dgm:pt modelId="{F07DF0F6-501C-41DA-B971-7D0670DC00F7}" type="pres">
      <dgm:prSet presAssocID="{E4BBEFE4-EF8A-42FB-BBBA-3E2D3CF2217B}" presName="negativeSpace" presStyleCnt="0"/>
      <dgm:spPr/>
    </dgm:pt>
    <dgm:pt modelId="{8142E7AA-4082-4E26-88ED-1A51B27136B1}" type="pres">
      <dgm:prSet presAssocID="{E4BBEFE4-EF8A-42FB-BBBA-3E2D3CF2217B}" presName="childText" presStyleLbl="conFgAcc1" presStyleIdx="2" presStyleCnt="6">
        <dgm:presLayoutVars>
          <dgm:bulletEnabled val="1"/>
        </dgm:presLayoutVars>
      </dgm:prSet>
      <dgm:spPr>
        <a:solidFill>
          <a:schemeClr val="tx2">
            <a:alpha val="90000"/>
          </a:schemeClr>
        </a:solidFill>
      </dgm:spPr>
    </dgm:pt>
    <dgm:pt modelId="{6313168F-793E-4A94-B9BC-A67B2DE94CAE}" type="pres">
      <dgm:prSet presAssocID="{1AD6F361-9F39-4D20-B19A-D3965C68E9FE}" presName="spaceBetweenRectangles" presStyleCnt="0"/>
      <dgm:spPr/>
    </dgm:pt>
    <dgm:pt modelId="{E2B83830-0EC3-499D-8534-58C9BB9E4A69}" type="pres">
      <dgm:prSet presAssocID="{19CB2A4D-38A0-42EE-9D3D-693A48D4AEDC}" presName="parentLin" presStyleCnt="0"/>
      <dgm:spPr/>
    </dgm:pt>
    <dgm:pt modelId="{A8DBEAA6-3224-47CB-86FD-081B7A15A4C0}" type="pres">
      <dgm:prSet presAssocID="{19CB2A4D-38A0-42EE-9D3D-693A48D4AEDC}" presName="parentLeftMargin" presStyleLbl="node1" presStyleIdx="2" presStyleCnt="6"/>
      <dgm:spPr/>
    </dgm:pt>
    <dgm:pt modelId="{3B0330DE-B5A9-4C06-89F5-262AD2F0368D}" type="pres">
      <dgm:prSet presAssocID="{19CB2A4D-38A0-42EE-9D3D-693A48D4AEDC}" presName="parentText" presStyleLbl="node1" presStyleIdx="3" presStyleCnt="6">
        <dgm:presLayoutVars>
          <dgm:chMax val="0"/>
          <dgm:bulletEnabled val="1"/>
        </dgm:presLayoutVars>
      </dgm:prSet>
      <dgm:spPr/>
    </dgm:pt>
    <dgm:pt modelId="{04D380FB-3AF4-4624-ACEC-A39151B83B8A}" type="pres">
      <dgm:prSet presAssocID="{19CB2A4D-38A0-42EE-9D3D-693A48D4AEDC}" presName="negativeSpace" presStyleCnt="0"/>
      <dgm:spPr/>
    </dgm:pt>
    <dgm:pt modelId="{BE25E388-5BED-46CD-89E0-3332BE80C76A}" type="pres">
      <dgm:prSet presAssocID="{19CB2A4D-38A0-42EE-9D3D-693A48D4AEDC}" presName="childText" presStyleLbl="conFgAcc1" presStyleIdx="3" presStyleCnt="6">
        <dgm:presLayoutVars>
          <dgm:bulletEnabled val="1"/>
        </dgm:presLayoutVars>
      </dgm:prSet>
      <dgm:spPr>
        <a:solidFill>
          <a:schemeClr val="tx2">
            <a:alpha val="90000"/>
          </a:schemeClr>
        </a:solidFill>
      </dgm:spPr>
    </dgm:pt>
    <dgm:pt modelId="{7570DAAE-F4A8-4855-920D-FC4BC3ADA825}" type="pres">
      <dgm:prSet presAssocID="{C9170DFE-C25C-4461-85AB-383E2EEEEA6B}" presName="spaceBetweenRectangles" presStyleCnt="0"/>
      <dgm:spPr/>
    </dgm:pt>
    <dgm:pt modelId="{B01B5E61-98E9-4AC7-9012-658C9C5212C4}" type="pres">
      <dgm:prSet presAssocID="{A91DF7FC-650F-4F8C-8497-E2853A6991F4}" presName="parentLin" presStyleCnt="0"/>
      <dgm:spPr/>
    </dgm:pt>
    <dgm:pt modelId="{232E4FE1-C294-49B7-9DA6-429418A0D963}" type="pres">
      <dgm:prSet presAssocID="{A91DF7FC-650F-4F8C-8497-E2853A6991F4}" presName="parentLeftMargin" presStyleLbl="node1" presStyleIdx="3" presStyleCnt="6"/>
      <dgm:spPr/>
    </dgm:pt>
    <dgm:pt modelId="{A92344A2-E580-4E38-8BF5-FA66075F6827}" type="pres">
      <dgm:prSet presAssocID="{A91DF7FC-650F-4F8C-8497-E2853A6991F4}" presName="parentText" presStyleLbl="node1" presStyleIdx="4" presStyleCnt="6">
        <dgm:presLayoutVars>
          <dgm:chMax val="0"/>
          <dgm:bulletEnabled val="1"/>
        </dgm:presLayoutVars>
      </dgm:prSet>
      <dgm:spPr/>
    </dgm:pt>
    <dgm:pt modelId="{AC9F9F66-0FA2-4EDB-BDAF-A9FDED4423E7}" type="pres">
      <dgm:prSet presAssocID="{A91DF7FC-650F-4F8C-8497-E2853A6991F4}" presName="negativeSpace" presStyleCnt="0"/>
      <dgm:spPr/>
    </dgm:pt>
    <dgm:pt modelId="{D49ABC60-5D66-4964-8C72-0F25322B66BA}" type="pres">
      <dgm:prSet presAssocID="{A91DF7FC-650F-4F8C-8497-E2853A6991F4}" presName="childText" presStyleLbl="conFgAcc1" presStyleIdx="4" presStyleCnt="6">
        <dgm:presLayoutVars>
          <dgm:bulletEnabled val="1"/>
        </dgm:presLayoutVars>
      </dgm:prSet>
      <dgm:spPr>
        <a:solidFill>
          <a:schemeClr val="tx2">
            <a:alpha val="90000"/>
          </a:schemeClr>
        </a:solidFill>
      </dgm:spPr>
    </dgm:pt>
    <dgm:pt modelId="{5176A3EF-767A-43E6-BCD9-AEAF9CA68013}" type="pres">
      <dgm:prSet presAssocID="{5BAA438A-D3CD-43C2-ABFE-C3BDEDC35A26}" presName="spaceBetweenRectangles" presStyleCnt="0"/>
      <dgm:spPr/>
    </dgm:pt>
    <dgm:pt modelId="{5B0FAF91-4BBF-4360-9E3C-D7A1F62CC2DB}" type="pres">
      <dgm:prSet presAssocID="{9105EB30-FFD8-4AD7-AC3D-81AB7A7E139E}" presName="parentLin" presStyleCnt="0"/>
      <dgm:spPr/>
    </dgm:pt>
    <dgm:pt modelId="{E223A855-6592-4810-9A93-CEEE6918E637}" type="pres">
      <dgm:prSet presAssocID="{9105EB30-FFD8-4AD7-AC3D-81AB7A7E139E}" presName="parentLeftMargin" presStyleLbl="node1" presStyleIdx="4" presStyleCnt="6"/>
      <dgm:spPr/>
    </dgm:pt>
    <dgm:pt modelId="{D6804872-D55A-40A4-85D5-C108F233AC5D}" type="pres">
      <dgm:prSet presAssocID="{9105EB30-FFD8-4AD7-AC3D-81AB7A7E139E}" presName="parentText" presStyleLbl="node1" presStyleIdx="5" presStyleCnt="6">
        <dgm:presLayoutVars>
          <dgm:chMax val="0"/>
          <dgm:bulletEnabled val="1"/>
        </dgm:presLayoutVars>
      </dgm:prSet>
      <dgm:spPr/>
    </dgm:pt>
    <dgm:pt modelId="{CC320326-3020-4E95-A5D2-96B6C9B917DE}" type="pres">
      <dgm:prSet presAssocID="{9105EB30-FFD8-4AD7-AC3D-81AB7A7E139E}" presName="negativeSpace" presStyleCnt="0"/>
      <dgm:spPr/>
    </dgm:pt>
    <dgm:pt modelId="{73EA61FF-2A90-4F9E-A9CD-F7A89718FD82}" type="pres">
      <dgm:prSet presAssocID="{9105EB30-FFD8-4AD7-AC3D-81AB7A7E139E}" presName="childText" presStyleLbl="conFgAcc1" presStyleIdx="5" presStyleCnt="6">
        <dgm:presLayoutVars>
          <dgm:bulletEnabled val="1"/>
        </dgm:presLayoutVars>
      </dgm:prSet>
      <dgm:spPr>
        <a:solidFill>
          <a:schemeClr val="tx2">
            <a:alpha val="90000"/>
          </a:schemeClr>
        </a:solidFill>
      </dgm:spPr>
    </dgm:pt>
  </dgm:ptLst>
  <dgm:cxnLst>
    <dgm:cxn modelId="{4BB50006-6B7F-427F-B067-E874EF72968C}" type="presOf" srcId="{19CB2A4D-38A0-42EE-9D3D-693A48D4AEDC}" destId="{A8DBEAA6-3224-47CB-86FD-081B7A15A4C0}" srcOrd="0" destOrd="0" presId="urn:microsoft.com/office/officeart/2005/8/layout/list1"/>
    <dgm:cxn modelId="{A6F44D0D-645B-4E06-9EDF-6E763B167177}" type="presOf" srcId="{19CB2A4D-38A0-42EE-9D3D-693A48D4AEDC}" destId="{3B0330DE-B5A9-4C06-89F5-262AD2F0368D}" srcOrd="1" destOrd="0" presId="urn:microsoft.com/office/officeart/2005/8/layout/list1"/>
    <dgm:cxn modelId="{16B39E0F-61E9-4FD1-B086-AFCAD72F0ED1}" srcId="{45FBA973-C269-4EAD-BEFD-B71135FBAD7E}" destId="{E4BBEFE4-EF8A-42FB-BBBA-3E2D3CF2217B}" srcOrd="2" destOrd="0" parTransId="{F256B158-0DE0-4C3E-8F2C-EE575C6C35E8}" sibTransId="{1AD6F361-9F39-4D20-B19A-D3965C68E9FE}"/>
    <dgm:cxn modelId="{7281A91B-6853-4798-81C2-BED5C7487042}" srcId="{45FBA973-C269-4EAD-BEFD-B71135FBAD7E}" destId="{95F2E264-1342-4D8C-BEBB-C2A42885B435}" srcOrd="0" destOrd="0" parTransId="{5460FE03-33C8-4EA8-B5EA-F7E390A3615A}" sibTransId="{A7A7CB25-1660-4250-8B5C-B21BF5D9AFBA}"/>
    <dgm:cxn modelId="{62D16321-8991-46A0-A4AC-384FF3C68A36}" type="presOf" srcId="{9105EB30-FFD8-4AD7-AC3D-81AB7A7E139E}" destId="{D6804872-D55A-40A4-85D5-C108F233AC5D}" srcOrd="1" destOrd="0" presId="urn:microsoft.com/office/officeart/2005/8/layout/list1"/>
    <dgm:cxn modelId="{54DF1424-939C-44D1-92DB-88F9B1A9CEF8}" srcId="{45FBA973-C269-4EAD-BEFD-B71135FBAD7E}" destId="{19CB2A4D-38A0-42EE-9D3D-693A48D4AEDC}" srcOrd="3" destOrd="0" parTransId="{CD810C53-C01D-4F63-86E2-9B6A35AECD50}" sibTransId="{C9170DFE-C25C-4461-85AB-383E2EEEEA6B}"/>
    <dgm:cxn modelId="{193C4728-726E-4E2D-87D5-ACF4AFC9CF83}" type="presOf" srcId="{9105EB30-FFD8-4AD7-AC3D-81AB7A7E139E}" destId="{E223A855-6592-4810-9A93-CEEE6918E637}" srcOrd="0" destOrd="0" presId="urn:microsoft.com/office/officeart/2005/8/layout/list1"/>
    <dgm:cxn modelId="{327AEA3B-A36D-4499-A2A6-9F1A802D713E}" type="presOf" srcId="{E4BBEFE4-EF8A-42FB-BBBA-3E2D3CF2217B}" destId="{86A2ACEF-0464-4620-B4A6-260D6B934ABC}" srcOrd="1" destOrd="0" presId="urn:microsoft.com/office/officeart/2005/8/layout/list1"/>
    <dgm:cxn modelId="{D422525D-78BC-43E0-8301-9B8941CBFF93}" srcId="{45FBA973-C269-4EAD-BEFD-B71135FBAD7E}" destId="{A0E53B9C-570D-4AF0-9E3E-981847369567}" srcOrd="1" destOrd="0" parTransId="{B98CA960-D1B6-44FA-A3CB-0396CA6206F5}" sibTransId="{A1F0DDA0-8F5B-45DE-BF83-ABA9D80B963C}"/>
    <dgm:cxn modelId="{E5B8435F-3AD5-4D83-974F-B2ACB23014D6}" type="presOf" srcId="{A0E53B9C-570D-4AF0-9E3E-981847369567}" destId="{A130B605-97EA-40A9-B089-021BF5525D33}" srcOrd="0" destOrd="0" presId="urn:microsoft.com/office/officeart/2005/8/layout/list1"/>
    <dgm:cxn modelId="{934E2169-2FD9-45E5-BA31-AABA7E06BE07}" srcId="{45FBA973-C269-4EAD-BEFD-B71135FBAD7E}" destId="{A91DF7FC-650F-4F8C-8497-E2853A6991F4}" srcOrd="4" destOrd="0" parTransId="{087C1447-781E-45D7-8C20-C79F672BD5D3}" sibTransId="{5BAA438A-D3CD-43C2-ABFE-C3BDEDC35A26}"/>
    <dgm:cxn modelId="{596E6758-5735-4818-A846-6DCBA71B9819}" type="presOf" srcId="{95F2E264-1342-4D8C-BEBB-C2A42885B435}" destId="{D296473D-C5B9-4493-82AD-D910D6F88830}" srcOrd="1" destOrd="0" presId="urn:microsoft.com/office/officeart/2005/8/layout/list1"/>
    <dgm:cxn modelId="{5E85378E-750A-4560-8DA3-177F313A0B30}" type="presOf" srcId="{E4BBEFE4-EF8A-42FB-BBBA-3E2D3CF2217B}" destId="{DEE3519C-B0D0-497D-BD53-670503BB7517}" srcOrd="0" destOrd="0" presId="urn:microsoft.com/office/officeart/2005/8/layout/list1"/>
    <dgm:cxn modelId="{C24854AB-0C76-4682-8907-904F6494AFFA}" type="presOf" srcId="{A91DF7FC-650F-4F8C-8497-E2853A6991F4}" destId="{A92344A2-E580-4E38-8BF5-FA66075F6827}" srcOrd="1" destOrd="0" presId="urn:microsoft.com/office/officeart/2005/8/layout/list1"/>
    <dgm:cxn modelId="{98938FBF-577E-47E8-8BAE-BA5BD38B3BE3}" srcId="{45FBA973-C269-4EAD-BEFD-B71135FBAD7E}" destId="{9105EB30-FFD8-4AD7-AC3D-81AB7A7E139E}" srcOrd="5" destOrd="0" parTransId="{55CE354E-54DB-4FFA-80E1-707484B4ABE3}" sibTransId="{0FCC4B09-465F-42D1-82A4-293DBAAB5C5C}"/>
    <dgm:cxn modelId="{DEC477D6-F614-4EA1-A485-DB94B40B8C93}" type="presOf" srcId="{45FBA973-C269-4EAD-BEFD-B71135FBAD7E}" destId="{AD1FE060-47A9-41A3-94C0-15B860B2D1B2}" srcOrd="0" destOrd="0" presId="urn:microsoft.com/office/officeart/2005/8/layout/list1"/>
    <dgm:cxn modelId="{D34260EA-BB46-404C-95AC-9959752D93AA}" type="presOf" srcId="{95F2E264-1342-4D8C-BEBB-C2A42885B435}" destId="{594C8BBE-5812-4A7B-97DE-7F48D67FC3A9}" srcOrd="0" destOrd="0" presId="urn:microsoft.com/office/officeart/2005/8/layout/list1"/>
    <dgm:cxn modelId="{E629FDF7-41AC-4184-B1B7-A4F7EB2E332F}" type="presOf" srcId="{A0E53B9C-570D-4AF0-9E3E-981847369567}" destId="{1464A8B3-7390-4BC4-A5A8-E82CC7DC3724}" srcOrd="1" destOrd="0" presId="urn:microsoft.com/office/officeart/2005/8/layout/list1"/>
    <dgm:cxn modelId="{D531DAFD-8EE5-44A3-A082-14E345C5B9AC}" type="presOf" srcId="{A91DF7FC-650F-4F8C-8497-E2853A6991F4}" destId="{232E4FE1-C294-49B7-9DA6-429418A0D963}" srcOrd="0" destOrd="0" presId="urn:microsoft.com/office/officeart/2005/8/layout/list1"/>
    <dgm:cxn modelId="{744747C4-A3CC-46EB-9359-668F345F8BAA}" type="presParOf" srcId="{AD1FE060-47A9-41A3-94C0-15B860B2D1B2}" destId="{963BE87B-FAA2-4FD4-A65C-C12774DB8FE8}" srcOrd="0" destOrd="0" presId="urn:microsoft.com/office/officeart/2005/8/layout/list1"/>
    <dgm:cxn modelId="{F966E720-C05B-4AE2-97F9-F926FB20C8C5}" type="presParOf" srcId="{963BE87B-FAA2-4FD4-A65C-C12774DB8FE8}" destId="{594C8BBE-5812-4A7B-97DE-7F48D67FC3A9}" srcOrd="0" destOrd="0" presId="urn:microsoft.com/office/officeart/2005/8/layout/list1"/>
    <dgm:cxn modelId="{7D22B24A-C8BC-449B-A74C-96EBBDDA2C80}" type="presParOf" srcId="{963BE87B-FAA2-4FD4-A65C-C12774DB8FE8}" destId="{D296473D-C5B9-4493-82AD-D910D6F88830}" srcOrd="1" destOrd="0" presId="urn:microsoft.com/office/officeart/2005/8/layout/list1"/>
    <dgm:cxn modelId="{03E22657-670B-4390-80A6-36E9D61024A3}" type="presParOf" srcId="{AD1FE060-47A9-41A3-94C0-15B860B2D1B2}" destId="{E920FBFE-5CC0-4595-B682-90ACC02B0104}" srcOrd="1" destOrd="0" presId="urn:microsoft.com/office/officeart/2005/8/layout/list1"/>
    <dgm:cxn modelId="{3360B417-F046-415E-9F77-4A142854BF1C}" type="presParOf" srcId="{AD1FE060-47A9-41A3-94C0-15B860B2D1B2}" destId="{6015A462-C415-446A-8758-8FEB94275EDA}" srcOrd="2" destOrd="0" presId="urn:microsoft.com/office/officeart/2005/8/layout/list1"/>
    <dgm:cxn modelId="{0FC4F500-473A-4345-BA32-C3E272025906}" type="presParOf" srcId="{AD1FE060-47A9-41A3-94C0-15B860B2D1B2}" destId="{DE25C6FB-E74D-46C7-AA02-505B10D5350F}" srcOrd="3" destOrd="0" presId="urn:microsoft.com/office/officeart/2005/8/layout/list1"/>
    <dgm:cxn modelId="{17F54DE1-5D62-4031-9D3E-32099E0ECF76}" type="presParOf" srcId="{AD1FE060-47A9-41A3-94C0-15B860B2D1B2}" destId="{F0684142-0A31-4FDA-8C32-6320A8545862}" srcOrd="4" destOrd="0" presId="urn:microsoft.com/office/officeart/2005/8/layout/list1"/>
    <dgm:cxn modelId="{0026278E-0B7D-47C4-8B5A-2696A5ECBA65}" type="presParOf" srcId="{F0684142-0A31-4FDA-8C32-6320A8545862}" destId="{A130B605-97EA-40A9-B089-021BF5525D33}" srcOrd="0" destOrd="0" presId="urn:microsoft.com/office/officeart/2005/8/layout/list1"/>
    <dgm:cxn modelId="{D15D565A-76A2-4234-8E7C-58CDEF4A9DFC}" type="presParOf" srcId="{F0684142-0A31-4FDA-8C32-6320A8545862}" destId="{1464A8B3-7390-4BC4-A5A8-E82CC7DC3724}" srcOrd="1" destOrd="0" presId="urn:microsoft.com/office/officeart/2005/8/layout/list1"/>
    <dgm:cxn modelId="{08AA812A-42E4-4D7C-807B-741850345164}" type="presParOf" srcId="{AD1FE060-47A9-41A3-94C0-15B860B2D1B2}" destId="{4E364F3D-1BCD-480B-9D7C-0FD4BD0FC6A7}" srcOrd="5" destOrd="0" presId="urn:microsoft.com/office/officeart/2005/8/layout/list1"/>
    <dgm:cxn modelId="{20A877B9-0293-492F-844C-7869D849435D}" type="presParOf" srcId="{AD1FE060-47A9-41A3-94C0-15B860B2D1B2}" destId="{08E298D1-3C2F-4BD5-820C-4A391B040F3C}" srcOrd="6" destOrd="0" presId="urn:microsoft.com/office/officeart/2005/8/layout/list1"/>
    <dgm:cxn modelId="{D2BEE11D-72B9-4525-991F-143DF5E9DDD1}" type="presParOf" srcId="{AD1FE060-47A9-41A3-94C0-15B860B2D1B2}" destId="{CBCC4F60-D446-4DDA-A260-75B93468318B}" srcOrd="7" destOrd="0" presId="urn:microsoft.com/office/officeart/2005/8/layout/list1"/>
    <dgm:cxn modelId="{23A9EE42-64FE-4119-9A15-91C0D06D5527}" type="presParOf" srcId="{AD1FE060-47A9-41A3-94C0-15B860B2D1B2}" destId="{5C208875-26BF-4ED3-86FC-22CEA1860361}" srcOrd="8" destOrd="0" presId="urn:microsoft.com/office/officeart/2005/8/layout/list1"/>
    <dgm:cxn modelId="{8E07B6F7-55B4-427F-A830-07531E43A853}" type="presParOf" srcId="{5C208875-26BF-4ED3-86FC-22CEA1860361}" destId="{DEE3519C-B0D0-497D-BD53-670503BB7517}" srcOrd="0" destOrd="0" presId="urn:microsoft.com/office/officeart/2005/8/layout/list1"/>
    <dgm:cxn modelId="{534CF9E2-F73C-402A-959E-6F7C45C8D035}" type="presParOf" srcId="{5C208875-26BF-4ED3-86FC-22CEA1860361}" destId="{86A2ACEF-0464-4620-B4A6-260D6B934ABC}" srcOrd="1" destOrd="0" presId="urn:microsoft.com/office/officeart/2005/8/layout/list1"/>
    <dgm:cxn modelId="{FB2FD8AD-E57E-4231-9953-FA369A135556}" type="presParOf" srcId="{AD1FE060-47A9-41A3-94C0-15B860B2D1B2}" destId="{F07DF0F6-501C-41DA-B971-7D0670DC00F7}" srcOrd="9" destOrd="0" presId="urn:microsoft.com/office/officeart/2005/8/layout/list1"/>
    <dgm:cxn modelId="{7FAA02BC-947A-4CA2-A164-D02081E2124C}" type="presParOf" srcId="{AD1FE060-47A9-41A3-94C0-15B860B2D1B2}" destId="{8142E7AA-4082-4E26-88ED-1A51B27136B1}" srcOrd="10" destOrd="0" presId="urn:microsoft.com/office/officeart/2005/8/layout/list1"/>
    <dgm:cxn modelId="{96C6A98A-A5DE-4907-A320-FF6DBDF08E72}" type="presParOf" srcId="{AD1FE060-47A9-41A3-94C0-15B860B2D1B2}" destId="{6313168F-793E-4A94-B9BC-A67B2DE94CAE}" srcOrd="11" destOrd="0" presId="urn:microsoft.com/office/officeart/2005/8/layout/list1"/>
    <dgm:cxn modelId="{ACA37408-03CE-40C4-8B28-CDE9435465FB}" type="presParOf" srcId="{AD1FE060-47A9-41A3-94C0-15B860B2D1B2}" destId="{E2B83830-0EC3-499D-8534-58C9BB9E4A69}" srcOrd="12" destOrd="0" presId="urn:microsoft.com/office/officeart/2005/8/layout/list1"/>
    <dgm:cxn modelId="{4CE796DD-933D-4BFA-86AB-C539E1024D19}" type="presParOf" srcId="{E2B83830-0EC3-499D-8534-58C9BB9E4A69}" destId="{A8DBEAA6-3224-47CB-86FD-081B7A15A4C0}" srcOrd="0" destOrd="0" presId="urn:microsoft.com/office/officeart/2005/8/layout/list1"/>
    <dgm:cxn modelId="{F3746330-C3AA-4A5F-AE02-734E09486BAD}" type="presParOf" srcId="{E2B83830-0EC3-499D-8534-58C9BB9E4A69}" destId="{3B0330DE-B5A9-4C06-89F5-262AD2F0368D}" srcOrd="1" destOrd="0" presId="urn:microsoft.com/office/officeart/2005/8/layout/list1"/>
    <dgm:cxn modelId="{1F8D8E23-AD06-48FC-840C-90C985892F71}" type="presParOf" srcId="{AD1FE060-47A9-41A3-94C0-15B860B2D1B2}" destId="{04D380FB-3AF4-4624-ACEC-A39151B83B8A}" srcOrd="13" destOrd="0" presId="urn:microsoft.com/office/officeart/2005/8/layout/list1"/>
    <dgm:cxn modelId="{8A1D3279-5DA3-4596-AF63-B95FE06D854A}" type="presParOf" srcId="{AD1FE060-47A9-41A3-94C0-15B860B2D1B2}" destId="{BE25E388-5BED-46CD-89E0-3332BE80C76A}" srcOrd="14" destOrd="0" presId="urn:microsoft.com/office/officeart/2005/8/layout/list1"/>
    <dgm:cxn modelId="{50A1918B-3370-41E4-9252-31E5A7F40187}" type="presParOf" srcId="{AD1FE060-47A9-41A3-94C0-15B860B2D1B2}" destId="{7570DAAE-F4A8-4855-920D-FC4BC3ADA825}" srcOrd="15" destOrd="0" presId="urn:microsoft.com/office/officeart/2005/8/layout/list1"/>
    <dgm:cxn modelId="{B5EB7E7F-F40E-435C-ABCF-8392E69F8F4D}" type="presParOf" srcId="{AD1FE060-47A9-41A3-94C0-15B860B2D1B2}" destId="{B01B5E61-98E9-4AC7-9012-658C9C5212C4}" srcOrd="16" destOrd="0" presId="urn:microsoft.com/office/officeart/2005/8/layout/list1"/>
    <dgm:cxn modelId="{171DC76F-6A54-4F0A-83E0-BC4A50EED168}" type="presParOf" srcId="{B01B5E61-98E9-4AC7-9012-658C9C5212C4}" destId="{232E4FE1-C294-49B7-9DA6-429418A0D963}" srcOrd="0" destOrd="0" presId="urn:microsoft.com/office/officeart/2005/8/layout/list1"/>
    <dgm:cxn modelId="{D1DEBC69-C5D2-4FE2-A439-1336C3F382A8}" type="presParOf" srcId="{B01B5E61-98E9-4AC7-9012-658C9C5212C4}" destId="{A92344A2-E580-4E38-8BF5-FA66075F6827}" srcOrd="1" destOrd="0" presId="urn:microsoft.com/office/officeart/2005/8/layout/list1"/>
    <dgm:cxn modelId="{9A702CD4-8A32-4C38-A19B-F6959A90729B}" type="presParOf" srcId="{AD1FE060-47A9-41A3-94C0-15B860B2D1B2}" destId="{AC9F9F66-0FA2-4EDB-BDAF-A9FDED4423E7}" srcOrd="17" destOrd="0" presId="urn:microsoft.com/office/officeart/2005/8/layout/list1"/>
    <dgm:cxn modelId="{EC153C55-9872-409C-A429-291222F20A8A}" type="presParOf" srcId="{AD1FE060-47A9-41A3-94C0-15B860B2D1B2}" destId="{D49ABC60-5D66-4964-8C72-0F25322B66BA}" srcOrd="18" destOrd="0" presId="urn:microsoft.com/office/officeart/2005/8/layout/list1"/>
    <dgm:cxn modelId="{AB00C02E-FD2D-445F-B206-24373FC7F0B4}" type="presParOf" srcId="{AD1FE060-47A9-41A3-94C0-15B860B2D1B2}" destId="{5176A3EF-767A-43E6-BCD9-AEAF9CA68013}" srcOrd="19" destOrd="0" presId="urn:microsoft.com/office/officeart/2005/8/layout/list1"/>
    <dgm:cxn modelId="{D0D282B1-F5CA-4B45-B4B5-557D48EE1EED}" type="presParOf" srcId="{AD1FE060-47A9-41A3-94C0-15B860B2D1B2}" destId="{5B0FAF91-4BBF-4360-9E3C-D7A1F62CC2DB}" srcOrd="20" destOrd="0" presId="urn:microsoft.com/office/officeart/2005/8/layout/list1"/>
    <dgm:cxn modelId="{FD6C11C0-498F-4400-97A3-5E1FA0AE1A8B}" type="presParOf" srcId="{5B0FAF91-4BBF-4360-9E3C-D7A1F62CC2DB}" destId="{E223A855-6592-4810-9A93-CEEE6918E637}" srcOrd="0" destOrd="0" presId="urn:microsoft.com/office/officeart/2005/8/layout/list1"/>
    <dgm:cxn modelId="{54BD1E8A-4A16-43F2-A697-5DE787AB2D8B}" type="presParOf" srcId="{5B0FAF91-4BBF-4360-9E3C-D7A1F62CC2DB}" destId="{D6804872-D55A-40A4-85D5-C108F233AC5D}" srcOrd="1" destOrd="0" presId="urn:microsoft.com/office/officeart/2005/8/layout/list1"/>
    <dgm:cxn modelId="{B0A49311-C486-488C-87D6-672BFCA90C7E}" type="presParOf" srcId="{AD1FE060-47A9-41A3-94C0-15B860B2D1B2}" destId="{CC320326-3020-4E95-A5D2-96B6C9B917DE}" srcOrd="21" destOrd="0" presId="urn:microsoft.com/office/officeart/2005/8/layout/list1"/>
    <dgm:cxn modelId="{3F388C5E-2810-4EBF-A096-71CB97C34A6D}" type="presParOf" srcId="{AD1FE060-47A9-41A3-94C0-15B860B2D1B2}" destId="{73EA61FF-2A90-4F9E-A9CD-F7A89718FD82}"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5A462-C415-446A-8758-8FEB94275EDA}">
      <dsp:nvSpPr>
        <dsp:cNvPr id="0" name=""/>
        <dsp:cNvSpPr/>
      </dsp:nvSpPr>
      <dsp:spPr>
        <a:xfrm>
          <a:off x="0" y="297797"/>
          <a:ext cx="7652657" cy="453600"/>
        </a:xfrm>
        <a:prstGeom prst="rect">
          <a:avLst/>
        </a:prstGeom>
        <a:solidFill>
          <a:schemeClr val="tx2">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96473D-C5B9-4493-82AD-D910D6F88830}">
      <dsp:nvSpPr>
        <dsp:cNvPr id="0" name=""/>
        <dsp:cNvSpPr/>
      </dsp:nvSpPr>
      <dsp:spPr>
        <a:xfrm>
          <a:off x="382632" y="32117"/>
          <a:ext cx="5356859"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477" tIns="0" rIns="202477" bIns="0" numCol="1" spcCol="1270" anchor="ctr" anchorCtr="0">
          <a:noAutofit/>
        </a:bodyPr>
        <a:lstStyle/>
        <a:p>
          <a:pPr marL="0" lvl="0" indent="0" algn="l" defTabSz="800100">
            <a:lnSpc>
              <a:spcPct val="90000"/>
            </a:lnSpc>
            <a:spcBef>
              <a:spcPct val="0"/>
            </a:spcBef>
            <a:spcAft>
              <a:spcPct val="35000"/>
            </a:spcAft>
            <a:buNone/>
          </a:pPr>
          <a:r>
            <a:rPr lang="en-US" sz="1800" b="1" kern="1200"/>
            <a:t>Background</a:t>
          </a:r>
          <a:endParaRPr lang="en-US" sz="1800" kern="1200"/>
        </a:p>
      </dsp:txBody>
      <dsp:txXfrm>
        <a:off x="408571" y="58056"/>
        <a:ext cx="5304981" cy="479482"/>
      </dsp:txXfrm>
    </dsp:sp>
    <dsp:sp modelId="{08E298D1-3C2F-4BD5-820C-4A391B040F3C}">
      <dsp:nvSpPr>
        <dsp:cNvPr id="0" name=""/>
        <dsp:cNvSpPr/>
      </dsp:nvSpPr>
      <dsp:spPr>
        <a:xfrm>
          <a:off x="0" y="1114277"/>
          <a:ext cx="7652657" cy="453600"/>
        </a:xfrm>
        <a:prstGeom prst="rect">
          <a:avLst/>
        </a:prstGeom>
        <a:solidFill>
          <a:schemeClr val="tx2">
            <a:alpha val="90000"/>
          </a:schemeClr>
        </a:solidFill>
        <a:ln w="25400" cap="flat" cmpd="sng" algn="ctr">
          <a:solidFill>
            <a:schemeClr val="accent2">
              <a:hueOff val="-137140"/>
              <a:satOff val="3005"/>
              <a:lumOff val="3138"/>
              <a:alphaOff val="0"/>
            </a:schemeClr>
          </a:solidFill>
          <a:prstDash val="solid"/>
        </a:ln>
        <a:effectLst/>
      </dsp:spPr>
      <dsp:style>
        <a:lnRef idx="2">
          <a:scrgbClr r="0" g="0" b="0"/>
        </a:lnRef>
        <a:fillRef idx="1">
          <a:scrgbClr r="0" g="0" b="0"/>
        </a:fillRef>
        <a:effectRef idx="0">
          <a:scrgbClr r="0" g="0" b="0"/>
        </a:effectRef>
        <a:fontRef idx="minor"/>
      </dsp:style>
    </dsp:sp>
    <dsp:sp modelId="{1464A8B3-7390-4BC4-A5A8-E82CC7DC3724}">
      <dsp:nvSpPr>
        <dsp:cNvPr id="0" name=""/>
        <dsp:cNvSpPr/>
      </dsp:nvSpPr>
      <dsp:spPr>
        <a:xfrm>
          <a:off x="382632" y="848597"/>
          <a:ext cx="5356859" cy="531360"/>
        </a:xfrm>
        <a:prstGeom prst="roundRect">
          <a:avLst/>
        </a:prstGeom>
        <a:solidFill>
          <a:schemeClr val="accent2">
            <a:hueOff val="-137140"/>
            <a:satOff val="3005"/>
            <a:lumOff val="31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477" tIns="0" rIns="202477" bIns="0" numCol="1" spcCol="1270" anchor="ctr" anchorCtr="0">
          <a:noAutofit/>
        </a:bodyPr>
        <a:lstStyle/>
        <a:p>
          <a:pPr marL="0" lvl="0" indent="0" algn="l" defTabSz="800100">
            <a:lnSpc>
              <a:spcPct val="90000"/>
            </a:lnSpc>
            <a:spcBef>
              <a:spcPct val="0"/>
            </a:spcBef>
            <a:spcAft>
              <a:spcPct val="35000"/>
            </a:spcAft>
            <a:buNone/>
          </a:pPr>
          <a:r>
            <a:rPr lang="en-US" sz="1800" b="1" kern="1200"/>
            <a:t>Objectives</a:t>
          </a:r>
          <a:endParaRPr lang="en-US" sz="1800" kern="1200"/>
        </a:p>
      </dsp:txBody>
      <dsp:txXfrm>
        <a:off x="408571" y="874536"/>
        <a:ext cx="5304981" cy="479482"/>
      </dsp:txXfrm>
    </dsp:sp>
    <dsp:sp modelId="{8142E7AA-4082-4E26-88ED-1A51B27136B1}">
      <dsp:nvSpPr>
        <dsp:cNvPr id="0" name=""/>
        <dsp:cNvSpPr/>
      </dsp:nvSpPr>
      <dsp:spPr>
        <a:xfrm>
          <a:off x="0" y="1930757"/>
          <a:ext cx="7652657" cy="453600"/>
        </a:xfrm>
        <a:prstGeom prst="rect">
          <a:avLst/>
        </a:prstGeom>
        <a:solidFill>
          <a:schemeClr val="tx2">
            <a:alpha val="90000"/>
          </a:schemeClr>
        </a:solidFill>
        <a:ln w="25400" cap="flat" cmpd="sng" algn="ctr">
          <a:solidFill>
            <a:schemeClr val="accent2">
              <a:hueOff val="-274279"/>
              <a:satOff val="6009"/>
              <a:lumOff val="6276"/>
              <a:alphaOff val="0"/>
            </a:schemeClr>
          </a:solidFill>
          <a:prstDash val="solid"/>
        </a:ln>
        <a:effectLst/>
      </dsp:spPr>
      <dsp:style>
        <a:lnRef idx="2">
          <a:scrgbClr r="0" g="0" b="0"/>
        </a:lnRef>
        <a:fillRef idx="1">
          <a:scrgbClr r="0" g="0" b="0"/>
        </a:fillRef>
        <a:effectRef idx="0">
          <a:scrgbClr r="0" g="0" b="0"/>
        </a:effectRef>
        <a:fontRef idx="minor"/>
      </dsp:style>
    </dsp:sp>
    <dsp:sp modelId="{86A2ACEF-0464-4620-B4A6-260D6B934ABC}">
      <dsp:nvSpPr>
        <dsp:cNvPr id="0" name=""/>
        <dsp:cNvSpPr/>
      </dsp:nvSpPr>
      <dsp:spPr>
        <a:xfrm>
          <a:off x="382632" y="1665077"/>
          <a:ext cx="5356859" cy="531360"/>
        </a:xfrm>
        <a:prstGeom prst="roundRect">
          <a:avLst/>
        </a:prstGeom>
        <a:solidFill>
          <a:schemeClr val="accent2">
            <a:hueOff val="-274279"/>
            <a:satOff val="6009"/>
            <a:lumOff val="62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477" tIns="0" rIns="202477" bIns="0" numCol="1" spcCol="1270" anchor="ctr" anchorCtr="0">
          <a:noAutofit/>
        </a:bodyPr>
        <a:lstStyle/>
        <a:p>
          <a:pPr marL="0" lvl="0" indent="0" algn="l" defTabSz="800100">
            <a:lnSpc>
              <a:spcPct val="90000"/>
            </a:lnSpc>
            <a:spcBef>
              <a:spcPct val="0"/>
            </a:spcBef>
            <a:spcAft>
              <a:spcPct val="35000"/>
            </a:spcAft>
            <a:buNone/>
          </a:pPr>
          <a:r>
            <a:rPr lang="en-US" sz="1800" b="1" kern="1200"/>
            <a:t>Methodology</a:t>
          </a:r>
          <a:endParaRPr lang="en-US" sz="1800" kern="1200"/>
        </a:p>
      </dsp:txBody>
      <dsp:txXfrm>
        <a:off x="408571" y="1691016"/>
        <a:ext cx="5304981" cy="479482"/>
      </dsp:txXfrm>
    </dsp:sp>
    <dsp:sp modelId="{BE25E388-5BED-46CD-89E0-3332BE80C76A}">
      <dsp:nvSpPr>
        <dsp:cNvPr id="0" name=""/>
        <dsp:cNvSpPr/>
      </dsp:nvSpPr>
      <dsp:spPr>
        <a:xfrm>
          <a:off x="0" y="2747237"/>
          <a:ext cx="7652657" cy="453600"/>
        </a:xfrm>
        <a:prstGeom prst="rect">
          <a:avLst/>
        </a:prstGeom>
        <a:solidFill>
          <a:schemeClr val="tx2">
            <a:alpha val="90000"/>
          </a:schemeClr>
        </a:solidFill>
        <a:ln w="25400" cap="flat" cmpd="sng" algn="ctr">
          <a:solidFill>
            <a:schemeClr val="accent2">
              <a:hueOff val="-411419"/>
              <a:satOff val="9014"/>
              <a:lumOff val="9414"/>
              <a:alphaOff val="0"/>
            </a:schemeClr>
          </a:solidFill>
          <a:prstDash val="solid"/>
        </a:ln>
        <a:effectLst/>
      </dsp:spPr>
      <dsp:style>
        <a:lnRef idx="2">
          <a:scrgbClr r="0" g="0" b="0"/>
        </a:lnRef>
        <a:fillRef idx="1">
          <a:scrgbClr r="0" g="0" b="0"/>
        </a:fillRef>
        <a:effectRef idx="0">
          <a:scrgbClr r="0" g="0" b="0"/>
        </a:effectRef>
        <a:fontRef idx="minor"/>
      </dsp:style>
    </dsp:sp>
    <dsp:sp modelId="{3B0330DE-B5A9-4C06-89F5-262AD2F0368D}">
      <dsp:nvSpPr>
        <dsp:cNvPr id="0" name=""/>
        <dsp:cNvSpPr/>
      </dsp:nvSpPr>
      <dsp:spPr>
        <a:xfrm>
          <a:off x="382632" y="2481557"/>
          <a:ext cx="5356859" cy="531360"/>
        </a:xfrm>
        <a:prstGeom prst="roundRect">
          <a:avLst/>
        </a:prstGeom>
        <a:solidFill>
          <a:schemeClr val="accent2">
            <a:hueOff val="-411419"/>
            <a:satOff val="9014"/>
            <a:lumOff val="94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477" tIns="0" rIns="202477" bIns="0" numCol="1" spcCol="1270" anchor="ctr" anchorCtr="0">
          <a:noAutofit/>
        </a:bodyPr>
        <a:lstStyle/>
        <a:p>
          <a:pPr marL="0" lvl="0" indent="0" algn="l" defTabSz="800100">
            <a:lnSpc>
              <a:spcPct val="90000"/>
            </a:lnSpc>
            <a:spcBef>
              <a:spcPct val="0"/>
            </a:spcBef>
            <a:spcAft>
              <a:spcPct val="35000"/>
            </a:spcAft>
            <a:buNone/>
          </a:pPr>
          <a:r>
            <a:rPr lang="en-US" sz="1800" b="1" kern="1200"/>
            <a:t>Variables</a:t>
          </a:r>
          <a:endParaRPr lang="en-US" sz="1800" kern="1200"/>
        </a:p>
      </dsp:txBody>
      <dsp:txXfrm>
        <a:off x="408571" y="2507496"/>
        <a:ext cx="5304981" cy="479482"/>
      </dsp:txXfrm>
    </dsp:sp>
    <dsp:sp modelId="{D49ABC60-5D66-4964-8C72-0F25322B66BA}">
      <dsp:nvSpPr>
        <dsp:cNvPr id="0" name=""/>
        <dsp:cNvSpPr/>
      </dsp:nvSpPr>
      <dsp:spPr>
        <a:xfrm>
          <a:off x="0" y="3563717"/>
          <a:ext cx="7652657" cy="453600"/>
        </a:xfrm>
        <a:prstGeom prst="rect">
          <a:avLst/>
        </a:prstGeom>
        <a:solidFill>
          <a:schemeClr val="tx2">
            <a:alpha val="90000"/>
          </a:schemeClr>
        </a:solidFill>
        <a:ln w="25400" cap="flat" cmpd="sng" algn="ctr">
          <a:solidFill>
            <a:schemeClr val="accent2">
              <a:hueOff val="-548558"/>
              <a:satOff val="12018"/>
              <a:lumOff val="12552"/>
              <a:alphaOff val="0"/>
            </a:schemeClr>
          </a:solidFill>
          <a:prstDash val="solid"/>
        </a:ln>
        <a:effectLst/>
      </dsp:spPr>
      <dsp:style>
        <a:lnRef idx="2">
          <a:scrgbClr r="0" g="0" b="0"/>
        </a:lnRef>
        <a:fillRef idx="1">
          <a:scrgbClr r="0" g="0" b="0"/>
        </a:fillRef>
        <a:effectRef idx="0">
          <a:scrgbClr r="0" g="0" b="0"/>
        </a:effectRef>
        <a:fontRef idx="minor"/>
      </dsp:style>
    </dsp:sp>
    <dsp:sp modelId="{A92344A2-E580-4E38-8BF5-FA66075F6827}">
      <dsp:nvSpPr>
        <dsp:cNvPr id="0" name=""/>
        <dsp:cNvSpPr/>
      </dsp:nvSpPr>
      <dsp:spPr>
        <a:xfrm>
          <a:off x="382632" y="3298037"/>
          <a:ext cx="5356859" cy="531360"/>
        </a:xfrm>
        <a:prstGeom prst="roundRect">
          <a:avLst/>
        </a:prstGeom>
        <a:solidFill>
          <a:schemeClr val="accent2">
            <a:hueOff val="-548558"/>
            <a:satOff val="12018"/>
            <a:lumOff val="125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477" tIns="0" rIns="202477" bIns="0" numCol="1" spcCol="1270" anchor="ctr" anchorCtr="0">
          <a:noAutofit/>
        </a:bodyPr>
        <a:lstStyle/>
        <a:p>
          <a:pPr marL="0" lvl="0" indent="0" algn="l" defTabSz="800100">
            <a:lnSpc>
              <a:spcPct val="90000"/>
            </a:lnSpc>
            <a:spcBef>
              <a:spcPct val="0"/>
            </a:spcBef>
            <a:spcAft>
              <a:spcPct val="35000"/>
            </a:spcAft>
            <a:buNone/>
          </a:pPr>
          <a:r>
            <a:rPr lang="en-US" sz="1800" b="1" kern="1200"/>
            <a:t>Findings</a:t>
          </a:r>
          <a:endParaRPr lang="en-US" sz="1800" kern="1200"/>
        </a:p>
      </dsp:txBody>
      <dsp:txXfrm>
        <a:off x="408571" y="3323976"/>
        <a:ext cx="5304981" cy="479482"/>
      </dsp:txXfrm>
    </dsp:sp>
    <dsp:sp modelId="{73EA61FF-2A90-4F9E-A9CD-F7A89718FD82}">
      <dsp:nvSpPr>
        <dsp:cNvPr id="0" name=""/>
        <dsp:cNvSpPr/>
      </dsp:nvSpPr>
      <dsp:spPr>
        <a:xfrm>
          <a:off x="0" y="4380197"/>
          <a:ext cx="7652657" cy="453600"/>
        </a:xfrm>
        <a:prstGeom prst="rect">
          <a:avLst/>
        </a:prstGeom>
        <a:solidFill>
          <a:schemeClr val="tx2">
            <a:alpha val="90000"/>
          </a:schemeClr>
        </a:solidFill>
        <a:ln w="25400" cap="flat" cmpd="sng" algn="ctr">
          <a:solidFill>
            <a:schemeClr val="accent2">
              <a:hueOff val="-685698"/>
              <a:satOff val="15023"/>
              <a:lumOff val="15690"/>
              <a:alphaOff val="0"/>
            </a:schemeClr>
          </a:solidFill>
          <a:prstDash val="solid"/>
        </a:ln>
        <a:effectLst/>
      </dsp:spPr>
      <dsp:style>
        <a:lnRef idx="2">
          <a:scrgbClr r="0" g="0" b="0"/>
        </a:lnRef>
        <a:fillRef idx="1">
          <a:scrgbClr r="0" g="0" b="0"/>
        </a:fillRef>
        <a:effectRef idx="0">
          <a:scrgbClr r="0" g="0" b="0"/>
        </a:effectRef>
        <a:fontRef idx="minor"/>
      </dsp:style>
    </dsp:sp>
    <dsp:sp modelId="{D6804872-D55A-40A4-85D5-C108F233AC5D}">
      <dsp:nvSpPr>
        <dsp:cNvPr id="0" name=""/>
        <dsp:cNvSpPr/>
      </dsp:nvSpPr>
      <dsp:spPr>
        <a:xfrm>
          <a:off x="382632" y="4114517"/>
          <a:ext cx="5356859" cy="531360"/>
        </a:xfrm>
        <a:prstGeom prst="roundRect">
          <a:avLst/>
        </a:prstGeom>
        <a:solidFill>
          <a:schemeClr val="accent2">
            <a:hueOff val="-685698"/>
            <a:satOff val="15023"/>
            <a:lumOff val="156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477" tIns="0" rIns="202477" bIns="0" numCol="1" spcCol="1270" anchor="ctr" anchorCtr="0">
          <a:noAutofit/>
        </a:bodyPr>
        <a:lstStyle/>
        <a:p>
          <a:pPr marL="0" lvl="0" indent="0" algn="l" defTabSz="800100">
            <a:lnSpc>
              <a:spcPct val="90000"/>
            </a:lnSpc>
            <a:spcBef>
              <a:spcPct val="0"/>
            </a:spcBef>
            <a:spcAft>
              <a:spcPct val="35000"/>
            </a:spcAft>
            <a:buNone/>
          </a:pPr>
          <a:r>
            <a:rPr lang="en-US" sz="1800" b="1" kern="1200"/>
            <a:t>Recommendations</a:t>
          </a:r>
          <a:endParaRPr lang="en-US" sz="1800" kern="1200"/>
        </a:p>
      </dsp:txBody>
      <dsp:txXfrm>
        <a:off x="408571" y="4140456"/>
        <a:ext cx="530498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78FA5-E215-462C-94A6-3EE575A30778}"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5EEE9-A039-4C0C-8828-AAD24E7297B7}" type="slidenum">
              <a:rPr lang="en-US" smtClean="0"/>
              <a:t>‹#›</a:t>
            </a:fld>
            <a:endParaRPr lang="en-US"/>
          </a:p>
        </p:txBody>
      </p:sp>
    </p:spTree>
    <p:extLst>
      <p:ext uri="{BB962C8B-B14F-4D97-AF65-F5344CB8AC3E}">
        <p14:creationId xmlns:p14="http://schemas.microsoft.com/office/powerpoint/2010/main" val="344350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F5EEE9-A039-4C0C-8828-AAD24E7297B7}" type="slidenum">
              <a:rPr lang="en-US" smtClean="0"/>
              <a:t>1</a:t>
            </a:fld>
            <a:endParaRPr lang="en-US"/>
          </a:p>
        </p:txBody>
      </p:sp>
    </p:spTree>
    <p:extLst>
      <p:ext uri="{BB962C8B-B14F-4D97-AF65-F5344CB8AC3E}">
        <p14:creationId xmlns:p14="http://schemas.microsoft.com/office/powerpoint/2010/main" val="163427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Jon</a:t>
            </a:r>
          </a:p>
        </p:txBody>
      </p:sp>
      <p:sp>
        <p:nvSpPr>
          <p:cNvPr id="4" name="Slide Number Placeholder 3"/>
          <p:cNvSpPr>
            <a:spLocks noGrp="1"/>
          </p:cNvSpPr>
          <p:nvPr>
            <p:ph type="sldNum" sz="quarter" idx="5"/>
          </p:nvPr>
        </p:nvSpPr>
        <p:spPr/>
        <p:txBody>
          <a:bodyPr/>
          <a:lstStyle/>
          <a:p>
            <a:fld id="{7CF5EEE9-A039-4C0C-8828-AAD24E7297B7}" type="slidenum">
              <a:rPr lang="en-US" smtClean="0"/>
              <a:t>10</a:t>
            </a:fld>
            <a:endParaRPr lang="en-US"/>
          </a:p>
        </p:txBody>
      </p:sp>
    </p:spTree>
    <p:extLst>
      <p:ext uri="{BB962C8B-B14F-4D97-AF65-F5344CB8AC3E}">
        <p14:creationId xmlns:p14="http://schemas.microsoft.com/office/powerpoint/2010/main" val="363026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Jon</a:t>
            </a:r>
          </a:p>
        </p:txBody>
      </p:sp>
      <p:sp>
        <p:nvSpPr>
          <p:cNvPr id="4" name="Slide Number Placeholder 3"/>
          <p:cNvSpPr>
            <a:spLocks noGrp="1"/>
          </p:cNvSpPr>
          <p:nvPr>
            <p:ph type="sldNum" sz="quarter" idx="5"/>
          </p:nvPr>
        </p:nvSpPr>
        <p:spPr/>
        <p:txBody>
          <a:bodyPr/>
          <a:lstStyle/>
          <a:p>
            <a:fld id="{7CF5EEE9-A039-4C0C-8828-AAD24E7297B7}" type="slidenum">
              <a:rPr lang="en-US" smtClean="0"/>
              <a:t>11</a:t>
            </a:fld>
            <a:endParaRPr lang="en-US"/>
          </a:p>
        </p:txBody>
      </p:sp>
    </p:spTree>
    <p:extLst>
      <p:ext uri="{BB962C8B-B14F-4D97-AF65-F5344CB8AC3E}">
        <p14:creationId xmlns:p14="http://schemas.microsoft.com/office/powerpoint/2010/main" val="1286928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
            </a:r>
          </a:p>
        </p:txBody>
      </p:sp>
      <p:sp>
        <p:nvSpPr>
          <p:cNvPr id="4" name="Slide Number Placeholder 3"/>
          <p:cNvSpPr>
            <a:spLocks noGrp="1"/>
          </p:cNvSpPr>
          <p:nvPr>
            <p:ph type="sldNum" sz="quarter" idx="5"/>
          </p:nvPr>
        </p:nvSpPr>
        <p:spPr/>
        <p:txBody>
          <a:bodyPr/>
          <a:lstStyle/>
          <a:p>
            <a:fld id="{7CF5EEE9-A039-4C0C-8828-AAD24E7297B7}" type="slidenum">
              <a:rPr lang="en-US" smtClean="0"/>
              <a:t>12</a:t>
            </a:fld>
            <a:endParaRPr lang="en-US"/>
          </a:p>
        </p:txBody>
      </p:sp>
    </p:spTree>
    <p:extLst>
      <p:ext uri="{BB962C8B-B14F-4D97-AF65-F5344CB8AC3E}">
        <p14:creationId xmlns:p14="http://schemas.microsoft.com/office/powerpoint/2010/main" val="3619050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Liam</a:t>
            </a:r>
          </a:p>
        </p:txBody>
      </p:sp>
      <p:sp>
        <p:nvSpPr>
          <p:cNvPr id="4" name="Slide Number Placeholder 3"/>
          <p:cNvSpPr>
            <a:spLocks noGrp="1"/>
          </p:cNvSpPr>
          <p:nvPr>
            <p:ph type="sldNum" sz="quarter" idx="5"/>
          </p:nvPr>
        </p:nvSpPr>
        <p:spPr/>
        <p:txBody>
          <a:bodyPr/>
          <a:lstStyle/>
          <a:p>
            <a:fld id="{7CF5EEE9-A039-4C0C-8828-AAD24E7297B7}" type="slidenum">
              <a:rPr lang="en-US" smtClean="0"/>
              <a:t>13</a:t>
            </a:fld>
            <a:endParaRPr lang="en-US"/>
          </a:p>
        </p:txBody>
      </p:sp>
    </p:spTree>
    <p:extLst>
      <p:ext uri="{BB962C8B-B14F-4D97-AF65-F5344CB8AC3E}">
        <p14:creationId xmlns:p14="http://schemas.microsoft.com/office/powerpoint/2010/main" val="185359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14</a:t>
            </a:fld>
            <a:endParaRPr lang="en-US"/>
          </a:p>
        </p:txBody>
      </p:sp>
    </p:spTree>
    <p:extLst>
      <p:ext uri="{BB962C8B-B14F-4D97-AF65-F5344CB8AC3E}">
        <p14:creationId xmlns:p14="http://schemas.microsoft.com/office/powerpoint/2010/main" val="97665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15</a:t>
            </a:fld>
            <a:endParaRPr lang="en-US"/>
          </a:p>
        </p:txBody>
      </p:sp>
    </p:spTree>
    <p:extLst>
      <p:ext uri="{BB962C8B-B14F-4D97-AF65-F5344CB8AC3E}">
        <p14:creationId xmlns:p14="http://schemas.microsoft.com/office/powerpoint/2010/main" val="65839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16</a:t>
            </a:fld>
            <a:endParaRPr lang="en-US"/>
          </a:p>
        </p:txBody>
      </p:sp>
    </p:spTree>
    <p:extLst>
      <p:ext uri="{BB962C8B-B14F-4D97-AF65-F5344CB8AC3E}">
        <p14:creationId xmlns:p14="http://schemas.microsoft.com/office/powerpoint/2010/main" val="129650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Liam</a:t>
            </a:r>
          </a:p>
        </p:txBody>
      </p:sp>
      <p:sp>
        <p:nvSpPr>
          <p:cNvPr id="4" name="Slide Number Placeholder 3"/>
          <p:cNvSpPr>
            <a:spLocks noGrp="1"/>
          </p:cNvSpPr>
          <p:nvPr>
            <p:ph type="sldNum" sz="quarter" idx="5"/>
          </p:nvPr>
        </p:nvSpPr>
        <p:spPr/>
        <p:txBody>
          <a:bodyPr/>
          <a:lstStyle/>
          <a:p>
            <a:fld id="{7CF5EEE9-A039-4C0C-8828-AAD24E7297B7}" type="slidenum">
              <a:rPr lang="en-US" smtClean="0"/>
              <a:t>17</a:t>
            </a:fld>
            <a:endParaRPr lang="en-US"/>
          </a:p>
        </p:txBody>
      </p:sp>
    </p:spTree>
    <p:extLst>
      <p:ext uri="{BB962C8B-B14F-4D97-AF65-F5344CB8AC3E}">
        <p14:creationId xmlns:p14="http://schemas.microsoft.com/office/powerpoint/2010/main" val="360776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18</a:t>
            </a:fld>
            <a:endParaRPr lang="en-US"/>
          </a:p>
        </p:txBody>
      </p:sp>
    </p:spTree>
    <p:extLst>
      <p:ext uri="{BB962C8B-B14F-4D97-AF65-F5344CB8AC3E}">
        <p14:creationId xmlns:p14="http://schemas.microsoft.com/office/powerpoint/2010/main" val="1561508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Liam</a:t>
            </a:r>
          </a:p>
        </p:txBody>
      </p:sp>
      <p:sp>
        <p:nvSpPr>
          <p:cNvPr id="4" name="Slide Number Placeholder 3"/>
          <p:cNvSpPr>
            <a:spLocks noGrp="1"/>
          </p:cNvSpPr>
          <p:nvPr>
            <p:ph type="sldNum" sz="quarter" idx="5"/>
          </p:nvPr>
        </p:nvSpPr>
        <p:spPr/>
        <p:txBody>
          <a:bodyPr/>
          <a:lstStyle/>
          <a:p>
            <a:fld id="{7CF5EEE9-A039-4C0C-8828-AAD24E7297B7}" type="slidenum">
              <a:rPr lang="en-US" smtClean="0"/>
              <a:t>19</a:t>
            </a:fld>
            <a:endParaRPr lang="en-US"/>
          </a:p>
        </p:txBody>
      </p:sp>
    </p:spTree>
    <p:extLst>
      <p:ext uri="{BB962C8B-B14F-4D97-AF65-F5344CB8AC3E}">
        <p14:creationId xmlns:p14="http://schemas.microsoft.com/office/powerpoint/2010/main" val="402086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Jon</a:t>
            </a:r>
          </a:p>
        </p:txBody>
      </p:sp>
      <p:sp>
        <p:nvSpPr>
          <p:cNvPr id="4" name="Slide Number Placeholder 3"/>
          <p:cNvSpPr>
            <a:spLocks noGrp="1"/>
          </p:cNvSpPr>
          <p:nvPr>
            <p:ph type="sldNum" sz="quarter" idx="5"/>
          </p:nvPr>
        </p:nvSpPr>
        <p:spPr/>
        <p:txBody>
          <a:bodyPr/>
          <a:lstStyle/>
          <a:p>
            <a:fld id="{7CF5EEE9-A039-4C0C-8828-AAD24E7297B7}" type="slidenum">
              <a:rPr lang="en-US" smtClean="0"/>
              <a:t>2</a:t>
            </a:fld>
            <a:endParaRPr lang="en-US"/>
          </a:p>
        </p:txBody>
      </p:sp>
    </p:spTree>
    <p:extLst>
      <p:ext uri="{BB962C8B-B14F-4D97-AF65-F5344CB8AC3E}">
        <p14:creationId xmlns:p14="http://schemas.microsoft.com/office/powerpoint/2010/main" val="788413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Liam</a:t>
            </a:r>
          </a:p>
        </p:txBody>
      </p:sp>
      <p:sp>
        <p:nvSpPr>
          <p:cNvPr id="4" name="Slide Number Placeholder 3"/>
          <p:cNvSpPr>
            <a:spLocks noGrp="1"/>
          </p:cNvSpPr>
          <p:nvPr>
            <p:ph type="sldNum" sz="quarter" idx="5"/>
          </p:nvPr>
        </p:nvSpPr>
        <p:spPr/>
        <p:txBody>
          <a:bodyPr/>
          <a:lstStyle/>
          <a:p>
            <a:fld id="{7CF5EEE9-A039-4C0C-8828-AAD24E7297B7}" type="slidenum">
              <a:rPr lang="en-US" smtClean="0"/>
              <a:t>20</a:t>
            </a:fld>
            <a:endParaRPr lang="en-US"/>
          </a:p>
        </p:txBody>
      </p:sp>
    </p:spTree>
    <p:extLst>
      <p:ext uri="{BB962C8B-B14F-4D97-AF65-F5344CB8AC3E}">
        <p14:creationId xmlns:p14="http://schemas.microsoft.com/office/powerpoint/2010/main" val="3760949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Liam</a:t>
            </a:r>
          </a:p>
        </p:txBody>
      </p:sp>
      <p:sp>
        <p:nvSpPr>
          <p:cNvPr id="4" name="Slide Number Placeholder 3"/>
          <p:cNvSpPr>
            <a:spLocks noGrp="1"/>
          </p:cNvSpPr>
          <p:nvPr>
            <p:ph type="sldNum" sz="quarter" idx="5"/>
          </p:nvPr>
        </p:nvSpPr>
        <p:spPr/>
        <p:txBody>
          <a:bodyPr/>
          <a:lstStyle/>
          <a:p>
            <a:fld id="{7CF5EEE9-A039-4C0C-8828-AAD24E7297B7}" type="slidenum">
              <a:rPr lang="en-US" smtClean="0"/>
              <a:t>21</a:t>
            </a:fld>
            <a:endParaRPr lang="en-US"/>
          </a:p>
        </p:txBody>
      </p:sp>
    </p:spTree>
    <p:extLst>
      <p:ext uri="{BB962C8B-B14F-4D97-AF65-F5344CB8AC3E}">
        <p14:creationId xmlns:p14="http://schemas.microsoft.com/office/powerpoint/2010/main" val="1795855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a:t>
            </a:r>
          </a:p>
        </p:txBody>
      </p:sp>
      <p:sp>
        <p:nvSpPr>
          <p:cNvPr id="4" name="Slide Number Placeholder 3"/>
          <p:cNvSpPr>
            <a:spLocks noGrp="1"/>
          </p:cNvSpPr>
          <p:nvPr>
            <p:ph type="sldNum" sz="quarter" idx="5"/>
          </p:nvPr>
        </p:nvSpPr>
        <p:spPr/>
        <p:txBody>
          <a:bodyPr/>
          <a:lstStyle/>
          <a:p>
            <a:fld id="{7CF5EEE9-A039-4C0C-8828-AAD24E7297B7}" type="slidenum">
              <a:rPr lang="en-US" smtClean="0"/>
              <a:t>22</a:t>
            </a:fld>
            <a:endParaRPr lang="en-US"/>
          </a:p>
        </p:txBody>
      </p:sp>
    </p:spTree>
    <p:extLst>
      <p:ext uri="{BB962C8B-B14F-4D97-AF65-F5344CB8AC3E}">
        <p14:creationId xmlns:p14="http://schemas.microsoft.com/office/powerpoint/2010/main" val="296984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a:t>
            </a:r>
          </a:p>
        </p:txBody>
      </p:sp>
      <p:sp>
        <p:nvSpPr>
          <p:cNvPr id="4" name="Slide Number Placeholder 3"/>
          <p:cNvSpPr>
            <a:spLocks noGrp="1"/>
          </p:cNvSpPr>
          <p:nvPr>
            <p:ph type="sldNum" sz="quarter" idx="5"/>
          </p:nvPr>
        </p:nvSpPr>
        <p:spPr/>
        <p:txBody>
          <a:bodyPr/>
          <a:lstStyle/>
          <a:p>
            <a:fld id="{7CF5EEE9-A039-4C0C-8828-AAD24E7297B7}" type="slidenum">
              <a:rPr lang="en-US" smtClean="0"/>
              <a:t>23</a:t>
            </a:fld>
            <a:endParaRPr lang="en-US"/>
          </a:p>
        </p:txBody>
      </p:sp>
    </p:spTree>
    <p:extLst>
      <p:ext uri="{BB962C8B-B14F-4D97-AF65-F5344CB8AC3E}">
        <p14:creationId xmlns:p14="http://schemas.microsoft.com/office/powerpoint/2010/main" val="1381242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24</a:t>
            </a:fld>
            <a:endParaRPr lang="en-US"/>
          </a:p>
        </p:txBody>
      </p:sp>
    </p:spTree>
    <p:extLst>
      <p:ext uri="{BB962C8B-B14F-4D97-AF65-F5344CB8AC3E}">
        <p14:creationId xmlns:p14="http://schemas.microsoft.com/office/powerpoint/2010/main" val="3106779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25</a:t>
            </a:fld>
            <a:endParaRPr lang="en-US"/>
          </a:p>
        </p:txBody>
      </p:sp>
    </p:spTree>
    <p:extLst>
      <p:ext uri="{BB962C8B-B14F-4D97-AF65-F5344CB8AC3E}">
        <p14:creationId xmlns:p14="http://schemas.microsoft.com/office/powerpoint/2010/main" val="2241155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26</a:t>
            </a:fld>
            <a:endParaRPr lang="en-US"/>
          </a:p>
        </p:txBody>
      </p:sp>
    </p:spTree>
    <p:extLst>
      <p:ext uri="{BB962C8B-B14F-4D97-AF65-F5344CB8AC3E}">
        <p14:creationId xmlns:p14="http://schemas.microsoft.com/office/powerpoint/2010/main" val="2326540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a:t>
            </a:r>
            <a:endParaRPr lang="en-US"/>
          </a:p>
        </p:txBody>
      </p:sp>
      <p:sp>
        <p:nvSpPr>
          <p:cNvPr id="4" name="Slide Number Placeholder 3"/>
          <p:cNvSpPr>
            <a:spLocks noGrp="1"/>
          </p:cNvSpPr>
          <p:nvPr>
            <p:ph type="sldNum" sz="quarter" idx="5"/>
          </p:nvPr>
        </p:nvSpPr>
        <p:spPr/>
        <p:txBody>
          <a:bodyPr/>
          <a:lstStyle/>
          <a:p>
            <a:fld id="{7CF5EEE9-A039-4C0C-8828-AAD24E7297B7}" type="slidenum">
              <a:rPr lang="en-US" smtClean="0"/>
              <a:t>27</a:t>
            </a:fld>
            <a:endParaRPr lang="en-US"/>
          </a:p>
        </p:txBody>
      </p:sp>
    </p:spTree>
    <p:extLst>
      <p:ext uri="{BB962C8B-B14F-4D97-AF65-F5344CB8AC3E}">
        <p14:creationId xmlns:p14="http://schemas.microsoft.com/office/powerpoint/2010/main" val="470604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 </a:t>
            </a:r>
          </a:p>
        </p:txBody>
      </p:sp>
      <p:sp>
        <p:nvSpPr>
          <p:cNvPr id="4" name="Slide Number Placeholder 3"/>
          <p:cNvSpPr>
            <a:spLocks noGrp="1"/>
          </p:cNvSpPr>
          <p:nvPr>
            <p:ph type="sldNum" sz="quarter" idx="5"/>
          </p:nvPr>
        </p:nvSpPr>
        <p:spPr/>
        <p:txBody>
          <a:bodyPr/>
          <a:lstStyle/>
          <a:p>
            <a:fld id="{7CF5EEE9-A039-4C0C-8828-AAD24E7297B7}" type="slidenum">
              <a:rPr lang="en-US" smtClean="0"/>
              <a:t>28</a:t>
            </a:fld>
            <a:endParaRPr lang="en-US"/>
          </a:p>
        </p:txBody>
      </p:sp>
    </p:spTree>
    <p:extLst>
      <p:ext uri="{BB962C8B-B14F-4D97-AF65-F5344CB8AC3E}">
        <p14:creationId xmlns:p14="http://schemas.microsoft.com/office/powerpoint/2010/main" val="220754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29</a:t>
            </a:fld>
            <a:endParaRPr lang="en-US"/>
          </a:p>
        </p:txBody>
      </p:sp>
    </p:spTree>
    <p:extLst>
      <p:ext uri="{BB962C8B-B14F-4D97-AF65-F5344CB8AC3E}">
        <p14:creationId xmlns:p14="http://schemas.microsoft.com/office/powerpoint/2010/main" val="258633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
            </a:r>
          </a:p>
        </p:txBody>
      </p:sp>
      <p:sp>
        <p:nvSpPr>
          <p:cNvPr id="4" name="Slide Number Placeholder 3"/>
          <p:cNvSpPr>
            <a:spLocks noGrp="1"/>
          </p:cNvSpPr>
          <p:nvPr>
            <p:ph type="sldNum" sz="quarter" idx="5"/>
          </p:nvPr>
        </p:nvSpPr>
        <p:spPr/>
        <p:txBody>
          <a:bodyPr/>
          <a:lstStyle/>
          <a:p>
            <a:fld id="{7CF5EEE9-A039-4C0C-8828-AAD24E7297B7}" type="slidenum">
              <a:rPr lang="en-US" smtClean="0"/>
              <a:t>3</a:t>
            </a:fld>
            <a:endParaRPr lang="en-US"/>
          </a:p>
        </p:txBody>
      </p:sp>
    </p:spTree>
    <p:extLst>
      <p:ext uri="{BB962C8B-B14F-4D97-AF65-F5344CB8AC3E}">
        <p14:creationId xmlns:p14="http://schemas.microsoft.com/office/powerpoint/2010/main" val="1749720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30</a:t>
            </a:fld>
            <a:endParaRPr lang="en-US"/>
          </a:p>
        </p:txBody>
      </p:sp>
    </p:spTree>
    <p:extLst>
      <p:ext uri="{BB962C8B-B14F-4D97-AF65-F5344CB8AC3E}">
        <p14:creationId xmlns:p14="http://schemas.microsoft.com/office/powerpoint/2010/main" val="190784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$1000</a:t>
            </a:r>
          </a:p>
          <a:p>
            <a:r>
              <a:rPr lang="en-US"/>
              <a:t>10x better but still bad</a:t>
            </a:r>
          </a:p>
          <a:p>
            <a:r>
              <a:rPr lang="en-US"/>
              <a:t>Sales less than double</a:t>
            </a:r>
          </a:p>
          <a:p>
            <a:r>
              <a:rPr lang="en-US"/>
              <a:t>Probably on outlier in group 2 bringing up average</a:t>
            </a:r>
          </a:p>
        </p:txBody>
      </p:sp>
      <p:sp>
        <p:nvSpPr>
          <p:cNvPr id="4" name="Slide Number Placeholder 3"/>
          <p:cNvSpPr>
            <a:spLocks noGrp="1"/>
          </p:cNvSpPr>
          <p:nvPr>
            <p:ph type="sldNum" sz="quarter" idx="5"/>
          </p:nvPr>
        </p:nvSpPr>
        <p:spPr/>
        <p:txBody>
          <a:bodyPr/>
          <a:lstStyle/>
          <a:p>
            <a:fld id="{7CF5EEE9-A039-4C0C-8828-AAD24E7297B7}" type="slidenum">
              <a:rPr lang="en-US" smtClean="0"/>
              <a:t>31</a:t>
            </a:fld>
            <a:endParaRPr lang="en-US"/>
          </a:p>
        </p:txBody>
      </p:sp>
    </p:spTree>
    <p:extLst>
      <p:ext uri="{BB962C8B-B14F-4D97-AF65-F5344CB8AC3E}">
        <p14:creationId xmlns:p14="http://schemas.microsoft.com/office/powerpoint/2010/main" val="3516748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32</a:t>
            </a:fld>
            <a:endParaRPr lang="en-US"/>
          </a:p>
        </p:txBody>
      </p:sp>
    </p:spTree>
    <p:extLst>
      <p:ext uri="{BB962C8B-B14F-4D97-AF65-F5344CB8AC3E}">
        <p14:creationId xmlns:p14="http://schemas.microsoft.com/office/powerpoint/2010/main" val="2274243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33</a:t>
            </a:fld>
            <a:endParaRPr lang="en-US"/>
          </a:p>
        </p:txBody>
      </p:sp>
    </p:spTree>
    <p:extLst>
      <p:ext uri="{BB962C8B-B14F-4D97-AF65-F5344CB8AC3E}">
        <p14:creationId xmlns:p14="http://schemas.microsoft.com/office/powerpoint/2010/main" val="3092996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34</a:t>
            </a:fld>
            <a:endParaRPr lang="en-US"/>
          </a:p>
        </p:txBody>
      </p:sp>
    </p:spTree>
    <p:extLst>
      <p:ext uri="{BB962C8B-B14F-4D97-AF65-F5344CB8AC3E}">
        <p14:creationId xmlns:p14="http://schemas.microsoft.com/office/powerpoint/2010/main" val="388391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35</a:t>
            </a:fld>
            <a:endParaRPr lang="en-US"/>
          </a:p>
        </p:txBody>
      </p:sp>
    </p:spTree>
    <p:extLst>
      <p:ext uri="{BB962C8B-B14F-4D97-AF65-F5344CB8AC3E}">
        <p14:creationId xmlns:p14="http://schemas.microsoft.com/office/powerpoint/2010/main" val="1437491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36</a:t>
            </a:fld>
            <a:endParaRPr lang="en-US"/>
          </a:p>
        </p:txBody>
      </p:sp>
    </p:spTree>
    <p:extLst>
      <p:ext uri="{BB962C8B-B14F-4D97-AF65-F5344CB8AC3E}">
        <p14:creationId xmlns:p14="http://schemas.microsoft.com/office/powerpoint/2010/main" val="692866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39</a:t>
            </a:fld>
            <a:endParaRPr lang="en-US"/>
          </a:p>
        </p:txBody>
      </p:sp>
    </p:spTree>
    <p:extLst>
      <p:ext uri="{BB962C8B-B14F-4D97-AF65-F5344CB8AC3E}">
        <p14:creationId xmlns:p14="http://schemas.microsoft.com/office/powerpoint/2010/main" val="40624624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Ryan</a:t>
            </a:r>
          </a:p>
        </p:txBody>
      </p:sp>
      <p:sp>
        <p:nvSpPr>
          <p:cNvPr id="4" name="Slide Number Placeholder 3"/>
          <p:cNvSpPr>
            <a:spLocks noGrp="1"/>
          </p:cNvSpPr>
          <p:nvPr>
            <p:ph type="sldNum" sz="quarter" idx="5"/>
          </p:nvPr>
        </p:nvSpPr>
        <p:spPr/>
        <p:txBody>
          <a:bodyPr/>
          <a:lstStyle/>
          <a:p>
            <a:fld id="{7CF5EEE9-A039-4C0C-8828-AAD24E7297B7}" type="slidenum">
              <a:rPr lang="en-US" smtClean="0"/>
              <a:t>41</a:t>
            </a:fld>
            <a:endParaRPr lang="en-US"/>
          </a:p>
        </p:txBody>
      </p:sp>
    </p:spTree>
    <p:extLst>
      <p:ext uri="{BB962C8B-B14F-4D97-AF65-F5344CB8AC3E}">
        <p14:creationId xmlns:p14="http://schemas.microsoft.com/office/powerpoint/2010/main" val="533111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a:t>
            </a:r>
          </a:p>
        </p:txBody>
      </p:sp>
      <p:sp>
        <p:nvSpPr>
          <p:cNvPr id="4" name="Slide Number Placeholder 3"/>
          <p:cNvSpPr>
            <a:spLocks noGrp="1"/>
          </p:cNvSpPr>
          <p:nvPr>
            <p:ph type="sldNum" sz="quarter" idx="5"/>
          </p:nvPr>
        </p:nvSpPr>
        <p:spPr/>
        <p:txBody>
          <a:bodyPr/>
          <a:lstStyle/>
          <a:p>
            <a:fld id="{7CF5EEE9-A039-4C0C-8828-AAD24E7297B7}" type="slidenum">
              <a:rPr lang="en-US" smtClean="0"/>
              <a:t>45</a:t>
            </a:fld>
            <a:endParaRPr lang="en-US"/>
          </a:p>
        </p:txBody>
      </p:sp>
    </p:spTree>
    <p:extLst>
      <p:ext uri="{BB962C8B-B14F-4D97-AF65-F5344CB8AC3E}">
        <p14:creationId xmlns:p14="http://schemas.microsoft.com/office/powerpoint/2010/main" val="294705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 </a:t>
            </a:r>
          </a:p>
          <a:p>
            <a:r>
              <a:rPr lang="en-US">
                <a:cs typeface="Calibri"/>
              </a:rPr>
              <a:t>Determine who sales force should target/what they should present/pitch to these advisors</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CF5EEE9-A039-4C0C-8828-AAD24E7297B7}" type="slidenum">
              <a:rPr lang="en-US" smtClean="0"/>
              <a:t>4</a:t>
            </a:fld>
            <a:endParaRPr lang="en-US"/>
          </a:p>
        </p:txBody>
      </p:sp>
    </p:spTree>
    <p:extLst>
      <p:ext uri="{BB962C8B-B14F-4D97-AF65-F5344CB8AC3E}">
        <p14:creationId xmlns:p14="http://schemas.microsoft.com/office/powerpoint/2010/main" val="247676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 </a:t>
            </a:r>
          </a:p>
        </p:txBody>
      </p:sp>
      <p:sp>
        <p:nvSpPr>
          <p:cNvPr id="4" name="Slide Number Placeholder 3"/>
          <p:cNvSpPr>
            <a:spLocks noGrp="1"/>
          </p:cNvSpPr>
          <p:nvPr>
            <p:ph type="sldNum" sz="quarter" idx="5"/>
          </p:nvPr>
        </p:nvSpPr>
        <p:spPr/>
        <p:txBody>
          <a:bodyPr/>
          <a:lstStyle/>
          <a:p>
            <a:fld id="{7CF5EEE9-A039-4C0C-8828-AAD24E7297B7}" type="slidenum">
              <a:rPr lang="en-US" smtClean="0"/>
              <a:t>5</a:t>
            </a:fld>
            <a:endParaRPr lang="en-US"/>
          </a:p>
        </p:txBody>
      </p:sp>
    </p:spTree>
    <p:extLst>
      <p:ext uri="{BB962C8B-B14F-4D97-AF65-F5344CB8AC3E}">
        <p14:creationId xmlns:p14="http://schemas.microsoft.com/office/powerpoint/2010/main" val="68140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Jon</a:t>
            </a:r>
          </a:p>
        </p:txBody>
      </p:sp>
      <p:sp>
        <p:nvSpPr>
          <p:cNvPr id="4" name="Slide Number Placeholder 3"/>
          <p:cNvSpPr>
            <a:spLocks noGrp="1"/>
          </p:cNvSpPr>
          <p:nvPr>
            <p:ph type="sldNum" sz="quarter" idx="5"/>
          </p:nvPr>
        </p:nvSpPr>
        <p:spPr/>
        <p:txBody>
          <a:bodyPr/>
          <a:lstStyle/>
          <a:p>
            <a:fld id="{7CF5EEE9-A039-4C0C-8828-AAD24E7297B7}" type="slidenum">
              <a:rPr lang="en-US" smtClean="0"/>
              <a:t>6</a:t>
            </a:fld>
            <a:endParaRPr lang="en-US"/>
          </a:p>
        </p:txBody>
      </p:sp>
    </p:spTree>
    <p:extLst>
      <p:ext uri="{BB962C8B-B14F-4D97-AF65-F5344CB8AC3E}">
        <p14:creationId xmlns:p14="http://schemas.microsoft.com/office/powerpoint/2010/main" val="299244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
            </a:r>
          </a:p>
        </p:txBody>
      </p:sp>
      <p:sp>
        <p:nvSpPr>
          <p:cNvPr id="4" name="Slide Number Placeholder 3"/>
          <p:cNvSpPr>
            <a:spLocks noGrp="1"/>
          </p:cNvSpPr>
          <p:nvPr>
            <p:ph type="sldNum" sz="quarter" idx="5"/>
          </p:nvPr>
        </p:nvSpPr>
        <p:spPr/>
        <p:txBody>
          <a:bodyPr/>
          <a:lstStyle/>
          <a:p>
            <a:fld id="{7CF5EEE9-A039-4C0C-8828-AAD24E7297B7}" type="slidenum">
              <a:rPr lang="en-US" smtClean="0"/>
              <a:t>7</a:t>
            </a:fld>
            <a:endParaRPr lang="en-US"/>
          </a:p>
        </p:txBody>
      </p:sp>
    </p:spTree>
    <p:extLst>
      <p:ext uri="{BB962C8B-B14F-4D97-AF65-F5344CB8AC3E}">
        <p14:creationId xmlns:p14="http://schemas.microsoft.com/office/powerpoint/2010/main" val="69513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Liam</a:t>
            </a:r>
          </a:p>
        </p:txBody>
      </p:sp>
      <p:sp>
        <p:nvSpPr>
          <p:cNvPr id="4" name="Slide Number Placeholder 3"/>
          <p:cNvSpPr>
            <a:spLocks noGrp="1"/>
          </p:cNvSpPr>
          <p:nvPr>
            <p:ph type="sldNum" sz="quarter" idx="5"/>
          </p:nvPr>
        </p:nvSpPr>
        <p:spPr/>
        <p:txBody>
          <a:bodyPr/>
          <a:lstStyle/>
          <a:p>
            <a:fld id="{7CF5EEE9-A039-4C0C-8828-AAD24E7297B7}" type="slidenum">
              <a:rPr lang="en-US" smtClean="0"/>
              <a:t>8</a:t>
            </a:fld>
            <a:endParaRPr lang="en-US"/>
          </a:p>
        </p:txBody>
      </p:sp>
    </p:spTree>
    <p:extLst>
      <p:ext uri="{BB962C8B-B14F-4D97-AF65-F5344CB8AC3E}">
        <p14:creationId xmlns:p14="http://schemas.microsoft.com/office/powerpoint/2010/main" val="185359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Jon</a:t>
            </a:r>
          </a:p>
        </p:txBody>
      </p:sp>
      <p:sp>
        <p:nvSpPr>
          <p:cNvPr id="4" name="Slide Number Placeholder 3"/>
          <p:cNvSpPr>
            <a:spLocks noGrp="1"/>
          </p:cNvSpPr>
          <p:nvPr>
            <p:ph type="sldNum" sz="quarter" idx="5"/>
          </p:nvPr>
        </p:nvSpPr>
        <p:spPr/>
        <p:txBody>
          <a:bodyPr/>
          <a:lstStyle/>
          <a:p>
            <a:fld id="{7CF5EEE9-A039-4C0C-8828-AAD24E7297B7}" type="slidenum">
              <a:rPr lang="en-US" smtClean="0"/>
              <a:t>9</a:t>
            </a:fld>
            <a:endParaRPr lang="en-US"/>
          </a:p>
        </p:txBody>
      </p:sp>
    </p:spTree>
    <p:extLst>
      <p:ext uri="{BB962C8B-B14F-4D97-AF65-F5344CB8AC3E}">
        <p14:creationId xmlns:p14="http://schemas.microsoft.com/office/powerpoint/2010/main" val="73070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able and Charts with Intro">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554182" y="1546412"/>
            <a:ext cx="11083637" cy="573268"/>
          </a:xfrm>
        </p:spPr>
        <p:txBody>
          <a:bodyPr lIns="0" tIns="0" rIns="0" bIns="0">
            <a:noAutofit/>
          </a:bodyPr>
          <a:lstStyle>
            <a:lvl1pPr marL="0" indent="0">
              <a:lnSpc>
                <a:spcPct val="100000"/>
              </a:lnSpc>
              <a:spcBef>
                <a:spcPts val="0"/>
              </a:spcBef>
              <a:spcAft>
                <a:spcPts val="381"/>
              </a:spcAft>
              <a:buNone/>
              <a:defRPr sz="2118" b="0">
                <a:solidFill>
                  <a:schemeClr val="bg2"/>
                </a:solidFill>
              </a:defRPr>
            </a:lvl1pPr>
            <a:lvl2pPr marL="0" marR="0" indent="0" algn="l" defTabSz="443777" rtl="0" eaLnBrk="1" fontAlgn="auto" latinLnBrk="0" hangingPunct="1">
              <a:lnSpc>
                <a:spcPct val="100000"/>
              </a:lnSpc>
              <a:spcBef>
                <a:spcPts val="265"/>
              </a:spcBef>
              <a:spcAft>
                <a:spcPts val="265"/>
              </a:spcAft>
              <a:buClrTx/>
              <a:buSzTx/>
              <a:buFont typeface="+mj-lt"/>
              <a:buNone/>
              <a:tabLst/>
              <a:defRPr sz="1765" baseline="0">
                <a:solidFill>
                  <a:schemeClr val="tx2"/>
                </a:solidFill>
              </a:defRPr>
            </a:lvl2pPr>
          </a:lstStyle>
          <a:p>
            <a:pPr lvl="0"/>
            <a:r>
              <a:rPr lang="en-US"/>
              <a:t>Click to edit master text styles</a:t>
            </a:r>
          </a:p>
          <a:p>
            <a:pPr lvl="1"/>
            <a:r>
              <a:rPr lang="en-US"/>
              <a:t>Second level</a:t>
            </a:r>
          </a:p>
        </p:txBody>
      </p:sp>
      <p:sp>
        <p:nvSpPr>
          <p:cNvPr id="13" name="Content Placeholder 4"/>
          <p:cNvSpPr>
            <a:spLocks noGrp="1"/>
          </p:cNvSpPr>
          <p:nvPr>
            <p:ph sz="quarter" idx="16"/>
          </p:nvPr>
        </p:nvSpPr>
        <p:spPr>
          <a:xfrm>
            <a:off x="554182" y="2551180"/>
            <a:ext cx="11083637" cy="3231056"/>
          </a:xfrm>
        </p:spPr>
        <p:txBody>
          <a:bodyPr>
            <a:noAutofit/>
          </a:bodyPr>
          <a:lstStyle>
            <a:lvl1pPr>
              <a:lnSpc>
                <a:spcPct val="100000"/>
              </a:lnSpc>
              <a:defRPr>
                <a:solidFill>
                  <a:schemeClr val="bg2"/>
                </a:solidFill>
              </a:defRPr>
            </a:lvl1pPr>
            <a:lvl2pPr>
              <a:lnSpc>
                <a:spcPct val="100000"/>
              </a:lnSpc>
              <a:defRPr>
                <a:solidFill>
                  <a:schemeClr val="tx2"/>
                </a:solidFill>
              </a:defRPr>
            </a:lvl2pPr>
            <a:lvl3pPr>
              <a:lnSpc>
                <a:spcPct val="100000"/>
              </a:lnSpc>
              <a:defRPr>
                <a:solidFill>
                  <a:schemeClr val="tx2"/>
                </a:solidFill>
              </a:defRPr>
            </a:lvl3pPr>
            <a:lvl4pPr>
              <a:lnSpc>
                <a:spcPct val="100000"/>
              </a:lnSpc>
              <a:defRPr>
                <a:solidFill>
                  <a:schemeClr val="tx2"/>
                </a:solidFill>
              </a:defRPr>
            </a:lvl4pPr>
            <a:lvl5pPr>
              <a:lnSpc>
                <a:spcPct val="100000"/>
              </a:lnSpc>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Placeholder 1"/>
          <p:cNvSpPr>
            <a:spLocks noGrp="1"/>
          </p:cNvSpPr>
          <p:nvPr>
            <p:ph type="title"/>
          </p:nvPr>
        </p:nvSpPr>
        <p:spPr>
          <a:xfrm>
            <a:off x="554182" y="556710"/>
            <a:ext cx="11083637" cy="913358"/>
          </a:xfrm>
          <a:prstGeom prst="rect">
            <a:avLst/>
          </a:prstGeom>
        </p:spPr>
        <p:txBody>
          <a:bodyPr vert="horz" lIns="0" tIns="0" rIns="0" bIns="0" rtlCol="0" anchor="t">
            <a:noAutofit/>
          </a:bodyPr>
          <a:lstStyle/>
          <a:p>
            <a:r>
              <a:rPr lang="en-US"/>
              <a:t>Click to edit Master title style</a:t>
            </a:r>
          </a:p>
        </p:txBody>
      </p:sp>
      <p:sp>
        <p:nvSpPr>
          <p:cNvPr id="11" name="Text Placeholder 11"/>
          <p:cNvSpPr>
            <a:spLocks noGrp="1"/>
          </p:cNvSpPr>
          <p:nvPr>
            <p:ph type="body" sz="quarter" idx="11"/>
          </p:nvPr>
        </p:nvSpPr>
        <p:spPr>
          <a:xfrm>
            <a:off x="554182" y="5690046"/>
            <a:ext cx="11083637" cy="328359"/>
          </a:xfrm>
        </p:spPr>
        <p:txBody>
          <a:bodyPr numCol="2" spcCol="457200" anchor="b"/>
          <a:lstStyle>
            <a:lvl1pPr marL="0" algn="l" defTabSz="449505" rtl="0" eaLnBrk="1" latinLnBrk="0" hangingPunct="1">
              <a:lnSpc>
                <a:spcPct val="100000"/>
              </a:lnSpc>
              <a:spcAft>
                <a:spcPts val="0"/>
              </a:spcAft>
              <a:defRPr lang="en-US" sz="794" b="0" i="0" u="none" strike="noStrike" kern="1200" baseline="0" dirty="0" smtClean="0">
                <a:solidFill>
                  <a:schemeClr val="bg1">
                    <a:lumMod val="50000"/>
                  </a:schemeClr>
                </a:solidFill>
                <a:latin typeface="Arial Narrow" pitchFamily="34" charset="0"/>
                <a:ea typeface="+mn-ea"/>
                <a:cs typeface="+mn-cs"/>
              </a:defRPr>
            </a:lvl1pPr>
            <a:lvl2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2pPr>
            <a:lvl3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3pPr>
            <a:lvl4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4pPr>
            <a:lvl5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5pPr>
          </a:lstStyle>
          <a:p>
            <a:pPr lvl="0"/>
            <a:r>
              <a:rPr lang="en-US"/>
              <a:t>Edit Master text styles</a:t>
            </a:r>
          </a:p>
        </p:txBody>
      </p:sp>
    </p:spTree>
    <p:extLst>
      <p:ext uri="{BB962C8B-B14F-4D97-AF65-F5344CB8AC3E}">
        <p14:creationId xmlns:p14="http://schemas.microsoft.com/office/powerpoint/2010/main" val="157179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54182" y="556710"/>
            <a:ext cx="11083637" cy="913358"/>
          </a:xfrm>
          <a:prstGeom prst="rect">
            <a:avLst/>
          </a:prstGeom>
        </p:spPr>
        <p:txBody>
          <a:bodyPr vert="horz" lIns="0" tIns="0" rIns="0" bIns="0" rtlCol="0" anchor="t">
            <a:noAutofit/>
          </a:bodyPr>
          <a:lstStyle/>
          <a:p>
            <a:r>
              <a:rPr lang="en-US"/>
              <a:t>Click to edit Master title style</a:t>
            </a:r>
          </a:p>
        </p:txBody>
      </p:sp>
      <p:sp>
        <p:nvSpPr>
          <p:cNvPr id="11" name="Text Placeholder 11"/>
          <p:cNvSpPr>
            <a:spLocks noGrp="1"/>
          </p:cNvSpPr>
          <p:nvPr>
            <p:ph type="body" sz="quarter" idx="11"/>
          </p:nvPr>
        </p:nvSpPr>
        <p:spPr>
          <a:xfrm>
            <a:off x="554183" y="5690046"/>
            <a:ext cx="11086887" cy="328359"/>
          </a:xfrm>
        </p:spPr>
        <p:txBody>
          <a:bodyPr numCol="2" spcCol="457200" anchor="b"/>
          <a:lstStyle>
            <a:lvl1pPr marL="0" algn="l" defTabSz="449505" rtl="0" eaLnBrk="1" latinLnBrk="0" hangingPunct="1">
              <a:lnSpc>
                <a:spcPct val="100000"/>
              </a:lnSpc>
              <a:spcAft>
                <a:spcPts val="0"/>
              </a:spcAft>
              <a:defRPr lang="en-US" sz="794" b="0" i="0" u="none" strike="noStrike" kern="1200" baseline="0" dirty="0" smtClean="0">
                <a:solidFill>
                  <a:schemeClr val="bg1">
                    <a:lumMod val="50000"/>
                  </a:schemeClr>
                </a:solidFill>
                <a:latin typeface="Arial Narrow" pitchFamily="34" charset="0"/>
                <a:ea typeface="+mn-ea"/>
                <a:cs typeface="+mn-cs"/>
              </a:defRPr>
            </a:lvl1pPr>
            <a:lvl2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2pPr>
            <a:lvl3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3pPr>
            <a:lvl4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4pPr>
            <a:lvl5pPr marL="0" algn="l" defTabSz="449505" rtl="0" eaLnBrk="1" latinLnBrk="0" hangingPunct="1">
              <a:defRPr lang="en-US" sz="706" b="0" i="0" u="none" strike="noStrike" kern="1200" baseline="0" dirty="0" smtClean="0">
                <a:solidFill>
                  <a:schemeClr val="bg1">
                    <a:lumMod val="50000"/>
                  </a:schemeClr>
                </a:solidFill>
                <a:latin typeface="Arial Narrow" pitchFamily="34" charset="0"/>
                <a:ea typeface="+mn-ea"/>
                <a:cs typeface="+mn-cs"/>
              </a:defRPr>
            </a:lvl5pPr>
          </a:lstStyle>
          <a:p>
            <a:pPr lvl="0"/>
            <a:r>
              <a:rPr lang="en-US"/>
              <a:t>Edit Master text styles</a:t>
            </a:r>
          </a:p>
        </p:txBody>
      </p:sp>
    </p:spTree>
    <p:extLst>
      <p:ext uri="{BB962C8B-B14F-4D97-AF65-F5344CB8AC3E}">
        <p14:creationId xmlns:p14="http://schemas.microsoft.com/office/powerpoint/2010/main" val="1879360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FCA7-6C3B-15EC-BA5F-67D5A4EC614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4237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2D9E-7DA6-FAD9-71B2-5B5F8681D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E72D12-1EAA-DA34-CB6C-C1860CB34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09A19A-38A7-7EDF-EF2B-BC0AE2AD3CCF}"/>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5" name="Footer Placeholder 4">
            <a:extLst>
              <a:ext uri="{FF2B5EF4-FFF2-40B4-BE49-F238E27FC236}">
                <a16:creationId xmlns:a16="http://schemas.microsoft.com/office/drawing/2014/main" id="{22D96ED2-9F03-5AB4-E550-D4DA8240C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0AFB6-6905-2F75-0790-A737EDA9F8D5}"/>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745163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7021-E3F1-6751-0305-00F48FE0B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30579-40B1-EFD8-5035-67041B68C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53561-ACE1-F766-DCCE-C854B9F216DD}"/>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5" name="Footer Placeholder 4">
            <a:extLst>
              <a:ext uri="{FF2B5EF4-FFF2-40B4-BE49-F238E27FC236}">
                <a16:creationId xmlns:a16="http://schemas.microsoft.com/office/drawing/2014/main" id="{B2449114-7D95-36FA-4E9D-7FF8BA235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D6563-FF0E-34EA-275A-38E81A8AC04E}"/>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649373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0E28-8162-9D5D-3AF7-FFBE0C0AC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D3AA7D-CC5D-EF1B-F37C-37C8F6DDA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9DF98-F080-E6C5-E1D2-6D367BB936DD}"/>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5" name="Footer Placeholder 4">
            <a:extLst>
              <a:ext uri="{FF2B5EF4-FFF2-40B4-BE49-F238E27FC236}">
                <a16:creationId xmlns:a16="http://schemas.microsoft.com/office/drawing/2014/main" id="{E9403BA1-66B2-ADDE-6CC0-E8042BF5D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415B3-B83F-DD15-CF39-A1ADBFC9A6CC}"/>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140772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4D1A-0137-E280-8D3E-2AE25D22B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B6E01-AA8F-700F-334A-AEF962A0C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635531-D82B-FE2F-6C29-ACF327AF30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EA4DB-F03D-3EDE-3975-410C059BF430}"/>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6" name="Footer Placeholder 5">
            <a:extLst>
              <a:ext uri="{FF2B5EF4-FFF2-40B4-BE49-F238E27FC236}">
                <a16:creationId xmlns:a16="http://schemas.microsoft.com/office/drawing/2014/main" id="{EA6076D6-6B91-A058-93E9-154D5458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FE74F-F40F-597C-5728-42EB2B6DB895}"/>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1024728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382-514F-3F7D-914F-D7396D9F14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B82C2D-A18F-2A23-72F8-FB0912189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5A5165-6B37-41B5-263D-203F14292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B084C4-556A-004A-055A-D819142E8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27FA3-4D1D-721F-328D-EE7126E8E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79AED7-5D48-85E9-B2D6-22A3B21F3784}"/>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8" name="Footer Placeholder 7">
            <a:extLst>
              <a:ext uri="{FF2B5EF4-FFF2-40B4-BE49-F238E27FC236}">
                <a16:creationId xmlns:a16="http://schemas.microsoft.com/office/drawing/2014/main" id="{96D0E076-89A7-F684-949A-926E5B017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4E24C4-BFE3-FD85-B3F2-A309C33E25EF}"/>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390933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774C-C11E-0BFD-A111-78CBC9F5EC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1F154D-DA25-6597-6C71-0E87BE1D4C1E}"/>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4" name="Footer Placeholder 3">
            <a:extLst>
              <a:ext uri="{FF2B5EF4-FFF2-40B4-BE49-F238E27FC236}">
                <a16:creationId xmlns:a16="http://schemas.microsoft.com/office/drawing/2014/main" id="{AD59A3D2-1447-DC2F-7C2E-53C256009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064D9-E15D-7034-A616-F08BF8F8EA1C}"/>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2813319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7618E5-E3C0-1134-9360-41D8260666F8}"/>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3" name="Footer Placeholder 2">
            <a:extLst>
              <a:ext uri="{FF2B5EF4-FFF2-40B4-BE49-F238E27FC236}">
                <a16:creationId xmlns:a16="http://schemas.microsoft.com/office/drawing/2014/main" id="{0F935296-3407-BD2F-D1D4-1E45D7308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2B3143-195B-58B4-6FD6-3A30AD9890C4}"/>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1676729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200B-8109-7B2C-45DD-0685A9A68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C74185-D10C-F880-A74A-B58301ADF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561C62-D16C-CEEF-FF9C-602E17862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6C076-20B5-7079-6B4A-C9083B57156C}"/>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6" name="Footer Placeholder 5">
            <a:extLst>
              <a:ext uri="{FF2B5EF4-FFF2-40B4-BE49-F238E27FC236}">
                <a16:creationId xmlns:a16="http://schemas.microsoft.com/office/drawing/2014/main" id="{A298EE4E-B9C4-885F-B884-9023EBCB2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4582C-5214-89E1-BD55-9BD98BDF907B}"/>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412726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C693-F835-2AC1-B07B-0679D3103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6FC32-6B7A-36F4-DB7F-B30E2123C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F3A86-DA22-A8E1-DE66-5A070E44C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78A6A-4F6F-AC72-4735-46BE509707F0}"/>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6" name="Footer Placeholder 5">
            <a:extLst>
              <a:ext uri="{FF2B5EF4-FFF2-40B4-BE49-F238E27FC236}">
                <a16:creationId xmlns:a16="http://schemas.microsoft.com/office/drawing/2014/main" id="{A2F26464-EFD3-1E25-96E9-B59301152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516E9-B35D-4589-123C-18EB2E08837D}"/>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1544777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676C-25AF-1561-1397-126336262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76184-03B7-0088-8B19-7FD8CEAE07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B0730-1EE8-A458-88E5-B6E98C6619F6}"/>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5" name="Footer Placeholder 4">
            <a:extLst>
              <a:ext uri="{FF2B5EF4-FFF2-40B4-BE49-F238E27FC236}">
                <a16:creationId xmlns:a16="http://schemas.microsoft.com/office/drawing/2014/main" id="{33C78BB7-2320-DBF5-B0F3-BFC02D987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49C8B-05D2-B486-7826-7216D5E1FE74}"/>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2279115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0DF1C-EDFF-FC2A-C542-50EC2CC7F0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3C5683-2B16-581F-51E6-50AEFEDCF6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010BA-C7E1-FCC3-3A0E-21FEE03DD6D7}"/>
              </a:ext>
            </a:extLst>
          </p:cNvPr>
          <p:cNvSpPr>
            <a:spLocks noGrp="1"/>
          </p:cNvSpPr>
          <p:nvPr>
            <p:ph type="dt" sz="half" idx="10"/>
          </p:nvPr>
        </p:nvSpPr>
        <p:spPr/>
        <p:txBody>
          <a:bodyPr/>
          <a:lstStyle/>
          <a:p>
            <a:fld id="{3BD33528-0651-4FCC-9945-A3627DF83512}" type="datetimeFigureOut">
              <a:rPr lang="en-US" smtClean="0"/>
              <a:t>7/15/2024</a:t>
            </a:fld>
            <a:endParaRPr lang="en-US"/>
          </a:p>
        </p:txBody>
      </p:sp>
      <p:sp>
        <p:nvSpPr>
          <p:cNvPr id="5" name="Footer Placeholder 4">
            <a:extLst>
              <a:ext uri="{FF2B5EF4-FFF2-40B4-BE49-F238E27FC236}">
                <a16:creationId xmlns:a16="http://schemas.microsoft.com/office/drawing/2014/main" id="{B68AAF8E-0340-DD5F-E83A-E45BEACDD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0A8A9-13D3-6F13-3CA1-7566306EB7F8}"/>
              </a:ext>
            </a:extLst>
          </p:cNvPr>
          <p:cNvSpPr>
            <a:spLocks noGrp="1"/>
          </p:cNvSpPr>
          <p:nvPr>
            <p:ph type="sldNum" sz="quarter" idx="12"/>
          </p:nvPr>
        </p:nvSpPr>
        <p:spPr/>
        <p:txBody>
          <a:bodyPr/>
          <a:lstStyle/>
          <a:p>
            <a:fld id="{6AF199A4-2250-4570-BA2D-33420ED0C461}" type="slidenum">
              <a:rPr lang="en-US" smtClean="0"/>
              <a:t>‹#›</a:t>
            </a:fld>
            <a:endParaRPr lang="en-US"/>
          </a:p>
        </p:txBody>
      </p:sp>
    </p:spTree>
    <p:extLst>
      <p:ext uri="{BB962C8B-B14F-4D97-AF65-F5344CB8AC3E}">
        <p14:creationId xmlns:p14="http://schemas.microsoft.com/office/powerpoint/2010/main" val="1527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2.xml"/><Relationship Id="rId7" Type="http://schemas.openxmlformats.org/officeDocument/2006/relationships/tags" Target="../tags/tag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ags" Target="../tags/tag3.xml"/><Relationship Id="rId11" Type="http://schemas.openxmlformats.org/officeDocument/2006/relationships/image" Target="../media/image3.png"/><Relationship Id="rId5" Type="http://schemas.openxmlformats.org/officeDocument/2006/relationships/tags" Target="../tags/tag2.xml"/><Relationship Id="rId10" Type="http://schemas.openxmlformats.org/officeDocument/2006/relationships/image" Target="../media/image2.emf"/><Relationship Id="rId4" Type="http://schemas.openxmlformats.org/officeDocument/2006/relationships/tags" Target="../tags/tag1.xml"/><Relationship Id="rId9"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lum/>
          </a:blip>
          <a:srcRect/>
          <a:stretch>
            <a:fillRect l="-35000" r="-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70000"/>
            <a:lum/>
          </a:blip>
          <a:srcRect/>
          <a:stretch>
            <a:fillRect l="-35000" r="-35000"/>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1925" y="1403"/>
          <a:ext cx="1924" cy="1400"/>
        </p:xfrm>
        <a:graphic>
          <a:graphicData uri="http://schemas.openxmlformats.org/presentationml/2006/ole">
            <mc:AlternateContent xmlns:mc="http://schemas.openxmlformats.org/markup-compatibility/2006">
              <mc:Choice xmlns:v="urn:schemas-microsoft-com:vml" Requires="v">
                <p:oleObj name="think-cell Slide" r:id="rId9" imgW="270" imgH="270" progId="TCLayout.ActiveDocument.1">
                  <p:embed/>
                </p:oleObj>
              </mc:Choice>
              <mc:Fallback>
                <p:oleObj name="think-cell Slide" r:id="rId9" imgW="270" imgH="270" progId="TCLayout.ActiveDocument.1">
                  <p:embed/>
                  <p:pic>
                    <p:nvPicPr>
                      <p:cNvPr id="4" name="Object 3" hidden="1"/>
                      <p:cNvPicPr/>
                      <p:nvPr/>
                    </p:nvPicPr>
                    <p:blipFill>
                      <a:blip r:embed="rId10"/>
                      <a:stretch>
                        <a:fillRect/>
                      </a:stretch>
                    </p:blipFill>
                    <p:spPr>
                      <a:xfrm>
                        <a:off x="1925" y="1403"/>
                        <a:ext cx="1924" cy="1400"/>
                      </a:xfrm>
                      <a:prstGeom prst="rect">
                        <a:avLst/>
                      </a:prstGeom>
                    </p:spPr>
                  </p:pic>
                </p:oleObj>
              </mc:Fallback>
            </mc:AlternateContent>
          </a:graphicData>
        </a:graphic>
      </p:graphicFrame>
      <p:sp>
        <p:nvSpPr>
          <p:cNvPr id="5" name="Rectangle 4" hidden="1"/>
          <p:cNvSpPr/>
          <p:nvPr userDrawn="1">
            <p:custDataLst>
              <p:tags r:id="rId5"/>
            </p:custDataLst>
          </p:nvPr>
        </p:nvSpPr>
        <p:spPr>
          <a:xfrm>
            <a:off x="0" y="0"/>
            <a:ext cx="140074" cy="140074"/>
          </a:xfrm>
          <a:prstGeom prst="rect">
            <a:avLst/>
          </a:prstGeom>
          <a:noFill/>
        </p:spPr>
        <p:style>
          <a:lnRef idx="2">
            <a:schemeClr val="accent1"/>
          </a:lnRef>
          <a:fillRef idx="1">
            <a:schemeClr val="lt1"/>
          </a:fillRef>
          <a:effectRef idx="0">
            <a:schemeClr val="accent1"/>
          </a:effectRef>
          <a:fontRef idx="minor">
            <a:schemeClr val="dk1"/>
          </a:fontRef>
        </p:style>
        <p:txBody>
          <a:bodyPr wrap="none" lIns="0" tIns="0" rIns="0" bIns="0" rtlCol="0" anchor="ctr"/>
          <a:lstStyle/>
          <a:p>
            <a:pPr marL="0" lvl="0" indent="0" algn="ctr" eaLnBrk="1">
              <a:lnSpc>
                <a:spcPct val="100000"/>
              </a:lnSpc>
              <a:spcBef>
                <a:spcPct val="0"/>
              </a:spcBef>
              <a:spcAft>
                <a:spcPct val="0"/>
              </a:spcAft>
            </a:pPr>
            <a:endParaRPr lang="en-US" sz="2824" b="1" i="0" baseline="0">
              <a:latin typeface="Georgia" panose="02040502050405020303" pitchFamily="18" charset="0"/>
              <a:ea typeface="+mj-ea"/>
              <a:cs typeface="+mj-cs"/>
              <a:sym typeface="Georgia" panose="02040502050405020303" pitchFamily="18" charset="0"/>
            </a:endParaRPr>
          </a:p>
        </p:txBody>
      </p:sp>
      <p:sp>
        <p:nvSpPr>
          <p:cNvPr id="2" name="Title Placeholder 1"/>
          <p:cNvSpPr>
            <a:spLocks noGrp="1"/>
          </p:cNvSpPr>
          <p:nvPr>
            <p:ph type="title"/>
          </p:nvPr>
        </p:nvSpPr>
        <p:spPr>
          <a:xfrm>
            <a:off x="554182" y="555650"/>
            <a:ext cx="11083637" cy="722948"/>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554182" y="1549103"/>
            <a:ext cx="11083637" cy="45259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11317874" y="6369231"/>
            <a:ext cx="319944" cy="265399"/>
          </a:xfrm>
          <a:prstGeom prst="rect">
            <a:avLst/>
          </a:prstGeom>
          <a:noFill/>
        </p:spPr>
        <p:txBody>
          <a:bodyPr wrap="square" lIns="0" tIns="0" rIns="0" bIns="0" rtlCol="0">
            <a:noAutofit/>
          </a:bodyPr>
          <a:lstStyle/>
          <a:p>
            <a:pPr algn="r"/>
            <a:endParaRPr lang="en-US" sz="706" b="1">
              <a:solidFill>
                <a:schemeClr val="accent1"/>
              </a:solidFill>
              <a:latin typeface="Arial" panose="020B0604020202020204" pitchFamily="34" charset="0"/>
              <a:cs typeface="Arial" panose="020B0604020202020204" pitchFamily="34" charset="0"/>
            </a:endParaRPr>
          </a:p>
        </p:txBody>
      </p:sp>
      <p:cxnSp>
        <p:nvCxnSpPr>
          <p:cNvPr id="16" name="Straight Connector 15"/>
          <p:cNvCxnSpPr/>
          <p:nvPr/>
        </p:nvCxnSpPr>
        <p:spPr>
          <a:xfrm>
            <a:off x="554182" y="6260951"/>
            <a:ext cx="11083637" cy="0"/>
          </a:xfrm>
          <a:prstGeom prst="line">
            <a:avLst/>
          </a:prstGeom>
          <a:ln w="254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6225" y="6125224"/>
            <a:ext cx="1633333" cy="681120"/>
          </a:xfrm>
          <a:prstGeom prst="rect">
            <a:avLst/>
          </a:prstGeom>
        </p:spPr>
      </p:pic>
      <p:cxnSp>
        <p:nvCxnSpPr>
          <p:cNvPr id="13" name="Straight Connector 12">
            <a:extLst>
              <a:ext uri="{FF2B5EF4-FFF2-40B4-BE49-F238E27FC236}">
                <a16:creationId xmlns:a16="http://schemas.microsoft.com/office/drawing/2014/main" id="{252E09F4-4BA8-4E38-A6AB-D03AA165D6EA}"/>
              </a:ext>
            </a:extLst>
          </p:cNvPr>
          <p:cNvCxnSpPr/>
          <p:nvPr userDrawn="1"/>
        </p:nvCxnSpPr>
        <p:spPr>
          <a:xfrm>
            <a:off x="554183" y="6260951"/>
            <a:ext cx="11083637" cy="0"/>
          </a:xfrm>
          <a:prstGeom prst="line">
            <a:avLst/>
          </a:prstGeom>
          <a:ln w="254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TextBox 5" hidden="1"/>
          <p:cNvSpPr txBox="1"/>
          <p:nvPr userDrawn="1">
            <p:custDataLst>
              <p:tags r:id="rId6"/>
            </p:custDataLst>
          </p:nvPr>
        </p:nvSpPr>
        <p:spPr>
          <a:xfrm>
            <a:off x="11205882" y="11205882"/>
            <a:ext cx="11206" cy="11206"/>
          </a:xfrm>
          <a:prstGeom prst="rect">
            <a:avLst/>
          </a:prstGeom>
          <a:noFill/>
        </p:spPr>
        <p:txBody>
          <a:bodyPr vert="horz" wrap="square" lIns="0" tIns="0" rIns="0" bIns="0" rtlCol="0">
            <a:noAutofit/>
          </a:bodyPr>
          <a:lstStyle/>
          <a:p>
            <a:pPr>
              <a:spcAft>
                <a:spcPts val="529"/>
              </a:spcAft>
            </a:pPr>
            <a:r>
              <a:rPr lang="en-US" sz="1765">
                <a:solidFill>
                  <a:schemeClr val="bg2"/>
                </a:solidFill>
              </a:rPr>
              <a:t>nonhesmow1868</a:t>
            </a:r>
            <a:endParaRPr lang="en-US" sz="1765" err="1">
              <a:solidFill>
                <a:schemeClr val="bg2"/>
              </a:solidFill>
            </a:endParaRPr>
          </a:p>
        </p:txBody>
      </p:sp>
      <p:sp>
        <p:nvSpPr>
          <p:cNvPr id="7" name="TextBox 6" hidden="1"/>
          <p:cNvSpPr txBox="1"/>
          <p:nvPr userDrawn="1">
            <p:custDataLst>
              <p:tags r:id="rId7"/>
            </p:custDataLst>
          </p:nvPr>
        </p:nvSpPr>
        <p:spPr>
          <a:xfrm>
            <a:off x="11205882" y="11205882"/>
            <a:ext cx="11206" cy="11206"/>
          </a:xfrm>
          <a:prstGeom prst="rect">
            <a:avLst/>
          </a:prstGeom>
          <a:noFill/>
        </p:spPr>
        <p:txBody>
          <a:bodyPr vert="horz" wrap="square" lIns="0" tIns="0" rIns="0" bIns="0" rtlCol="0">
            <a:noAutofit/>
          </a:bodyPr>
          <a:lstStyle/>
          <a:p>
            <a:pPr>
              <a:spcAft>
                <a:spcPts val="529"/>
              </a:spcAft>
            </a:pPr>
            <a:r>
              <a:rPr lang="en-US" sz="1765">
                <a:solidFill>
                  <a:schemeClr val="bg2"/>
                </a:solidFill>
              </a:rPr>
              <a:t>merpalert83 : {LikelihoodValues:{},Classification:,Keywords:[]}</a:t>
            </a:r>
            <a:endParaRPr lang="en-US" sz="1765" err="1">
              <a:solidFill>
                <a:schemeClr val="bg2"/>
              </a:solidFill>
            </a:endParaRPr>
          </a:p>
        </p:txBody>
      </p:sp>
    </p:spTree>
    <p:extLst>
      <p:ext uri="{BB962C8B-B14F-4D97-AF65-F5344CB8AC3E}">
        <p14:creationId xmlns:p14="http://schemas.microsoft.com/office/powerpoint/2010/main" val="44840666"/>
      </p:ext>
    </p:extLst>
  </p:cSld>
  <p:clrMap bg1="lt1" tx1="dk1" bg2="lt2" tx2="dk2" accent1="accent1" accent2="accent2" accent3="accent3" accent4="accent4" accent5="accent5" accent6="accent6" hlink="hlink" folHlink="folHlink"/>
  <p:sldLayoutIdLst>
    <p:sldLayoutId id="2147483720" r:id="rId1"/>
    <p:sldLayoutId id="2147483721" r:id="rId2"/>
  </p:sldLayoutIdLst>
  <p:hf hdr="0" ftr="0"/>
  <p:txStyles>
    <p:titleStyle>
      <a:lvl1pPr algn="l" defTabSz="502920" rtl="0" eaLnBrk="1" latinLnBrk="0" hangingPunct="1">
        <a:spcBef>
          <a:spcPct val="0"/>
        </a:spcBef>
        <a:buNone/>
        <a:defRPr sz="3200" b="1" kern="1200">
          <a:solidFill>
            <a:schemeClr val="tx2"/>
          </a:solidFill>
          <a:latin typeface="+mj-lt"/>
          <a:ea typeface="+mj-ea"/>
          <a:cs typeface="+mj-cs"/>
        </a:defRPr>
      </a:lvl1pPr>
    </p:titleStyle>
    <p:bodyStyle>
      <a:lvl1pPr marL="0" indent="0" algn="l" defTabSz="502920" rtl="0" eaLnBrk="1" latinLnBrk="0" hangingPunct="1">
        <a:lnSpc>
          <a:spcPct val="100000"/>
        </a:lnSpc>
        <a:spcBef>
          <a:spcPts val="0"/>
        </a:spcBef>
        <a:spcAft>
          <a:spcPts val="432"/>
        </a:spcAft>
        <a:buFont typeface="Arial"/>
        <a:buNone/>
        <a:defRPr sz="2400" kern="1200">
          <a:solidFill>
            <a:schemeClr val="bg2"/>
          </a:solidFill>
          <a:latin typeface="+mn-lt"/>
          <a:ea typeface="+mn-ea"/>
          <a:cs typeface="+mn-cs"/>
        </a:defRPr>
      </a:lvl1pPr>
      <a:lvl2pPr marL="0" indent="0" algn="l" defTabSz="502920" rtl="0" eaLnBrk="1" latinLnBrk="0" hangingPunct="1">
        <a:lnSpc>
          <a:spcPct val="100000"/>
        </a:lnSpc>
        <a:spcBef>
          <a:spcPts val="432"/>
        </a:spcBef>
        <a:spcAft>
          <a:spcPts val="432"/>
        </a:spcAft>
        <a:buFont typeface="Arial" panose="020B0604020202020204" pitchFamily="34" charset="0"/>
        <a:buNone/>
        <a:defRPr sz="2000" b="1" kern="1200">
          <a:solidFill>
            <a:schemeClr val="tx2"/>
          </a:solidFill>
          <a:latin typeface="+mn-lt"/>
          <a:ea typeface="+mn-ea"/>
          <a:cs typeface="+mn-cs"/>
        </a:defRPr>
      </a:lvl2pPr>
      <a:lvl3pPr marL="114300" indent="-114300" algn="l" defTabSz="502920" rtl="0" eaLnBrk="1" latinLnBrk="0" hangingPunct="1">
        <a:lnSpc>
          <a:spcPct val="100000"/>
        </a:lnSpc>
        <a:spcBef>
          <a:spcPts val="0"/>
        </a:spcBef>
        <a:spcAft>
          <a:spcPts val="432"/>
        </a:spcAft>
        <a:buFont typeface="Arial" panose="020B0604020202020204" pitchFamily="34" charset="0"/>
        <a:buChar char="•"/>
        <a:defRPr sz="1600" kern="1200">
          <a:solidFill>
            <a:schemeClr val="tx2"/>
          </a:solidFill>
          <a:latin typeface="+mn-lt"/>
          <a:ea typeface="+mn-ea"/>
          <a:cs typeface="+mn-cs"/>
        </a:defRPr>
      </a:lvl3pPr>
      <a:lvl4pPr marL="400050" indent="-228600" algn="l" defTabSz="502920" rtl="0" eaLnBrk="1" latinLnBrk="0" hangingPunct="1">
        <a:lnSpc>
          <a:spcPct val="100000"/>
        </a:lnSpc>
        <a:spcBef>
          <a:spcPts val="0"/>
        </a:spcBef>
        <a:spcAft>
          <a:spcPts val="432"/>
        </a:spcAft>
        <a:buFont typeface="Georgia" panose="02040502050405020303" pitchFamily="18" charset="0"/>
        <a:buChar char="—"/>
        <a:tabLst/>
        <a:defRPr sz="1600" kern="1200">
          <a:solidFill>
            <a:schemeClr val="tx2"/>
          </a:solidFill>
          <a:latin typeface="+mn-lt"/>
          <a:ea typeface="+mn-ea"/>
          <a:cs typeface="+mn-cs"/>
        </a:defRPr>
      </a:lvl4pPr>
      <a:lvl5pPr marL="571500" indent="-171450" algn="l" defTabSz="502920" rtl="0" eaLnBrk="1" latinLnBrk="0" hangingPunct="1">
        <a:lnSpc>
          <a:spcPct val="100000"/>
        </a:lnSpc>
        <a:spcBef>
          <a:spcPts val="0"/>
        </a:spcBef>
        <a:spcAft>
          <a:spcPts val="432"/>
        </a:spcAft>
        <a:buFont typeface="Arial" panose="020B0604020202020204" pitchFamily="34" charset="0"/>
        <a:buChar char="•"/>
        <a:defRPr sz="1600" kern="1200">
          <a:solidFill>
            <a:schemeClr val="tx2"/>
          </a:solidFill>
          <a:latin typeface="+mn-lt"/>
          <a:ea typeface="+mn-ea"/>
          <a:cs typeface="+mn-cs"/>
        </a:defRPr>
      </a:lvl5pPr>
      <a:lvl6pPr marL="742950" indent="-171450" algn="l" defTabSz="502920" rtl="0" eaLnBrk="1" latinLnBrk="0" hangingPunct="1">
        <a:lnSpc>
          <a:spcPct val="100000"/>
        </a:lnSpc>
        <a:spcBef>
          <a:spcPct val="20000"/>
        </a:spcBef>
        <a:spcAft>
          <a:spcPts val="432"/>
        </a:spcAft>
        <a:buFont typeface="Georgia" panose="02040502050405020303" pitchFamily="18" charset="0"/>
        <a:buChar char="—"/>
        <a:defRPr sz="1600" kern="1200" baseline="0">
          <a:solidFill>
            <a:schemeClr val="tx2"/>
          </a:solidFill>
          <a:latin typeface="+mn-lt"/>
          <a:ea typeface="+mn-ea"/>
          <a:cs typeface="+mn-cs"/>
        </a:defRPr>
      </a:lvl6pPr>
      <a:lvl7pPr marL="3268980" indent="-251460" algn="l" defTabSz="502920" rtl="0" eaLnBrk="1" latinLnBrk="0" hangingPunct="1">
        <a:spcBef>
          <a:spcPct val="20000"/>
        </a:spcBef>
        <a:buFont typeface="Arial"/>
        <a:buChar char="•"/>
        <a:defRPr sz="8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974" userDrawn="1">
          <p15:clr>
            <a:srgbClr val="F26B43"/>
          </p15:clr>
        </p15:guide>
        <p15:guide id="4" orient="horz" pos="4012" userDrawn="1">
          <p15:clr>
            <a:srgbClr val="F26B43"/>
          </p15:clr>
        </p15:guide>
        <p15:guide id="5" pos="1955" userDrawn="1">
          <p15:clr>
            <a:srgbClr val="F26B43"/>
          </p15:clr>
        </p15:guide>
        <p15:guide id="6" pos="7334" userDrawn="1">
          <p15:clr>
            <a:srgbClr val="F26B43"/>
          </p15:clr>
        </p15:guide>
        <p15:guide id="7" orient="horz" pos="348" userDrawn="1">
          <p15:clr>
            <a:srgbClr val="F26B43"/>
          </p15:clr>
        </p15:guide>
        <p15:guide id="8" pos="5629" userDrawn="1">
          <p15:clr>
            <a:srgbClr val="F26B43"/>
          </p15:clr>
        </p15:guide>
        <p15:guide id="9" pos="3750" userDrawn="1">
          <p15:clr>
            <a:srgbClr val="F26B43"/>
          </p15:clr>
        </p15:guide>
        <p15:guide id="10" pos="2048" userDrawn="1">
          <p15:clr>
            <a:srgbClr val="F26B43"/>
          </p15:clr>
        </p15:guide>
        <p15:guide id="11" pos="2146" userDrawn="1">
          <p15:clr>
            <a:srgbClr val="F26B43"/>
          </p15:clr>
        </p15:guide>
        <p15:guide id="12" pos="5718" userDrawn="1">
          <p15:clr>
            <a:srgbClr val="F26B43"/>
          </p15:clr>
        </p15:guide>
        <p15:guide id="13" pos="5542" userDrawn="1">
          <p15:clr>
            <a:srgbClr val="F26B43"/>
          </p15:clr>
        </p15:guide>
        <p15:guide id="14" pos="3934" userDrawn="1">
          <p15:clr>
            <a:srgbClr val="F26B43"/>
          </p15:clr>
        </p15:guide>
        <p15:guide id="15" pos="34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59041-3A57-7A94-D5AD-59444E7A7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114978-A8AA-6240-3877-C7F8C5697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95C4D-7006-C9ED-EDF2-1C5E67731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33528-0651-4FCC-9945-A3627DF83512}" type="datetimeFigureOut">
              <a:rPr lang="en-US" smtClean="0"/>
              <a:t>7/15/2024</a:t>
            </a:fld>
            <a:endParaRPr lang="en-US"/>
          </a:p>
        </p:txBody>
      </p:sp>
      <p:sp>
        <p:nvSpPr>
          <p:cNvPr id="5" name="Footer Placeholder 4">
            <a:extLst>
              <a:ext uri="{FF2B5EF4-FFF2-40B4-BE49-F238E27FC236}">
                <a16:creationId xmlns:a16="http://schemas.microsoft.com/office/drawing/2014/main" id="{A986A826-607B-BB01-49D5-DE83A37C0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9CB77-7780-FFDF-186E-A487C10FF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199A4-2250-4570-BA2D-33420ED0C461}" type="slidenum">
              <a:rPr lang="en-US" smtClean="0"/>
              <a:t>‹#›</a:t>
            </a:fld>
            <a:endParaRPr lang="en-US"/>
          </a:p>
        </p:txBody>
      </p:sp>
    </p:spTree>
    <p:extLst>
      <p:ext uri="{BB962C8B-B14F-4D97-AF65-F5344CB8AC3E}">
        <p14:creationId xmlns:p14="http://schemas.microsoft.com/office/powerpoint/2010/main" val="111770724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b="1">
                <a:latin typeface="Georgia"/>
                <a:cs typeface="Calibri Light"/>
              </a:rPr>
              <a:t>Nuveen Sales Targets</a:t>
            </a:r>
            <a:endParaRPr lang="en-US" sz="5400" b="1">
              <a:latin typeface="Georgia"/>
              <a:ea typeface="Calibri Light" panose="020F0302020204030204"/>
              <a:cs typeface="Calibri Light" panose="020F0302020204030204"/>
            </a:endParaRPr>
          </a:p>
        </p:txBody>
      </p:sp>
      <p:sp>
        <p:nvSpPr>
          <p:cNvPr id="70" name="Freeform: Shape 6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Logo&#10;&#10;Description automatically generated">
            <a:extLst>
              <a:ext uri="{FF2B5EF4-FFF2-40B4-BE49-F238E27FC236}">
                <a16:creationId xmlns:a16="http://schemas.microsoft.com/office/drawing/2014/main" id="{2DEEE255-77E4-7D75-1304-E44AA11DBE5A}"/>
              </a:ext>
            </a:extLst>
          </p:cNvPr>
          <p:cNvPicPr>
            <a:picLocks noChangeAspect="1"/>
          </p:cNvPicPr>
          <p:nvPr/>
        </p:nvPicPr>
        <p:blipFill rotWithShape="1">
          <a:blip r:embed="rId3"/>
          <a:srcRect l="12604" r="1155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3" name="TextBox 2">
            <a:extLst>
              <a:ext uri="{FF2B5EF4-FFF2-40B4-BE49-F238E27FC236}">
                <a16:creationId xmlns:a16="http://schemas.microsoft.com/office/drawing/2014/main" id="{2DD731D7-3985-EAC7-400C-1EEE5118AA2F}"/>
              </a:ext>
            </a:extLst>
          </p:cNvPr>
          <p:cNvSpPr txBox="1"/>
          <p:nvPr/>
        </p:nvSpPr>
        <p:spPr>
          <a:xfrm>
            <a:off x="7330440" y="5013960"/>
            <a:ext cx="34137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Liam Smith</a:t>
            </a:r>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20BD-AA1E-6EE5-5FA6-B66EA9B0B30A}"/>
              </a:ext>
            </a:extLst>
          </p:cNvPr>
          <p:cNvSpPr>
            <a:spLocks noGrp="1"/>
          </p:cNvSpPr>
          <p:nvPr>
            <p:ph type="title"/>
          </p:nvPr>
        </p:nvSpPr>
        <p:spPr>
          <a:xfrm>
            <a:off x="554180" y="5323593"/>
            <a:ext cx="11083637" cy="722948"/>
          </a:xfrm>
        </p:spPr>
        <p:txBody>
          <a:bodyPr/>
          <a:lstStyle/>
          <a:p>
            <a:r>
              <a:rPr lang="en-US" sz="2400" b="0"/>
              <a:t>Predicted strongest targets in Logistic Model have highest total sales in both trailing 9 months and 21 months</a:t>
            </a:r>
          </a:p>
        </p:txBody>
      </p:sp>
      <p:pic>
        <p:nvPicPr>
          <p:cNvPr id="6" name="Picture 5">
            <a:extLst>
              <a:ext uri="{FF2B5EF4-FFF2-40B4-BE49-F238E27FC236}">
                <a16:creationId xmlns:a16="http://schemas.microsoft.com/office/drawing/2014/main" id="{359EC6EC-92ED-01DC-0296-F73D7ACF3083}"/>
              </a:ext>
            </a:extLst>
          </p:cNvPr>
          <p:cNvPicPr>
            <a:picLocks noChangeAspect="1"/>
          </p:cNvPicPr>
          <p:nvPr/>
        </p:nvPicPr>
        <p:blipFill>
          <a:blip r:embed="rId3"/>
          <a:stretch>
            <a:fillRect/>
          </a:stretch>
        </p:blipFill>
        <p:spPr>
          <a:xfrm>
            <a:off x="6227767" y="968231"/>
            <a:ext cx="5757406" cy="3612995"/>
          </a:xfrm>
          <a:prstGeom prst="rect">
            <a:avLst/>
          </a:prstGeom>
        </p:spPr>
      </p:pic>
      <p:pic>
        <p:nvPicPr>
          <p:cNvPr id="7" name="Picture 6">
            <a:extLst>
              <a:ext uri="{FF2B5EF4-FFF2-40B4-BE49-F238E27FC236}">
                <a16:creationId xmlns:a16="http://schemas.microsoft.com/office/drawing/2014/main" id="{F942D0A9-1FA1-192B-7BDD-58D4B2A8B077}"/>
              </a:ext>
            </a:extLst>
          </p:cNvPr>
          <p:cNvPicPr>
            <a:picLocks noChangeAspect="1"/>
          </p:cNvPicPr>
          <p:nvPr/>
        </p:nvPicPr>
        <p:blipFill>
          <a:blip r:embed="rId4"/>
          <a:stretch>
            <a:fillRect/>
          </a:stretch>
        </p:blipFill>
        <p:spPr>
          <a:xfrm>
            <a:off x="206826" y="968232"/>
            <a:ext cx="5573488" cy="3612995"/>
          </a:xfrm>
          <a:prstGeom prst="rect">
            <a:avLst/>
          </a:prstGeom>
        </p:spPr>
      </p:pic>
      <p:sp>
        <p:nvSpPr>
          <p:cNvPr id="3" name="TextBox 2">
            <a:extLst>
              <a:ext uri="{FF2B5EF4-FFF2-40B4-BE49-F238E27FC236}">
                <a16:creationId xmlns:a16="http://schemas.microsoft.com/office/drawing/2014/main" id="{F91A5C4E-91D6-E43F-DD4D-92F4A6B00BEE}"/>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Logistic Model</a:t>
            </a:r>
          </a:p>
        </p:txBody>
      </p:sp>
    </p:spTree>
    <p:extLst>
      <p:ext uri="{BB962C8B-B14F-4D97-AF65-F5344CB8AC3E}">
        <p14:creationId xmlns:p14="http://schemas.microsoft.com/office/powerpoint/2010/main" val="256010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CE7D-2A06-CBFC-6859-10C5C4D0F46B}"/>
              </a:ext>
            </a:extLst>
          </p:cNvPr>
          <p:cNvSpPr>
            <a:spLocks noGrp="1"/>
          </p:cNvSpPr>
          <p:nvPr>
            <p:ph type="title"/>
          </p:nvPr>
        </p:nvSpPr>
        <p:spPr>
          <a:xfrm>
            <a:off x="6844145" y="2579474"/>
            <a:ext cx="4764338" cy="2518999"/>
          </a:xfrm>
        </p:spPr>
        <p:txBody>
          <a:bodyPr/>
          <a:lstStyle/>
          <a:p>
            <a:r>
              <a:rPr lang="en-US" sz="5400"/>
              <a:t>Least Squares Regression</a:t>
            </a:r>
          </a:p>
        </p:txBody>
      </p:sp>
      <p:sp>
        <p:nvSpPr>
          <p:cNvPr id="4" name="TextBox 3">
            <a:extLst>
              <a:ext uri="{FF2B5EF4-FFF2-40B4-BE49-F238E27FC236}">
                <a16:creationId xmlns:a16="http://schemas.microsoft.com/office/drawing/2014/main" id="{F89BF734-C6DB-83CD-B22D-BE99031F6892}"/>
              </a:ext>
            </a:extLst>
          </p:cNvPr>
          <p:cNvSpPr txBox="1"/>
          <p:nvPr/>
        </p:nvSpPr>
        <p:spPr>
          <a:xfrm>
            <a:off x="6940825" y="5173869"/>
            <a:ext cx="4075043" cy="923330"/>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2000">
                <a:solidFill>
                  <a:schemeClr val="tx2"/>
                </a:solidFill>
              </a:rPr>
              <a:t>Predicts how much each WF advisor will purchase in Nuveen assets in the next 3 months. </a:t>
            </a:r>
          </a:p>
        </p:txBody>
      </p:sp>
    </p:spTree>
    <p:extLst>
      <p:ext uri="{BB962C8B-B14F-4D97-AF65-F5344CB8AC3E}">
        <p14:creationId xmlns:p14="http://schemas.microsoft.com/office/powerpoint/2010/main" val="216382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2A80-1791-474B-E0A4-EA9B8ADC88F5}"/>
              </a:ext>
            </a:extLst>
          </p:cNvPr>
          <p:cNvSpPr>
            <a:spLocks noGrp="1"/>
          </p:cNvSpPr>
          <p:nvPr>
            <p:ph type="title"/>
          </p:nvPr>
        </p:nvSpPr>
        <p:spPr/>
        <p:txBody>
          <a:bodyPr/>
          <a:lstStyle/>
          <a:p>
            <a:r>
              <a:rPr lang="en-US"/>
              <a:t>LSR – Variables </a:t>
            </a:r>
          </a:p>
        </p:txBody>
      </p:sp>
      <p:sp>
        <p:nvSpPr>
          <p:cNvPr id="4" name="TextBox 3">
            <a:extLst>
              <a:ext uri="{FF2B5EF4-FFF2-40B4-BE49-F238E27FC236}">
                <a16:creationId xmlns:a16="http://schemas.microsoft.com/office/drawing/2014/main" id="{5C1A3BA6-C320-FDEE-1820-A9D43FD87A2A}"/>
              </a:ext>
            </a:extLst>
          </p:cNvPr>
          <p:cNvSpPr txBox="1"/>
          <p:nvPr/>
        </p:nvSpPr>
        <p:spPr>
          <a:xfrm>
            <a:off x="229589" y="1278598"/>
            <a:ext cx="5866411" cy="446276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l">
              <a:spcAft>
                <a:spcPts val="600"/>
              </a:spcAft>
              <a:buFont typeface="Arial"/>
              <a:buChar char="•"/>
            </a:pPr>
            <a:r>
              <a:rPr lang="en-US" sz="2000">
                <a:solidFill>
                  <a:schemeClr val="bg1"/>
                </a:solidFill>
              </a:rPr>
              <a:t>Total 9-month sales investment grade </a:t>
            </a:r>
          </a:p>
          <a:p>
            <a:pPr marL="342900" indent="-342900">
              <a:spcAft>
                <a:spcPts val="600"/>
              </a:spcAft>
              <a:buFont typeface="Arial"/>
              <a:buChar char="•"/>
            </a:pPr>
            <a:r>
              <a:rPr lang="en-US" sz="2000">
                <a:solidFill>
                  <a:schemeClr val="bg1"/>
                </a:solidFill>
              </a:rPr>
              <a:t>Total 9-month sales municipal bonds</a:t>
            </a:r>
          </a:p>
          <a:p>
            <a:pPr marL="342900" indent="-342900">
              <a:spcAft>
                <a:spcPts val="600"/>
              </a:spcAft>
              <a:buFont typeface="Arial"/>
              <a:buChar char="•"/>
            </a:pPr>
            <a:r>
              <a:rPr lang="en-US" sz="2000">
                <a:solidFill>
                  <a:schemeClr val="bg1"/>
                </a:solidFill>
              </a:rPr>
              <a:t>Nuveen 9-month sales high yield taxable</a:t>
            </a:r>
          </a:p>
          <a:p>
            <a:pPr marL="342900" indent="-342900">
              <a:spcAft>
                <a:spcPts val="600"/>
              </a:spcAft>
              <a:buFont typeface="Arial"/>
              <a:buChar char="•"/>
            </a:pPr>
            <a:r>
              <a:rPr lang="en-US" sz="2000" b="1" u="sng">
                <a:solidFill>
                  <a:schemeClr val="bg1"/>
                </a:solidFill>
              </a:rPr>
              <a:t>Nuveen 9-month sales total</a:t>
            </a:r>
          </a:p>
          <a:p>
            <a:pPr marL="342900" indent="-342900">
              <a:spcAft>
                <a:spcPts val="600"/>
              </a:spcAft>
              <a:buFont typeface="Arial"/>
              <a:buChar char="•"/>
            </a:pPr>
            <a:r>
              <a:rPr lang="en-US" sz="2000">
                <a:solidFill>
                  <a:schemeClr val="bg1"/>
                </a:solidFill>
              </a:rPr>
              <a:t>Total 21-month sales international bonds</a:t>
            </a:r>
          </a:p>
          <a:p>
            <a:pPr marL="342900" indent="-342900">
              <a:spcAft>
                <a:spcPts val="600"/>
              </a:spcAft>
              <a:buFont typeface="Arial"/>
              <a:buChar char="•"/>
            </a:pPr>
            <a:r>
              <a:rPr lang="en-US" sz="2000">
                <a:solidFill>
                  <a:schemeClr val="bg1"/>
                </a:solidFill>
              </a:rPr>
              <a:t>Total 21-month sales investment grade</a:t>
            </a:r>
          </a:p>
          <a:p>
            <a:pPr marL="342900" indent="-342900">
              <a:spcAft>
                <a:spcPts val="600"/>
              </a:spcAft>
              <a:buFont typeface="Arial"/>
              <a:buChar char="•"/>
            </a:pPr>
            <a:r>
              <a:rPr lang="en-US" sz="2000">
                <a:solidFill>
                  <a:schemeClr val="bg1"/>
                </a:solidFill>
              </a:rPr>
              <a:t>Total 21-month sales municipal bonds (-)</a:t>
            </a:r>
          </a:p>
          <a:p>
            <a:pPr marL="342900" indent="-342900">
              <a:spcAft>
                <a:spcPts val="600"/>
              </a:spcAft>
              <a:buFont typeface="Arial"/>
              <a:buChar char="•"/>
            </a:pPr>
            <a:r>
              <a:rPr lang="en-US" sz="2000">
                <a:solidFill>
                  <a:schemeClr val="bg1"/>
                </a:solidFill>
              </a:rPr>
              <a:t>Nuveen 21-month sales high yield taxable</a:t>
            </a:r>
          </a:p>
          <a:p>
            <a:pPr marL="342900" indent="-342900">
              <a:spcAft>
                <a:spcPts val="600"/>
              </a:spcAft>
              <a:buFont typeface="Arial"/>
              <a:buChar char="•"/>
            </a:pPr>
            <a:r>
              <a:rPr lang="en-US" sz="2000" b="1" u="sng">
                <a:solidFill>
                  <a:schemeClr val="bg1"/>
                </a:solidFill>
              </a:rPr>
              <a:t>Nuveen 9-month redemptions alternatives</a:t>
            </a:r>
          </a:p>
          <a:p>
            <a:pPr marL="342900" indent="-342900">
              <a:spcAft>
                <a:spcPts val="600"/>
              </a:spcAft>
              <a:buFont typeface="Arial"/>
              <a:buChar char="•"/>
            </a:pPr>
            <a:r>
              <a:rPr lang="en-US" sz="2000">
                <a:solidFill>
                  <a:schemeClr val="bg1"/>
                </a:solidFill>
              </a:rPr>
              <a:t>Total 21-month redemptions international bonds</a:t>
            </a:r>
          </a:p>
          <a:p>
            <a:pPr marL="342900" indent="-342900">
              <a:spcAft>
                <a:spcPts val="600"/>
              </a:spcAft>
              <a:buFont typeface="Arial"/>
              <a:buChar char="•"/>
            </a:pPr>
            <a:endParaRPr lang="en-US" sz="2000">
              <a:solidFill>
                <a:schemeClr val="bg1"/>
              </a:solidFill>
            </a:endParaRPr>
          </a:p>
        </p:txBody>
      </p:sp>
      <p:sp>
        <p:nvSpPr>
          <p:cNvPr id="5" name="TextBox 4">
            <a:extLst>
              <a:ext uri="{FF2B5EF4-FFF2-40B4-BE49-F238E27FC236}">
                <a16:creationId xmlns:a16="http://schemas.microsoft.com/office/drawing/2014/main" id="{5101121A-3067-8F1D-2120-6D9C40C1137A}"/>
              </a:ext>
            </a:extLst>
          </p:cNvPr>
          <p:cNvSpPr txBox="1"/>
          <p:nvPr/>
        </p:nvSpPr>
        <p:spPr>
          <a:xfrm>
            <a:off x="6285294" y="1278598"/>
            <a:ext cx="6029418"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Font typeface="Arial"/>
              <a:buChar char="•"/>
            </a:pPr>
            <a:r>
              <a:rPr lang="en-US" sz="2000">
                <a:solidFill>
                  <a:schemeClr val="bg1"/>
                </a:solidFill>
              </a:rPr>
              <a:t>Nuveen 21-month redemptions investment grade</a:t>
            </a:r>
          </a:p>
          <a:p>
            <a:pPr marL="342900" indent="-342900">
              <a:spcAft>
                <a:spcPts val="600"/>
              </a:spcAft>
              <a:buFont typeface="Arial"/>
              <a:buChar char="•"/>
            </a:pPr>
            <a:r>
              <a:rPr lang="en-US" sz="2000">
                <a:solidFill>
                  <a:schemeClr val="bg1"/>
                </a:solidFill>
              </a:rPr>
              <a:t>Nuveen 21-month redemptions international bonds</a:t>
            </a:r>
          </a:p>
          <a:p>
            <a:pPr marL="342900" indent="-342900">
              <a:spcAft>
                <a:spcPts val="600"/>
              </a:spcAft>
              <a:buFont typeface="Arial"/>
              <a:buChar char="•"/>
            </a:pPr>
            <a:r>
              <a:rPr lang="en-US" sz="2000">
                <a:solidFill>
                  <a:schemeClr val="bg1"/>
                </a:solidFill>
              </a:rPr>
              <a:t>Mutual fund AUM international bonds (-)</a:t>
            </a:r>
          </a:p>
          <a:p>
            <a:pPr marL="342900" indent="-342900">
              <a:spcAft>
                <a:spcPts val="600"/>
              </a:spcAft>
              <a:buFont typeface="Arial"/>
              <a:buChar char="•"/>
            </a:pPr>
            <a:r>
              <a:rPr lang="en-US" sz="2000">
                <a:solidFill>
                  <a:schemeClr val="bg1"/>
                </a:solidFill>
              </a:rPr>
              <a:t>Mutual fund AUM alternatives</a:t>
            </a:r>
          </a:p>
          <a:p>
            <a:pPr marL="342900" indent="-342900">
              <a:spcAft>
                <a:spcPts val="600"/>
              </a:spcAft>
              <a:buFont typeface="Arial"/>
              <a:buChar char="•"/>
            </a:pPr>
            <a:r>
              <a:rPr lang="en-US" sz="2000">
                <a:solidFill>
                  <a:schemeClr val="bg1"/>
                </a:solidFill>
              </a:rPr>
              <a:t>Mutual fund AUM total</a:t>
            </a:r>
          </a:p>
          <a:p>
            <a:pPr marL="342900" indent="-342900">
              <a:spcAft>
                <a:spcPts val="600"/>
              </a:spcAft>
              <a:buFont typeface="Arial"/>
              <a:buChar char="•"/>
            </a:pPr>
            <a:r>
              <a:rPr lang="en-US" sz="2000" b="1" u="sng">
                <a:solidFill>
                  <a:schemeClr val="bg1"/>
                </a:solidFill>
              </a:rPr>
              <a:t>Total 9-month net sales high yield taxable (-)</a:t>
            </a:r>
          </a:p>
          <a:p>
            <a:pPr marL="342900" indent="-342900">
              <a:spcAft>
                <a:spcPts val="600"/>
              </a:spcAft>
              <a:buFont typeface="Arial"/>
              <a:buChar char="•"/>
            </a:pPr>
            <a:r>
              <a:rPr lang="en-US" sz="2000">
                <a:solidFill>
                  <a:schemeClr val="bg1"/>
                </a:solidFill>
              </a:rPr>
              <a:t>Nuveen 9-month net sales high yield taxable</a:t>
            </a:r>
          </a:p>
          <a:p>
            <a:pPr marL="342900" indent="-342900">
              <a:spcAft>
                <a:spcPts val="600"/>
              </a:spcAft>
              <a:buFont typeface="Arial"/>
              <a:buChar char="•"/>
            </a:pPr>
            <a:r>
              <a:rPr lang="en-US" sz="2000">
                <a:solidFill>
                  <a:schemeClr val="bg1"/>
                </a:solidFill>
              </a:rPr>
              <a:t>Total 21-month net sales alternatives</a:t>
            </a:r>
          </a:p>
          <a:p>
            <a:pPr marL="342900" indent="-342900">
              <a:spcAft>
                <a:spcPts val="600"/>
              </a:spcAft>
              <a:buFont typeface="Arial"/>
              <a:buChar char="•"/>
            </a:pPr>
            <a:r>
              <a:rPr lang="en-US" sz="2000">
                <a:solidFill>
                  <a:schemeClr val="bg1"/>
                </a:solidFill>
              </a:rPr>
              <a:t>Total 21-month net sales US equity</a:t>
            </a:r>
          </a:p>
        </p:txBody>
      </p:sp>
    </p:spTree>
    <p:extLst>
      <p:ext uri="{BB962C8B-B14F-4D97-AF65-F5344CB8AC3E}">
        <p14:creationId xmlns:p14="http://schemas.microsoft.com/office/powerpoint/2010/main" val="184555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ED00-02FA-DCA6-C7C2-43B228DC40F8}"/>
              </a:ext>
            </a:extLst>
          </p:cNvPr>
          <p:cNvSpPr>
            <a:spLocks noGrp="1"/>
          </p:cNvSpPr>
          <p:nvPr>
            <p:ph type="title"/>
          </p:nvPr>
        </p:nvSpPr>
        <p:spPr/>
        <p:txBody>
          <a:bodyPr/>
          <a:lstStyle/>
          <a:p>
            <a:r>
              <a:rPr lang="en-US"/>
              <a:t>LSR – Findings </a:t>
            </a:r>
          </a:p>
        </p:txBody>
      </p:sp>
      <p:sp>
        <p:nvSpPr>
          <p:cNvPr id="6" name="TextBox 5">
            <a:extLst>
              <a:ext uri="{FF2B5EF4-FFF2-40B4-BE49-F238E27FC236}">
                <a16:creationId xmlns:a16="http://schemas.microsoft.com/office/drawing/2014/main" id="{9083BB2F-150E-8F72-97B0-3B167C435CD3}"/>
              </a:ext>
            </a:extLst>
          </p:cNvPr>
          <p:cNvSpPr txBox="1"/>
          <p:nvPr/>
        </p:nvSpPr>
        <p:spPr>
          <a:xfrm>
            <a:off x="479536" y="4393283"/>
            <a:ext cx="10842656" cy="2079171"/>
          </a:xfrm>
          <a:prstGeom prst="rect">
            <a:avLst/>
          </a:prstGeom>
          <a:noFill/>
        </p:spPr>
        <p:txBody>
          <a:bodyPr wrap="square" lIns="0" tIns="0" rIns="0" bIns="0" rtlCol="0">
            <a:noAutofit/>
          </a:bodyPr>
          <a:lstStyle/>
          <a:p>
            <a:pPr>
              <a:spcAft>
                <a:spcPts val="600"/>
              </a:spcAft>
            </a:pPr>
            <a:r>
              <a:rPr lang="en-US" sz="2400">
                <a:solidFill>
                  <a:schemeClr val="tx2"/>
                </a:solidFill>
              </a:rPr>
              <a:t>Quintile 1 is only group contributing lift to the model</a:t>
            </a:r>
          </a:p>
          <a:p>
            <a:pPr>
              <a:spcAft>
                <a:spcPts val="600"/>
              </a:spcAft>
            </a:pPr>
            <a:r>
              <a:rPr lang="en-US" sz="2400">
                <a:solidFill>
                  <a:schemeClr val="tx2"/>
                </a:solidFill>
              </a:rPr>
              <a:t>Quintiles 2-5 sales per advisor is below average</a:t>
            </a:r>
          </a:p>
        </p:txBody>
      </p:sp>
      <p:pic>
        <p:nvPicPr>
          <p:cNvPr id="5" name="Picture 4">
            <a:extLst>
              <a:ext uri="{FF2B5EF4-FFF2-40B4-BE49-F238E27FC236}">
                <a16:creationId xmlns:a16="http://schemas.microsoft.com/office/drawing/2014/main" id="{D6544133-076D-FF47-3468-0C85BEE8EC4A}"/>
              </a:ext>
            </a:extLst>
          </p:cNvPr>
          <p:cNvPicPr>
            <a:picLocks noChangeAspect="1"/>
          </p:cNvPicPr>
          <p:nvPr/>
        </p:nvPicPr>
        <p:blipFill rotWithShape="1">
          <a:blip r:embed="rId3"/>
          <a:srcRect l="798" t="1580" b="-1"/>
          <a:stretch/>
        </p:blipFill>
        <p:spPr>
          <a:xfrm>
            <a:off x="479536" y="1744595"/>
            <a:ext cx="11160605" cy="2381092"/>
          </a:xfrm>
          <a:prstGeom prst="rect">
            <a:avLst/>
          </a:prstGeom>
        </p:spPr>
      </p:pic>
    </p:spTree>
    <p:extLst>
      <p:ext uri="{BB962C8B-B14F-4D97-AF65-F5344CB8AC3E}">
        <p14:creationId xmlns:p14="http://schemas.microsoft.com/office/powerpoint/2010/main" val="172215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3B2F-709D-A9F2-DC09-7E004FF23B53}"/>
              </a:ext>
            </a:extLst>
          </p:cNvPr>
          <p:cNvSpPr>
            <a:spLocks noGrp="1"/>
          </p:cNvSpPr>
          <p:nvPr>
            <p:ph type="title"/>
          </p:nvPr>
        </p:nvSpPr>
        <p:spPr>
          <a:xfrm>
            <a:off x="554179" y="5127171"/>
            <a:ext cx="11083637" cy="984683"/>
          </a:xfrm>
        </p:spPr>
        <p:txBody>
          <a:bodyPr/>
          <a:lstStyle/>
          <a:p>
            <a:r>
              <a:rPr lang="en-US" sz="2400" b="0"/>
              <a:t>Most significant variable to LSR model</a:t>
            </a:r>
            <a:br>
              <a:rPr lang="en-US" sz="2400" b="0"/>
            </a:br>
            <a:r>
              <a:rPr lang="en-US" sz="2400" b="0"/>
              <a:t>Demonstrates the large discrepancy in last 9 months sales in Quintile 1 vs others</a:t>
            </a:r>
          </a:p>
        </p:txBody>
      </p:sp>
      <p:pic>
        <p:nvPicPr>
          <p:cNvPr id="5" name="Picture 4">
            <a:extLst>
              <a:ext uri="{FF2B5EF4-FFF2-40B4-BE49-F238E27FC236}">
                <a16:creationId xmlns:a16="http://schemas.microsoft.com/office/drawing/2014/main" id="{DEC35A0D-B451-BB47-7831-45A0C13242AB}"/>
              </a:ext>
            </a:extLst>
          </p:cNvPr>
          <p:cNvPicPr>
            <a:picLocks noChangeAspect="1"/>
          </p:cNvPicPr>
          <p:nvPr/>
        </p:nvPicPr>
        <p:blipFill>
          <a:blip r:embed="rId3"/>
          <a:stretch>
            <a:fillRect/>
          </a:stretch>
        </p:blipFill>
        <p:spPr>
          <a:xfrm>
            <a:off x="2650671" y="102832"/>
            <a:ext cx="6890655" cy="4781975"/>
          </a:xfrm>
          <a:prstGeom prst="rect">
            <a:avLst/>
          </a:prstGeom>
        </p:spPr>
      </p:pic>
      <p:sp>
        <p:nvSpPr>
          <p:cNvPr id="3" name="TextBox 2">
            <a:extLst>
              <a:ext uri="{FF2B5EF4-FFF2-40B4-BE49-F238E27FC236}">
                <a16:creationId xmlns:a16="http://schemas.microsoft.com/office/drawing/2014/main" id="{B522C664-9153-8EFA-B929-B65790129667}"/>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LSR Model</a:t>
            </a:r>
          </a:p>
        </p:txBody>
      </p:sp>
    </p:spTree>
    <p:extLst>
      <p:ext uri="{BB962C8B-B14F-4D97-AF65-F5344CB8AC3E}">
        <p14:creationId xmlns:p14="http://schemas.microsoft.com/office/powerpoint/2010/main" val="294428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20BD-AA1E-6EE5-5FA6-B66EA9B0B30A}"/>
              </a:ext>
            </a:extLst>
          </p:cNvPr>
          <p:cNvSpPr>
            <a:spLocks noGrp="1"/>
          </p:cNvSpPr>
          <p:nvPr>
            <p:ph type="title"/>
          </p:nvPr>
        </p:nvSpPr>
        <p:spPr>
          <a:xfrm>
            <a:off x="554180" y="5323593"/>
            <a:ext cx="11083637" cy="722948"/>
          </a:xfrm>
        </p:spPr>
        <p:txBody>
          <a:bodyPr/>
          <a:lstStyle/>
          <a:p>
            <a:r>
              <a:rPr lang="en-US" sz="2400" b="0"/>
              <a:t>Predicted strongest targets in LSR have most redemptions of Alternative Investments in the last 9 months</a:t>
            </a:r>
          </a:p>
        </p:txBody>
      </p:sp>
      <p:pic>
        <p:nvPicPr>
          <p:cNvPr id="4" name="Picture 3">
            <a:extLst>
              <a:ext uri="{FF2B5EF4-FFF2-40B4-BE49-F238E27FC236}">
                <a16:creationId xmlns:a16="http://schemas.microsoft.com/office/drawing/2014/main" id="{DDED23C1-22CA-A1C7-2F52-930BAAF2073A}"/>
              </a:ext>
            </a:extLst>
          </p:cNvPr>
          <p:cNvPicPr>
            <a:picLocks noChangeAspect="1"/>
          </p:cNvPicPr>
          <p:nvPr/>
        </p:nvPicPr>
        <p:blipFill>
          <a:blip r:embed="rId3"/>
          <a:stretch>
            <a:fillRect/>
          </a:stretch>
        </p:blipFill>
        <p:spPr>
          <a:xfrm>
            <a:off x="2373706" y="687092"/>
            <a:ext cx="7444587" cy="4231985"/>
          </a:xfrm>
          <a:prstGeom prst="rect">
            <a:avLst/>
          </a:prstGeom>
        </p:spPr>
      </p:pic>
      <p:sp>
        <p:nvSpPr>
          <p:cNvPr id="3" name="TextBox 2">
            <a:extLst>
              <a:ext uri="{FF2B5EF4-FFF2-40B4-BE49-F238E27FC236}">
                <a16:creationId xmlns:a16="http://schemas.microsoft.com/office/drawing/2014/main" id="{BC71A4F0-9248-5114-32E5-E35C7043F59E}"/>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LSR Model</a:t>
            </a:r>
          </a:p>
        </p:txBody>
      </p:sp>
    </p:spTree>
    <p:extLst>
      <p:ext uri="{BB962C8B-B14F-4D97-AF65-F5344CB8AC3E}">
        <p14:creationId xmlns:p14="http://schemas.microsoft.com/office/powerpoint/2010/main" val="205716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C51E-96BD-6163-38BF-7F70BA238472}"/>
              </a:ext>
            </a:extLst>
          </p:cNvPr>
          <p:cNvSpPr>
            <a:spLocks noGrp="1"/>
          </p:cNvSpPr>
          <p:nvPr>
            <p:ph type="title"/>
          </p:nvPr>
        </p:nvSpPr>
        <p:spPr>
          <a:xfrm>
            <a:off x="412668" y="5453743"/>
            <a:ext cx="11083637" cy="722948"/>
          </a:xfrm>
        </p:spPr>
        <p:txBody>
          <a:bodyPr/>
          <a:lstStyle/>
          <a:p>
            <a:r>
              <a:rPr lang="en-US" sz="2400" b="0"/>
              <a:t>Net Sales of High Yield Taxable Bonds increases as Quintiles go down </a:t>
            </a:r>
          </a:p>
        </p:txBody>
      </p:sp>
      <p:pic>
        <p:nvPicPr>
          <p:cNvPr id="7" name="Picture 6">
            <a:extLst>
              <a:ext uri="{FF2B5EF4-FFF2-40B4-BE49-F238E27FC236}">
                <a16:creationId xmlns:a16="http://schemas.microsoft.com/office/drawing/2014/main" id="{F453AB9E-4ABA-0324-C9F3-774E15E7BC29}"/>
              </a:ext>
            </a:extLst>
          </p:cNvPr>
          <p:cNvPicPr>
            <a:picLocks noChangeAspect="1"/>
          </p:cNvPicPr>
          <p:nvPr/>
        </p:nvPicPr>
        <p:blipFill>
          <a:blip r:embed="rId3"/>
          <a:stretch>
            <a:fillRect/>
          </a:stretch>
        </p:blipFill>
        <p:spPr>
          <a:xfrm>
            <a:off x="2209800" y="314141"/>
            <a:ext cx="7772399" cy="4941710"/>
          </a:xfrm>
          <a:prstGeom prst="rect">
            <a:avLst/>
          </a:prstGeom>
        </p:spPr>
      </p:pic>
      <p:sp>
        <p:nvSpPr>
          <p:cNvPr id="3" name="TextBox 2">
            <a:extLst>
              <a:ext uri="{FF2B5EF4-FFF2-40B4-BE49-F238E27FC236}">
                <a16:creationId xmlns:a16="http://schemas.microsoft.com/office/drawing/2014/main" id="{1C30C7C6-A422-670D-9CD1-E1B36F77EC84}"/>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LSR Model</a:t>
            </a:r>
          </a:p>
        </p:txBody>
      </p:sp>
    </p:spTree>
    <p:extLst>
      <p:ext uri="{BB962C8B-B14F-4D97-AF65-F5344CB8AC3E}">
        <p14:creationId xmlns:p14="http://schemas.microsoft.com/office/powerpoint/2010/main" val="165880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F3E-9881-5C33-6F0C-E6091CFC5F44}"/>
              </a:ext>
            </a:extLst>
          </p:cNvPr>
          <p:cNvSpPr>
            <a:spLocks noGrp="1"/>
          </p:cNvSpPr>
          <p:nvPr>
            <p:ph type="title"/>
          </p:nvPr>
        </p:nvSpPr>
        <p:spPr/>
        <p:txBody>
          <a:bodyPr/>
          <a:lstStyle/>
          <a:p>
            <a:r>
              <a:rPr lang="en-US"/>
              <a:t>Model Comparison – Quintile Totals</a:t>
            </a:r>
          </a:p>
        </p:txBody>
      </p:sp>
      <p:sp>
        <p:nvSpPr>
          <p:cNvPr id="3" name="TextBox 2">
            <a:extLst>
              <a:ext uri="{FF2B5EF4-FFF2-40B4-BE49-F238E27FC236}">
                <a16:creationId xmlns:a16="http://schemas.microsoft.com/office/drawing/2014/main" id="{A98A57C0-97A8-D6BC-CBBA-6829651B0ED6}"/>
              </a:ext>
            </a:extLst>
          </p:cNvPr>
          <p:cNvSpPr txBox="1"/>
          <p:nvPr/>
        </p:nvSpPr>
        <p:spPr>
          <a:xfrm>
            <a:off x="7478484" y="2074202"/>
            <a:ext cx="3799115" cy="990600"/>
          </a:xfrm>
          <a:prstGeom prst="rect">
            <a:avLst/>
          </a:prstGeom>
          <a:noFill/>
        </p:spPr>
        <p:txBody>
          <a:bodyPr wrap="square" lIns="0" tIns="0" rIns="0" bIns="0" rtlCol="0">
            <a:noAutofit/>
          </a:bodyPr>
          <a:lstStyle/>
          <a:p>
            <a:pPr>
              <a:spcAft>
                <a:spcPts val="600"/>
              </a:spcAft>
            </a:pPr>
            <a:r>
              <a:rPr lang="en-US" sz="2800">
                <a:solidFill>
                  <a:schemeClr val="bg1"/>
                </a:solidFill>
              </a:rPr>
              <a:t>Logistic Regression</a:t>
            </a:r>
          </a:p>
        </p:txBody>
      </p:sp>
      <p:sp>
        <p:nvSpPr>
          <p:cNvPr id="4" name="TextBox 3">
            <a:extLst>
              <a:ext uri="{FF2B5EF4-FFF2-40B4-BE49-F238E27FC236}">
                <a16:creationId xmlns:a16="http://schemas.microsoft.com/office/drawing/2014/main" id="{7ADE0850-A437-5552-7213-DB8F989A071F}"/>
              </a:ext>
            </a:extLst>
          </p:cNvPr>
          <p:cNvSpPr txBox="1"/>
          <p:nvPr/>
        </p:nvSpPr>
        <p:spPr>
          <a:xfrm>
            <a:off x="680357" y="2074202"/>
            <a:ext cx="4452258" cy="990600"/>
          </a:xfrm>
          <a:prstGeom prst="rect">
            <a:avLst/>
          </a:prstGeom>
          <a:noFill/>
        </p:spPr>
        <p:txBody>
          <a:bodyPr wrap="square" lIns="0" tIns="0" rIns="0" bIns="0" rtlCol="0">
            <a:noAutofit/>
          </a:bodyPr>
          <a:lstStyle/>
          <a:p>
            <a:pPr>
              <a:spcAft>
                <a:spcPts val="600"/>
              </a:spcAft>
            </a:pPr>
            <a:r>
              <a:rPr lang="en-US" sz="2800">
                <a:solidFill>
                  <a:schemeClr val="bg1"/>
                </a:solidFill>
              </a:rPr>
              <a:t>Least Squares Regression</a:t>
            </a:r>
          </a:p>
        </p:txBody>
      </p:sp>
      <p:sp>
        <p:nvSpPr>
          <p:cNvPr id="5" name="TextBox 4">
            <a:extLst>
              <a:ext uri="{FF2B5EF4-FFF2-40B4-BE49-F238E27FC236}">
                <a16:creationId xmlns:a16="http://schemas.microsoft.com/office/drawing/2014/main" id="{2193B95F-2FED-A3A6-5263-E54239721AF4}"/>
              </a:ext>
            </a:extLst>
          </p:cNvPr>
          <p:cNvSpPr txBox="1"/>
          <p:nvPr/>
        </p:nvSpPr>
        <p:spPr>
          <a:xfrm>
            <a:off x="680357" y="2894051"/>
            <a:ext cx="4033160" cy="2360858"/>
          </a:xfrm>
          <a:prstGeom prst="rect">
            <a:avLst/>
          </a:prstGeom>
          <a:noFill/>
        </p:spPr>
        <p:txBody>
          <a:bodyPr wrap="square" lIns="0" tIns="0" rIns="0" bIns="0" rtlCol="0">
            <a:noAutofit/>
          </a:bodyPr>
          <a:lstStyle/>
          <a:p>
            <a:pPr marL="457200" indent="-457200">
              <a:spcAft>
                <a:spcPts val="600"/>
              </a:spcAft>
              <a:buAutoNum type="arabicPeriod"/>
            </a:pPr>
            <a:r>
              <a:rPr lang="en-US" sz="3200">
                <a:solidFill>
                  <a:schemeClr val="bg1"/>
                </a:solidFill>
              </a:rPr>
              <a:t>$177,772</a:t>
            </a:r>
          </a:p>
          <a:p>
            <a:pPr marL="457200" indent="-457200">
              <a:spcAft>
                <a:spcPts val="600"/>
              </a:spcAft>
              <a:buAutoNum type="arabicPeriod"/>
            </a:pPr>
            <a:r>
              <a:rPr lang="en-US" sz="3200">
                <a:solidFill>
                  <a:schemeClr val="bg1"/>
                </a:solidFill>
              </a:rPr>
              <a:t>$34,171</a:t>
            </a:r>
          </a:p>
          <a:p>
            <a:pPr marL="457200" indent="-457200">
              <a:spcAft>
                <a:spcPts val="600"/>
              </a:spcAft>
              <a:buAutoNum type="arabicPeriod"/>
            </a:pPr>
            <a:r>
              <a:rPr lang="en-US" sz="3200">
                <a:solidFill>
                  <a:schemeClr val="bg1"/>
                </a:solidFill>
              </a:rPr>
              <a:t>$5518</a:t>
            </a:r>
          </a:p>
          <a:p>
            <a:pPr marL="457200" indent="-457200">
              <a:spcAft>
                <a:spcPts val="600"/>
              </a:spcAft>
              <a:buAutoNum type="arabicPeriod"/>
            </a:pPr>
            <a:r>
              <a:rPr lang="en-US" sz="3200">
                <a:solidFill>
                  <a:schemeClr val="bg1"/>
                </a:solidFill>
              </a:rPr>
              <a:t>$5096</a:t>
            </a:r>
          </a:p>
          <a:p>
            <a:pPr marL="457200" indent="-457200">
              <a:spcAft>
                <a:spcPts val="600"/>
              </a:spcAft>
              <a:buAutoNum type="arabicPeriod"/>
            </a:pPr>
            <a:r>
              <a:rPr lang="en-US" sz="3200">
                <a:solidFill>
                  <a:schemeClr val="bg1"/>
                </a:solidFill>
              </a:rPr>
              <a:t>$12,983</a:t>
            </a:r>
          </a:p>
        </p:txBody>
      </p:sp>
      <p:sp>
        <p:nvSpPr>
          <p:cNvPr id="7" name="TextBox 6">
            <a:extLst>
              <a:ext uri="{FF2B5EF4-FFF2-40B4-BE49-F238E27FC236}">
                <a16:creationId xmlns:a16="http://schemas.microsoft.com/office/drawing/2014/main" id="{51C065D1-D765-58CD-29C1-E70F7E7278E8}"/>
              </a:ext>
            </a:extLst>
          </p:cNvPr>
          <p:cNvSpPr txBox="1"/>
          <p:nvPr/>
        </p:nvSpPr>
        <p:spPr>
          <a:xfrm>
            <a:off x="7478484" y="2894051"/>
            <a:ext cx="4033160" cy="2360858"/>
          </a:xfrm>
          <a:prstGeom prst="rect">
            <a:avLst/>
          </a:prstGeom>
          <a:noFill/>
        </p:spPr>
        <p:txBody>
          <a:bodyPr wrap="square" lIns="0" tIns="0" rIns="0" bIns="0" rtlCol="0">
            <a:noAutofit/>
          </a:bodyPr>
          <a:lstStyle/>
          <a:p>
            <a:pPr marL="457200" indent="-457200">
              <a:spcAft>
                <a:spcPts val="600"/>
              </a:spcAft>
              <a:buAutoNum type="arabicPeriod"/>
            </a:pPr>
            <a:r>
              <a:rPr lang="en-US" sz="3200">
                <a:solidFill>
                  <a:schemeClr val="bg1"/>
                </a:solidFill>
              </a:rPr>
              <a:t>$174,550</a:t>
            </a:r>
          </a:p>
          <a:p>
            <a:pPr marL="457200" indent="-457200">
              <a:spcAft>
                <a:spcPts val="600"/>
              </a:spcAft>
              <a:buAutoNum type="arabicPeriod"/>
            </a:pPr>
            <a:r>
              <a:rPr lang="en-US" sz="3200">
                <a:solidFill>
                  <a:schemeClr val="bg1"/>
                </a:solidFill>
              </a:rPr>
              <a:t>$47,120</a:t>
            </a:r>
          </a:p>
          <a:p>
            <a:pPr marL="457200" indent="-457200">
              <a:spcAft>
                <a:spcPts val="600"/>
              </a:spcAft>
              <a:buAutoNum type="arabicPeriod"/>
            </a:pPr>
            <a:r>
              <a:rPr lang="en-US" sz="3200">
                <a:solidFill>
                  <a:schemeClr val="bg1"/>
                </a:solidFill>
              </a:rPr>
              <a:t>$7271</a:t>
            </a:r>
          </a:p>
          <a:p>
            <a:pPr marL="457200" indent="-457200">
              <a:spcAft>
                <a:spcPts val="600"/>
              </a:spcAft>
              <a:buAutoNum type="arabicPeriod"/>
            </a:pPr>
            <a:r>
              <a:rPr lang="en-US" sz="3200">
                <a:solidFill>
                  <a:schemeClr val="bg1"/>
                </a:solidFill>
              </a:rPr>
              <a:t>$4803</a:t>
            </a:r>
          </a:p>
          <a:p>
            <a:pPr marL="457200" indent="-457200">
              <a:spcAft>
                <a:spcPts val="600"/>
              </a:spcAft>
              <a:buAutoNum type="arabicPeriod"/>
            </a:pPr>
            <a:r>
              <a:rPr lang="en-US" sz="3200">
                <a:solidFill>
                  <a:schemeClr val="bg1"/>
                </a:solidFill>
              </a:rPr>
              <a:t>$1798</a:t>
            </a:r>
          </a:p>
        </p:txBody>
      </p:sp>
    </p:spTree>
    <p:extLst>
      <p:ext uri="{BB962C8B-B14F-4D97-AF65-F5344CB8AC3E}">
        <p14:creationId xmlns:p14="http://schemas.microsoft.com/office/powerpoint/2010/main" val="179562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6516-5878-1D08-9273-DB2C72820A6A}"/>
              </a:ext>
            </a:extLst>
          </p:cNvPr>
          <p:cNvSpPr>
            <a:spLocks noGrp="1"/>
          </p:cNvSpPr>
          <p:nvPr>
            <p:ph type="title"/>
          </p:nvPr>
        </p:nvSpPr>
        <p:spPr/>
        <p:txBody>
          <a:bodyPr/>
          <a:lstStyle/>
          <a:p>
            <a:r>
              <a:rPr lang="en-US"/>
              <a:t>Lift Chart Comparison</a:t>
            </a:r>
          </a:p>
        </p:txBody>
      </p:sp>
      <p:graphicFrame>
        <p:nvGraphicFramePr>
          <p:cNvPr id="5" name="Chart 4">
            <a:extLst>
              <a:ext uri="{FF2B5EF4-FFF2-40B4-BE49-F238E27FC236}">
                <a16:creationId xmlns:a16="http://schemas.microsoft.com/office/drawing/2014/main" id="{E76CB3C3-D9B5-A2A0-8F0A-46E4028D1802}"/>
              </a:ext>
            </a:extLst>
          </p:cNvPr>
          <p:cNvGraphicFramePr>
            <a:graphicFrameLocks/>
          </p:cNvGraphicFramePr>
          <p:nvPr>
            <p:extLst>
              <p:ext uri="{D42A27DB-BD31-4B8C-83A1-F6EECF244321}">
                <p14:modId xmlns:p14="http://schemas.microsoft.com/office/powerpoint/2010/main" val="2494202058"/>
              </p:ext>
            </p:extLst>
          </p:nvPr>
        </p:nvGraphicFramePr>
        <p:xfrm>
          <a:off x="5856513" y="1817913"/>
          <a:ext cx="5453743" cy="33963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29B0EEC-26E0-5360-E90E-A62C8E978D5A}"/>
              </a:ext>
            </a:extLst>
          </p:cNvPr>
          <p:cNvGraphicFramePr>
            <a:graphicFrameLocks/>
          </p:cNvGraphicFramePr>
          <p:nvPr>
            <p:extLst>
              <p:ext uri="{D42A27DB-BD31-4B8C-83A1-F6EECF244321}">
                <p14:modId xmlns:p14="http://schemas.microsoft.com/office/powerpoint/2010/main" val="2902324916"/>
              </p:ext>
            </p:extLst>
          </p:nvPr>
        </p:nvGraphicFramePr>
        <p:xfrm>
          <a:off x="554182" y="1817913"/>
          <a:ext cx="4899562" cy="339634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3076EEC5-7693-223A-67FC-A76EDB69B331}"/>
              </a:ext>
            </a:extLst>
          </p:cNvPr>
          <p:cNvSpPr txBox="1"/>
          <p:nvPr/>
        </p:nvSpPr>
        <p:spPr>
          <a:xfrm>
            <a:off x="554182" y="5539297"/>
            <a:ext cx="6392987" cy="990600"/>
          </a:xfrm>
          <a:prstGeom prst="rect">
            <a:avLst/>
          </a:prstGeom>
          <a:noFill/>
        </p:spPr>
        <p:txBody>
          <a:bodyPr wrap="square" lIns="0" tIns="0" rIns="0" bIns="0" rtlCol="0">
            <a:noAutofit/>
          </a:bodyPr>
          <a:lstStyle/>
          <a:p>
            <a:pPr>
              <a:spcAft>
                <a:spcPts val="600"/>
              </a:spcAft>
            </a:pPr>
            <a:r>
              <a:rPr lang="en-US" sz="2800" b="1" u="sng">
                <a:solidFill>
                  <a:schemeClr val="bg1"/>
                </a:solidFill>
              </a:rPr>
              <a:t>Use the Logistic Regression Model</a:t>
            </a:r>
          </a:p>
        </p:txBody>
      </p:sp>
    </p:spTree>
    <p:extLst>
      <p:ext uri="{BB962C8B-B14F-4D97-AF65-F5344CB8AC3E}">
        <p14:creationId xmlns:p14="http://schemas.microsoft.com/office/powerpoint/2010/main" val="229324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C3C5D-1A20-2AF0-A712-29C9842680EC}"/>
              </a:ext>
            </a:extLst>
          </p:cNvPr>
          <p:cNvSpPr>
            <a:spLocks noGrp="1"/>
          </p:cNvSpPr>
          <p:nvPr>
            <p:ph type="title"/>
          </p:nvPr>
        </p:nvSpPr>
        <p:spPr>
          <a:xfrm>
            <a:off x="7051963" y="2690309"/>
            <a:ext cx="5832763" cy="2837654"/>
          </a:xfrm>
        </p:spPr>
        <p:txBody>
          <a:bodyPr/>
          <a:lstStyle/>
          <a:p>
            <a:r>
              <a:rPr lang="en-US" sz="7200"/>
              <a:t>Municipal Bonds</a:t>
            </a:r>
          </a:p>
        </p:txBody>
      </p:sp>
      <p:sp>
        <p:nvSpPr>
          <p:cNvPr id="2" name="TextBox 1">
            <a:extLst>
              <a:ext uri="{FF2B5EF4-FFF2-40B4-BE49-F238E27FC236}">
                <a16:creationId xmlns:a16="http://schemas.microsoft.com/office/drawing/2014/main" id="{230DA5D3-B4D6-3DEC-1B84-211B86AD9668}"/>
              </a:ext>
            </a:extLst>
          </p:cNvPr>
          <p:cNvSpPr txBox="1"/>
          <p:nvPr/>
        </p:nvSpPr>
        <p:spPr>
          <a:xfrm>
            <a:off x="7051963" y="4912410"/>
            <a:ext cx="4075043" cy="923330"/>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2000">
                <a:solidFill>
                  <a:schemeClr val="tx2"/>
                </a:solidFill>
              </a:rPr>
              <a:t>Predicts which advisors are most likely to buy Municipal Bonds in the next 3 months.</a:t>
            </a:r>
          </a:p>
        </p:txBody>
      </p:sp>
    </p:spTree>
    <p:extLst>
      <p:ext uri="{BB962C8B-B14F-4D97-AF65-F5344CB8AC3E}">
        <p14:creationId xmlns:p14="http://schemas.microsoft.com/office/powerpoint/2010/main" val="183308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DDED-627E-2E20-AAA4-C5B2219A4963}"/>
              </a:ext>
            </a:extLst>
          </p:cNvPr>
          <p:cNvSpPr>
            <a:spLocks noGrp="1"/>
          </p:cNvSpPr>
          <p:nvPr>
            <p:ph type="title"/>
          </p:nvPr>
        </p:nvSpPr>
        <p:spPr>
          <a:xfrm>
            <a:off x="347353" y="465840"/>
            <a:ext cx="11083637" cy="722948"/>
          </a:xfrm>
        </p:spPr>
        <p:txBody>
          <a:bodyPr/>
          <a:lstStyle/>
          <a:p>
            <a:r>
              <a:rPr lang="en-US" sz="4000"/>
              <a:t>Agenda</a:t>
            </a:r>
          </a:p>
        </p:txBody>
      </p:sp>
      <p:graphicFrame>
        <p:nvGraphicFramePr>
          <p:cNvPr id="5" name="Diagram 4">
            <a:extLst>
              <a:ext uri="{FF2B5EF4-FFF2-40B4-BE49-F238E27FC236}">
                <a16:creationId xmlns:a16="http://schemas.microsoft.com/office/drawing/2014/main" id="{882702D5-F6B3-1E8B-CE86-15FA79490E10}"/>
              </a:ext>
            </a:extLst>
          </p:cNvPr>
          <p:cNvGraphicFramePr/>
          <p:nvPr>
            <p:extLst>
              <p:ext uri="{D42A27DB-BD31-4B8C-83A1-F6EECF244321}">
                <p14:modId xmlns:p14="http://schemas.microsoft.com/office/powerpoint/2010/main" val="2480444187"/>
              </p:ext>
            </p:extLst>
          </p:nvPr>
        </p:nvGraphicFramePr>
        <p:xfrm>
          <a:off x="2394856" y="1164771"/>
          <a:ext cx="7652657" cy="4865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293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F0B9-DBB1-2599-6FBB-CF2B7A74A5D3}"/>
              </a:ext>
            </a:extLst>
          </p:cNvPr>
          <p:cNvSpPr>
            <a:spLocks noGrp="1"/>
          </p:cNvSpPr>
          <p:nvPr>
            <p:ph type="title"/>
          </p:nvPr>
        </p:nvSpPr>
        <p:spPr/>
        <p:txBody>
          <a:bodyPr/>
          <a:lstStyle/>
          <a:p>
            <a:r>
              <a:rPr lang="en-US"/>
              <a:t>Municipal Bonds – Variables </a:t>
            </a:r>
          </a:p>
        </p:txBody>
      </p:sp>
      <p:sp>
        <p:nvSpPr>
          <p:cNvPr id="3" name="TextBox 2">
            <a:extLst>
              <a:ext uri="{FF2B5EF4-FFF2-40B4-BE49-F238E27FC236}">
                <a16:creationId xmlns:a16="http://schemas.microsoft.com/office/drawing/2014/main" id="{47B6A346-16E2-FB96-00C4-5F1A4BF88E98}"/>
              </a:ext>
            </a:extLst>
          </p:cNvPr>
          <p:cNvSpPr txBox="1"/>
          <p:nvPr/>
        </p:nvSpPr>
        <p:spPr>
          <a:xfrm>
            <a:off x="486887" y="1278598"/>
            <a:ext cx="9096498" cy="4488872"/>
          </a:xfrm>
          <a:prstGeom prst="rect">
            <a:avLst/>
          </a:prstGeom>
          <a:noFill/>
        </p:spPr>
        <p:txBody>
          <a:bodyPr wrap="square" lIns="0" tIns="0" rIns="0" bIns="0" rtlCol="0">
            <a:noAutofit/>
          </a:bodyPr>
          <a:lstStyle/>
          <a:p>
            <a:pPr marL="342900" indent="-342900">
              <a:spcAft>
                <a:spcPts val="600"/>
              </a:spcAft>
              <a:buFont typeface="Arial" panose="020B0604020202020204" pitchFamily="34" charset="0"/>
              <a:buChar char="•"/>
            </a:pPr>
            <a:r>
              <a:rPr lang="en-US" sz="2400">
                <a:solidFill>
                  <a:schemeClr val="bg1"/>
                </a:solidFill>
              </a:rPr>
              <a:t>Total 9-month sales of US equity</a:t>
            </a:r>
          </a:p>
          <a:p>
            <a:pPr marL="342900" indent="-342900">
              <a:spcAft>
                <a:spcPts val="600"/>
              </a:spcAft>
              <a:buFont typeface="Arial" panose="020B0604020202020204" pitchFamily="34" charset="0"/>
              <a:buChar char="•"/>
            </a:pPr>
            <a:r>
              <a:rPr lang="en-US" sz="2400" b="1" u="sng">
                <a:solidFill>
                  <a:schemeClr val="bg1"/>
                </a:solidFill>
              </a:rPr>
              <a:t>Nuveen 9-month sales municipal bonds</a:t>
            </a:r>
          </a:p>
          <a:p>
            <a:pPr marL="342900" indent="-342900">
              <a:spcAft>
                <a:spcPts val="600"/>
              </a:spcAft>
              <a:buFont typeface="Arial" panose="020B0604020202020204" pitchFamily="34" charset="0"/>
              <a:buChar char="•"/>
            </a:pPr>
            <a:r>
              <a:rPr lang="en-US" sz="2400">
                <a:solidFill>
                  <a:schemeClr val="bg1"/>
                </a:solidFill>
              </a:rPr>
              <a:t>Nuveen 21-month sales high yield taxable</a:t>
            </a:r>
          </a:p>
          <a:p>
            <a:pPr marL="342900" indent="-342900">
              <a:spcAft>
                <a:spcPts val="600"/>
              </a:spcAft>
              <a:buFont typeface="Arial" panose="020B0604020202020204" pitchFamily="34" charset="0"/>
              <a:buChar char="•"/>
            </a:pPr>
            <a:r>
              <a:rPr lang="en-US" sz="2400">
                <a:solidFill>
                  <a:schemeClr val="bg1"/>
                </a:solidFill>
              </a:rPr>
              <a:t>Total 9-month redemptions international equity</a:t>
            </a:r>
          </a:p>
          <a:p>
            <a:pPr marL="342900" indent="-342900">
              <a:spcAft>
                <a:spcPts val="600"/>
              </a:spcAft>
              <a:buFont typeface="Arial" panose="020B0604020202020204" pitchFamily="34" charset="0"/>
              <a:buChar char="•"/>
            </a:pPr>
            <a:r>
              <a:rPr lang="en-US" sz="2400" b="1" u="sng">
                <a:solidFill>
                  <a:schemeClr val="bg1"/>
                </a:solidFill>
              </a:rPr>
              <a:t>Total 9-month redemptions municipal bonds (-)</a:t>
            </a:r>
          </a:p>
          <a:p>
            <a:pPr marL="342900" indent="-342900">
              <a:spcAft>
                <a:spcPts val="600"/>
              </a:spcAft>
              <a:buFont typeface="Arial" panose="020B0604020202020204" pitchFamily="34" charset="0"/>
              <a:buChar char="•"/>
            </a:pPr>
            <a:r>
              <a:rPr lang="en-US" sz="2400">
                <a:solidFill>
                  <a:schemeClr val="bg1"/>
                </a:solidFill>
              </a:rPr>
              <a:t>Mutual Fund AUM investment grade bonds</a:t>
            </a:r>
          </a:p>
          <a:p>
            <a:pPr marL="342900" indent="-342900">
              <a:spcAft>
                <a:spcPts val="600"/>
              </a:spcAft>
              <a:buFont typeface="Arial" panose="020B0604020202020204" pitchFamily="34" charset="0"/>
              <a:buChar char="•"/>
            </a:pPr>
            <a:r>
              <a:rPr lang="en-US" sz="2400">
                <a:solidFill>
                  <a:schemeClr val="bg1"/>
                </a:solidFill>
              </a:rPr>
              <a:t>Mutual Fund AUM municipal bonds</a:t>
            </a:r>
          </a:p>
          <a:p>
            <a:pPr marL="342900" indent="-342900">
              <a:spcAft>
                <a:spcPts val="600"/>
              </a:spcAft>
              <a:buFont typeface="Arial" panose="020B0604020202020204" pitchFamily="34" charset="0"/>
              <a:buChar char="•"/>
            </a:pPr>
            <a:r>
              <a:rPr lang="en-US" sz="2400">
                <a:solidFill>
                  <a:schemeClr val="bg1"/>
                </a:solidFill>
              </a:rPr>
              <a:t>Total 21-month net sales US equity</a:t>
            </a:r>
          </a:p>
          <a:p>
            <a:pPr marL="342900" indent="-342900">
              <a:spcAft>
                <a:spcPts val="600"/>
              </a:spcAft>
              <a:buFont typeface="Arial" panose="020B0604020202020204" pitchFamily="34" charset="0"/>
              <a:buChar char="•"/>
            </a:pPr>
            <a:r>
              <a:rPr lang="en-US" sz="2400" b="1" u="sng">
                <a:solidFill>
                  <a:schemeClr val="bg1"/>
                </a:solidFill>
              </a:rPr>
              <a:t>Purchased assets in 2+ classes</a:t>
            </a:r>
          </a:p>
          <a:p>
            <a:pPr marL="342900" indent="-342900">
              <a:spcAft>
                <a:spcPts val="600"/>
              </a:spcAft>
              <a:buFont typeface="Arial" panose="020B0604020202020204" pitchFamily="34" charset="0"/>
              <a:buChar char="•"/>
            </a:pPr>
            <a:r>
              <a:rPr lang="en-US" sz="2400">
                <a:solidFill>
                  <a:schemeClr val="bg1"/>
                </a:solidFill>
              </a:rPr>
              <a:t>Purchased assets in 3+ classes</a:t>
            </a:r>
          </a:p>
          <a:p>
            <a:pPr marL="342900" indent="-342900">
              <a:spcAft>
                <a:spcPts val="600"/>
              </a:spcAft>
              <a:buFont typeface="Arial" panose="020B0604020202020204" pitchFamily="34" charset="0"/>
              <a:buChar char="•"/>
            </a:pPr>
            <a:r>
              <a:rPr lang="en-US" sz="2400">
                <a:solidFill>
                  <a:schemeClr val="bg1"/>
                </a:solidFill>
              </a:rPr>
              <a:t>Advisor age 45+</a:t>
            </a:r>
          </a:p>
          <a:p>
            <a:pPr marL="342900" indent="-342900">
              <a:spcAft>
                <a:spcPts val="600"/>
              </a:spcAft>
              <a:buFont typeface="Arial" panose="020B0604020202020204" pitchFamily="34" charset="0"/>
              <a:buChar char="•"/>
            </a:pPr>
            <a:endParaRPr lang="en-US" sz="2000" err="1">
              <a:solidFill>
                <a:schemeClr val="bg1"/>
              </a:solidFill>
            </a:endParaRPr>
          </a:p>
        </p:txBody>
      </p:sp>
    </p:spTree>
    <p:extLst>
      <p:ext uri="{BB962C8B-B14F-4D97-AF65-F5344CB8AC3E}">
        <p14:creationId xmlns:p14="http://schemas.microsoft.com/office/powerpoint/2010/main" val="271407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74DE-7EB6-7ABB-68F8-C967D147390F}"/>
              </a:ext>
            </a:extLst>
          </p:cNvPr>
          <p:cNvSpPr>
            <a:spLocks noGrp="1"/>
          </p:cNvSpPr>
          <p:nvPr>
            <p:ph type="title"/>
          </p:nvPr>
        </p:nvSpPr>
        <p:spPr/>
        <p:txBody>
          <a:bodyPr/>
          <a:lstStyle/>
          <a:p>
            <a:r>
              <a:rPr lang="en-US"/>
              <a:t>Municipal Bonds – Findings </a:t>
            </a:r>
          </a:p>
        </p:txBody>
      </p:sp>
      <p:pic>
        <p:nvPicPr>
          <p:cNvPr id="4" name="Picture 3">
            <a:extLst>
              <a:ext uri="{FF2B5EF4-FFF2-40B4-BE49-F238E27FC236}">
                <a16:creationId xmlns:a16="http://schemas.microsoft.com/office/drawing/2014/main" id="{4E910B1B-EFC0-72FD-9519-D795C7AD7D65}"/>
              </a:ext>
            </a:extLst>
          </p:cNvPr>
          <p:cNvPicPr>
            <a:picLocks noChangeAspect="1"/>
          </p:cNvPicPr>
          <p:nvPr/>
        </p:nvPicPr>
        <p:blipFill rotWithShape="1">
          <a:blip r:embed="rId3"/>
          <a:srcRect t="1784"/>
          <a:stretch/>
        </p:blipFill>
        <p:spPr>
          <a:xfrm>
            <a:off x="554182" y="1626919"/>
            <a:ext cx="10703419" cy="2615790"/>
          </a:xfrm>
          <a:prstGeom prst="rect">
            <a:avLst/>
          </a:prstGeom>
        </p:spPr>
      </p:pic>
      <p:sp>
        <p:nvSpPr>
          <p:cNvPr id="3" name="TextBox 2">
            <a:extLst>
              <a:ext uri="{FF2B5EF4-FFF2-40B4-BE49-F238E27FC236}">
                <a16:creationId xmlns:a16="http://schemas.microsoft.com/office/drawing/2014/main" id="{5B2F2FD6-68D2-2EBA-5FD3-DDCC642D74DB}"/>
              </a:ext>
            </a:extLst>
          </p:cNvPr>
          <p:cNvSpPr txBox="1"/>
          <p:nvPr/>
        </p:nvSpPr>
        <p:spPr>
          <a:xfrm>
            <a:off x="554182" y="4441371"/>
            <a:ext cx="11083637" cy="1294411"/>
          </a:xfrm>
          <a:prstGeom prst="rect">
            <a:avLst/>
          </a:prstGeom>
          <a:noFill/>
        </p:spPr>
        <p:txBody>
          <a:bodyPr wrap="square" lIns="0" tIns="0" rIns="0" bIns="0" rtlCol="0">
            <a:noAutofit/>
          </a:bodyPr>
          <a:lstStyle/>
          <a:p>
            <a:pPr>
              <a:spcAft>
                <a:spcPts val="600"/>
              </a:spcAft>
            </a:pPr>
            <a:r>
              <a:rPr lang="en-US" sz="2400">
                <a:solidFill>
                  <a:schemeClr val="tx2"/>
                </a:solidFill>
              </a:rPr>
              <a:t>Quintile 1 identified as strongest, about 50% of advisors purchasing over $1,000</a:t>
            </a:r>
          </a:p>
          <a:p>
            <a:pPr>
              <a:spcAft>
                <a:spcPts val="600"/>
              </a:spcAft>
            </a:pPr>
            <a:r>
              <a:rPr lang="en-US" sz="2400">
                <a:solidFill>
                  <a:schemeClr val="tx2"/>
                </a:solidFill>
              </a:rPr>
              <a:t>Quintile 2 is strong with sales per advisor clearing the average</a:t>
            </a:r>
          </a:p>
        </p:txBody>
      </p:sp>
    </p:spTree>
    <p:extLst>
      <p:ext uri="{BB962C8B-B14F-4D97-AF65-F5344CB8AC3E}">
        <p14:creationId xmlns:p14="http://schemas.microsoft.com/office/powerpoint/2010/main" val="1989404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33E7-0AF1-C164-7682-42DAC375492D}"/>
              </a:ext>
            </a:extLst>
          </p:cNvPr>
          <p:cNvSpPr>
            <a:spLocks noGrp="1"/>
          </p:cNvSpPr>
          <p:nvPr>
            <p:ph type="title"/>
          </p:nvPr>
        </p:nvSpPr>
        <p:spPr>
          <a:xfrm>
            <a:off x="554180" y="5139525"/>
            <a:ext cx="11083637" cy="722948"/>
          </a:xfrm>
        </p:spPr>
        <p:txBody>
          <a:bodyPr/>
          <a:lstStyle/>
          <a:p>
            <a:r>
              <a:rPr lang="en-US" b="0"/>
              <a:t>Predicted top targets have higher percentage of advisors purchasing 2+ asset classes</a:t>
            </a:r>
          </a:p>
        </p:txBody>
      </p:sp>
      <p:pic>
        <p:nvPicPr>
          <p:cNvPr id="4" name="Picture 3">
            <a:extLst>
              <a:ext uri="{FF2B5EF4-FFF2-40B4-BE49-F238E27FC236}">
                <a16:creationId xmlns:a16="http://schemas.microsoft.com/office/drawing/2014/main" id="{4CD799C6-8B96-7F18-B14F-67399FC0CF63}"/>
              </a:ext>
            </a:extLst>
          </p:cNvPr>
          <p:cNvPicPr>
            <a:picLocks noChangeAspect="1"/>
          </p:cNvPicPr>
          <p:nvPr/>
        </p:nvPicPr>
        <p:blipFill>
          <a:blip r:embed="rId3"/>
          <a:stretch>
            <a:fillRect/>
          </a:stretch>
        </p:blipFill>
        <p:spPr>
          <a:xfrm>
            <a:off x="2075614" y="652354"/>
            <a:ext cx="7414375" cy="4256016"/>
          </a:xfrm>
          <a:prstGeom prst="rect">
            <a:avLst/>
          </a:prstGeom>
        </p:spPr>
      </p:pic>
      <p:sp>
        <p:nvSpPr>
          <p:cNvPr id="3" name="TextBox 2">
            <a:extLst>
              <a:ext uri="{FF2B5EF4-FFF2-40B4-BE49-F238E27FC236}">
                <a16:creationId xmlns:a16="http://schemas.microsoft.com/office/drawing/2014/main" id="{CA910DDC-C3CB-3886-D0F4-3A0B33DF5E36}"/>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Municipal Bond Model</a:t>
            </a:r>
          </a:p>
        </p:txBody>
      </p:sp>
    </p:spTree>
    <p:extLst>
      <p:ext uri="{BB962C8B-B14F-4D97-AF65-F5344CB8AC3E}">
        <p14:creationId xmlns:p14="http://schemas.microsoft.com/office/powerpoint/2010/main" val="331475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292F-E94A-872B-6723-193C14656773}"/>
              </a:ext>
            </a:extLst>
          </p:cNvPr>
          <p:cNvSpPr>
            <a:spLocks noGrp="1"/>
          </p:cNvSpPr>
          <p:nvPr>
            <p:ph type="title"/>
          </p:nvPr>
        </p:nvSpPr>
        <p:spPr>
          <a:xfrm>
            <a:off x="554181" y="5365157"/>
            <a:ext cx="11083637" cy="722948"/>
          </a:xfrm>
        </p:spPr>
        <p:txBody>
          <a:bodyPr/>
          <a:lstStyle/>
          <a:p>
            <a:r>
              <a:rPr lang="en-US" b="0"/>
              <a:t>Top quintile has most sales of municipal bonds</a:t>
            </a:r>
          </a:p>
        </p:txBody>
      </p:sp>
      <p:pic>
        <p:nvPicPr>
          <p:cNvPr id="3" name="Picture 2">
            <a:extLst>
              <a:ext uri="{FF2B5EF4-FFF2-40B4-BE49-F238E27FC236}">
                <a16:creationId xmlns:a16="http://schemas.microsoft.com/office/drawing/2014/main" id="{5C0C9C64-5856-DFCB-EAA5-A2F317D91C75}"/>
              </a:ext>
            </a:extLst>
          </p:cNvPr>
          <p:cNvPicPr>
            <a:picLocks noChangeAspect="1"/>
          </p:cNvPicPr>
          <p:nvPr/>
        </p:nvPicPr>
        <p:blipFill>
          <a:blip r:embed="rId3"/>
          <a:stretch>
            <a:fillRect/>
          </a:stretch>
        </p:blipFill>
        <p:spPr>
          <a:xfrm>
            <a:off x="2572986" y="391641"/>
            <a:ext cx="7046027" cy="4738822"/>
          </a:xfrm>
          <a:prstGeom prst="rect">
            <a:avLst/>
          </a:prstGeom>
        </p:spPr>
      </p:pic>
      <p:sp>
        <p:nvSpPr>
          <p:cNvPr id="4" name="TextBox 3">
            <a:extLst>
              <a:ext uri="{FF2B5EF4-FFF2-40B4-BE49-F238E27FC236}">
                <a16:creationId xmlns:a16="http://schemas.microsoft.com/office/drawing/2014/main" id="{44B53196-2452-F216-8343-0E5008629A07}"/>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Municipal Bond Model</a:t>
            </a:r>
          </a:p>
        </p:txBody>
      </p:sp>
    </p:spTree>
    <p:extLst>
      <p:ext uri="{BB962C8B-B14F-4D97-AF65-F5344CB8AC3E}">
        <p14:creationId xmlns:p14="http://schemas.microsoft.com/office/powerpoint/2010/main" val="477780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C3C5D-1A20-2AF0-A712-29C9842680EC}"/>
              </a:ext>
            </a:extLst>
          </p:cNvPr>
          <p:cNvSpPr>
            <a:spLocks noGrp="1"/>
          </p:cNvSpPr>
          <p:nvPr>
            <p:ph type="title"/>
          </p:nvPr>
        </p:nvSpPr>
        <p:spPr>
          <a:xfrm>
            <a:off x="7315200" y="1914455"/>
            <a:ext cx="3837711" cy="913358"/>
          </a:xfrm>
        </p:spPr>
        <p:txBody>
          <a:bodyPr/>
          <a:lstStyle/>
          <a:p>
            <a:r>
              <a:rPr lang="en-US" sz="8000"/>
              <a:t>US Equity</a:t>
            </a:r>
          </a:p>
        </p:txBody>
      </p:sp>
      <p:sp>
        <p:nvSpPr>
          <p:cNvPr id="5" name="TextBox 4">
            <a:extLst>
              <a:ext uri="{FF2B5EF4-FFF2-40B4-BE49-F238E27FC236}">
                <a16:creationId xmlns:a16="http://schemas.microsoft.com/office/drawing/2014/main" id="{ACA4BA77-DD15-801C-EDE7-CBFD56F532D5}"/>
              </a:ext>
            </a:extLst>
          </p:cNvPr>
          <p:cNvSpPr txBox="1"/>
          <p:nvPr/>
        </p:nvSpPr>
        <p:spPr>
          <a:xfrm>
            <a:off x="7315200" y="4543674"/>
            <a:ext cx="4075043" cy="923330"/>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2000">
                <a:solidFill>
                  <a:schemeClr val="tx2"/>
                </a:solidFill>
              </a:rPr>
              <a:t>Predicts which advisors are most likely to buy US Equity in the next 3 months.</a:t>
            </a:r>
          </a:p>
        </p:txBody>
      </p:sp>
    </p:spTree>
    <p:extLst>
      <p:ext uri="{BB962C8B-B14F-4D97-AF65-F5344CB8AC3E}">
        <p14:creationId xmlns:p14="http://schemas.microsoft.com/office/powerpoint/2010/main" val="55478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A684-8E5A-8B57-3421-CDC92D8E9125}"/>
              </a:ext>
            </a:extLst>
          </p:cNvPr>
          <p:cNvSpPr>
            <a:spLocks noGrp="1"/>
          </p:cNvSpPr>
          <p:nvPr>
            <p:ph type="title"/>
          </p:nvPr>
        </p:nvSpPr>
        <p:spPr/>
        <p:txBody>
          <a:bodyPr/>
          <a:lstStyle/>
          <a:p>
            <a:r>
              <a:rPr lang="en-US"/>
              <a:t>US Equity - Variables</a:t>
            </a:r>
          </a:p>
        </p:txBody>
      </p:sp>
      <p:sp>
        <p:nvSpPr>
          <p:cNvPr id="5" name="TextBox 4">
            <a:extLst>
              <a:ext uri="{FF2B5EF4-FFF2-40B4-BE49-F238E27FC236}">
                <a16:creationId xmlns:a16="http://schemas.microsoft.com/office/drawing/2014/main" id="{EEBC3CBB-B580-9F80-CD4A-30A864866AD6}"/>
              </a:ext>
            </a:extLst>
          </p:cNvPr>
          <p:cNvSpPr txBox="1"/>
          <p:nvPr/>
        </p:nvSpPr>
        <p:spPr>
          <a:xfrm>
            <a:off x="554182" y="1793832"/>
            <a:ext cx="10145487" cy="4666343"/>
          </a:xfrm>
          <a:prstGeom prst="rect">
            <a:avLst/>
          </a:prstGeom>
          <a:noFill/>
        </p:spPr>
        <p:txBody>
          <a:bodyPr wrap="square" lIns="0" tIns="0" rIns="0" bIns="0" rtlCol="0" anchor="t">
            <a:noAutofit/>
          </a:bodyPr>
          <a:lstStyle/>
          <a:p>
            <a:pPr marL="342900" indent="-342900">
              <a:spcAft>
                <a:spcPts val="600"/>
              </a:spcAft>
              <a:buFont typeface="Arial" panose="020B0604020202020204" pitchFamily="34" charset="0"/>
              <a:buChar char="•"/>
            </a:pPr>
            <a:r>
              <a:rPr lang="en-US" sz="3200">
                <a:solidFill>
                  <a:schemeClr val="bg1"/>
                </a:solidFill>
              </a:rPr>
              <a:t>Nuveen 9-month sales US Equity</a:t>
            </a:r>
          </a:p>
          <a:p>
            <a:pPr marL="342900" indent="-342900">
              <a:spcAft>
                <a:spcPts val="600"/>
              </a:spcAft>
              <a:buFont typeface="Arial" panose="020B0604020202020204" pitchFamily="34" charset="0"/>
              <a:buChar char="•"/>
            </a:pPr>
            <a:r>
              <a:rPr lang="en-US" sz="3200">
                <a:solidFill>
                  <a:schemeClr val="bg1"/>
                </a:solidFill>
              </a:rPr>
              <a:t>Nuveen 9-month redemptions US Equity</a:t>
            </a:r>
          </a:p>
          <a:p>
            <a:pPr marL="342900" indent="-342900">
              <a:spcAft>
                <a:spcPts val="600"/>
              </a:spcAft>
              <a:buFont typeface="Arial" panose="020B0604020202020204" pitchFamily="34" charset="0"/>
              <a:buChar char="•"/>
            </a:pPr>
            <a:r>
              <a:rPr lang="en-US" sz="3200">
                <a:solidFill>
                  <a:schemeClr val="bg1"/>
                </a:solidFill>
              </a:rPr>
              <a:t>Nuveen 21-month  net sales International Equity</a:t>
            </a:r>
          </a:p>
          <a:p>
            <a:pPr marL="342900" indent="-342900">
              <a:spcAft>
                <a:spcPts val="600"/>
              </a:spcAft>
              <a:buFont typeface="Arial" panose="020B0604020202020204" pitchFamily="34" charset="0"/>
              <a:buChar char="•"/>
            </a:pPr>
            <a:r>
              <a:rPr lang="en-US" sz="3200">
                <a:solidFill>
                  <a:schemeClr val="bg1"/>
                </a:solidFill>
              </a:rPr>
              <a:t>Purchased Assets in 2+ Classes</a:t>
            </a:r>
          </a:p>
        </p:txBody>
      </p:sp>
    </p:spTree>
    <p:extLst>
      <p:ext uri="{BB962C8B-B14F-4D97-AF65-F5344CB8AC3E}">
        <p14:creationId xmlns:p14="http://schemas.microsoft.com/office/powerpoint/2010/main" val="177775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5A4A-7459-2091-F2F8-5E73D4FFD9E3}"/>
              </a:ext>
            </a:extLst>
          </p:cNvPr>
          <p:cNvSpPr>
            <a:spLocks noGrp="1"/>
          </p:cNvSpPr>
          <p:nvPr>
            <p:ph type="title"/>
          </p:nvPr>
        </p:nvSpPr>
        <p:spPr/>
        <p:txBody>
          <a:bodyPr/>
          <a:lstStyle/>
          <a:p>
            <a:r>
              <a:rPr lang="en-US"/>
              <a:t>US Equity – Findings </a:t>
            </a:r>
          </a:p>
        </p:txBody>
      </p:sp>
      <p:pic>
        <p:nvPicPr>
          <p:cNvPr id="12" name="Picture 11">
            <a:extLst>
              <a:ext uri="{FF2B5EF4-FFF2-40B4-BE49-F238E27FC236}">
                <a16:creationId xmlns:a16="http://schemas.microsoft.com/office/drawing/2014/main" id="{3B52CB06-48AB-AC25-01E5-F5D1554EDDE6}"/>
              </a:ext>
            </a:extLst>
          </p:cNvPr>
          <p:cNvPicPr>
            <a:picLocks noChangeAspect="1"/>
          </p:cNvPicPr>
          <p:nvPr/>
        </p:nvPicPr>
        <p:blipFill rotWithShape="1">
          <a:blip r:embed="rId3"/>
          <a:srcRect t="4341"/>
          <a:stretch/>
        </p:blipFill>
        <p:spPr>
          <a:xfrm>
            <a:off x="554182" y="1429572"/>
            <a:ext cx="10439311" cy="1810042"/>
          </a:xfrm>
          <a:prstGeom prst="rect">
            <a:avLst/>
          </a:prstGeom>
        </p:spPr>
      </p:pic>
      <p:sp>
        <p:nvSpPr>
          <p:cNvPr id="13" name="TextBox 12">
            <a:extLst>
              <a:ext uri="{FF2B5EF4-FFF2-40B4-BE49-F238E27FC236}">
                <a16:creationId xmlns:a16="http://schemas.microsoft.com/office/drawing/2014/main" id="{5553C792-D68B-DF7C-77DA-85A0FB6CB53B}"/>
              </a:ext>
            </a:extLst>
          </p:cNvPr>
          <p:cNvSpPr txBox="1"/>
          <p:nvPr/>
        </p:nvSpPr>
        <p:spPr>
          <a:xfrm>
            <a:off x="554181" y="3688080"/>
            <a:ext cx="11238015" cy="1910080"/>
          </a:xfrm>
          <a:prstGeom prst="rect">
            <a:avLst/>
          </a:prstGeom>
          <a:noFill/>
        </p:spPr>
        <p:txBody>
          <a:bodyPr wrap="square" lIns="0" tIns="0" rIns="0" bIns="0" rtlCol="0">
            <a:noAutofit/>
          </a:bodyPr>
          <a:lstStyle/>
          <a:p>
            <a:pPr>
              <a:spcAft>
                <a:spcPts val="600"/>
              </a:spcAft>
            </a:pPr>
            <a:r>
              <a:rPr lang="en-US" sz="2400">
                <a:solidFill>
                  <a:schemeClr val="tx2"/>
                </a:solidFill>
              </a:rPr>
              <a:t>No “strong” groups identified</a:t>
            </a:r>
          </a:p>
          <a:p>
            <a:pPr>
              <a:spcAft>
                <a:spcPts val="600"/>
              </a:spcAft>
            </a:pPr>
            <a:r>
              <a:rPr lang="en-US" sz="2400">
                <a:solidFill>
                  <a:schemeClr val="tx2"/>
                </a:solidFill>
              </a:rPr>
              <a:t>Downgraded groups to 3 and 4 level</a:t>
            </a:r>
          </a:p>
          <a:p>
            <a:pPr>
              <a:spcAft>
                <a:spcPts val="600"/>
              </a:spcAft>
            </a:pPr>
            <a:r>
              <a:rPr lang="en-US" sz="2400">
                <a:solidFill>
                  <a:schemeClr val="tx2"/>
                </a:solidFill>
              </a:rPr>
              <a:t>Group 3 significantly better than Group 4, but less than 5% of advisors purchasing over $1000</a:t>
            </a:r>
          </a:p>
        </p:txBody>
      </p:sp>
    </p:spTree>
    <p:extLst>
      <p:ext uri="{BB962C8B-B14F-4D97-AF65-F5344CB8AC3E}">
        <p14:creationId xmlns:p14="http://schemas.microsoft.com/office/powerpoint/2010/main" val="375708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D505-A8C3-63C4-14DA-FF2F7CF28FAE}"/>
              </a:ext>
            </a:extLst>
          </p:cNvPr>
          <p:cNvSpPr>
            <a:spLocks noGrp="1"/>
          </p:cNvSpPr>
          <p:nvPr>
            <p:ph type="title"/>
          </p:nvPr>
        </p:nvSpPr>
        <p:spPr>
          <a:xfrm>
            <a:off x="554180" y="5270154"/>
            <a:ext cx="11083637" cy="722948"/>
          </a:xfrm>
        </p:spPr>
        <p:txBody>
          <a:bodyPr/>
          <a:lstStyle/>
          <a:p>
            <a:r>
              <a:rPr lang="en-US" b="0"/>
              <a:t>Top group has a high proportion of advisors buying 2+ asset classes</a:t>
            </a:r>
          </a:p>
        </p:txBody>
      </p:sp>
      <p:pic>
        <p:nvPicPr>
          <p:cNvPr id="4" name="Picture 3">
            <a:extLst>
              <a:ext uri="{FF2B5EF4-FFF2-40B4-BE49-F238E27FC236}">
                <a16:creationId xmlns:a16="http://schemas.microsoft.com/office/drawing/2014/main" id="{2DFB1258-F5BF-4FD2-D4C7-FE77C691B21C}"/>
              </a:ext>
            </a:extLst>
          </p:cNvPr>
          <p:cNvPicPr>
            <a:picLocks noChangeAspect="1"/>
          </p:cNvPicPr>
          <p:nvPr/>
        </p:nvPicPr>
        <p:blipFill>
          <a:blip r:embed="rId3"/>
          <a:stretch>
            <a:fillRect/>
          </a:stretch>
        </p:blipFill>
        <p:spPr>
          <a:xfrm>
            <a:off x="2341716" y="299579"/>
            <a:ext cx="7508566" cy="4836225"/>
          </a:xfrm>
          <a:prstGeom prst="rect">
            <a:avLst/>
          </a:prstGeom>
        </p:spPr>
      </p:pic>
      <p:sp>
        <p:nvSpPr>
          <p:cNvPr id="3" name="TextBox 2">
            <a:extLst>
              <a:ext uri="{FF2B5EF4-FFF2-40B4-BE49-F238E27FC236}">
                <a16:creationId xmlns:a16="http://schemas.microsoft.com/office/drawing/2014/main" id="{60A53924-073C-81E8-B510-68E5AE994A7F}"/>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US Equity Model</a:t>
            </a:r>
          </a:p>
        </p:txBody>
      </p:sp>
    </p:spTree>
    <p:extLst>
      <p:ext uri="{BB962C8B-B14F-4D97-AF65-F5344CB8AC3E}">
        <p14:creationId xmlns:p14="http://schemas.microsoft.com/office/powerpoint/2010/main" val="2829602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8F26-BD05-513D-CF12-B438CF283E8F}"/>
              </a:ext>
            </a:extLst>
          </p:cNvPr>
          <p:cNvSpPr>
            <a:spLocks noGrp="1"/>
          </p:cNvSpPr>
          <p:nvPr>
            <p:ph type="title"/>
          </p:nvPr>
        </p:nvSpPr>
        <p:spPr>
          <a:xfrm>
            <a:off x="554181" y="5395548"/>
            <a:ext cx="11083637" cy="722948"/>
          </a:xfrm>
        </p:spPr>
        <p:txBody>
          <a:bodyPr/>
          <a:lstStyle/>
          <a:p>
            <a:r>
              <a:rPr lang="en-US" b="0"/>
              <a:t>Top group has most US Equity redemptions past 9-months</a:t>
            </a:r>
          </a:p>
        </p:txBody>
      </p:sp>
      <p:pic>
        <p:nvPicPr>
          <p:cNvPr id="3" name="Picture 2">
            <a:extLst>
              <a:ext uri="{FF2B5EF4-FFF2-40B4-BE49-F238E27FC236}">
                <a16:creationId xmlns:a16="http://schemas.microsoft.com/office/drawing/2014/main" id="{FE3034EC-CB1F-B906-46A8-EBF2377AADAE}"/>
              </a:ext>
            </a:extLst>
          </p:cNvPr>
          <p:cNvPicPr>
            <a:picLocks noChangeAspect="1"/>
          </p:cNvPicPr>
          <p:nvPr/>
        </p:nvPicPr>
        <p:blipFill>
          <a:blip r:embed="rId3"/>
          <a:stretch>
            <a:fillRect/>
          </a:stretch>
        </p:blipFill>
        <p:spPr>
          <a:xfrm>
            <a:off x="2489859" y="310545"/>
            <a:ext cx="7212281" cy="4752016"/>
          </a:xfrm>
          <a:prstGeom prst="rect">
            <a:avLst/>
          </a:prstGeom>
        </p:spPr>
      </p:pic>
      <p:sp>
        <p:nvSpPr>
          <p:cNvPr id="4" name="TextBox 3">
            <a:extLst>
              <a:ext uri="{FF2B5EF4-FFF2-40B4-BE49-F238E27FC236}">
                <a16:creationId xmlns:a16="http://schemas.microsoft.com/office/drawing/2014/main" id="{03E392B9-F3A5-64A4-64F7-DE552ACD909D}"/>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US Equity Model</a:t>
            </a:r>
          </a:p>
        </p:txBody>
      </p:sp>
    </p:spTree>
    <p:extLst>
      <p:ext uri="{BB962C8B-B14F-4D97-AF65-F5344CB8AC3E}">
        <p14:creationId xmlns:p14="http://schemas.microsoft.com/office/powerpoint/2010/main" val="337090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E8B3-AA88-FDC0-0FDD-930B52FFBB22}"/>
              </a:ext>
            </a:extLst>
          </p:cNvPr>
          <p:cNvSpPr>
            <a:spLocks noGrp="1"/>
          </p:cNvSpPr>
          <p:nvPr>
            <p:ph type="title"/>
          </p:nvPr>
        </p:nvSpPr>
        <p:spPr>
          <a:xfrm>
            <a:off x="6941127" y="2108419"/>
            <a:ext cx="4904509" cy="2629836"/>
          </a:xfrm>
        </p:spPr>
        <p:txBody>
          <a:bodyPr/>
          <a:lstStyle/>
          <a:p>
            <a:r>
              <a:rPr lang="en-US" sz="6000"/>
              <a:t>Investment Grade Bonds</a:t>
            </a:r>
          </a:p>
        </p:txBody>
      </p:sp>
      <p:sp>
        <p:nvSpPr>
          <p:cNvPr id="4" name="TextBox 3">
            <a:extLst>
              <a:ext uri="{FF2B5EF4-FFF2-40B4-BE49-F238E27FC236}">
                <a16:creationId xmlns:a16="http://schemas.microsoft.com/office/drawing/2014/main" id="{23810FBE-816C-8D16-9975-AF2105DD60EF}"/>
              </a:ext>
            </a:extLst>
          </p:cNvPr>
          <p:cNvSpPr txBox="1"/>
          <p:nvPr/>
        </p:nvSpPr>
        <p:spPr>
          <a:xfrm>
            <a:off x="7051963" y="5011801"/>
            <a:ext cx="4340086" cy="923330"/>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2000">
                <a:solidFill>
                  <a:schemeClr val="tx2"/>
                </a:solidFill>
              </a:rPr>
              <a:t>Predicts which advisors are most likely to buy Investment Grade Bonds in the next 3 months.</a:t>
            </a:r>
          </a:p>
        </p:txBody>
      </p:sp>
    </p:spTree>
    <p:extLst>
      <p:ext uri="{BB962C8B-B14F-4D97-AF65-F5344CB8AC3E}">
        <p14:creationId xmlns:p14="http://schemas.microsoft.com/office/powerpoint/2010/main" val="233199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4A40-D51C-4A65-5F86-1693B1FEDDA6}"/>
              </a:ext>
            </a:extLst>
          </p:cNvPr>
          <p:cNvSpPr>
            <a:spLocks noGrp="1"/>
          </p:cNvSpPr>
          <p:nvPr>
            <p:ph type="title"/>
          </p:nvPr>
        </p:nvSpPr>
        <p:spPr>
          <a:xfrm>
            <a:off x="699921" y="566765"/>
            <a:ext cx="11083637" cy="722948"/>
          </a:xfrm>
        </p:spPr>
        <p:txBody>
          <a:bodyPr/>
          <a:lstStyle/>
          <a:p>
            <a:r>
              <a:rPr lang="en-US"/>
              <a:t>Background</a:t>
            </a:r>
          </a:p>
        </p:txBody>
      </p:sp>
      <p:sp>
        <p:nvSpPr>
          <p:cNvPr id="4" name="TextBox 3">
            <a:extLst>
              <a:ext uri="{FF2B5EF4-FFF2-40B4-BE49-F238E27FC236}">
                <a16:creationId xmlns:a16="http://schemas.microsoft.com/office/drawing/2014/main" id="{023E376E-8708-F0F4-D109-DB506C29BC44}"/>
              </a:ext>
            </a:extLst>
          </p:cNvPr>
          <p:cNvSpPr txBox="1"/>
          <p:nvPr/>
        </p:nvSpPr>
        <p:spPr>
          <a:xfrm>
            <a:off x="1059407" y="1596787"/>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Aft>
                <a:spcPts val="600"/>
              </a:spcAft>
            </a:pPr>
            <a:endParaRPr lang="en-US" sz="2000" err="1">
              <a:solidFill>
                <a:schemeClr val="bg2"/>
              </a:solidFill>
            </a:endParaRPr>
          </a:p>
        </p:txBody>
      </p:sp>
      <p:sp>
        <p:nvSpPr>
          <p:cNvPr id="5" name="TextBox 4">
            <a:extLst>
              <a:ext uri="{FF2B5EF4-FFF2-40B4-BE49-F238E27FC236}">
                <a16:creationId xmlns:a16="http://schemas.microsoft.com/office/drawing/2014/main" id="{D8068B52-57AD-D3A8-01C8-1055D4496668}"/>
              </a:ext>
            </a:extLst>
          </p:cNvPr>
          <p:cNvSpPr txBox="1"/>
          <p:nvPr/>
        </p:nvSpPr>
        <p:spPr>
          <a:xfrm>
            <a:off x="2057399" y="1412543"/>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Aft>
                <a:spcPts val="600"/>
              </a:spcAft>
            </a:pPr>
            <a:endParaRPr lang="en-US" sz="2000" err="1">
              <a:solidFill>
                <a:schemeClr val="bg2"/>
              </a:solidFill>
            </a:endParaRPr>
          </a:p>
        </p:txBody>
      </p:sp>
      <p:sp>
        <p:nvSpPr>
          <p:cNvPr id="6" name="TextBox 5">
            <a:extLst>
              <a:ext uri="{FF2B5EF4-FFF2-40B4-BE49-F238E27FC236}">
                <a16:creationId xmlns:a16="http://schemas.microsoft.com/office/drawing/2014/main" id="{68BB13A3-354F-DCBE-5EEF-501A91D4F9FE}"/>
              </a:ext>
            </a:extLst>
          </p:cNvPr>
          <p:cNvSpPr txBox="1"/>
          <p:nvPr/>
        </p:nvSpPr>
        <p:spPr>
          <a:xfrm>
            <a:off x="1259006" y="1289713"/>
            <a:ext cx="9789994" cy="37394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Font typeface="Arial"/>
              <a:buChar char="•"/>
            </a:pPr>
            <a:r>
              <a:rPr lang="en-US" sz="2800">
                <a:solidFill>
                  <a:schemeClr val="tx2"/>
                </a:solidFill>
                <a:ea typeface="+mn-lt"/>
                <a:cs typeface="+mn-lt"/>
              </a:rPr>
              <a:t>Nuveen creates and sells investment products</a:t>
            </a:r>
          </a:p>
          <a:p>
            <a:pPr marL="800100" lvl="1" indent="-342900">
              <a:spcAft>
                <a:spcPts val="600"/>
              </a:spcAft>
              <a:buFont typeface="Arial"/>
              <a:buChar char="•"/>
            </a:pPr>
            <a:r>
              <a:rPr lang="en-US" sz="2400">
                <a:solidFill>
                  <a:schemeClr val="tx2"/>
                </a:solidFill>
                <a:ea typeface="+mn-lt"/>
                <a:cs typeface="+mn-lt"/>
              </a:rPr>
              <a:t>AUM $1.2 Trillion</a:t>
            </a:r>
          </a:p>
          <a:p>
            <a:pPr marL="342900" indent="-342900">
              <a:spcAft>
                <a:spcPts val="600"/>
              </a:spcAft>
              <a:buFont typeface="Arial"/>
              <a:buChar char="•"/>
            </a:pPr>
            <a:r>
              <a:rPr lang="en-US" sz="2800">
                <a:solidFill>
                  <a:schemeClr val="tx2"/>
                </a:solidFill>
                <a:ea typeface="+mn-lt"/>
                <a:cs typeface="+mn-lt"/>
              </a:rPr>
              <a:t>Sales department targets clients to market their products </a:t>
            </a:r>
          </a:p>
          <a:p>
            <a:pPr marL="800100" lvl="1" indent="-342900">
              <a:spcAft>
                <a:spcPts val="600"/>
              </a:spcAft>
              <a:buFont typeface="Arial"/>
              <a:buChar char="•"/>
            </a:pPr>
            <a:r>
              <a:rPr lang="en-US" sz="2400">
                <a:solidFill>
                  <a:schemeClr val="tx2"/>
                </a:solidFill>
                <a:ea typeface="+mn-lt"/>
                <a:cs typeface="+mn-lt"/>
              </a:rPr>
              <a:t>Financial advisors</a:t>
            </a:r>
          </a:p>
          <a:p>
            <a:pPr marL="800100" lvl="1" indent="-342900">
              <a:spcAft>
                <a:spcPts val="600"/>
              </a:spcAft>
              <a:buFont typeface="Arial"/>
              <a:buChar char="•"/>
            </a:pPr>
            <a:r>
              <a:rPr lang="en-US" sz="2400">
                <a:solidFill>
                  <a:schemeClr val="tx2"/>
                </a:solidFill>
                <a:ea typeface="+mn-lt"/>
                <a:cs typeface="+mn-lt"/>
              </a:rPr>
              <a:t>High-net-worth individuals</a:t>
            </a:r>
          </a:p>
          <a:p>
            <a:pPr marL="800100" lvl="1" indent="-342900">
              <a:spcAft>
                <a:spcPts val="600"/>
              </a:spcAft>
              <a:buFont typeface="Arial"/>
              <a:buChar char="•"/>
            </a:pPr>
            <a:r>
              <a:rPr lang="en-US" sz="2400">
                <a:solidFill>
                  <a:schemeClr val="tx2"/>
                </a:solidFill>
                <a:ea typeface="+mn-lt"/>
                <a:cs typeface="+mn-lt"/>
              </a:rPr>
              <a:t>Wealth Management firms</a:t>
            </a:r>
          </a:p>
          <a:p>
            <a:pPr marL="800100" lvl="1" indent="-342900">
              <a:spcAft>
                <a:spcPts val="600"/>
              </a:spcAft>
              <a:buFont typeface="Arial"/>
              <a:buChar char="•"/>
            </a:pPr>
            <a:r>
              <a:rPr lang="en-US" sz="2400">
                <a:solidFill>
                  <a:schemeClr val="tx2"/>
                </a:solidFill>
                <a:ea typeface="+mn-lt"/>
                <a:cs typeface="+mn-lt"/>
              </a:rPr>
              <a:t>Insurance companies</a:t>
            </a:r>
          </a:p>
          <a:p>
            <a:pPr marL="342900" indent="-342900">
              <a:spcAft>
                <a:spcPts val="600"/>
              </a:spcAft>
              <a:buFont typeface="Arial"/>
              <a:buChar char="•"/>
            </a:pPr>
            <a:r>
              <a:rPr lang="en-US" sz="2800">
                <a:solidFill>
                  <a:schemeClr val="tx2"/>
                </a:solidFill>
                <a:ea typeface="+mn-lt"/>
                <a:cs typeface="+mn-lt"/>
              </a:rPr>
              <a:t>Charge investors a percent of assets under management </a:t>
            </a:r>
          </a:p>
        </p:txBody>
      </p:sp>
    </p:spTree>
    <p:extLst>
      <p:ext uri="{BB962C8B-B14F-4D97-AF65-F5344CB8AC3E}">
        <p14:creationId xmlns:p14="http://schemas.microsoft.com/office/powerpoint/2010/main" val="3711211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F76A-EA23-061E-F180-B525DD63F5AD}"/>
              </a:ext>
            </a:extLst>
          </p:cNvPr>
          <p:cNvSpPr>
            <a:spLocks noGrp="1"/>
          </p:cNvSpPr>
          <p:nvPr>
            <p:ph type="title"/>
          </p:nvPr>
        </p:nvSpPr>
        <p:spPr/>
        <p:txBody>
          <a:bodyPr/>
          <a:lstStyle/>
          <a:p>
            <a:r>
              <a:rPr lang="en-US"/>
              <a:t>Investment Grade Bonds – Variables </a:t>
            </a:r>
          </a:p>
        </p:txBody>
      </p:sp>
      <p:sp>
        <p:nvSpPr>
          <p:cNvPr id="5" name="TextBox 4">
            <a:extLst>
              <a:ext uri="{FF2B5EF4-FFF2-40B4-BE49-F238E27FC236}">
                <a16:creationId xmlns:a16="http://schemas.microsoft.com/office/drawing/2014/main" id="{63F68962-3D86-237D-B72C-2B1517F079DF}"/>
              </a:ext>
            </a:extLst>
          </p:cNvPr>
          <p:cNvSpPr txBox="1"/>
          <p:nvPr/>
        </p:nvSpPr>
        <p:spPr>
          <a:xfrm>
            <a:off x="554182" y="1663206"/>
            <a:ext cx="8245434" cy="3972560"/>
          </a:xfrm>
          <a:prstGeom prst="rect">
            <a:avLst/>
          </a:prstGeom>
          <a:noFill/>
        </p:spPr>
        <p:txBody>
          <a:bodyPr wrap="square" lIns="0" tIns="0" rIns="0" bIns="0" rtlCol="0">
            <a:noAutofit/>
          </a:bodyPr>
          <a:lstStyle/>
          <a:p>
            <a:pPr marL="342900" indent="-342900">
              <a:spcAft>
                <a:spcPts val="600"/>
              </a:spcAft>
              <a:buFont typeface="Arial" panose="020B0604020202020204" pitchFamily="34" charset="0"/>
              <a:buChar char="•"/>
            </a:pPr>
            <a:r>
              <a:rPr lang="en-US" sz="2400">
                <a:solidFill>
                  <a:schemeClr val="bg1"/>
                </a:solidFill>
              </a:rPr>
              <a:t>Nuveen 9-month sales High Yield Taxable (-)</a:t>
            </a:r>
          </a:p>
          <a:p>
            <a:pPr marL="342900" indent="-342900">
              <a:spcAft>
                <a:spcPts val="600"/>
              </a:spcAft>
              <a:buFont typeface="Arial" panose="020B0604020202020204" pitchFamily="34" charset="0"/>
              <a:buChar char="•"/>
            </a:pPr>
            <a:r>
              <a:rPr lang="en-US" sz="2400">
                <a:solidFill>
                  <a:schemeClr val="bg1"/>
                </a:solidFill>
              </a:rPr>
              <a:t>Nuveen 21-month sales Investment Grade Taxable</a:t>
            </a:r>
          </a:p>
          <a:p>
            <a:pPr marL="342900" indent="-342900">
              <a:spcAft>
                <a:spcPts val="600"/>
              </a:spcAft>
              <a:buFont typeface="Arial" panose="020B0604020202020204" pitchFamily="34" charset="0"/>
              <a:buChar char="•"/>
            </a:pPr>
            <a:r>
              <a:rPr lang="en-US" sz="2400">
                <a:solidFill>
                  <a:schemeClr val="bg1"/>
                </a:solidFill>
              </a:rPr>
              <a:t>Nuveen 9-month net sales Investment Grade Taxable</a:t>
            </a:r>
          </a:p>
          <a:p>
            <a:pPr marL="342900" indent="-342900">
              <a:spcAft>
                <a:spcPts val="600"/>
              </a:spcAft>
              <a:buFont typeface="Arial" panose="020B0604020202020204" pitchFamily="34" charset="0"/>
              <a:buChar char="•"/>
            </a:pPr>
            <a:r>
              <a:rPr lang="en-US" sz="2400">
                <a:solidFill>
                  <a:schemeClr val="bg1"/>
                </a:solidFill>
              </a:rPr>
              <a:t>Purchased Assets in 2+ Classes</a:t>
            </a:r>
          </a:p>
        </p:txBody>
      </p:sp>
    </p:spTree>
    <p:extLst>
      <p:ext uri="{BB962C8B-B14F-4D97-AF65-F5344CB8AC3E}">
        <p14:creationId xmlns:p14="http://schemas.microsoft.com/office/powerpoint/2010/main" val="395600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7DBE-C477-02CB-CE61-3EF38EE6DD61}"/>
              </a:ext>
            </a:extLst>
          </p:cNvPr>
          <p:cNvSpPr>
            <a:spLocks noGrp="1"/>
          </p:cNvSpPr>
          <p:nvPr>
            <p:ph type="title"/>
          </p:nvPr>
        </p:nvSpPr>
        <p:spPr/>
        <p:txBody>
          <a:bodyPr/>
          <a:lstStyle/>
          <a:p>
            <a:r>
              <a:rPr lang="en-US"/>
              <a:t>Investment Grade Bonds – Findings </a:t>
            </a:r>
          </a:p>
        </p:txBody>
      </p:sp>
      <p:pic>
        <p:nvPicPr>
          <p:cNvPr id="10" name="Picture 9">
            <a:extLst>
              <a:ext uri="{FF2B5EF4-FFF2-40B4-BE49-F238E27FC236}">
                <a16:creationId xmlns:a16="http://schemas.microsoft.com/office/drawing/2014/main" id="{137E7C5C-5B86-D094-3103-F619D14A0D4B}"/>
              </a:ext>
            </a:extLst>
          </p:cNvPr>
          <p:cNvPicPr>
            <a:picLocks noChangeAspect="1"/>
          </p:cNvPicPr>
          <p:nvPr/>
        </p:nvPicPr>
        <p:blipFill rotWithShape="1">
          <a:blip r:embed="rId3"/>
          <a:srcRect t="3307"/>
          <a:stretch/>
        </p:blipFill>
        <p:spPr>
          <a:xfrm>
            <a:off x="554182" y="1386552"/>
            <a:ext cx="9514893" cy="1807005"/>
          </a:xfrm>
          <a:prstGeom prst="rect">
            <a:avLst/>
          </a:prstGeom>
        </p:spPr>
      </p:pic>
      <p:sp>
        <p:nvSpPr>
          <p:cNvPr id="11" name="TextBox 10">
            <a:extLst>
              <a:ext uri="{FF2B5EF4-FFF2-40B4-BE49-F238E27FC236}">
                <a16:creationId xmlns:a16="http://schemas.microsoft.com/office/drawing/2014/main" id="{6FEF1DA9-BBED-7B4A-9120-9F13B7DCC399}"/>
              </a:ext>
            </a:extLst>
          </p:cNvPr>
          <p:cNvSpPr txBox="1"/>
          <p:nvPr/>
        </p:nvSpPr>
        <p:spPr>
          <a:xfrm>
            <a:off x="554181" y="3525520"/>
            <a:ext cx="11083637" cy="2127135"/>
          </a:xfrm>
          <a:prstGeom prst="rect">
            <a:avLst/>
          </a:prstGeom>
          <a:noFill/>
        </p:spPr>
        <p:txBody>
          <a:bodyPr wrap="square" lIns="0" tIns="0" rIns="0" bIns="0" rtlCol="0">
            <a:noAutofit/>
          </a:bodyPr>
          <a:lstStyle/>
          <a:p>
            <a:pPr>
              <a:spcAft>
                <a:spcPts val="600"/>
              </a:spcAft>
            </a:pPr>
            <a:r>
              <a:rPr lang="en-US" sz="2400">
                <a:solidFill>
                  <a:schemeClr val="tx2"/>
                </a:solidFill>
              </a:rPr>
              <a:t>No “strong” groups identified</a:t>
            </a:r>
          </a:p>
          <a:p>
            <a:pPr>
              <a:spcAft>
                <a:spcPts val="600"/>
              </a:spcAft>
            </a:pPr>
            <a:r>
              <a:rPr lang="en-US" sz="2400">
                <a:solidFill>
                  <a:schemeClr val="tx2"/>
                </a:solidFill>
              </a:rPr>
              <a:t>Downgraded groups to 3 and 4 level</a:t>
            </a:r>
          </a:p>
          <a:p>
            <a:pPr>
              <a:spcAft>
                <a:spcPts val="600"/>
              </a:spcAft>
            </a:pPr>
            <a:r>
              <a:rPr lang="en-US" sz="2400">
                <a:solidFill>
                  <a:schemeClr val="tx2"/>
                </a:solidFill>
              </a:rPr>
              <a:t>Less than 3% of advisors in Group 3 purchased more than $1000 of IG Bonds </a:t>
            </a:r>
          </a:p>
        </p:txBody>
      </p:sp>
    </p:spTree>
    <p:extLst>
      <p:ext uri="{BB962C8B-B14F-4D97-AF65-F5344CB8AC3E}">
        <p14:creationId xmlns:p14="http://schemas.microsoft.com/office/powerpoint/2010/main" val="443986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CBF0-90D0-4843-4669-305E4A144125}"/>
              </a:ext>
            </a:extLst>
          </p:cNvPr>
          <p:cNvSpPr>
            <a:spLocks noGrp="1"/>
          </p:cNvSpPr>
          <p:nvPr>
            <p:ph type="title"/>
          </p:nvPr>
        </p:nvSpPr>
        <p:spPr>
          <a:xfrm>
            <a:off x="554179" y="5210777"/>
            <a:ext cx="11083637" cy="722948"/>
          </a:xfrm>
        </p:spPr>
        <p:txBody>
          <a:bodyPr/>
          <a:lstStyle/>
          <a:p>
            <a:r>
              <a:rPr lang="en-US" b="0"/>
              <a:t>Top group has almost 100% of advisors purchasing 2+ asset classes</a:t>
            </a:r>
          </a:p>
        </p:txBody>
      </p:sp>
      <p:pic>
        <p:nvPicPr>
          <p:cNvPr id="4" name="Picture 3">
            <a:extLst>
              <a:ext uri="{FF2B5EF4-FFF2-40B4-BE49-F238E27FC236}">
                <a16:creationId xmlns:a16="http://schemas.microsoft.com/office/drawing/2014/main" id="{DBE086BF-1410-0447-D5CB-F13901EFFDCE}"/>
              </a:ext>
            </a:extLst>
          </p:cNvPr>
          <p:cNvPicPr>
            <a:picLocks noChangeAspect="1"/>
          </p:cNvPicPr>
          <p:nvPr/>
        </p:nvPicPr>
        <p:blipFill>
          <a:blip r:embed="rId3"/>
          <a:stretch>
            <a:fillRect/>
          </a:stretch>
        </p:blipFill>
        <p:spPr>
          <a:xfrm>
            <a:off x="1702530" y="832871"/>
            <a:ext cx="8786933" cy="4377906"/>
          </a:xfrm>
          <a:prstGeom prst="rect">
            <a:avLst/>
          </a:prstGeom>
        </p:spPr>
      </p:pic>
      <p:sp>
        <p:nvSpPr>
          <p:cNvPr id="3" name="TextBox 2">
            <a:extLst>
              <a:ext uri="{FF2B5EF4-FFF2-40B4-BE49-F238E27FC236}">
                <a16:creationId xmlns:a16="http://schemas.microsoft.com/office/drawing/2014/main" id="{7005C83C-ED9F-FE92-4D61-C63F66160B91}"/>
              </a:ext>
            </a:extLst>
          </p:cNvPr>
          <p:cNvSpPr txBox="1"/>
          <p:nvPr/>
        </p:nvSpPr>
        <p:spPr>
          <a:xfrm>
            <a:off x="356070" y="344023"/>
            <a:ext cx="4154146" cy="616663"/>
          </a:xfrm>
          <a:prstGeom prst="rect">
            <a:avLst/>
          </a:prstGeom>
          <a:noFill/>
        </p:spPr>
        <p:txBody>
          <a:bodyPr wrap="square" lIns="0" tIns="0" rIns="0" bIns="0" rtlCol="0">
            <a:noAutofit/>
          </a:bodyPr>
          <a:lstStyle/>
          <a:p>
            <a:pPr>
              <a:spcAft>
                <a:spcPts val="600"/>
              </a:spcAft>
            </a:pPr>
            <a:r>
              <a:rPr lang="en-US" sz="2000" b="1">
                <a:solidFill>
                  <a:schemeClr val="tx2"/>
                </a:solidFill>
              </a:rPr>
              <a:t>Investment Grade Bond Model</a:t>
            </a:r>
          </a:p>
        </p:txBody>
      </p:sp>
    </p:spTree>
    <p:extLst>
      <p:ext uri="{BB962C8B-B14F-4D97-AF65-F5344CB8AC3E}">
        <p14:creationId xmlns:p14="http://schemas.microsoft.com/office/powerpoint/2010/main" val="40162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0B99-C29C-6F1C-C78F-788B2790D399}"/>
              </a:ext>
            </a:extLst>
          </p:cNvPr>
          <p:cNvSpPr>
            <a:spLocks noGrp="1"/>
          </p:cNvSpPr>
          <p:nvPr>
            <p:ph type="title"/>
          </p:nvPr>
        </p:nvSpPr>
        <p:spPr>
          <a:xfrm>
            <a:off x="554181" y="5317656"/>
            <a:ext cx="11083637" cy="722948"/>
          </a:xfrm>
        </p:spPr>
        <p:txBody>
          <a:bodyPr/>
          <a:lstStyle/>
          <a:p>
            <a:r>
              <a:rPr lang="en-US" b="0"/>
              <a:t>Top group advisors are net buyers of Investment Grade bonds</a:t>
            </a:r>
          </a:p>
        </p:txBody>
      </p:sp>
      <p:pic>
        <p:nvPicPr>
          <p:cNvPr id="3" name="Picture 2">
            <a:extLst>
              <a:ext uri="{FF2B5EF4-FFF2-40B4-BE49-F238E27FC236}">
                <a16:creationId xmlns:a16="http://schemas.microsoft.com/office/drawing/2014/main" id="{41E3B3AA-3D25-2619-EA39-36DD40CD4CCB}"/>
              </a:ext>
            </a:extLst>
          </p:cNvPr>
          <p:cNvPicPr>
            <a:picLocks noChangeAspect="1"/>
          </p:cNvPicPr>
          <p:nvPr/>
        </p:nvPicPr>
        <p:blipFill>
          <a:blip r:embed="rId3"/>
          <a:stretch>
            <a:fillRect/>
          </a:stretch>
        </p:blipFill>
        <p:spPr>
          <a:xfrm>
            <a:off x="2049898" y="914105"/>
            <a:ext cx="8092204" cy="4299954"/>
          </a:xfrm>
          <a:prstGeom prst="rect">
            <a:avLst/>
          </a:prstGeom>
        </p:spPr>
      </p:pic>
      <p:sp>
        <p:nvSpPr>
          <p:cNvPr id="4" name="TextBox 3">
            <a:extLst>
              <a:ext uri="{FF2B5EF4-FFF2-40B4-BE49-F238E27FC236}">
                <a16:creationId xmlns:a16="http://schemas.microsoft.com/office/drawing/2014/main" id="{F785BA83-63FB-61E3-529D-4D1644EC478B}"/>
              </a:ext>
            </a:extLst>
          </p:cNvPr>
          <p:cNvSpPr txBox="1"/>
          <p:nvPr/>
        </p:nvSpPr>
        <p:spPr>
          <a:xfrm>
            <a:off x="356070" y="344023"/>
            <a:ext cx="4154146" cy="616663"/>
          </a:xfrm>
          <a:prstGeom prst="rect">
            <a:avLst/>
          </a:prstGeom>
          <a:noFill/>
        </p:spPr>
        <p:txBody>
          <a:bodyPr wrap="square" lIns="0" tIns="0" rIns="0" bIns="0" rtlCol="0">
            <a:noAutofit/>
          </a:bodyPr>
          <a:lstStyle/>
          <a:p>
            <a:pPr>
              <a:spcAft>
                <a:spcPts val="600"/>
              </a:spcAft>
            </a:pPr>
            <a:r>
              <a:rPr lang="en-US" sz="2000" b="1">
                <a:solidFill>
                  <a:schemeClr val="tx2"/>
                </a:solidFill>
              </a:rPr>
              <a:t>Investment Grade Bond Model</a:t>
            </a:r>
          </a:p>
        </p:txBody>
      </p:sp>
    </p:spTree>
    <p:extLst>
      <p:ext uri="{BB962C8B-B14F-4D97-AF65-F5344CB8AC3E}">
        <p14:creationId xmlns:p14="http://schemas.microsoft.com/office/powerpoint/2010/main" val="2034313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89EB-E6CA-6A99-1641-50CAE8CA9E46}"/>
              </a:ext>
            </a:extLst>
          </p:cNvPr>
          <p:cNvSpPr>
            <a:spLocks noGrp="1"/>
          </p:cNvSpPr>
          <p:nvPr>
            <p:ph type="title"/>
          </p:nvPr>
        </p:nvSpPr>
        <p:spPr>
          <a:xfrm>
            <a:off x="6722707" y="2108418"/>
            <a:ext cx="5264727" cy="3073181"/>
          </a:xfrm>
        </p:spPr>
        <p:txBody>
          <a:bodyPr/>
          <a:lstStyle/>
          <a:p>
            <a:r>
              <a:rPr lang="en-US" sz="6600"/>
              <a:t>High Yield Bonds</a:t>
            </a:r>
          </a:p>
        </p:txBody>
      </p:sp>
      <p:sp>
        <p:nvSpPr>
          <p:cNvPr id="4" name="TextBox 3">
            <a:extLst>
              <a:ext uri="{FF2B5EF4-FFF2-40B4-BE49-F238E27FC236}">
                <a16:creationId xmlns:a16="http://schemas.microsoft.com/office/drawing/2014/main" id="{5779E143-7F16-357B-0277-62350AE8EA06}"/>
              </a:ext>
            </a:extLst>
          </p:cNvPr>
          <p:cNvSpPr txBox="1"/>
          <p:nvPr/>
        </p:nvSpPr>
        <p:spPr>
          <a:xfrm>
            <a:off x="6809006" y="4514845"/>
            <a:ext cx="4075043" cy="923330"/>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2000">
                <a:solidFill>
                  <a:schemeClr val="tx2"/>
                </a:solidFill>
              </a:rPr>
              <a:t>Predicts which advisors are most likely to buy High Yield bonds in the next 3 months.</a:t>
            </a:r>
          </a:p>
        </p:txBody>
      </p:sp>
    </p:spTree>
    <p:extLst>
      <p:ext uri="{BB962C8B-B14F-4D97-AF65-F5344CB8AC3E}">
        <p14:creationId xmlns:p14="http://schemas.microsoft.com/office/powerpoint/2010/main" val="1325130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8865-736C-0994-C008-DF22E81EA6B3}"/>
              </a:ext>
            </a:extLst>
          </p:cNvPr>
          <p:cNvSpPr>
            <a:spLocks noGrp="1"/>
          </p:cNvSpPr>
          <p:nvPr>
            <p:ph type="title"/>
          </p:nvPr>
        </p:nvSpPr>
        <p:spPr/>
        <p:txBody>
          <a:bodyPr/>
          <a:lstStyle/>
          <a:p>
            <a:r>
              <a:rPr lang="en-US"/>
              <a:t>High Yield Bonds – Variables </a:t>
            </a:r>
          </a:p>
        </p:txBody>
      </p:sp>
      <p:sp>
        <p:nvSpPr>
          <p:cNvPr id="5" name="TextBox 4">
            <a:extLst>
              <a:ext uri="{FF2B5EF4-FFF2-40B4-BE49-F238E27FC236}">
                <a16:creationId xmlns:a16="http://schemas.microsoft.com/office/drawing/2014/main" id="{21AF8866-70FD-BCE5-4338-BC7AB4E5F9E8}"/>
              </a:ext>
            </a:extLst>
          </p:cNvPr>
          <p:cNvSpPr txBox="1"/>
          <p:nvPr/>
        </p:nvSpPr>
        <p:spPr>
          <a:xfrm>
            <a:off x="374073" y="1864425"/>
            <a:ext cx="8615548" cy="3643746"/>
          </a:xfrm>
          <a:prstGeom prst="rect">
            <a:avLst/>
          </a:prstGeom>
          <a:noFill/>
        </p:spPr>
        <p:txBody>
          <a:bodyPr wrap="square" lIns="0" tIns="0" rIns="0" bIns="0" rtlCol="0">
            <a:noAutofit/>
          </a:bodyPr>
          <a:lstStyle/>
          <a:p>
            <a:pPr marL="342900" indent="-342900">
              <a:spcAft>
                <a:spcPts val="600"/>
              </a:spcAft>
              <a:buFont typeface="Arial" panose="020B0604020202020204" pitchFamily="34" charset="0"/>
              <a:buChar char="•"/>
            </a:pPr>
            <a:r>
              <a:rPr lang="en-US" sz="2400">
                <a:solidFill>
                  <a:schemeClr val="bg1"/>
                </a:solidFill>
              </a:rPr>
              <a:t>Nuveen 21-month sales of High Yield Taxable Bonds</a:t>
            </a:r>
          </a:p>
          <a:p>
            <a:pPr marL="342900" indent="-342900">
              <a:spcAft>
                <a:spcPts val="600"/>
              </a:spcAft>
              <a:buFont typeface="Arial" panose="020B0604020202020204" pitchFamily="34" charset="0"/>
              <a:buChar char="•"/>
            </a:pPr>
            <a:r>
              <a:rPr lang="en-US" sz="2400">
                <a:solidFill>
                  <a:schemeClr val="bg1"/>
                </a:solidFill>
              </a:rPr>
              <a:t>Total Redemptions last 9 months</a:t>
            </a:r>
          </a:p>
          <a:p>
            <a:pPr marL="342900" indent="-342900">
              <a:spcAft>
                <a:spcPts val="600"/>
              </a:spcAft>
              <a:buFont typeface="Arial" panose="020B0604020202020204" pitchFamily="34" charset="0"/>
              <a:buChar char="•"/>
            </a:pPr>
            <a:r>
              <a:rPr lang="en-US" sz="2400">
                <a:solidFill>
                  <a:schemeClr val="bg1"/>
                </a:solidFill>
              </a:rPr>
              <a:t>Investment Grade Taxable Redemptions last 21 months</a:t>
            </a:r>
          </a:p>
          <a:p>
            <a:pPr marL="342900" indent="-342900">
              <a:spcAft>
                <a:spcPts val="600"/>
              </a:spcAft>
              <a:buFont typeface="Arial" panose="020B0604020202020204" pitchFamily="34" charset="0"/>
              <a:buChar char="•"/>
            </a:pPr>
            <a:r>
              <a:rPr lang="en-US" sz="2400">
                <a:solidFill>
                  <a:schemeClr val="bg1"/>
                </a:solidFill>
              </a:rPr>
              <a:t>Purchased Assets in 3+ Classes</a:t>
            </a:r>
          </a:p>
        </p:txBody>
      </p:sp>
    </p:spTree>
    <p:extLst>
      <p:ext uri="{BB962C8B-B14F-4D97-AF65-F5344CB8AC3E}">
        <p14:creationId xmlns:p14="http://schemas.microsoft.com/office/powerpoint/2010/main" val="2891894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2469-00F7-54A1-D61F-A39DBBA562BC}"/>
              </a:ext>
            </a:extLst>
          </p:cNvPr>
          <p:cNvSpPr>
            <a:spLocks noGrp="1"/>
          </p:cNvSpPr>
          <p:nvPr>
            <p:ph type="title"/>
          </p:nvPr>
        </p:nvSpPr>
        <p:spPr/>
        <p:txBody>
          <a:bodyPr/>
          <a:lstStyle/>
          <a:p>
            <a:r>
              <a:rPr lang="en-US"/>
              <a:t>High Yield Bonds – Findings </a:t>
            </a:r>
          </a:p>
        </p:txBody>
      </p:sp>
      <p:pic>
        <p:nvPicPr>
          <p:cNvPr id="4" name="Picture 3">
            <a:extLst>
              <a:ext uri="{FF2B5EF4-FFF2-40B4-BE49-F238E27FC236}">
                <a16:creationId xmlns:a16="http://schemas.microsoft.com/office/drawing/2014/main" id="{DBDB027A-6062-70AE-DCBD-BA1106F94C91}"/>
              </a:ext>
            </a:extLst>
          </p:cNvPr>
          <p:cNvPicPr>
            <a:picLocks noChangeAspect="1"/>
          </p:cNvPicPr>
          <p:nvPr/>
        </p:nvPicPr>
        <p:blipFill>
          <a:blip r:embed="rId3"/>
          <a:stretch>
            <a:fillRect/>
          </a:stretch>
        </p:blipFill>
        <p:spPr>
          <a:xfrm>
            <a:off x="554182" y="1419571"/>
            <a:ext cx="10118994" cy="2521526"/>
          </a:xfrm>
          <a:prstGeom prst="rect">
            <a:avLst/>
          </a:prstGeom>
        </p:spPr>
      </p:pic>
      <p:sp>
        <p:nvSpPr>
          <p:cNvPr id="7" name="TextBox 6">
            <a:extLst>
              <a:ext uri="{FF2B5EF4-FFF2-40B4-BE49-F238E27FC236}">
                <a16:creationId xmlns:a16="http://schemas.microsoft.com/office/drawing/2014/main" id="{6BF30792-96D9-1021-5058-0FADD6B67AFC}"/>
              </a:ext>
            </a:extLst>
          </p:cNvPr>
          <p:cNvSpPr txBox="1"/>
          <p:nvPr/>
        </p:nvSpPr>
        <p:spPr>
          <a:xfrm>
            <a:off x="554182" y="4433455"/>
            <a:ext cx="11439896" cy="1607127"/>
          </a:xfrm>
          <a:prstGeom prst="rect">
            <a:avLst/>
          </a:prstGeom>
          <a:noFill/>
        </p:spPr>
        <p:txBody>
          <a:bodyPr wrap="square" lIns="0" tIns="0" rIns="0" bIns="0" rtlCol="0">
            <a:noAutofit/>
          </a:bodyPr>
          <a:lstStyle/>
          <a:p>
            <a:pPr>
              <a:spcAft>
                <a:spcPts val="600"/>
              </a:spcAft>
            </a:pPr>
            <a:r>
              <a:rPr lang="en-US" sz="2400">
                <a:solidFill>
                  <a:schemeClr val="tx2"/>
                </a:solidFill>
              </a:rPr>
              <a:t>Just under 10% of advisors in Quartile 1 purchased over $1000 of High Yield Bonds</a:t>
            </a:r>
          </a:p>
          <a:p>
            <a:pPr>
              <a:spcAft>
                <a:spcPts val="600"/>
              </a:spcAft>
            </a:pPr>
            <a:r>
              <a:rPr lang="en-US" sz="2400">
                <a:solidFill>
                  <a:schemeClr val="tx2"/>
                </a:solidFill>
              </a:rPr>
              <a:t>No other Quartile had more .1% of advisors purchasing this amount</a:t>
            </a:r>
          </a:p>
        </p:txBody>
      </p:sp>
    </p:spTree>
    <p:extLst>
      <p:ext uri="{BB962C8B-B14F-4D97-AF65-F5344CB8AC3E}">
        <p14:creationId xmlns:p14="http://schemas.microsoft.com/office/powerpoint/2010/main" val="1185215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E013-6664-4A23-5668-B6C27183B792}"/>
              </a:ext>
            </a:extLst>
          </p:cNvPr>
          <p:cNvSpPr>
            <a:spLocks noGrp="1"/>
          </p:cNvSpPr>
          <p:nvPr>
            <p:ph type="title"/>
          </p:nvPr>
        </p:nvSpPr>
        <p:spPr>
          <a:xfrm>
            <a:off x="554181" y="5466368"/>
            <a:ext cx="11083637" cy="722948"/>
          </a:xfrm>
        </p:spPr>
        <p:txBody>
          <a:bodyPr/>
          <a:lstStyle/>
          <a:p>
            <a:r>
              <a:rPr lang="en-US" b="0"/>
              <a:t>Top quartile had all advisors that purchased 3+ asset classes</a:t>
            </a:r>
          </a:p>
        </p:txBody>
      </p:sp>
      <p:pic>
        <p:nvPicPr>
          <p:cNvPr id="4" name="Picture 3">
            <a:extLst>
              <a:ext uri="{FF2B5EF4-FFF2-40B4-BE49-F238E27FC236}">
                <a16:creationId xmlns:a16="http://schemas.microsoft.com/office/drawing/2014/main" id="{4414D44A-3250-1087-D46F-5F40D0057575}"/>
              </a:ext>
            </a:extLst>
          </p:cNvPr>
          <p:cNvPicPr>
            <a:picLocks noChangeAspect="1"/>
          </p:cNvPicPr>
          <p:nvPr/>
        </p:nvPicPr>
        <p:blipFill>
          <a:blip r:embed="rId2"/>
          <a:stretch>
            <a:fillRect/>
          </a:stretch>
        </p:blipFill>
        <p:spPr>
          <a:xfrm>
            <a:off x="1674043" y="725301"/>
            <a:ext cx="8843912" cy="4741067"/>
          </a:xfrm>
          <a:prstGeom prst="rect">
            <a:avLst/>
          </a:prstGeom>
        </p:spPr>
      </p:pic>
      <p:sp>
        <p:nvSpPr>
          <p:cNvPr id="3" name="TextBox 2">
            <a:extLst>
              <a:ext uri="{FF2B5EF4-FFF2-40B4-BE49-F238E27FC236}">
                <a16:creationId xmlns:a16="http://schemas.microsoft.com/office/drawing/2014/main" id="{6C07873A-28F7-44B5-EA01-35F9F31E513C}"/>
              </a:ext>
            </a:extLst>
          </p:cNvPr>
          <p:cNvSpPr txBox="1"/>
          <p:nvPr/>
        </p:nvSpPr>
        <p:spPr>
          <a:xfrm>
            <a:off x="356070" y="344023"/>
            <a:ext cx="4154146" cy="616663"/>
          </a:xfrm>
          <a:prstGeom prst="rect">
            <a:avLst/>
          </a:prstGeom>
          <a:noFill/>
        </p:spPr>
        <p:txBody>
          <a:bodyPr wrap="square" lIns="0" tIns="0" rIns="0" bIns="0" rtlCol="0">
            <a:noAutofit/>
          </a:bodyPr>
          <a:lstStyle/>
          <a:p>
            <a:pPr>
              <a:spcAft>
                <a:spcPts val="600"/>
              </a:spcAft>
            </a:pPr>
            <a:r>
              <a:rPr lang="en-US" sz="2000" b="1">
                <a:solidFill>
                  <a:schemeClr val="tx2"/>
                </a:solidFill>
              </a:rPr>
              <a:t>High Yield Bond Model</a:t>
            </a:r>
          </a:p>
        </p:txBody>
      </p:sp>
    </p:spTree>
    <p:extLst>
      <p:ext uri="{BB962C8B-B14F-4D97-AF65-F5344CB8AC3E}">
        <p14:creationId xmlns:p14="http://schemas.microsoft.com/office/powerpoint/2010/main" val="564248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7978-59ED-42D2-6FB6-1FEEAAEEBC8C}"/>
              </a:ext>
            </a:extLst>
          </p:cNvPr>
          <p:cNvSpPr>
            <a:spLocks noGrp="1"/>
          </p:cNvSpPr>
          <p:nvPr>
            <p:ph type="title"/>
          </p:nvPr>
        </p:nvSpPr>
        <p:spPr>
          <a:xfrm>
            <a:off x="554179" y="5511289"/>
            <a:ext cx="11083637" cy="722948"/>
          </a:xfrm>
        </p:spPr>
        <p:txBody>
          <a:bodyPr/>
          <a:lstStyle/>
          <a:p>
            <a:r>
              <a:rPr lang="en-US" b="0"/>
              <a:t>Predicted top targets had most sales of High Yield Bonds</a:t>
            </a:r>
          </a:p>
        </p:txBody>
      </p:sp>
      <p:pic>
        <p:nvPicPr>
          <p:cNvPr id="3" name="Picture 2">
            <a:extLst>
              <a:ext uri="{FF2B5EF4-FFF2-40B4-BE49-F238E27FC236}">
                <a16:creationId xmlns:a16="http://schemas.microsoft.com/office/drawing/2014/main" id="{A55F960F-193F-81AD-4136-7D27B47E09A6}"/>
              </a:ext>
            </a:extLst>
          </p:cNvPr>
          <p:cNvPicPr>
            <a:picLocks noChangeAspect="1"/>
          </p:cNvPicPr>
          <p:nvPr/>
        </p:nvPicPr>
        <p:blipFill>
          <a:blip r:embed="rId2"/>
          <a:stretch>
            <a:fillRect/>
          </a:stretch>
        </p:blipFill>
        <p:spPr>
          <a:xfrm>
            <a:off x="2404750" y="625993"/>
            <a:ext cx="7382493" cy="4885296"/>
          </a:xfrm>
          <a:prstGeom prst="rect">
            <a:avLst/>
          </a:prstGeom>
        </p:spPr>
      </p:pic>
      <p:sp>
        <p:nvSpPr>
          <p:cNvPr id="4" name="TextBox 3">
            <a:extLst>
              <a:ext uri="{FF2B5EF4-FFF2-40B4-BE49-F238E27FC236}">
                <a16:creationId xmlns:a16="http://schemas.microsoft.com/office/drawing/2014/main" id="{BF7644E8-304D-D056-58BB-D99C74B8F92F}"/>
              </a:ext>
            </a:extLst>
          </p:cNvPr>
          <p:cNvSpPr txBox="1"/>
          <p:nvPr/>
        </p:nvSpPr>
        <p:spPr>
          <a:xfrm>
            <a:off x="327677" y="171028"/>
            <a:ext cx="4154146" cy="616663"/>
          </a:xfrm>
          <a:prstGeom prst="rect">
            <a:avLst/>
          </a:prstGeom>
          <a:noFill/>
        </p:spPr>
        <p:txBody>
          <a:bodyPr wrap="square" lIns="0" tIns="0" rIns="0" bIns="0" rtlCol="0">
            <a:noAutofit/>
          </a:bodyPr>
          <a:lstStyle/>
          <a:p>
            <a:pPr>
              <a:spcAft>
                <a:spcPts val="600"/>
              </a:spcAft>
            </a:pPr>
            <a:r>
              <a:rPr lang="en-US" sz="2000" b="1">
                <a:solidFill>
                  <a:schemeClr val="tx2"/>
                </a:solidFill>
              </a:rPr>
              <a:t>High Yield Bond Model</a:t>
            </a:r>
          </a:p>
        </p:txBody>
      </p:sp>
    </p:spTree>
    <p:extLst>
      <p:ext uri="{BB962C8B-B14F-4D97-AF65-F5344CB8AC3E}">
        <p14:creationId xmlns:p14="http://schemas.microsoft.com/office/powerpoint/2010/main" val="685447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DF1F-9A58-F9AA-AB00-A7E86C12772E}"/>
              </a:ext>
            </a:extLst>
          </p:cNvPr>
          <p:cNvSpPr>
            <a:spLocks noGrp="1"/>
          </p:cNvSpPr>
          <p:nvPr>
            <p:ph type="title"/>
          </p:nvPr>
        </p:nvSpPr>
        <p:spPr>
          <a:xfrm>
            <a:off x="6774874" y="2385510"/>
            <a:ext cx="5209309" cy="2934636"/>
          </a:xfrm>
        </p:spPr>
        <p:txBody>
          <a:bodyPr/>
          <a:lstStyle/>
          <a:p>
            <a:r>
              <a:rPr lang="en-US" sz="6000"/>
              <a:t>Alternative Investments</a:t>
            </a:r>
          </a:p>
        </p:txBody>
      </p:sp>
      <p:sp>
        <p:nvSpPr>
          <p:cNvPr id="4" name="TextBox 3">
            <a:extLst>
              <a:ext uri="{FF2B5EF4-FFF2-40B4-BE49-F238E27FC236}">
                <a16:creationId xmlns:a16="http://schemas.microsoft.com/office/drawing/2014/main" id="{E55EE355-5957-8B9B-D5DA-B8050C186DC1}"/>
              </a:ext>
            </a:extLst>
          </p:cNvPr>
          <p:cNvSpPr txBox="1"/>
          <p:nvPr/>
        </p:nvSpPr>
        <p:spPr>
          <a:xfrm>
            <a:off x="6774874" y="4329154"/>
            <a:ext cx="4636872" cy="1015663"/>
          </a:xfrm>
          <a:prstGeom prst="rect">
            <a:avLst/>
          </a:prstGeom>
          <a:noFill/>
        </p:spPr>
        <p:txBody>
          <a:bodyPr wrap="square">
            <a:spAutoFit/>
          </a:bodyPr>
          <a:lstStyle/>
          <a:p>
            <a:pPr>
              <a:spcAft>
                <a:spcPts val="600"/>
              </a:spcAft>
            </a:pPr>
            <a:r>
              <a:rPr lang="en-US" sz="2000">
                <a:solidFill>
                  <a:schemeClr val="tx2"/>
                </a:solidFill>
              </a:rPr>
              <a:t>Predicts which advisors are most likely to buy Alternative Investments in the next 3 months.</a:t>
            </a:r>
          </a:p>
        </p:txBody>
      </p:sp>
    </p:spTree>
    <p:extLst>
      <p:ext uri="{BB962C8B-B14F-4D97-AF65-F5344CB8AC3E}">
        <p14:creationId xmlns:p14="http://schemas.microsoft.com/office/powerpoint/2010/main" val="407027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C0BF-F86E-6ED2-DC5E-166E7D34420B}"/>
              </a:ext>
            </a:extLst>
          </p:cNvPr>
          <p:cNvSpPr>
            <a:spLocks noGrp="1"/>
          </p:cNvSpPr>
          <p:nvPr>
            <p:ph type="title"/>
          </p:nvPr>
        </p:nvSpPr>
        <p:spPr/>
        <p:txBody>
          <a:bodyPr/>
          <a:lstStyle/>
          <a:p>
            <a:r>
              <a:rPr lang="en-US"/>
              <a:t>Objectives</a:t>
            </a:r>
          </a:p>
        </p:txBody>
      </p:sp>
      <p:sp>
        <p:nvSpPr>
          <p:cNvPr id="3" name="TextBox 2">
            <a:extLst>
              <a:ext uri="{FF2B5EF4-FFF2-40B4-BE49-F238E27FC236}">
                <a16:creationId xmlns:a16="http://schemas.microsoft.com/office/drawing/2014/main" id="{88DCE08E-05AA-8F3A-89DB-02219EA8A0B3}"/>
              </a:ext>
            </a:extLst>
          </p:cNvPr>
          <p:cNvSpPr txBox="1"/>
          <p:nvPr/>
        </p:nvSpPr>
        <p:spPr>
          <a:xfrm>
            <a:off x="906916" y="1466924"/>
            <a:ext cx="9982757" cy="281615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Font typeface="Arial"/>
              <a:buChar char="•"/>
            </a:pPr>
            <a:r>
              <a:rPr lang="en-US" sz="2400">
                <a:solidFill>
                  <a:schemeClr val="tx2"/>
                </a:solidFill>
              </a:rPr>
              <a:t>Create Logistic and Least Squares Regression models for comparison. </a:t>
            </a:r>
          </a:p>
          <a:p>
            <a:pPr marL="342900" indent="-342900">
              <a:spcAft>
                <a:spcPts val="600"/>
              </a:spcAft>
              <a:buFont typeface="Arial"/>
              <a:buChar char="•"/>
            </a:pPr>
            <a:r>
              <a:rPr lang="en-US" sz="2400">
                <a:solidFill>
                  <a:schemeClr val="tx2"/>
                </a:solidFill>
              </a:rPr>
              <a:t>Use the best model to advise the Nuveen sales force by telling them which clients to target and which asset classes the targets are most likely to buy based on predicted totals. </a:t>
            </a:r>
          </a:p>
          <a:p>
            <a:pPr marL="342900" indent="-342900">
              <a:spcAft>
                <a:spcPts val="600"/>
              </a:spcAft>
              <a:buFont typeface="Arial"/>
              <a:buChar char="•"/>
            </a:pPr>
            <a:r>
              <a:rPr lang="en-US" sz="2400">
                <a:solidFill>
                  <a:schemeClr val="tx2"/>
                </a:solidFill>
              </a:rPr>
              <a:t>This will allow Nuveen to have a greater rate of success with the Wells Fargo advisors that they contact</a:t>
            </a:r>
          </a:p>
          <a:p>
            <a:pPr marL="342900" indent="-342900">
              <a:spcAft>
                <a:spcPts val="600"/>
              </a:spcAft>
              <a:buFont typeface="Arial"/>
              <a:buChar char="•"/>
            </a:pPr>
            <a:endParaRPr lang="en-US" sz="2400">
              <a:solidFill>
                <a:schemeClr val="tx2"/>
              </a:solidFill>
            </a:endParaRPr>
          </a:p>
        </p:txBody>
      </p:sp>
    </p:spTree>
    <p:extLst>
      <p:ext uri="{BB962C8B-B14F-4D97-AF65-F5344CB8AC3E}">
        <p14:creationId xmlns:p14="http://schemas.microsoft.com/office/powerpoint/2010/main" val="674732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7AEB-F56A-7838-0C7B-460A164C790C}"/>
              </a:ext>
            </a:extLst>
          </p:cNvPr>
          <p:cNvSpPr>
            <a:spLocks noGrp="1"/>
          </p:cNvSpPr>
          <p:nvPr>
            <p:ph type="title"/>
          </p:nvPr>
        </p:nvSpPr>
        <p:spPr>
          <a:xfrm>
            <a:off x="554182" y="555650"/>
            <a:ext cx="11236036" cy="722948"/>
          </a:xfrm>
        </p:spPr>
        <p:txBody>
          <a:bodyPr/>
          <a:lstStyle/>
          <a:p>
            <a:r>
              <a:rPr lang="en-US"/>
              <a:t>Alternative Investments – Variables </a:t>
            </a:r>
          </a:p>
        </p:txBody>
      </p:sp>
      <p:sp>
        <p:nvSpPr>
          <p:cNvPr id="5" name="TextBox 4">
            <a:extLst>
              <a:ext uri="{FF2B5EF4-FFF2-40B4-BE49-F238E27FC236}">
                <a16:creationId xmlns:a16="http://schemas.microsoft.com/office/drawing/2014/main" id="{B9FA61F8-A8DE-07EB-1087-4284861F8336}"/>
              </a:ext>
            </a:extLst>
          </p:cNvPr>
          <p:cNvSpPr txBox="1"/>
          <p:nvPr/>
        </p:nvSpPr>
        <p:spPr>
          <a:xfrm>
            <a:off x="554182" y="1655618"/>
            <a:ext cx="9516093" cy="3546764"/>
          </a:xfrm>
          <a:prstGeom prst="rect">
            <a:avLst/>
          </a:prstGeom>
          <a:noFill/>
        </p:spPr>
        <p:txBody>
          <a:bodyPr wrap="square" lIns="0" tIns="0" rIns="0" bIns="0" rtlCol="0">
            <a:noAutofit/>
          </a:bodyPr>
          <a:lstStyle/>
          <a:p>
            <a:pPr marL="342900" indent="-342900">
              <a:spcAft>
                <a:spcPts val="600"/>
              </a:spcAft>
              <a:buFont typeface="Arial" panose="020B0604020202020204" pitchFamily="34" charset="0"/>
              <a:buChar char="•"/>
            </a:pPr>
            <a:r>
              <a:rPr lang="en-US" sz="2800">
                <a:solidFill>
                  <a:schemeClr val="bg1"/>
                </a:solidFill>
              </a:rPr>
              <a:t>Nuveen 9-month sales of Alternative Investments</a:t>
            </a:r>
          </a:p>
          <a:p>
            <a:pPr marL="342900" indent="-342900">
              <a:spcAft>
                <a:spcPts val="600"/>
              </a:spcAft>
              <a:buFont typeface="Arial" panose="020B0604020202020204" pitchFamily="34" charset="0"/>
              <a:buChar char="•"/>
            </a:pPr>
            <a:r>
              <a:rPr lang="en-US" sz="2800">
                <a:solidFill>
                  <a:schemeClr val="bg1"/>
                </a:solidFill>
              </a:rPr>
              <a:t>21 Month Alternative Investment Redemptions</a:t>
            </a:r>
          </a:p>
          <a:p>
            <a:pPr marL="342900" indent="-342900">
              <a:spcAft>
                <a:spcPts val="600"/>
              </a:spcAft>
              <a:buFont typeface="Arial" panose="020B0604020202020204" pitchFamily="34" charset="0"/>
              <a:buChar char="•"/>
            </a:pPr>
            <a:r>
              <a:rPr lang="en-US" sz="2800">
                <a:solidFill>
                  <a:schemeClr val="bg1"/>
                </a:solidFill>
              </a:rPr>
              <a:t>Purchased Assets in 2+ Classes</a:t>
            </a:r>
          </a:p>
        </p:txBody>
      </p:sp>
    </p:spTree>
    <p:extLst>
      <p:ext uri="{BB962C8B-B14F-4D97-AF65-F5344CB8AC3E}">
        <p14:creationId xmlns:p14="http://schemas.microsoft.com/office/powerpoint/2010/main" val="1322973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AC6C-2591-2F89-E085-25C85CC2CAA9}"/>
              </a:ext>
            </a:extLst>
          </p:cNvPr>
          <p:cNvSpPr>
            <a:spLocks noGrp="1"/>
          </p:cNvSpPr>
          <p:nvPr>
            <p:ph type="title"/>
          </p:nvPr>
        </p:nvSpPr>
        <p:spPr/>
        <p:txBody>
          <a:bodyPr/>
          <a:lstStyle/>
          <a:p>
            <a:r>
              <a:rPr lang="en-US"/>
              <a:t>Alternative Investments – Findings </a:t>
            </a:r>
          </a:p>
        </p:txBody>
      </p:sp>
      <p:pic>
        <p:nvPicPr>
          <p:cNvPr id="6" name="Picture 5">
            <a:extLst>
              <a:ext uri="{FF2B5EF4-FFF2-40B4-BE49-F238E27FC236}">
                <a16:creationId xmlns:a16="http://schemas.microsoft.com/office/drawing/2014/main" id="{54198A7B-6862-B831-ED71-A67579437C2B}"/>
              </a:ext>
            </a:extLst>
          </p:cNvPr>
          <p:cNvPicPr>
            <a:picLocks noChangeAspect="1"/>
          </p:cNvPicPr>
          <p:nvPr/>
        </p:nvPicPr>
        <p:blipFill>
          <a:blip r:embed="rId3"/>
          <a:stretch>
            <a:fillRect/>
          </a:stretch>
        </p:blipFill>
        <p:spPr>
          <a:xfrm>
            <a:off x="554181" y="1215405"/>
            <a:ext cx="10079470" cy="2539177"/>
          </a:xfrm>
          <a:prstGeom prst="rect">
            <a:avLst/>
          </a:prstGeom>
        </p:spPr>
      </p:pic>
      <p:sp>
        <p:nvSpPr>
          <p:cNvPr id="7" name="TextBox 6">
            <a:extLst>
              <a:ext uri="{FF2B5EF4-FFF2-40B4-BE49-F238E27FC236}">
                <a16:creationId xmlns:a16="http://schemas.microsoft.com/office/drawing/2014/main" id="{B63455A7-44AD-1492-2FEA-A424D8613395}"/>
              </a:ext>
            </a:extLst>
          </p:cNvPr>
          <p:cNvSpPr txBox="1"/>
          <p:nvPr/>
        </p:nvSpPr>
        <p:spPr>
          <a:xfrm>
            <a:off x="554181" y="4328556"/>
            <a:ext cx="10200191" cy="581891"/>
          </a:xfrm>
          <a:prstGeom prst="rect">
            <a:avLst/>
          </a:prstGeom>
          <a:noFill/>
        </p:spPr>
        <p:txBody>
          <a:bodyPr wrap="square" lIns="0" tIns="0" rIns="0" bIns="0" rtlCol="0">
            <a:noAutofit/>
          </a:bodyPr>
          <a:lstStyle/>
          <a:p>
            <a:pPr>
              <a:spcAft>
                <a:spcPts val="600"/>
              </a:spcAft>
            </a:pPr>
            <a:r>
              <a:rPr lang="en-US" sz="2000">
                <a:solidFill>
                  <a:schemeClr val="bg1"/>
                </a:solidFill>
              </a:rPr>
              <a:t>47% of advisors in Quintile 1 purchased over $1,000 of Alternative Investments</a:t>
            </a:r>
          </a:p>
          <a:p>
            <a:pPr>
              <a:spcAft>
                <a:spcPts val="600"/>
              </a:spcAft>
            </a:pPr>
            <a:endParaRPr lang="en-US" sz="2000">
              <a:solidFill>
                <a:schemeClr val="bg2"/>
              </a:solidFill>
            </a:endParaRPr>
          </a:p>
        </p:txBody>
      </p:sp>
    </p:spTree>
    <p:extLst>
      <p:ext uri="{BB962C8B-B14F-4D97-AF65-F5344CB8AC3E}">
        <p14:creationId xmlns:p14="http://schemas.microsoft.com/office/powerpoint/2010/main" val="2938280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4F09-BE8F-6F60-11D6-A2EDD536916A}"/>
              </a:ext>
            </a:extLst>
          </p:cNvPr>
          <p:cNvSpPr>
            <a:spLocks noGrp="1"/>
          </p:cNvSpPr>
          <p:nvPr>
            <p:ph type="title"/>
          </p:nvPr>
        </p:nvSpPr>
        <p:spPr>
          <a:xfrm>
            <a:off x="554180" y="5187027"/>
            <a:ext cx="11083637" cy="722948"/>
          </a:xfrm>
        </p:spPr>
        <p:txBody>
          <a:bodyPr/>
          <a:lstStyle/>
          <a:p>
            <a:r>
              <a:rPr lang="en-US" b="0"/>
              <a:t>Top quintile had almost 100% of advisors purchasing 2+ asset classes</a:t>
            </a:r>
          </a:p>
        </p:txBody>
      </p:sp>
      <p:pic>
        <p:nvPicPr>
          <p:cNvPr id="4" name="Picture 3">
            <a:extLst>
              <a:ext uri="{FF2B5EF4-FFF2-40B4-BE49-F238E27FC236}">
                <a16:creationId xmlns:a16="http://schemas.microsoft.com/office/drawing/2014/main" id="{9C30660D-495A-E198-6A88-EF4D586DF855}"/>
              </a:ext>
            </a:extLst>
          </p:cNvPr>
          <p:cNvPicPr>
            <a:picLocks noChangeAspect="1"/>
          </p:cNvPicPr>
          <p:nvPr/>
        </p:nvPicPr>
        <p:blipFill>
          <a:blip r:embed="rId2"/>
          <a:stretch>
            <a:fillRect/>
          </a:stretch>
        </p:blipFill>
        <p:spPr>
          <a:xfrm>
            <a:off x="1808378" y="719620"/>
            <a:ext cx="8575243" cy="4467407"/>
          </a:xfrm>
          <a:prstGeom prst="rect">
            <a:avLst/>
          </a:prstGeom>
        </p:spPr>
      </p:pic>
      <p:sp>
        <p:nvSpPr>
          <p:cNvPr id="3" name="TextBox 2">
            <a:extLst>
              <a:ext uri="{FF2B5EF4-FFF2-40B4-BE49-F238E27FC236}">
                <a16:creationId xmlns:a16="http://schemas.microsoft.com/office/drawing/2014/main" id="{8821F6D7-13E3-9FC0-F462-C2464F7D5E19}"/>
              </a:ext>
            </a:extLst>
          </p:cNvPr>
          <p:cNvSpPr txBox="1"/>
          <p:nvPr/>
        </p:nvSpPr>
        <p:spPr>
          <a:xfrm>
            <a:off x="356070" y="344023"/>
            <a:ext cx="4154146" cy="616663"/>
          </a:xfrm>
          <a:prstGeom prst="rect">
            <a:avLst/>
          </a:prstGeom>
          <a:noFill/>
        </p:spPr>
        <p:txBody>
          <a:bodyPr wrap="square" lIns="0" tIns="0" rIns="0" bIns="0" rtlCol="0">
            <a:noAutofit/>
          </a:bodyPr>
          <a:lstStyle/>
          <a:p>
            <a:pPr>
              <a:spcAft>
                <a:spcPts val="600"/>
              </a:spcAft>
            </a:pPr>
            <a:r>
              <a:rPr lang="en-US" sz="2000" b="1">
                <a:solidFill>
                  <a:schemeClr val="tx2"/>
                </a:solidFill>
              </a:rPr>
              <a:t>Alternative Investments Model</a:t>
            </a:r>
          </a:p>
        </p:txBody>
      </p:sp>
    </p:spTree>
    <p:extLst>
      <p:ext uri="{BB962C8B-B14F-4D97-AF65-F5344CB8AC3E}">
        <p14:creationId xmlns:p14="http://schemas.microsoft.com/office/powerpoint/2010/main" val="3109844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2304-6677-9A01-DAC9-5A56E102106A}"/>
              </a:ext>
            </a:extLst>
          </p:cNvPr>
          <p:cNvSpPr>
            <a:spLocks noGrp="1"/>
          </p:cNvSpPr>
          <p:nvPr>
            <p:ph type="title"/>
          </p:nvPr>
        </p:nvSpPr>
        <p:spPr>
          <a:xfrm>
            <a:off x="554181" y="5683208"/>
            <a:ext cx="11083637" cy="722948"/>
          </a:xfrm>
        </p:spPr>
        <p:txBody>
          <a:bodyPr/>
          <a:lstStyle/>
          <a:p>
            <a:r>
              <a:rPr lang="en-US" b="0"/>
              <a:t>Predicted top targets bought most alternative investments  </a:t>
            </a:r>
          </a:p>
        </p:txBody>
      </p:sp>
      <p:pic>
        <p:nvPicPr>
          <p:cNvPr id="3" name="Picture 2">
            <a:extLst>
              <a:ext uri="{FF2B5EF4-FFF2-40B4-BE49-F238E27FC236}">
                <a16:creationId xmlns:a16="http://schemas.microsoft.com/office/drawing/2014/main" id="{27621FA6-2A7B-30B0-7A5C-DD6C287F103A}"/>
              </a:ext>
            </a:extLst>
          </p:cNvPr>
          <p:cNvPicPr>
            <a:picLocks noChangeAspect="1"/>
          </p:cNvPicPr>
          <p:nvPr/>
        </p:nvPicPr>
        <p:blipFill>
          <a:blip r:embed="rId2"/>
          <a:stretch>
            <a:fillRect/>
          </a:stretch>
        </p:blipFill>
        <p:spPr>
          <a:xfrm>
            <a:off x="2581103" y="993036"/>
            <a:ext cx="7029791" cy="4690172"/>
          </a:xfrm>
          <a:prstGeom prst="rect">
            <a:avLst/>
          </a:prstGeom>
        </p:spPr>
      </p:pic>
      <p:sp>
        <p:nvSpPr>
          <p:cNvPr id="4" name="TextBox 3">
            <a:extLst>
              <a:ext uri="{FF2B5EF4-FFF2-40B4-BE49-F238E27FC236}">
                <a16:creationId xmlns:a16="http://schemas.microsoft.com/office/drawing/2014/main" id="{C5DA680B-C716-D798-4E12-A6EBEECEDA8A}"/>
              </a:ext>
            </a:extLst>
          </p:cNvPr>
          <p:cNvSpPr txBox="1"/>
          <p:nvPr/>
        </p:nvSpPr>
        <p:spPr>
          <a:xfrm>
            <a:off x="356070" y="344023"/>
            <a:ext cx="4154146" cy="616663"/>
          </a:xfrm>
          <a:prstGeom prst="rect">
            <a:avLst/>
          </a:prstGeom>
          <a:noFill/>
        </p:spPr>
        <p:txBody>
          <a:bodyPr wrap="square" lIns="0" tIns="0" rIns="0" bIns="0" rtlCol="0">
            <a:noAutofit/>
          </a:bodyPr>
          <a:lstStyle/>
          <a:p>
            <a:pPr>
              <a:spcAft>
                <a:spcPts val="600"/>
              </a:spcAft>
            </a:pPr>
            <a:r>
              <a:rPr lang="en-US" sz="2000" b="1">
                <a:solidFill>
                  <a:schemeClr val="tx2"/>
                </a:solidFill>
              </a:rPr>
              <a:t>Alternative Investments Model</a:t>
            </a:r>
          </a:p>
        </p:txBody>
      </p:sp>
    </p:spTree>
    <p:extLst>
      <p:ext uri="{BB962C8B-B14F-4D97-AF65-F5344CB8AC3E}">
        <p14:creationId xmlns:p14="http://schemas.microsoft.com/office/powerpoint/2010/main" val="3373292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BD98-B260-3CB7-CD94-64E3AB18D42E}"/>
              </a:ext>
            </a:extLst>
          </p:cNvPr>
          <p:cNvSpPr>
            <a:spLocks noGrp="1"/>
          </p:cNvSpPr>
          <p:nvPr>
            <p:ph type="title"/>
          </p:nvPr>
        </p:nvSpPr>
        <p:spPr>
          <a:xfrm>
            <a:off x="6746240" y="2802070"/>
            <a:ext cx="5242559" cy="1536250"/>
          </a:xfrm>
        </p:spPr>
        <p:txBody>
          <a:bodyPr/>
          <a:lstStyle/>
          <a:p>
            <a:r>
              <a:rPr lang="en-US" sz="4000"/>
              <a:t>Recommendations</a:t>
            </a:r>
          </a:p>
        </p:txBody>
      </p:sp>
    </p:spTree>
    <p:extLst>
      <p:ext uri="{BB962C8B-B14F-4D97-AF65-F5344CB8AC3E}">
        <p14:creationId xmlns:p14="http://schemas.microsoft.com/office/powerpoint/2010/main" val="3810627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25FD-C0C8-A3E4-3DB7-308CB1F7223C}"/>
              </a:ext>
            </a:extLst>
          </p:cNvPr>
          <p:cNvSpPr>
            <a:spLocks noGrp="1"/>
          </p:cNvSpPr>
          <p:nvPr>
            <p:ph type="title"/>
          </p:nvPr>
        </p:nvSpPr>
        <p:spPr/>
        <p:txBody>
          <a:bodyPr/>
          <a:lstStyle/>
          <a:p>
            <a:r>
              <a:rPr lang="en-US"/>
              <a:t>Recommendations</a:t>
            </a:r>
          </a:p>
        </p:txBody>
      </p:sp>
      <p:sp>
        <p:nvSpPr>
          <p:cNvPr id="3" name="TextBox 2">
            <a:extLst>
              <a:ext uri="{FF2B5EF4-FFF2-40B4-BE49-F238E27FC236}">
                <a16:creationId xmlns:a16="http://schemas.microsoft.com/office/drawing/2014/main" id="{5900E892-CA53-E33C-5763-9D03CDD6F38A}"/>
              </a:ext>
            </a:extLst>
          </p:cNvPr>
          <p:cNvSpPr txBox="1"/>
          <p:nvPr/>
        </p:nvSpPr>
        <p:spPr>
          <a:xfrm>
            <a:off x="357168" y="1376269"/>
            <a:ext cx="11477663" cy="4699137"/>
          </a:xfrm>
          <a:prstGeom prst="rect">
            <a:avLst/>
          </a:prstGeom>
          <a:noFill/>
        </p:spPr>
        <p:txBody>
          <a:bodyPr wrap="square" lIns="0" tIns="0" rIns="0" bIns="0" rtlCol="0" anchor="t">
            <a:noAutofit/>
          </a:bodyPr>
          <a:lstStyle/>
          <a:p>
            <a:pPr marL="342900" indent="-342900">
              <a:spcAft>
                <a:spcPts val="600"/>
              </a:spcAft>
              <a:buFont typeface="Arial" panose="020B0604020202020204" pitchFamily="34" charset="0"/>
              <a:buChar char="•"/>
            </a:pPr>
            <a:r>
              <a:rPr lang="en-US" sz="2800" b="1" u="sng">
                <a:solidFill>
                  <a:schemeClr val="tx2"/>
                </a:solidFill>
              </a:rPr>
              <a:t>Use the Logistic Regression model to determine who to visit</a:t>
            </a:r>
          </a:p>
          <a:p>
            <a:pPr marL="342900" indent="-342900">
              <a:spcAft>
                <a:spcPts val="600"/>
              </a:spcAft>
              <a:buFont typeface="Arial" panose="020B0604020202020204" pitchFamily="34" charset="0"/>
              <a:buChar char="•"/>
            </a:pPr>
            <a:r>
              <a:rPr lang="en-US" sz="2800" b="1" u="sng">
                <a:solidFill>
                  <a:schemeClr val="tx2"/>
                </a:solidFill>
              </a:rPr>
              <a:t>Pressure the purchase of multiple asset classes </a:t>
            </a:r>
          </a:p>
          <a:p>
            <a:pPr marL="342900" indent="-342900">
              <a:spcAft>
                <a:spcPts val="600"/>
              </a:spcAft>
              <a:buFont typeface="Arial" panose="020B0604020202020204" pitchFamily="34" charset="0"/>
              <a:buChar char="•"/>
            </a:pPr>
            <a:r>
              <a:rPr lang="en-US" sz="2800" b="1" u="sng">
                <a:solidFill>
                  <a:schemeClr val="tx2"/>
                </a:solidFill>
              </a:rPr>
              <a:t>Use asset class models to determine which products to pitch to advisors</a:t>
            </a:r>
          </a:p>
          <a:p>
            <a:pPr marL="342900" indent="-342900">
              <a:spcAft>
                <a:spcPts val="600"/>
              </a:spcAft>
              <a:buFont typeface="Arial" panose="020B0604020202020204" pitchFamily="34" charset="0"/>
              <a:buChar char="•"/>
            </a:pPr>
            <a:r>
              <a:rPr lang="en-US" sz="2800">
                <a:solidFill>
                  <a:schemeClr val="tx2"/>
                </a:solidFill>
              </a:rPr>
              <a:t>Focus vast majority of resources on targeting advisors in top quintiles</a:t>
            </a:r>
            <a:endParaRPr lang="en-US" sz="2800" u="sng">
              <a:solidFill>
                <a:schemeClr val="tx2"/>
              </a:solidFill>
            </a:endParaRPr>
          </a:p>
          <a:p>
            <a:pPr marL="800100" lvl="1" indent="-342900">
              <a:spcAft>
                <a:spcPts val="600"/>
              </a:spcAft>
              <a:buFont typeface="Arial" panose="020B0604020202020204" pitchFamily="34" charset="0"/>
              <a:buChar char="•"/>
            </a:pPr>
            <a:r>
              <a:rPr lang="en-US" sz="2400">
                <a:solidFill>
                  <a:schemeClr val="tx2"/>
                </a:solidFill>
              </a:rPr>
              <a:t>Visit advisors</a:t>
            </a:r>
          </a:p>
          <a:p>
            <a:pPr marL="800100" lvl="1" indent="-342900">
              <a:spcAft>
                <a:spcPts val="600"/>
              </a:spcAft>
              <a:buFont typeface="Arial" panose="020B0604020202020204" pitchFamily="34" charset="0"/>
              <a:buChar char="•"/>
            </a:pPr>
            <a:r>
              <a:rPr lang="en-US" sz="2400">
                <a:solidFill>
                  <a:schemeClr val="tx2"/>
                </a:solidFill>
              </a:rPr>
              <a:t>Make phone calls</a:t>
            </a:r>
          </a:p>
          <a:p>
            <a:pPr marL="800100" lvl="1" indent="-342900">
              <a:spcAft>
                <a:spcPts val="600"/>
              </a:spcAft>
              <a:buFont typeface="Arial" panose="020B0604020202020204" pitchFamily="34" charset="0"/>
              <a:buChar char="•"/>
            </a:pPr>
            <a:r>
              <a:rPr lang="en-US" sz="2400">
                <a:solidFill>
                  <a:schemeClr val="tx2"/>
                </a:solidFill>
              </a:rPr>
              <a:t>Host events</a:t>
            </a:r>
          </a:p>
          <a:p>
            <a:pPr marL="342900" indent="-342900">
              <a:spcAft>
                <a:spcPts val="600"/>
              </a:spcAft>
              <a:buFont typeface="Arial" panose="020B0604020202020204" pitchFamily="34" charset="0"/>
              <a:buChar char="•"/>
            </a:pPr>
            <a:r>
              <a:rPr lang="en-US" sz="2800">
                <a:solidFill>
                  <a:schemeClr val="tx2"/>
                </a:solidFill>
              </a:rPr>
              <a:t>Use cheapest resources on targeting advisors in lowest quintiles</a:t>
            </a:r>
          </a:p>
          <a:p>
            <a:pPr marL="800100" lvl="1" indent="-342900">
              <a:spcAft>
                <a:spcPts val="600"/>
              </a:spcAft>
              <a:buFont typeface="Arial" panose="020B0604020202020204" pitchFamily="34" charset="0"/>
              <a:buChar char="•"/>
            </a:pPr>
            <a:r>
              <a:rPr lang="en-US" sz="2400">
                <a:solidFill>
                  <a:schemeClr val="tx2"/>
                </a:solidFill>
              </a:rPr>
              <a:t>Email marketing</a:t>
            </a:r>
          </a:p>
          <a:p>
            <a:pPr lvl="1">
              <a:spcAft>
                <a:spcPts val="600"/>
              </a:spcAft>
            </a:pPr>
            <a:endParaRPr lang="en-US" sz="2400">
              <a:solidFill>
                <a:schemeClr val="tx2"/>
              </a:solidFill>
            </a:endParaRPr>
          </a:p>
        </p:txBody>
      </p:sp>
    </p:spTree>
    <p:extLst>
      <p:ext uri="{BB962C8B-B14F-4D97-AF65-F5344CB8AC3E}">
        <p14:creationId xmlns:p14="http://schemas.microsoft.com/office/powerpoint/2010/main" val="1620609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1482-2A7A-09FF-2F81-08A69630A43B}"/>
              </a:ext>
            </a:extLst>
          </p:cNvPr>
          <p:cNvSpPr>
            <a:spLocks noGrp="1"/>
          </p:cNvSpPr>
          <p:nvPr>
            <p:ph type="title"/>
          </p:nvPr>
        </p:nvSpPr>
        <p:spPr>
          <a:xfrm>
            <a:off x="6933209" y="2722966"/>
            <a:ext cx="4990889" cy="1587775"/>
          </a:xfrm>
        </p:spPr>
        <p:txBody>
          <a:bodyPr/>
          <a:lstStyle/>
          <a:p>
            <a:r>
              <a:rPr lang="en-US" sz="4800"/>
              <a:t>Thank You! Questions?</a:t>
            </a:r>
          </a:p>
        </p:txBody>
      </p:sp>
    </p:spTree>
    <p:extLst>
      <p:ext uri="{BB962C8B-B14F-4D97-AF65-F5344CB8AC3E}">
        <p14:creationId xmlns:p14="http://schemas.microsoft.com/office/powerpoint/2010/main" val="287569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CC25-0A64-647D-2869-6FEF9F0B9390}"/>
              </a:ext>
            </a:extLst>
          </p:cNvPr>
          <p:cNvSpPr>
            <a:spLocks noGrp="1"/>
          </p:cNvSpPr>
          <p:nvPr>
            <p:ph type="title"/>
          </p:nvPr>
        </p:nvSpPr>
        <p:spPr/>
        <p:txBody>
          <a:bodyPr/>
          <a:lstStyle/>
          <a:p>
            <a:r>
              <a:rPr lang="en-US"/>
              <a:t>Methodology</a:t>
            </a:r>
          </a:p>
        </p:txBody>
      </p:sp>
      <p:sp>
        <p:nvSpPr>
          <p:cNvPr id="3" name="TextBox 2">
            <a:extLst>
              <a:ext uri="{FF2B5EF4-FFF2-40B4-BE49-F238E27FC236}">
                <a16:creationId xmlns:a16="http://schemas.microsoft.com/office/drawing/2014/main" id="{8FB0C7C7-B6E4-9F04-2B7A-76F8C6E07E51}"/>
              </a:ext>
            </a:extLst>
          </p:cNvPr>
          <p:cNvSpPr txBox="1"/>
          <p:nvPr/>
        </p:nvSpPr>
        <p:spPr>
          <a:xfrm>
            <a:off x="558398" y="1278598"/>
            <a:ext cx="11430258" cy="48013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Font typeface="Arial"/>
              <a:buChar char="•"/>
            </a:pPr>
            <a:r>
              <a:rPr lang="en-US" sz="2800">
                <a:solidFill>
                  <a:schemeClr val="tx2"/>
                </a:solidFill>
              </a:rPr>
              <a:t>Explore data</a:t>
            </a:r>
          </a:p>
          <a:p>
            <a:pPr marL="342900" indent="-342900">
              <a:spcAft>
                <a:spcPts val="600"/>
              </a:spcAft>
              <a:buFont typeface="Arial"/>
              <a:buChar char="•"/>
            </a:pPr>
            <a:r>
              <a:rPr lang="en-US" sz="2800">
                <a:solidFill>
                  <a:schemeClr val="tx2"/>
                </a:solidFill>
              </a:rPr>
              <a:t>Merge Wells Fargo (Financials) &amp; Discovery (Demographics) datasets</a:t>
            </a:r>
          </a:p>
          <a:p>
            <a:pPr marL="342900" indent="-342900">
              <a:spcAft>
                <a:spcPts val="600"/>
              </a:spcAft>
              <a:buFont typeface="Arial"/>
              <a:buChar char="•"/>
            </a:pPr>
            <a:r>
              <a:rPr lang="en-US" sz="2800">
                <a:solidFill>
                  <a:schemeClr val="tx2"/>
                </a:solidFill>
              </a:rPr>
              <a:t>Data manipulation/cleaning</a:t>
            </a:r>
          </a:p>
          <a:p>
            <a:pPr marL="342900" indent="-342900">
              <a:spcAft>
                <a:spcPts val="600"/>
              </a:spcAft>
              <a:buFont typeface="Arial"/>
              <a:buChar char="•"/>
            </a:pPr>
            <a:r>
              <a:rPr lang="en-US" sz="2800">
                <a:solidFill>
                  <a:schemeClr val="tx2"/>
                </a:solidFill>
              </a:rPr>
              <a:t>Split data into training and testing sets</a:t>
            </a:r>
          </a:p>
          <a:p>
            <a:pPr marL="342900" indent="-342900">
              <a:spcAft>
                <a:spcPts val="600"/>
              </a:spcAft>
              <a:buFont typeface="Arial"/>
              <a:buChar char="•"/>
            </a:pPr>
            <a:r>
              <a:rPr lang="en-US" sz="2800">
                <a:solidFill>
                  <a:schemeClr val="tx2"/>
                </a:solidFill>
              </a:rPr>
              <a:t>Determine which type of model to use (LSR vs Logistic)</a:t>
            </a:r>
          </a:p>
          <a:p>
            <a:pPr marL="342900" indent="-342900">
              <a:spcAft>
                <a:spcPts val="600"/>
              </a:spcAft>
              <a:buFont typeface="Arial"/>
              <a:buChar char="•"/>
            </a:pPr>
            <a:r>
              <a:rPr lang="en-US" sz="2800">
                <a:solidFill>
                  <a:schemeClr val="tx2"/>
                </a:solidFill>
              </a:rPr>
              <a:t>Develop models for each asset class</a:t>
            </a:r>
          </a:p>
          <a:p>
            <a:pPr marL="342900" indent="-342900">
              <a:spcAft>
                <a:spcPts val="600"/>
              </a:spcAft>
              <a:buFont typeface="Arial"/>
              <a:buChar char="•"/>
            </a:pPr>
            <a:r>
              <a:rPr lang="en-US" sz="2800">
                <a:solidFill>
                  <a:schemeClr val="tx2"/>
                </a:solidFill>
              </a:rPr>
              <a:t>Create lift charts</a:t>
            </a:r>
          </a:p>
          <a:p>
            <a:pPr marL="342900" indent="-342900">
              <a:spcAft>
                <a:spcPts val="600"/>
              </a:spcAft>
              <a:buFont typeface="Arial"/>
              <a:buChar char="•"/>
            </a:pPr>
            <a:r>
              <a:rPr lang="en-US" sz="2800">
                <a:solidFill>
                  <a:schemeClr val="tx2"/>
                </a:solidFill>
              </a:rPr>
              <a:t>Communicate recommendations to the sales team based on the models</a:t>
            </a:r>
          </a:p>
          <a:p>
            <a:pPr marL="342900" indent="-342900">
              <a:spcAft>
                <a:spcPts val="600"/>
              </a:spcAft>
              <a:buFont typeface="Arial"/>
              <a:buChar char="•"/>
            </a:pPr>
            <a:endParaRPr lang="en-US" sz="2000">
              <a:solidFill>
                <a:srgbClr val="000000"/>
              </a:solidFill>
              <a:highlight>
                <a:srgbClr val="FFFF00"/>
              </a:highlight>
            </a:endParaRPr>
          </a:p>
        </p:txBody>
      </p:sp>
    </p:spTree>
    <p:extLst>
      <p:ext uri="{BB962C8B-B14F-4D97-AF65-F5344CB8AC3E}">
        <p14:creationId xmlns:p14="http://schemas.microsoft.com/office/powerpoint/2010/main" val="311958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CFC1-89DA-0980-02B3-AD9F6AC600A7}"/>
              </a:ext>
            </a:extLst>
          </p:cNvPr>
          <p:cNvSpPr>
            <a:spLocks noGrp="1"/>
          </p:cNvSpPr>
          <p:nvPr>
            <p:ph type="title"/>
          </p:nvPr>
        </p:nvSpPr>
        <p:spPr>
          <a:xfrm>
            <a:off x="7135092" y="2399364"/>
            <a:ext cx="4433454" cy="2934636"/>
          </a:xfrm>
        </p:spPr>
        <p:txBody>
          <a:bodyPr/>
          <a:lstStyle/>
          <a:p>
            <a:r>
              <a:rPr lang="en-US" sz="6000"/>
              <a:t>Logistic Regression </a:t>
            </a:r>
          </a:p>
        </p:txBody>
      </p:sp>
      <p:sp>
        <p:nvSpPr>
          <p:cNvPr id="3" name="TextBox 2">
            <a:extLst>
              <a:ext uri="{FF2B5EF4-FFF2-40B4-BE49-F238E27FC236}">
                <a16:creationId xmlns:a16="http://schemas.microsoft.com/office/drawing/2014/main" id="{D3C836D8-54E7-7249-0BDB-8A57A075E8E5}"/>
              </a:ext>
            </a:extLst>
          </p:cNvPr>
          <p:cNvSpPr txBox="1"/>
          <p:nvPr/>
        </p:nvSpPr>
        <p:spPr>
          <a:xfrm>
            <a:off x="7305260" y="4389782"/>
            <a:ext cx="4075043" cy="1231106"/>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2000">
                <a:solidFill>
                  <a:schemeClr val="tx2"/>
                </a:solidFill>
              </a:rPr>
              <a:t>Predicts how likely WF advisors are to purchase $1000 or more in Nuveen assets in the next 3 months. </a:t>
            </a:r>
          </a:p>
        </p:txBody>
      </p:sp>
    </p:spTree>
    <p:extLst>
      <p:ext uri="{BB962C8B-B14F-4D97-AF65-F5344CB8AC3E}">
        <p14:creationId xmlns:p14="http://schemas.microsoft.com/office/powerpoint/2010/main" val="195600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2A80-1791-474B-E0A4-EA9B8ADC88F5}"/>
              </a:ext>
            </a:extLst>
          </p:cNvPr>
          <p:cNvSpPr>
            <a:spLocks noGrp="1"/>
          </p:cNvSpPr>
          <p:nvPr>
            <p:ph type="title"/>
          </p:nvPr>
        </p:nvSpPr>
        <p:spPr/>
        <p:txBody>
          <a:bodyPr/>
          <a:lstStyle/>
          <a:p>
            <a:r>
              <a:rPr lang="en-US"/>
              <a:t>Logistic Regression – Variables </a:t>
            </a:r>
          </a:p>
        </p:txBody>
      </p:sp>
      <p:sp>
        <p:nvSpPr>
          <p:cNvPr id="5" name="TextBox 4">
            <a:extLst>
              <a:ext uri="{FF2B5EF4-FFF2-40B4-BE49-F238E27FC236}">
                <a16:creationId xmlns:a16="http://schemas.microsoft.com/office/drawing/2014/main" id="{87DB3C09-24F5-2247-DD1C-658F6E2B3E3F}"/>
              </a:ext>
            </a:extLst>
          </p:cNvPr>
          <p:cNvSpPr txBox="1"/>
          <p:nvPr/>
        </p:nvSpPr>
        <p:spPr>
          <a:xfrm>
            <a:off x="172531" y="1052967"/>
            <a:ext cx="10243118"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endParaRPr lang="en-US" sz="2400" b="1">
              <a:solidFill>
                <a:schemeClr val="tx2"/>
              </a:solidFill>
            </a:endParaRPr>
          </a:p>
          <a:p>
            <a:pPr marL="800100" lvl="1" indent="-342900">
              <a:spcAft>
                <a:spcPts val="600"/>
              </a:spcAft>
              <a:buFont typeface="Arial"/>
              <a:buChar char="•"/>
            </a:pPr>
            <a:r>
              <a:rPr lang="en-US" sz="2400" b="1" u="sng">
                <a:solidFill>
                  <a:schemeClr val="bg1"/>
                </a:solidFill>
              </a:rPr>
              <a:t>Purchased 2+ asset classes</a:t>
            </a:r>
          </a:p>
          <a:p>
            <a:pPr marL="800100" lvl="1" indent="-342900">
              <a:spcAft>
                <a:spcPts val="600"/>
              </a:spcAft>
              <a:buFont typeface="Arial"/>
              <a:buChar char="•"/>
            </a:pPr>
            <a:r>
              <a:rPr lang="en-US" sz="2400">
                <a:solidFill>
                  <a:schemeClr val="bg1"/>
                </a:solidFill>
              </a:rPr>
              <a:t>Advisor age 45+ </a:t>
            </a:r>
          </a:p>
          <a:p>
            <a:pPr marL="800100" lvl="1" indent="-342900">
              <a:spcAft>
                <a:spcPts val="600"/>
              </a:spcAft>
              <a:buFont typeface="Arial"/>
              <a:buChar char="•"/>
            </a:pPr>
            <a:r>
              <a:rPr lang="en-US" sz="2400" b="1" u="sng">
                <a:solidFill>
                  <a:schemeClr val="bg1"/>
                </a:solidFill>
              </a:rPr>
              <a:t>Total Nuveen 9-month sales</a:t>
            </a:r>
          </a:p>
          <a:p>
            <a:pPr marL="800100" lvl="1" indent="-342900">
              <a:spcAft>
                <a:spcPts val="600"/>
              </a:spcAft>
              <a:buFont typeface="Arial"/>
              <a:buChar char="•"/>
            </a:pPr>
            <a:r>
              <a:rPr lang="en-US" sz="2400" b="1" u="sng">
                <a:solidFill>
                  <a:schemeClr val="bg1"/>
                </a:solidFill>
              </a:rPr>
              <a:t>Total Nuveen 21-month sales</a:t>
            </a:r>
          </a:p>
          <a:p>
            <a:pPr marL="800100" lvl="1" indent="-342900">
              <a:spcAft>
                <a:spcPts val="600"/>
              </a:spcAft>
              <a:buFont typeface="Arial"/>
              <a:buChar char="•"/>
            </a:pPr>
            <a:r>
              <a:rPr lang="en-US" sz="2400">
                <a:solidFill>
                  <a:schemeClr val="bg1"/>
                </a:solidFill>
              </a:rPr>
              <a:t>Mutual Fund AUM investment grade bonds</a:t>
            </a:r>
          </a:p>
          <a:p>
            <a:pPr marL="800100" lvl="1" indent="-342900">
              <a:spcAft>
                <a:spcPts val="600"/>
              </a:spcAft>
              <a:buFont typeface="Arial"/>
              <a:buChar char="•"/>
            </a:pPr>
            <a:r>
              <a:rPr lang="en-US" sz="2400">
                <a:solidFill>
                  <a:schemeClr val="bg1"/>
                </a:solidFill>
              </a:rPr>
              <a:t>Nuveen 21-month net sales of high yield taxable bonds (-)</a:t>
            </a:r>
            <a:endParaRPr lang="en-US" sz="2400">
              <a:latin typeface="Consolas"/>
            </a:endParaRPr>
          </a:p>
        </p:txBody>
      </p:sp>
    </p:spTree>
    <p:extLst>
      <p:ext uri="{BB962C8B-B14F-4D97-AF65-F5344CB8AC3E}">
        <p14:creationId xmlns:p14="http://schemas.microsoft.com/office/powerpoint/2010/main" val="345894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ED00-02FA-DCA6-C7C2-43B228DC40F8}"/>
              </a:ext>
            </a:extLst>
          </p:cNvPr>
          <p:cNvSpPr>
            <a:spLocks noGrp="1"/>
          </p:cNvSpPr>
          <p:nvPr>
            <p:ph type="title"/>
          </p:nvPr>
        </p:nvSpPr>
        <p:spPr/>
        <p:txBody>
          <a:bodyPr/>
          <a:lstStyle/>
          <a:p>
            <a:r>
              <a:rPr lang="en-US"/>
              <a:t>Logistic Regression – Findings</a:t>
            </a:r>
            <a:br>
              <a:rPr lang="en-US"/>
            </a:br>
            <a:endParaRPr lang="en-US"/>
          </a:p>
        </p:txBody>
      </p:sp>
      <p:sp>
        <p:nvSpPr>
          <p:cNvPr id="6" name="TextBox 5">
            <a:extLst>
              <a:ext uri="{FF2B5EF4-FFF2-40B4-BE49-F238E27FC236}">
                <a16:creationId xmlns:a16="http://schemas.microsoft.com/office/drawing/2014/main" id="{9083BB2F-150E-8F72-97B0-3B167C435CD3}"/>
              </a:ext>
            </a:extLst>
          </p:cNvPr>
          <p:cNvSpPr txBox="1"/>
          <p:nvPr/>
        </p:nvSpPr>
        <p:spPr>
          <a:xfrm>
            <a:off x="479536" y="4393283"/>
            <a:ext cx="10842656" cy="2079171"/>
          </a:xfrm>
          <a:prstGeom prst="rect">
            <a:avLst/>
          </a:prstGeom>
          <a:noFill/>
        </p:spPr>
        <p:txBody>
          <a:bodyPr wrap="square" lIns="0" tIns="0" rIns="0" bIns="0" rtlCol="0">
            <a:noAutofit/>
          </a:bodyPr>
          <a:lstStyle/>
          <a:p>
            <a:pPr>
              <a:spcAft>
                <a:spcPts val="600"/>
              </a:spcAft>
            </a:pPr>
            <a:r>
              <a:rPr lang="en-US" sz="2400">
                <a:solidFill>
                  <a:schemeClr val="tx2"/>
                </a:solidFill>
              </a:rPr>
              <a:t>70% of advisors in Quintile 1 had sales of over $1,000</a:t>
            </a:r>
          </a:p>
        </p:txBody>
      </p:sp>
      <p:pic>
        <p:nvPicPr>
          <p:cNvPr id="4" name="Picture 3">
            <a:extLst>
              <a:ext uri="{FF2B5EF4-FFF2-40B4-BE49-F238E27FC236}">
                <a16:creationId xmlns:a16="http://schemas.microsoft.com/office/drawing/2014/main" id="{F031FAF9-8302-6A9F-21E0-788F98E9B488}"/>
              </a:ext>
            </a:extLst>
          </p:cNvPr>
          <p:cNvPicPr>
            <a:picLocks noChangeAspect="1"/>
          </p:cNvPicPr>
          <p:nvPr/>
        </p:nvPicPr>
        <p:blipFill>
          <a:blip r:embed="rId3"/>
          <a:stretch>
            <a:fillRect/>
          </a:stretch>
        </p:blipFill>
        <p:spPr>
          <a:xfrm>
            <a:off x="479536" y="1600624"/>
            <a:ext cx="11232927" cy="2470633"/>
          </a:xfrm>
          <a:prstGeom prst="rect">
            <a:avLst/>
          </a:prstGeom>
        </p:spPr>
      </p:pic>
    </p:spTree>
    <p:extLst>
      <p:ext uri="{BB962C8B-B14F-4D97-AF65-F5344CB8AC3E}">
        <p14:creationId xmlns:p14="http://schemas.microsoft.com/office/powerpoint/2010/main" val="155924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3B2F-709D-A9F2-DC09-7E004FF23B53}"/>
              </a:ext>
            </a:extLst>
          </p:cNvPr>
          <p:cNvSpPr>
            <a:spLocks noGrp="1"/>
          </p:cNvSpPr>
          <p:nvPr>
            <p:ph type="title"/>
          </p:nvPr>
        </p:nvSpPr>
        <p:spPr>
          <a:xfrm>
            <a:off x="554181" y="5040086"/>
            <a:ext cx="11083637" cy="984683"/>
          </a:xfrm>
        </p:spPr>
        <p:txBody>
          <a:bodyPr/>
          <a:lstStyle/>
          <a:p>
            <a:r>
              <a:rPr lang="en-US" sz="2400" b="0"/>
              <a:t>Most significant variable to Logistic model</a:t>
            </a:r>
            <a:br>
              <a:rPr lang="en-US" sz="2400" b="0"/>
            </a:br>
            <a:r>
              <a:rPr lang="en-US" sz="2400" b="0"/>
              <a:t>Indicates that +90% of advisors in Quintile 1 purchase products in 2 or more asset classes</a:t>
            </a:r>
          </a:p>
        </p:txBody>
      </p:sp>
      <p:pic>
        <p:nvPicPr>
          <p:cNvPr id="4" name="Picture 3">
            <a:extLst>
              <a:ext uri="{FF2B5EF4-FFF2-40B4-BE49-F238E27FC236}">
                <a16:creationId xmlns:a16="http://schemas.microsoft.com/office/drawing/2014/main" id="{4E82BA65-770B-DA71-51FE-7A60DEE0EBE8}"/>
              </a:ext>
            </a:extLst>
          </p:cNvPr>
          <p:cNvPicPr>
            <a:picLocks noChangeAspect="1"/>
          </p:cNvPicPr>
          <p:nvPr/>
        </p:nvPicPr>
        <p:blipFill>
          <a:blip r:embed="rId3"/>
          <a:stretch>
            <a:fillRect/>
          </a:stretch>
        </p:blipFill>
        <p:spPr>
          <a:xfrm>
            <a:off x="2651484" y="344023"/>
            <a:ext cx="6536058" cy="4566131"/>
          </a:xfrm>
          <a:prstGeom prst="rect">
            <a:avLst/>
          </a:prstGeom>
        </p:spPr>
      </p:pic>
      <p:sp>
        <p:nvSpPr>
          <p:cNvPr id="3" name="TextBox 2">
            <a:extLst>
              <a:ext uri="{FF2B5EF4-FFF2-40B4-BE49-F238E27FC236}">
                <a16:creationId xmlns:a16="http://schemas.microsoft.com/office/drawing/2014/main" id="{FDBBC107-6B68-0383-2E4D-3C33EA9DEE82}"/>
              </a:ext>
            </a:extLst>
          </p:cNvPr>
          <p:cNvSpPr txBox="1"/>
          <p:nvPr/>
        </p:nvSpPr>
        <p:spPr>
          <a:xfrm>
            <a:off x="356071" y="344023"/>
            <a:ext cx="1991714" cy="616663"/>
          </a:xfrm>
          <a:prstGeom prst="rect">
            <a:avLst/>
          </a:prstGeom>
          <a:noFill/>
        </p:spPr>
        <p:txBody>
          <a:bodyPr wrap="square" lIns="0" tIns="0" rIns="0" bIns="0" rtlCol="0">
            <a:noAutofit/>
          </a:bodyPr>
          <a:lstStyle/>
          <a:p>
            <a:pPr>
              <a:spcAft>
                <a:spcPts val="600"/>
              </a:spcAft>
            </a:pPr>
            <a:r>
              <a:rPr lang="en-US" sz="2000" b="1">
                <a:solidFill>
                  <a:schemeClr val="tx2"/>
                </a:solidFill>
              </a:rPr>
              <a:t>Logistic Model</a:t>
            </a:r>
          </a:p>
        </p:txBody>
      </p:sp>
    </p:spTree>
    <p:extLst>
      <p:ext uri="{BB962C8B-B14F-4D97-AF65-F5344CB8AC3E}">
        <p14:creationId xmlns:p14="http://schemas.microsoft.com/office/powerpoint/2010/main" val="1085660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5ABqOWRwRK2P2t8aCrIxNg"/>
</p:tagLst>
</file>

<file path=ppt/tags/tag3.xml><?xml version="1.0" encoding="utf-8"?>
<p:tagLst xmlns:a="http://schemas.openxmlformats.org/drawingml/2006/main" xmlns:r="http://schemas.openxmlformats.org/officeDocument/2006/relationships" xmlns:p="http://schemas.openxmlformats.org/presentationml/2006/main">
  <p:tag name="HIDDENSTRINGTEXTBOXDEFAULTNAME123" val="HiddenStringTextBoxDefaultName123"/>
</p:tagLst>
</file>

<file path=ppt/tags/tag4.xml><?xml version="1.0" encoding="utf-8"?>
<p:tagLst xmlns:a="http://schemas.openxmlformats.org/drawingml/2006/main" xmlns:r="http://schemas.openxmlformats.org/officeDocument/2006/relationships" xmlns:p="http://schemas.openxmlformats.org/presentationml/2006/main">
  <p:tag name="HIDDENSTRINGTEXTBOXRECOMMANDATION" val="HiddenStringTextBoxRecommandation"/>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7_Nuveen_PPT_Onscreen">
  <a:themeElements>
    <a:clrScheme name="Nuveen 2017">
      <a:dk1>
        <a:sysClr val="windowText" lastClr="000000"/>
      </a:dk1>
      <a:lt1>
        <a:sysClr val="window" lastClr="FFFFFF"/>
      </a:lt1>
      <a:dk2>
        <a:srgbClr val="263746"/>
      </a:dk2>
      <a:lt2>
        <a:srgbClr val="008FBE"/>
      </a:lt2>
      <a:accent1>
        <a:srgbClr val="008FBE"/>
      </a:accent1>
      <a:accent2>
        <a:srgbClr val="075156"/>
      </a:accent2>
      <a:accent3>
        <a:srgbClr val="00AD97"/>
      </a:accent3>
      <a:accent4>
        <a:srgbClr val="6EAFBD"/>
      </a:accent4>
      <a:accent5>
        <a:srgbClr val="25B34B"/>
      </a:accent5>
      <a:accent6>
        <a:srgbClr val="C3D62E"/>
      </a:accent6>
      <a:hlink>
        <a:srgbClr val="2B8B9D"/>
      </a:hlink>
      <a:folHlink>
        <a:srgbClr val="00B097"/>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spcAft>
            <a:spcPts val="600"/>
          </a:spcAft>
          <a:defRPr sz="2000" dirty="0" err="1" smtClean="0">
            <a:solidFill>
              <a:schemeClr val="bg2"/>
            </a:solidFill>
          </a:defRPr>
        </a:defPPr>
      </a:lstStyle>
    </a:txDef>
  </a:objectDefaults>
  <a:extraClrSchemeLst/>
  <a:extLst>
    <a:ext uri="{05A4C25C-085E-4340-85A3-A5531E510DB2}">
      <thm15:themeFamily xmlns:thm15="http://schemas.microsoft.com/office/thememl/2012/main" name="2017_Nuveen_PPT_Onscreen.potx" id="{196601DE-38E0-41B7-9754-FAD2EE04D059}" vid="{C507750E-3849-42A7-B99B-BD106287085F}"/>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A95D1A99C38344B31F752D4DBA9B75" ma:contentTypeVersion="7" ma:contentTypeDescription="Create a new document." ma:contentTypeScope="" ma:versionID="c6379b17197dbe4d9e6a2d6a46a6f0ee">
  <xsd:schema xmlns:xsd="http://www.w3.org/2001/XMLSchema" xmlns:xs="http://www.w3.org/2001/XMLSchema" xmlns:p="http://schemas.microsoft.com/office/2006/metadata/properties" xmlns:ns3="337d86da-1f7f-441b-a6f5-fdebb8806861" xmlns:ns4="2c6e527b-052d-462f-9ea1-58522760491d" targetNamespace="http://schemas.microsoft.com/office/2006/metadata/properties" ma:root="true" ma:fieldsID="468246cbbf63c1fad5e5b363c2fa04c9" ns3:_="" ns4:_="">
    <xsd:import namespace="337d86da-1f7f-441b-a6f5-fdebb8806861"/>
    <xsd:import namespace="2c6e527b-052d-462f-9ea1-58522760491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7d86da-1f7f-441b-a6f5-fdebb88068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6e527b-052d-462f-9ea1-5852276049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3A6F28-E692-49E0-ADF4-AA124F3D7A67}">
  <ds:schemaRefs>
    <ds:schemaRef ds:uri="http://schemas.microsoft.com/sharepoint/v3/contenttype/forms"/>
  </ds:schemaRefs>
</ds:datastoreItem>
</file>

<file path=customXml/itemProps2.xml><?xml version="1.0" encoding="utf-8"?>
<ds:datastoreItem xmlns:ds="http://schemas.openxmlformats.org/officeDocument/2006/customXml" ds:itemID="{EFCEA90A-C2BB-4192-8EFA-30E8D3CA571A}">
  <ds:schemaRefs>
    <ds:schemaRef ds:uri="2c6e527b-052d-462f-9ea1-58522760491d"/>
    <ds:schemaRef ds:uri="337d86da-1f7f-441b-a6f5-fdebb88068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08ECBB-0E73-446A-9BD7-EC0594D293BB}">
  <ds:schemaRefs>
    <ds:schemaRef ds:uri="2c6e527b-052d-462f-9ea1-58522760491d"/>
    <ds:schemaRef ds:uri="337d86da-1f7f-441b-a6f5-fdebb880686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1279</Words>
  <Application>Microsoft Office PowerPoint</Application>
  <PresentationFormat>Widescreen</PresentationFormat>
  <Paragraphs>265</Paragraphs>
  <Slides>46</Slides>
  <Notes>39</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56" baseType="lpstr">
      <vt:lpstr>Arial</vt:lpstr>
      <vt:lpstr>Arial Narrow</vt:lpstr>
      <vt:lpstr>Calibri</vt:lpstr>
      <vt:lpstr>Calibri Light</vt:lpstr>
      <vt:lpstr>Consolas</vt:lpstr>
      <vt:lpstr>Georgia</vt:lpstr>
      <vt:lpstr>office theme</vt:lpstr>
      <vt:lpstr>2017_Nuveen_PPT_Onscreen</vt:lpstr>
      <vt:lpstr>Custom Design</vt:lpstr>
      <vt:lpstr>think-cell Slide</vt:lpstr>
      <vt:lpstr>Nuveen Sales Targets</vt:lpstr>
      <vt:lpstr>Agenda</vt:lpstr>
      <vt:lpstr>Background</vt:lpstr>
      <vt:lpstr>Objectives</vt:lpstr>
      <vt:lpstr>Methodology</vt:lpstr>
      <vt:lpstr>Logistic Regression </vt:lpstr>
      <vt:lpstr>Logistic Regression – Variables </vt:lpstr>
      <vt:lpstr>Logistic Regression – Findings </vt:lpstr>
      <vt:lpstr>Most significant variable to Logistic model Indicates that +90% of advisors in Quintile 1 purchase products in 2 or more asset classes</vt:lpstr>
      <vt:lpstr>Predicted strongest targets in Logistic Model have highest total sales in both trailing 9 months and 21 months</vt:lpstr>
      <vt:lpstr>Least Squares Regression</vt:lpstr>
      <vt:lpstr>LSR – Variables </vt:lpstr>
      <vt:lpstr>LSR – Findings </vt:lpstr>
      <vt:lpstr>Most significant variable to LSR model Demonstrates the large discrepancy in last 9 months sales in Quintile 1 vs others</vt:lpstr>
      <vt:lpstr>Predicted strongest targets in LSR have most redemptions of Alternative Investments in the last 9 months</vt:lpstr>
      <vt:lpstr>Net Sales of High Yield Taxable Bonds increases as Quintiles go down </vt:lpstr>
      <vt:lpstr>Model Comparison – Quintile Totals</vt:lpstr>
      <vt:lpstr>Lift Chart Comparison</vt:lpstr>
      <vt:lpstr>Municipal Bonds</vt:lpstr>
      <vt:lpstr>Municipal Bonds – Variables </vt:lpstr>
      <vt:lpstr>Municipal Bonds – Findings </vt:lpstr>
      <vt:lpstr>Predicted top targets have higher percentage of advisors purchasing 2+ asset classes</vt:lpstr>
      <vt:lpstr>Top quintile has most sales of municipal bonds</vt:lpstr>
      <vt:lpstr>US Equity</vt:lpstr>
      <vt:lpstr>US Equity - Variables</vt:lpstr>
      <vt:lpstr>US Equity – Findings </vt:lpstr>
      <vt:lpstr>Top group has a high proportion of advisors buying 2+ asset classes</vt:lpstr>
      <vt:lpstr>Top group has most US Equity redemptions past 9-months</vt:lpstr>
      <vt:lpstr>Investment Grade Bonds</vt:lpstr>
      <vt:lpstr>Investment Grade Bonds – Variables </vt:lpstr>
      <vt:lpstr>Investment Grade Bonds – Findings </vt:lpstr>
      <vt:lpstr>Top group has almost 100% of advisors purchasing 2+ asset classes</vt:lpstr>
      <vt:lpstr>Top group advisors are net buyers of Investment Grade bonds</vt:lpstr>
      <vt:lpstr>High Yield Bonds</vt:lpstr>
      <vt:lpstr>High Yield Bonds – Variables </vt:lpstr>
      <vt:lpstr>High Yield Bonds – Findings </vt:lpstr>
      <vt:lpstr>Top quartile had all advisors that purchased 3+ asset classes</vt:lpstr>
      <vt:lpstr>Predicted top targets had most sales of High Yield Bonds</vt:lpstr>
      <vt:lpstr>Alternative Investments</vt:lpstr>
      <vt:lpstr>Alternative Investments – Variables </vt:lpstr>
      <vt:lpstr>Alternative Investments – Findings </vt:lpstr>
      <vt:lpstr>Top quintile had almost 100% of advisors purchasing 2+ asset classes</vt:lpstr>
      <vt:lpstr>Predicted top targets bought most alternative investments  </vt:lpstr>
      <vt:lpstr>Recommendations</vt:lpstr>
      <vt:lpstr>Recommendations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Liam Smith</cp:lastModifiedBy>
  <cp:revision>3</cp:revision>
  <dcterms:created xsi:type="dcterms:W3CDTF">2023-02-02T00:23:04Z</dcterms:created>
  <dcterms:modified xsi:type="dcterms:W3CDTF">2024-07-15T16:38:10Z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0x01010092A95D1A99C38344B31F752D4DBA9B75</vt:lpwstr>
  </property>
</Properties>
</file>