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7" r:id="rId4"/>
    <p:sldId id="259" r:id="rId5"/>
    <p:sldId id="260" r:id="rId6"/>
    <p:sldId id="263" r:id="rId7"/>
    <p:sldId id="261" r:id="rId8"/>
    <p:sldId id="265" r:id="rId9"/>
    <p:sldId id="264" r:id="rId10"/>
    <p:sldId id="266" r:id="rId11"/>
    <p:sldId id="267" r:id="rId12"/>
    <p:sldId id="268" r:id="rId13"/>
    <p:sldId id="269" r:id="rId14"/>
    <p:sldId id="270" r:id="rId15"/>
    <p:sldId id="262" r:id="rId16"/>
    <p:sldId id="272" r:id="rId1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3"/>
    <p:restoredTop sz="70408"/>
  </p:normalViewPr>
  <p:slideViewPr>
    <p:cSldViewPr snapToGrid="0" snapToObjects="1">
      <p:cViewPr varScale="1">
        <p:scale>
          <a:sx n="88" d="100"/>
          <a:sy n="88" d="100"/>
        </p:scale>
        <p:origin x="20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8ED8D-3847-0047-B186-224CAC869777}" type="datetimeFigureOut">
              <a:rPr lang="en-CH" smtClean="0"/>
              <a:t>07.11.24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384CF-C12C-7C45-9C27-3159863AF81D}" type="slidenum">
              <a:rPr lang="en-CH" smtClean="0"/>
              <a:t>‹#›</a:t>
            </a:fld>
            <a:endParaRPr lang="en-CH"/>
          </a:p>
        </p:txBody>
      </p:sp>
    </p:spTree>
    <p:extLst>
      <p:ext uri="{BB962C8B-B14F-4D97-AF65-F5344CB8AC3E}">
        <p14:creationId xmlns:p14="http://schemas.microsoft.com/office/powerpoint/2010/main" val="1698230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F7D384CF-C12C-7C45-9C27-3159863AF81D}" type="slidenum">
              <a:rPr lang="en-CH" smtClean="0"/>
              <a:t>1</a:t>
            </a:fld>
            <a:endParaRPr lang="en-CH"/>
          </a:p>
        </p:txBody>
      </p:sp>
    </p:spTree>
    <p:extLst>
      <p:ext uri="{BB962C8B-B14F-4D97-AF65-F5344CB8AC3E}">
        <p14:creationId xmlns:p14="http://schemas.microsoft.com/office/powerpoint/2010/main" val="1040575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BatchNorm layer aims to normalize the outputs of a certain layer. In this way it can make the training process converge faster while also generalize better. Here in the equation, E and V represents mean and variance computed per-minibatch, while gamma and beta constitutes a learnable affine transformation. By default, the Batchnorm layer maintains running mean and variance internally and update them with a momentum during training, while at testing it fixes these running mean and variance and use them for normalizatoin. Usually you don’t need to change the default hyperparameters of this Module.</a:t>
            </a:r>
          </a:p>
        </p:txBody>
      </p:sp>
      <p:sp>
        <p:nvSpPr>
          <p:cNvPr id="4" name="Slide Number Placeholder 3"/>
          <p:cNvSpPr>
            <a:spLocks noGrp="1"/>
          </p:cNvSpPr>
          <p:nvPr>
            <p:ph type="sldNum" sz="quarter" idx="5"/>
          </p:nvPr>
        </p:nvSpPr>
        <p:spPr/>
        <p:txBody>
          <a:bodyPr/>
          <a:lstStyle/>
          <a:p>
            <a:fld id="{F7D384CF-C12C-7C45-9C27-3159863AF81D}" type="slidenum">
              <a:rPr lang="en-CH" smtClean="0"/>
              <a:t>11</a:t>
            </a:fld>
            <a:endParaRPr lang="en-CH"/>
          </a:p>
        </p:txBody>
      </p:sp>
    </p:spTree>
    <p:extLst>
      <p:ext uri="{BB962C8B-B14F-4D97-AF65-F5344CB8AC3E}">
        <p14:creationId xmlns:p14="http://schemas.microsoft.com/office/powerpoint/2010/main" val="1603361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MaxUnpooling was introduced in the lecture. Basically it takes the outputs of MaxPooling layer as inputs, including network activations and max indices. The output would be an unsampled tensor, with max values from max-pooling perserved while other non-max values setting to 0.</a:t>
            </a:r>
          </a:p>
        </p:txBody>
      </p:sp>
      <p:sp>
        <p:nvSpPr>
          <p:cNvPr id="4" name="Slide Number Placeholder 3"/>
          <p:cNvSpPr>
            <a:spLocks noGrp="1"/>
          </p:cNvSpPr>
          <p:nvPr>
            <p:ph type="sldNum" sz="quarter" idx="5"/>
          </p:nvPr>
        </p:nvSpPr>
        <p:spPr/>
        <p:txBody>
          <a:bodyPr/>
          <a:lstStyle/>
          <a:p>
            <a:fld id="{F7D384CF-C12C-7C45-9C27-3159863AF81D}" type="slidenum">
              <a:rPr lang="en-CH" smtClean="0"/>
              <a:t>12</a:t>
            </a:fld>
            <a:endParaRPr lang="en-CH"/>
          </a:p>
        </p:txBody>
      </p:sp>
    </p:spTree>
    <p:extLst>
      <p:ext uri="{BB962C8B-B14F-4D97-AF65-F5344CB8AC3E}">
        <p14:creationId xmlns:p14="http://schemas.microsoft.com/office/powerpoint/2010/main" val="456755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Semantic segmentation is essentially a per-pixel classification problem, so you can just apply element-wise cross_entropy loss on your network’s output. Note that in PyTorch, the input to cross_entropy function should be unnormalized (i.e. without applying softmax).</a:t>
            </a:r>
          </a:p>
        </p:txBody>
      </p:sp>
      <p:sp>
        <p:nvSpPr>
          <p:cNvPr id="4" name="Slide Number Placeholder 3"/>
          <p:cNvSpPr>
            <a:spLocks noGrp="1"/>
          </p:cNvSpPr>
          <p:nvPr>
            <p:ph type="sldNum" sz="quarter" idx="5"/>
          </p:nvPr>
        </p:nvSpPr>
        <p:spPr/>
        <p:txBody>
          <a:bodyPr/>
          <a:lstStyle/>
          <a:p>
            <a:fld id="{F7D384CF-C12C-7C45-9C27-3159863AF81D}" type="slidenum">
              <a:rPr lang="en-CH" smtClean="0"/>
              <a:t>13</a:t>
            </a:fld>
            <a:endParaRPr lang="en-CH"/>
          </a:p>
        </p:txBody>
      </p:sp>
    </p:spTree>
    <p:extLst>
      <p:ext uri="{BB962C8B-B14F-4D97-AF65-F5344CB8AC3E}">
        <p14:creationId xmlns:p14="http://schemas.microsoft.com/office/powerpoint/2010/main" val="3528310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To evaluation the semantic segmentation, we use the intersection over union metric, or IoU. Given the ground-truth mask and your predicted mask, IoU literally computes the value of the intersection of the two masks over the union of the two masks.</a:t>
            </a:r>
          </a:p>
        </p:txBody>
      </p:sp>
      <p:sp>
        <p:nvSpPr>
          <p:cNvPr id="4" name="Slide Number Placeholder 3"/>
          <p:cNvSpPr>
            <a:spLocks noGrp="1"/>
          </p:cNvSpPr>
          <p:nvPr>
            <p:ph type="sldNum" sz="quarter" idx="5"/>
          </p:nvPr>
        </p:nvSpPr>
        <p:spPr/>
        <p:txBody>
          <a:bodyPr/>
          <a:lstStyle/>
          <a:p>
            <a:fld id="{F7D384CF-C12C-7C45-9C27-3159863AF81D}" type="slidenum">
              <a:rPr lang="en-CH" smtClean="0"/>
              <a:t>14</a:t>
            </a:fld>
            <a:endParaRPr lang="en-CH"/>
          </a:p>
        </p:txBody>
      </p:sp>
    </p:spTree>
    <p:extLst>
      <p:ext uri="{BB962C8B-B14F-4D97-AF65-F5344CB8AC3E}">
        <p14:creationId xmlns:p14="http://schemas.microsoft.com/office/powerpoint/2010/main" val="2593995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You will be working on multi-digit MNIST dataset, in which hand-written numbers are placed randomly and you need classify for each pixel whether it belongs to one of the digits or to the background. So the number of classes would be 10 digits plus the background class.</a:t>
            </a:r>
          </a:p>
        </p:txBody>
      </p:sp>
      <p:sp>
        <p:nvSpPr>
          <p:cNvPr id="4" name="Slide Number Placeholder 3"/>
          <p:cNvSpPr>
            <a:spLocks noGrp="1"/>
          </p:cNvSpPr>
          <p:nvPr>
            <p:ph type="sldNum" sz="quarter" idx="5"/>
          </p:nvPr>
        </p:nvSpPr>
        <p:spPr/>
        <p:txBody>
          <a:bodyPr/>
          <a:lstStyle/>
          <a:p>
            <a:fld id="{F7D384CF-C12C-7C45-9C27-3159863AF81D}" type="slidenum">
              <a:rPr lang="en-CH" smtClean="0"/>
              <a:t>15</a:t>
            </a:fld>
            <a:endParaRPr lang="en-CH"/>
          </a:p>
        </p:txBody>
      </p:sp>
    </p:spTree>
    <p:extLst>
      <p:ext uri="{BB962C8B-B14F-4D97-AF65-F5344CB8AC3E}">
        <p14:creationId xmlns:p14="http://schemas.microsoft.com/office/powerpoint/2010/main" val="2619260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F7D384CF-C12C-7C45-9C27-3159863AF81D}" type="slidenum">
              <a:rPr lang="en-CH" smtClean="0"/>
              <a:t>16</a:t>
            </a:fld>
            <a:endParaRPr lang="en-CH"/>
          </a:p>
        </p:txBody>
      </p:sp>
    </p:spTree>
    <p:extLst>
      <p:ext uri="{BB962C8B-B14F-4D97-AF65-F5344CB8AC3E}">
        <p14:creationId xmlns:p14="http://schemas.microsoft.com/office/powerpoint/2010/main" val="2624444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This assignment concerns with 2 tasks. In the first task you need to implement mean-shift algorithm and use it to segment an image. In the second task you need to implement a simplified version of SegNet and train models on multi-digit MNIST dataset.</a:t>
            </a:r>
          </a:p>
        </p:txBody>
      </p:sp>
      <p:sp>
        <p:nvSpPr>
          <p:cNvPr id="4" name="Slide Number Placeholder 3"/>
          <p:cNvSpPr>
            <a:spLocks noGrp="1"/>
          </p:cNvSpPr>
          <p:nvPr>
            <p:ph type="sldNum" sz="quarter" idx="5"/>
          </p:nvPr>
        </p:nvSpPr>
        <p:spPr/>
        <p:txBody>
          <a:bodyPr/>
          <a:lstStyle/>
          <a:p>
            <a:fld id="{F7D384CF-C12C-7C45-9C27-3159863AF81D}" type="slidenum">
              <a:rPr lang="en-CH" smtClean="0"/>
              <a:t>2</a:t>
            </a:fld>
            <a:endParaRPr lang="en-CH"/>
          </a:p>
        </p:txBody>
      </p:sp>
    </p:spTree>
    <p:extLst>
      <p:ext uri="{BB962C8B-B14F-4D97-AF65-F5344CB8AC3E}">
        <p14:creationId xmlns:p14="http://schemas.microsoft.com/office/powerpoint/2010/main" val="3005408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In the first task, you are given an input image.</a:t>
            </a:r>
          </a:p>
        </p:txBody>
      </p:sp>
      <p:sp>
        <p:nvSpPr>
          <p:cNvPr id="4" name="Slide Number Placeholder 3"/>
          <p:cNvSpPr>
            <a:spLocks noGrp="1"/>
          </p:cNvSpPr>
          <p:nvPr>
            <p:ph type="sldNum" sz="quarter" idx="5"/>
          </p:nvPr>
        </p:nvSpPr>
        <p:spPr/>
        <p:txBody>
          <a:bodyPr/>
          <a:lstStyle/>
          <a:p>
            <a:fld id="{F7D384CF-C12C-7C45-9C27-3159863AF81D}" type="slidenum">
              <a:rPr lang="en-CH" smtClean="0"/>
              <a:t>3</a:t>
            </a:fld>
            <a:endParaRPr lang="en-CH"/>
          </a:p>
        </p:txBody>
      </p:sp>
    </p:spTree>
    <p:extLst>
      <p:ext uri="{BB962C8B-B14F-4D97-AF65-F5344CB8AC3E}">
        <p14:creationId xmlns:p14="http://schemas.microsoft.com/office/powerpoint/2010/main" val="2716242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And you need to implement mean-shift algorithm to segment the image in CIELAB color space.</a:t>
            </a:r>
          </a:p>
        </p:txBody>
      </p:sp>
      <p:sp>
        <p:nvSpPr>
          <p:cNvPr id="4" name="Slide Number Placeholder 3"/>
          <p:cNvSpPr>
            <a:spLocks noGrp="1"/>
          </p:cNvSpPr>
          <p:nvPr>
            <p:ph type="sldNum" sz="quarter" idx="5"/>
          </p:nvPr>
        </p:nvSpPr>
        <p:spPr/>
        <p:txBody>
          <a:bodyPr/>
          <a:lstStyle/>
          <a:p>
            <a:fld id="{F7D384CF-C12C-7C45-9C27-3159863AF81D}" type="slidenum">
              <a:rPr lang="en-CH" smtClean="0"/>
              <a:t>4</a:t>
            </a:fld>
            <a:endParaRPr lang="en-CH"/>
          </a:p>
        </p:txBody>
      </p:sp>
    </p:spTree>
    <p:extLst>
      <p:ext uri="{BB962C8B-B14F-4D97-AF65-F5344CB8AC3E}">
        <p14:creationId xmlns:p14="http://schemas.microsoft.com/office/powerpoint/2010/main" val="3915175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Here is the detailed walkthrough of the mean-shift algorithm you need to implement.</a:t>
            </a:r>
          </a:p>
        </p:txBody>
      </p:sp>
      <p:sp>
        <p:nvSpPr>
          <p:cNvPr id="4" name="Slide Number Placeholder 3"/>
          <p:cNvSpPr>
            <a:spLocks noGrp="1"/>
          </p:cNvSpPr>
          <p:nvPr>
            <p:ph type="sldNum" sz="quarter" idx="5"/>
          </p:nvPr>
        </p:nvSpPr>
        <p:spPr/>
        <p:txBody>
          <a:bodyPr/>
          <a:lstStyle/>
          <a:p>
            <a:fld id="{F7D384CF-C12C-7C45-9C27-3159863AF81D}" type="slidenum">
              <a:rPr lang="en-CH" smtClean="0"/>
              <a:t>5</a:t>
            </a:fld>
            <a:endParaRPr lang="en-CH"/>
          </a:p>
        </p:txBody>
      </p:sp>
    </p:spTree>
    <p:extLst>
      <p:ext uri="{BB962C8B-B14F-4D97-AF65-F5344CB8AC3E}">
        <p14:creationId xmlns:p14="http://schemas.microsoft.com/office/powerpoint/2010/main" val="1312696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Here is the pseudo code of the algorithm. Basically you need to fill out three functions, which are distance, gaussian, and update_point.</a:t>
            </a:r>
          </a:p>
        </p:txBody>
      </p:sp>
      <p:sp>
        <p:nvSpPr>
          <p:cNvPr id="4" name="Slide Number Placeholder 3"/>
          <p:cNvSpPr>
            <a:spLocks noGrp="1"/>
          </p:cNvSpPr>
          <p:nvPr>
            <p:ph type="sldNum" sz="quarter" idx="5"/>
          </p:nvPr>
        </p:nvSpPr>
        <p:spPr/>
        <p:txBody>
          <a:bodyPr/>
          <a:lstStyle/>
          <a:p>
            <a:fld id="{F7D384CF-C12C-7C45-9C27-3159863AF81D}" type="slidenum">
              <a:rPr lang="en-CH" smtClean="0"/>
              <a:t>7</a:t>
            </a:fld>
            <a:endParaRPr lang="en-CH"/>
          </a:p>
        </p:txBody>
      </p:sp>
    </p:spTree>
    <p:extLst>
      <p:ext uri="{BB962C8B-B14F-4D97-AF65-F5344CB8AC3E}">
        <p14:creationId xmlns:p14="http://schemas.microsoft.com/office/powerpoint/2010/main" val="1003038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The second task concers with implementing a simplied version of SegNet which was introduced in the lecture.</a:t>
            </a:r>
          </a:p>
        </p:txBody>
      </p:sp>
      <p:sp>
        <p:nvSpPr>
          <p:cNvPr id="4" name="Slide Number Placeholder 3"/>
          <p:cNvSpPr>
            <a:spLocks noGrp="1"/>
          </p:cNvSpPr>
          <p:nvPr>
            <p:ph type="sldNum" sz="quarter" idx="5"/>
          </p:nvPr>
        </p:nvSpPr>
        <p:spPr/>
        <p:txBody>
          <a:bodyPr/>
          <a:lstStyle/>
          <a:p>
            <a:fld id="{F7D384CF-C12C-7C45-9C27-3159863AF81D}" type="slidenum">
              <a:rPr lang="en-CH" smtClean="0"/>
              <a:t>8</a:t>
            </a:fld>
            <a:endParaRPr lang="en-CH"/>
          </a:p>
        </p:txBody>
      </p:sp>
    </p:spTree>
    <p:extLst>
      <p:ext uri="{BB962C8B-B14F-4D97-AF65-F5344CB8AC3E}">
        <p14:creationId xmlns:p14="http://schemas.microsoft.com/office/powerpoint/2010/main" val="3993487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For this simplified version, we will have one convolution per block instead of multiple convolutions. The numbers in this slide indicate dimensions of output tensor of each convolution layer.</a:t>
            </a:r>
          </a:p>
        </p:txBody>
      </p:sp>
      <p:sp>
        <p:nvSpPr>
          <p:cNvPr id="4" name="Slide Number Placeholder 3"/>
          <p:cNvSpPr>
            <a:spLocks noGrp="1"/>
          </p:cNvSpPr>
          <p:nvPr>
            <p:ph type="sldNum" sz="quarter" idx="5"/>
          </p:nvPr>
        </p:nvSpPr>
        <p:spPr/>
        <p:txBody>
          <a:bodyPr/>
          <a:lstStyle/>
          <a:p>
            <a:fld id="{F7D384CF-C12C-7C45-9C27-3159863AF81D}" type="slidenum">
              <a:rPr lang="en-CH" smtClean="0"/>
              <a:t>9</a:t>
            </a:fld>
            <a:endParaRPr lang="en-CH"/>
          </a:p>
        </p:txBody>
      </p:sp>
    </p:spTree>
    <p:extLst>
      <p:ext uri="{BB962C8B-B14F-4D97-AF65-F5344CB8AC3E}">
        <p14:creationId xmlns:p14="http://schemas.microsoft.com/office/powerpoint/2010/main" val="809038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The modules you need to build this network include Conv2d, BatchNorm2d, MaxPool2d and MaxUnpool2d. Since you already learned about Conv2d and MaxPool2d in the last assignment, we will skip them here and talk about the other two modules.</a:t>
            </a:r>
          </a:p>
        </p:txBody>
      </p:sp>
      <p:sp>
        <p:nvSpPr>
          <p:cNvPr id="4" name="Slide Number Placeholder 3"/>
          <p:cNvSpPr>
            <a:spLocks noGrp="1"/>
          </p:cNvSpPr>
          <p:nvPr>
            <p:ph type="sldNum" sz="quarter" idx="5"/>
          </p:nvPr>
        </p:nvSpPr>
        <p:spPr/>
        <p:txBody>
          <a:bodyPr/>
          <a:lstStyle/>
          <a:p>
            <a:fld id="{F7D384CF-C12C-7C45-9C27-3159863AF81D}" type="slidenum">
              <a:rPr lang="en-CH" smtClean="0"/>
              <a:t>10</a:t>
            </a:fld>
            <a:endParaRPr lang="en-CH"/>
          </a:p>
        </p:txBody>
      </p:sp>
    </p:spTree>
    <p:extLst>
      <p:ext uri="{BB962C8B-B14F-4D97-AF65-F5344CB8AC3E}">
        <p14:creationId xmlns:p14="http://schemas.microsoft.com/office/powerpoint/2010/main" val="3835053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A992-CA47-794F-AE9B-F9CBCCC550D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9EA27E3F-7F01-9E40-AAA4-2B5EAC44F0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B7165AE-2C6A-DF47-AE8A-B214E3ED8FAE}"/>
              </a:ext>
            </a:extLst>
          </p:cNvPr>
          <p:cNvSpPr>
            <a:spLocks noGrp="1"/>
          </p:cNvSpPr>
          <p:nvPr>
            <p:ph type="dt" sz="half" idx="10"/>
          </p:nvPr>
        </p:nvSpPr>
        <p:spPr/>
        <p:txBody>
          <a:bodyPr/>
          <a:lstStyle/>
          <a:p>
            <a:fld id="{76722D36-75D2-9945-9737-920E042955BC}" type="datetimeFigureOut">
              <a:rPr lang="en-CH" smtClean="0"/>
              <a:t>07.11.24</a:t>
            </a:fld>
            <a:endParaRPr lang="en-CH"/>
          </a:p>
        </p:txBody>
      </p:sp>
      <p:sp>
        <p:nvSpPr>
          <p:cNvPr id="5" name="Footer Placeholder 4">
            <a:extLst>
              <a:ext uri="{FF2B5EF4-FFF2-40B4-BE49-F238E27FC236}">
                <a16:creationId xmlns:a16="http://schemas.microsoft.com/office/drawing/2014/main" id="{6D07390A-0A43-044A-985E-362EF3BD0C4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0159827-76D3-A243-AAED-8D4692D2AA64}"/>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351544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DCE8-E91F-8540-B3CD-D0E43F88727C}"/>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3571583-01DF-2F4D-90BB-A2D17F41E66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070E266-C7D3-1B43-83D8-EC9DFFED954A}"/>
              </a:ext>
            </a:extLst>
          </p:cNvPr>
          <p:cNvSpPr>
            <a:spLocks noGrp="1"/>
          </p:cNvSpPr>
          <p:nvPr>
            <p:ph type="dt" sz="half" idx="10"/>
          </p:nvPr>
        </p:nvSpPr>
        <p:spPr/>
        <p:txBody>
          <a:bodyPr/>
          <a:lstStyle/>
          <a:p>
            <a:fld id="{76722D36-75D2-9945-9737-920E042955BC}" type="datetimeFigureOut">
              <a:rPr lang="en-CH" smtClean="0"/>
              <a:t>07.11.24</a:t>
            </a:fld>
            <a:endParaRPr lang="en-CH"/>
          </a:p>
        </p:txBody>
      </p:sp>
      <p:sp>
        <p:nvSpPr>
          <p:cNvPr id="5" name="Footer Placeholder 4">
            <a:extLst>
              <a:ext uri="{FF2B5EF4-FFF2-40B4-BE49-F238E27FC236}">
                <a16:creationId xmlns:a16="http://schemas.microsoft.com/office/drawing/2014/main" id="{11C23F12-C921-9643-A2B8-07F3DA7331B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19F6A84-476C-214B-B1DA-40DDF3309D34}"/>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337768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53923D-E28A-BC49-880C-44DE78335E2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0F607E9-FAF5-D248-ACEC-8C8894B16F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82E4908-0386-684F-831D-E3457048A702}"/>
              </a:ext>
            </a:extLst>
          </p:cNvPr>
          <p:cNvSpPr>
            <a:spLocks noGrp="1"/>
          </p:cNvSpPr>
          <p:nvPr>
            <p:ph type="dt" sz="half" idx="10"/>
          </p:nvPr>
        </p:nvSpPr>
        <p:spPr/>
        <p:txBody>
          <a:bodyPr/>
          <a:lstStyle/>
          <a:p>
            <a:fld id="{76722D36-75D2-9945-9737-920E042955BC}" type="datetimeFigureOut">
              <a:rPr lang="en-CH" smtClean="0"/>
              <a:t>07.11.24</a:t>
            </a:fld>
            <a:endParaRPr lang="en-CH"/>
          </a:p>
        </p:txBody>
      </p:sp>
      <p:sp>
        <p:nvSpPr>
          <p:cNvPr id="5" name="Footer Placeholder 4">
            <a:extLst>
              <a:ext uri="{FF2B5EF4-FFF2-40B4-BE49-F238E27FC236}">
                <a16:creationId xmlns:a16="http://schemas.microsoft.com/office/drawing/2014/main" id="{BDC8F73E-EB6A-9D41-BD43-08E7926A751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ED722A9-40F1-2B47-8736-FCAC5A95058E}"/>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301992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D4B0-72B5-1849-804D-F71D7364A62D}"/>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303424C-305A-414F-BA1F-9B89D4B61AA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AFDC1C2-B0F4-B34A-A8FD-3F2E294DAC8C}"/>
              </a:ext>
            </a:extLst>
          </p:cNvPr>
          <p:cNvSpPr>
            <a:spLocks noGrp="1"/>
          </p:cNvSpPr>
          <p:nvPr>
            <p:ph type="dt" sz="half" idx="10"/>
          </p:nvPr>
        </p:nvSpPr>
        <p:spPr/>
        <p:txBody>
          <a:bodyPr/>
          <a:lstStyle/>
          <a:p>
            <a:fld id="{76722D36-75D2-9945-9737-920E042955BC}" type="datetimeFigureOut">
              <a:rPr lang="en-CH" smtClean="0"/>
              <a:t>07.11.24</a:t>
            </a:fld>
            <a:endParaRPr lang="en-CH"/>
          </a:p>
        </p:txBody>
      </p:sp>
      <p:sp>
        <p:nvSpPr>
          <p:cNvPr id="5" name="Footer Placeholder 4">
            <a:extLst>
              <a:ext uri="{FF2B5EF4-FFF2-40B4-BE49-F238E27FC236}">
                <a16:creationId xmlns:a16="http://schemas.microsoft.com/office/drawing/2014/main" id="{A61C1CF8-C146-914B-B51B-AF3E7CC2B60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2A40B42-85D5-8E47-B855-5260F49E5080}"/>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115181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8335-91C8-1D46-8F84-5239AF205CB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9705B844-33CC-4346-B2BE-B9232B4F0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4B883F-0818-B54F-A261-BEA22E14899F}"/>
              </a:ext>
            </a:extLst>
          </p:cNvPr>
          <p:cNvSpPr>
            <a:spLocks noGrp="1"/>
          </p:cNvSpPr>
          <p:nvPr>
            <p:ph type="dt" sz="half" idx="10"/>
          </p:nvPr>
        </p:nvSpPr>
        <p:spPr/>
        <p:txBody>
          <a:bodyPr/>
          <a:lstStyle/>
          <a:p>
            <a:fld id="{76722D36-75D2-9945-9737-920E042955BC}" type="datetimeFigureOut">
              <a:rPr lang="en-CH" smtClean="0"/>
              <a:t>07.11.24</a:t>
            </a:fld>
            <a:endParaRPr lang="en-CH"/>
          </a:p>
        </p:txBody>
      </p:sp>
      <p:sp>
        <p:nvSpPr>
          <p:cNvPr id="5" name="Footer Placeholder 4">
            <a:extLst>
              <a:ext uri="{FF2B5EF4-FFF2-40B4-BE49-F238E27FC236}">
                <a16:creationId xmlns:a16="http://schemas.microsoft.com/office/drawing/2014/main" id="{645F97B4-6F6C-A447-9030-F9CEB44ED21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E9D4348-4185-9244-8F42-2E9108742F42}"/>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37618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FED5-F16D-AF49-B53A-51F3815EC72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434BBEE-0DC0-1444-94BF-0700ECF82B4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1003E74C-C1E4-1048-9D60-54298793EC4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641DF822-9AC1-124D-9A76-A6D4B8B3B9B8}"/>
              </a:ext>
            </a:extLst>
          </p:cNvPr>
          <p:cNvSpPr>
            <a:spLocks noGrp="1"/>
          </p:cNvSpPr>
          <p:nvPr>
            <p:ph type="dt" sz="half" idx="10"/>
          </p:nvPr>
        </p:nvSpPr>
        <p:spPr/>
        <p:txBody>
          <a:bodyPr/>
          <a:lstStyle/>
          <a:p>
            <a:fld id="{76722D36-75D2-9945-9737-920E042955BC}" type="datetimeFigureOut">
              <a:rPr lang="en-CH" smtClean="0"/>
              <a:t>07.11.24</a:t>
            </a:fld>
            <a:endParaRPr lang="en-CH"/>
          </a:p>
        </p:txBody>
      </p:sp>
      <p:sp>
        <p:nvSpPr>
          <p:cNvPr id="6" name="Footer Placeholder 5">
            <a:extLst>
              <a:ext uri="{FF2B5EF4-FFF2-40B4-BE49-F238E27FC236}">
                <a16:creationId xmlns:a16="http://schemas.microsoft.com/office/drawing/2014/main" id="{39250010-82A1-8045-BB14-B1A3597698D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89349E6-9664-9346-808B-7E6657680EDB}"/>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1897155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397A-7E59-2B49-B067-45210457B434}"/>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4F9500F-01DB-4648-8CD8-EE9912B6B4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4627B0C-95E6-2F41-96E1-83133BC206C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62E4D7C2-54A1-0349-B590-5E8677644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4BC582-6D01-0C4C-A199-76128C291EE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F7548E29-BC55-0C41-935A-CCEAF65975F6}"/>
              </a:ext>
            </a:extLst>
          </p:cNvPr>
          <p:cNvSpPr>
            <a:spLocks noGrp="1"/>
          </p:cNvSpPr>
          <p:nvPr>
            <p:ph type="dt" sz="half" idx="10"/>
          </p:nvPr>
        </p:nvSpPr>
        <p:spPr/>
        <p:txBody>
          <a:bodyPr/>
          <a:lstStyle/>
          <a:p>
            <a:fld id="{76722D36-75D2-9945-9737-920E042955BC}" type="datetimeFigureOut">
              <a:rPr lang="en-CH" smtClean="0"/>
              <a:t>07.11.24</a:t>
            </a:fld>
            <a:endParaRPr lang="en-CH"/>
          </a:p>
        </p:txBody>
      </p:sp>
      <p:sp>
        <p:nvSpPr>
          <p:cNvPr id="8" name="Footer Placeholder 7">
            <a:extLst>
              <a:ext uri="{FF2B5EF4-FFF2-40B4-BE49-F238E27FC236}">
                <a16:creationId xmlns:a16="http://schemas.microsoft.com/office/drawing/2014/main" id="{D544C336-CBEE-EC48-AC6C-538C8D60187B}"/>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C4E79D2-C80A-9545-9597-5B11FB1CFD6D}"/>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378876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76D0-50EE-DB40-B768-4A1A87910D4B}"/>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AD539AD2-9D70-374D-90AE-62C312D61ACE}"/>
              </a:ext>
            </a:extLst>
          </p:cNvPr>
          <p:cNvSpPr>
            <a:spLocks noGrp="1"/>
          </p:cNvSpPr>
          <p:nvPr>
            <p:ph type="dt" sz="half" idx="10"/>
          </p:nvPr>
        </p:nvSpPr>
        <p:spPr/>
        <p:txBody>
          <a:bodyPr/>
          <a:lstStyle/>
          <a:p>
            <a:fld id="{76722D36-75D2-9945-9737-920E042955BC}" type="datetimeFigureOut">
              <a:rPr lang="en-CH" smtClean="0"/>
              <a:t>07.11.24</a:t>
            </a:fld>
            <a:endParaRPr lang="en-CH"/>
          </a:p>
        </p:txBody>
      </p:sp>
      <p:sp>
        <p:nvSpPr>
          <p:cNvPr id="4" name="Footer Placeholder 3">
            <a:extLst>
              <a:ext uri="{FF2B5EF4-FFF2-40B4-BE49-F238E27FC236}">
                <a16:creationId xmlns:a16="http://schemas.microsoft.com/office/drawing/2014/main" id="{AF0B6A4A-794A-9A48-89EF-48E49BF0A57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D530252-E002-9048-8B9E-2B622375FAE0}"/>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84239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925190-06B2-1149-8691-CDCFD3A2C6DA}"/>
              </a:ext>
            </a:extLst>
          </p:cNvPr>
          <p:cNvSpPr>
            <a:spLocks noGrp="1"/>
          </p:cNvSpPr>
          <p:nvPr>
            <p:ph type="dt" sz="half" idx="10"/>
          </p:nvPr>
        </p:nvSpPr>
        <p:spPr/>
        <p:txBody>
          <a:bodyPr/>
          <a:lstStyle/>
          <a:p>
            <a:fld id="{76722D36-75D2-9945-9737-920E042955BC}" type="datetimeFigureOut">
              <a:rPr lang="en-CH" smtClean="0"/>
              <a:t>07.11.24</a:t>
            </a:fld>
            <a:endParaRPr lang="en-CH"/>
          </a:p>
        </p:txBody>
      </p:sp>
      <p:sp>
        <p:nvSpPr>
          <p:cNvPr id="3" name="Footer Placeholder 2">
            <a:extLst>
              <a:ext uri="{FF2B5EF4-FFF2-40B4-BE49-F238E27FC236}">
                <a16:creationId xmlns:a16="http://schemas.microsoft.com/office/drawing/2014/main" id="{D0466BB8-1480-CB44-82D9-4D7AFAC05DD7}"/>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BE60E623-0441-5E46-9ED8-0CAB37F0D749}"/>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28097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80D-1354-7141-A11C-74E9A0F327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EE167C2A-8004-AD47-A82F-BA1BAA14E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35D5BCDE-953D-9946-8898-0B0C11489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DB8C3B-34B0-B445-9613-2DA395220850}"/>
              </a:ext>
            </a:extLst>
          </p:cNvPr>
          <p:cNvSpPr>
            <a:spLocks noGrp="1"/>
          </p:cNvSpPr>
          <p:nvPr>
            <p:ph type="dt" sz="half" idx="10"/>
          </p:nvPr>
        </p:nvSpPr>
        <p:spPr/>
        <p:txBody>
          <a:bodyPr/>
          <a:lstStyle/>
          <a:p>
            <a:fld id="{76722D36-75D2-9945-9737-920E042955BC}" type="datetimeFigureOut">
              <a:rPr lang="en-CH" smtClean="0"/>
              <a:t>07.11.24</a:t>
            </a:fld>
            <a:endParaRPr lang="en-CH"/>
          </a:p>
        </p:txBody>
      </p:sp>
      <p:sp>
        <p:nvSpPr>
          <p:cNvPr id="6" name="Footer Placeholder 5">
            <a:extLst>
              <a:ext uri="{FF2B5EF4-FFF2-40B4-BE49-F238E27FC236}">
                <a16:creationId xmlns:a16="http://schemas.microsoft.com/office/drawing/2014/main" id="{76D17FFE-4CA2-DD40-B8EC-DE6F710A0E2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B11401D-7315-5A4B-935F-B8AC6A32E023}"/>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77450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E052-F863-194A-AFB9-957CAACC7F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083A03E8-B8EA-D743-8A82-CEDF8F5E87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B2A8C4F9-52A2-454C-9633-3CA878AAA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58F488-B4D2-674C-B53E-01A862E8049B}"/>
              </a:ext>
            </a:extLst>
          </p:cNvPr>
          <p:cNvSpPr>
            <a:spLocks noGrp="1"/>
          </p:cNvSpPr>
          <p:nvPr>
            <p:ph type="dt" sz="half" idx="10"/>
          </p:nvPr>
        </p:nvSpPr>
        <p:spPr/>
        <p:txBody>
          <a:bodyPr/>
          <a:lstStyle/>
          <a:p>
            <a:fld id="{76722D36-75D2-9945-9737-920E042955BC}" type="datetimeFigureOut">
              <a:rPr lang="en-CH" smtClean="0"/>
              <a:t>07.11.24</a:t>
            </a:fld>
            <a:endParaRPr lang="en-CH"/>
          </a:p>
        </p:txBody>
      </p:sp>
      <p:sp>
        <p:nvSpPr>
          <p:cNvPr id="6" name="Footer Placeholder 5">
            <a:extLst>
              <a:ext uri="{FF2B5EF4-FFF2-40B4-BE49-F238E27FC236}">
                <a16:creationId xmlns:a16="http://schemas.microsoft.com/office/drawing/2014/main" id="{86B271BC-D2BF-CC49-83F3-F5188F74BE1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F646B44-977B-6D4A-8633-DC02C78829CD}"/>
              </a:ext>
            </a:extLst>
          </p:cNvPr>
          <p:cNvSpPr>
            <a:spLocks noGrp="1"/>
          </p:cNvSpPr>
          <p:nvPr>
            <p:ph type="sldNum" sz="quarter" idx="12"/>
          </p:nvPr>
        </p:nvSpPr>
        <p:spPr/>
        <p:txBody>
          <a:bodyPr/>
          <a:lstStyle/>
          <a:p>
            <a:fld id="{258BE267-CE67-B644-B95E-0E0E10A295FF}" type="slidenum">
              <a:rPr lang="en-CH" smtClean="0"/>
              <a:t>‹#›</a:t>
            </a:fld>
            <a:endParaRPr lang="en-CH"/>
          </a:p>
        </p:txBody>
      </p:sp>
    </p:spTree>
    <p:extLst>
      <p:ext uri="{BB962C8B-B14F-4D97-AF65-F5344CB8AC3E}">
        <p14:creationId xmlns:p14="http://schemas.microsoft.com/office/powerpoint/2010/main" val="347546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C7C6E7-0314-F642-A3B4-B0605DB21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E3B7C325-F3AF-214E-A998-3D0804E1A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4B73904-5952-2744-8F38-E82E1EC20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22D36-75D2-9945-9737-920E042955BC}" type="datetimeFigureOut">
              <a:rPr lang="en-CH" smtClean="0"/>
              <a:t>07.11.24</a:t>
            </a:fld>
            <a:endParaRPr lang="en-CH"/>
          </a:p>
        </p:txBody>
      </p:sp>
      <p:sp>
        <p:nvSpPr>
          <p:cNvPr id="5" name="Footer Placeholder 4">
            <a:extLst>
              <a:ext uri="{FF2B5EF4-FFF2-40B4-BE49-F238E27FC236}">
                <a16:creationId xmlns:a16="http://schemas.microsoft.com/office/drawing/2014/main" id="{F9B6A4C5-E6A5-6F44-806C-9702D4600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2BBB7E89-A5D1-BE43-B7AF-AD1D98F26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BE267-CE67-B644-B95E-0E0E10A295FF}" type="slidenum">
              <a:rPr lang="en-CH" smtClean="0"/>
              <a:t>‹#›</a:t>
            </a:fld>
            <a:endParaRPr lang="en-CH"/>
          </a:p>
        </p:txBody>
      </p:sp>
    </p:spTree>
    <p:extLst>
      <p:ext uri="{BB962C8B-B14F-4D97-AF65-F5344CB8AC3E}">
        <p14:creationId xmlns:p14="http://schemas.microsoft.com/office/powerpoint/2010/main" val="439958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pytorch.org/docs/stable/generated/torch.nn.BatchNorm2d.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pytorch.org/docs/stable/generated/torch.nn.MaxUnpool2d.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6727-6688-3A4C-97B8-237B46545664}"/>
              </a:ext>
            </a:extLst>
          </p:cNvPr>
          <p:cNvSpPr>
            <a:spLocks noGrp="1"/>
          </p:cNvSpPr>
          <p:nvPr>
            <p:ph type="ctrTitle"/>
          </p:nvPr>
        </p:nvSpPr>
        <p:spPr/>
        <p:txBody>
          <a:bodyPr/>
          <a:lstStyle/>
          <a:p>
            <a:r>
              <a:rPr lang="en-CH" dirty="0"/>
              <a:t>Image Segmentation</a:t>
            </a:r>
          </a:p>
        </p:txBody>
      </p:sp>
      <p:sp>
        <p:nvSpPr>
          <p:cNvPr id="3" name="Subtitle 2">
            <a:extLst>
              <a:ext uri="{FF2B5EF4-FFF2-40B4-BE49-F238E27FC236}">
                <a16:creationId xmlns:a16="http://schemas.microsoft.com/office/drawing/2014/main" id="{CC2C9F63-B463-3744-92C8-89706C04AF74}"/>
              </a:ext>
            </a:extLst>
          </p:cNvPr>
          <p:cNvSpPr>
            <a:spLocks noGrp="1"/>
          </p:cNvSpPr>
          <p:nvPr>
            <p:ph type="subTitle" idx="1"/>
          </p:nvPr>
        </p:nvSpPr>
        <p:spPr/>
        <p:txBody>
          <a:bodyPr/>
          <a:lstStyle/>
          <a:p>
            <a:r>
              <a:rPr lang="en-CH" dirty="0"/>
              <a:t>Computer Vision</a:t>
            </a:r>
          </a:p>
          <a:p>
            <a:r>
              <a:rPr lang="en-CH" dirty="0"/>
              <a:t>Assignment</a:t>
            </a:r>
          </a:p>
        </p:txBody>
      </p:sp>
    </p:spTree>
    <p:extLst>
      <p:ext uri="{BB962C8B-B14F-4D97-AF65-F5344CB8AC3E}">
        <p14:creationId xmlns:p14="http://schemas.microsoft.com/office/powerpoint/2010/main" val="185960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Basic Modules</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Conv2d, BatchNorm2d, MaxPool2d and MaxUnpool2d</a:t>
            </a:r>
          </a:p>
        </p:txBody>
      </p:sp>
    </p:spTree>
    <p:extLst>
      <p:ext uri="{BB962C8B-B14F-4D97-AF65-F5344CB8AC3E}">
        <p14:creationId xmlns:p14="http://schemas.microsoft.com/office/powerpoint/2010/main" val="91123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Basic Modules – BatchNorm2d</a:t>
            </a:r>
          </a:p>
        </p:txBody>
      </p:sp>
      <p:pic>
        <p:nvPicPr>
          <p:cNvPr id="5" name="Picture 4" descr="Graphical user interface, text, application, email&#10;&#10;Description automatically generated">
            <a:extLst>
              <a:ext uri="{FF2B5EF4-FFF2-40B4-BE49-F238E27FC236}">
                <a16:creationId xmlns:a16="http://schemas.microsoft.com/office/drawing/2014/main" id="{F86771BD-B81D-4A4E-9716-1DF93E6939DB}"/>
              </a:ext>
            </a:extLst>
          </p:cNvPr>
          <p:cNvPicPr>
            <a:picLocks noChangeAspect="1"/>
          </p:cNvPicPr>
          <p:nvPr/>
        </p:nvPicPr>
        <p:blipFill>
          <a:blip r:embed="rId3"/>
          <a:stretch>
            <a:fillRect/>
          </a:stretch>
        </p:blipFill>
        <p:spPr>
          <a:xfrm>
            <a:off x="1585913" y="1835349"/>
            <a:ext cx="8836024" cy="4970264"/>
          </a:xfrm>
          <a:prstGeom prst="rect">
            <a:avLst/>
          </a:prstGeom>
        </p:spPr>
      </p:pic>
      <p:sp>
        <p:nvSpPr>
          <p:cNvPr id="6" name="Rectangle 5">
            <a:hlinkClick r:id="rId4"/>
            <a:extLst>
              <a:ext uri="{FF2B5EF4-FFF2-40B4-BE49-F238E27FC236}">
                <a16:creationId xmlns:a16="http://schemas.microsoft.com/office/drawing/2014/main" id="{BC505699-45FF-C849-9D94-06B4DF3B2E8D}"/>
              </a:ext>
            </a:extLst>
          </p:cNvPr>
          <p:cNvSpPr/>
          <p:nvPr/>
        </p:nvSpPr>
        <p:spPr>
          <a:xfrm>
            <a:off x="1585913" y="1466017"/>
            <a:ext cx="6938963" cy="369332"/>
          </a:xfrm>
          <a:prstGeom prst="rect">
            <a:avLst/>
          </a:prstGeom>
        </p:spPr>
        <p:txBody>
          <a:bodyPr wrap="square">
            <a:spAutoFit/>
          </a:bodyPr>
          <a:lstStyle/>
          <a:p>
            <a:r>
              <a:rPr lang="en-CH" u="sng" dirty="0">
                <a:solidFill>
                  <a:schemeClr val="accent1"/>
                </a:solidFill>
              </a:rPr>
              <a:t>https://pytorch.org/docs/stable/generated/torch.nn.BatchNorm2d.html</a:t>
            </a:r>
          </a:p>
        </p:txBody>
      </p:sp>
    </p:spTree>
    <p:extLst>
      <p:ext uri="{BB962C8B-B14F-4D97-AF65-F5344CB8AC3E}">
        <p14:creationId xmlns:p14="http://schemas.microsoft.com/office/powerpoint/2010/main" val="386723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Basic Modules – MaxUnpool2d</a:t>
            </a:r>
          </a:p>
        </p:txBody>
      </p:sp>
      <p:pic>
        <p:nvPicPr>
          <p:cNvPr id="5" name="Picture 4" descr="Graphical user interface, text, application, email&#10;&#10;Description automatically generated">
            <a:extLst>
              <a:ext uri="{FF2B5EF4-FFF2-40B4-BE49-F238E27FC236}">
                <a16:creationId xmlns:a16="http://schemas.microsoft.com/office/drawing/2014/main" id="{62FE732F-5D3E-5C43-A6F6-54B4F41B3A64}"/>
              </a:ext>
            </a:extLst>
          </p:cNvPr>
          <p:cNvPicPr>
            <a:picLocks noChangeAspect="1"/>
          </p:cNvPicPr>
          <p:nvPr/>
        </p:nvPicPr>
        <p:blipFill>
          <a:blip r:embed="rId3"/>
          <a:stretch>
            <a:fillRect/>
          </a:stretch>
        </p:blipFill>
        <p:spPr>
          <a:xfrm>
            <a:off x="825500" y="3186113"/>
            <a:ext cx="10541000" cy="2628900"/>
          </a:xfrm>
          <a:prstGeom prst="rect">
            <a:avLst/>
          </a:prstGeom>
        </p:spPr>
      </p:pic>
      <p:sp>
        <p:nvSpPr>
          <p:cNvPr id="6" name="Rectangle 5">
            <a:hlinkClick r:id="rId4"/>
            <a:extLst>
              <a:ext uri="{FF2B5EF4-FFF2-40B4-BE49-F238E27FC236}">
                <a16:creationId xmlns:a16="http://schemas.microsoft.com/office/drawing/2014/main" id="{CCF383C0-D554-0748-8A01-AE9D12393130}"/>
              </a:ext>
            </a:extLst>
          </p:cNvPr>
          <p:cNvSpPr/>
          <p:nvPr/>
        </p:nvSpPr>
        <p:spPr>
          <a:xfrm>
            <a:off x="838199" y="1690688"/>
            <a:ext cx="6977063" cy="369332"/>
          </a:xfrm>
          <a:prstGeom prst="rect">
            <a:avLst/>
          </a:prstGeom>
        </p:spPr>
        <p:txBody>
          <a:bodyPr wrap="square">
            <a:spAutoFit/>
          </a:bodyPr>
          <a:lstStyle/>
          <a:p>
            <a:r>
              <a:rPr lang="en-CH" u="sng" dirty="0">
                <a:solidFill>
                  <a:schemeClr val="accent1"/>
                </a:solidFill>
              </a:rPr>
              <a:t>https://pytorch.org/docs/stable/generated/torch.nn.MaxUnpool2d.html</a:t>
            </a:r>
          </a:p>
        </p:txBody>
      </p:sp>
    </p:spTree>
    <p:extLst>
      <p:ext uri="{BB962C8B-B14F-4D97-AF65-F5344CB8AC3E}">
        <p14:creationId xmlns:p14="http://schemas.microsoft.com/office/powerpoint/2010/main" val="309956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Loss – Per-pixel Cross-Entropy Loss</a:t>
            </a:r>
          </a:p>
        </p:txBody>
      </p:sp>
      <p:pic>
        <p:nvPicPr>
          <p:cNvPr id="5" name="Content Placeholder 4">
            <a:extLst>
              <a:ext uri="{FF2B5EF4-FFF2-40B4-BE49-F238E27FC236}">
                <a16:creationId xmlns:a16="http://schemas.microsoft.com/office/drawing/2014/main" id="{E7E459D8-E8D3-1340-BBBE-0A6BB8054DF7}"/>
              </a:ext>
            </a:extLst>
          </p:cNvPr>
          <p:cNvPicPr>
            <a:picLocks noGrp="1" noChangeAspect="1"/>
          </p:cNvPicPr>
          <p:nvPr>
            <p:ph idx="1"/>
          </p:nvPr>
        </p:nvPicPr>
        <p:blipFill>
          <a:blip r:embed="rId3"/>
          <a:stretch>
            <a:fillRect/>
          </a:stretch>
        </p:blipFill>
        <p:spPr>
          <a:xfrm>
            <a:off x="2203989" y="1322554"/>
            <a:ext cx="7784022" cy="5535446"/>
          </a:xfrm>
        </p:spPr>
      </p:pic>
      <p:sp>
        <p:nvSpPr>
          <p:cNvPr id="3" name="Rectangle 2">
            <a:extLst>
              <a:ext uri="{FF2B5EF4-FFF2-40B4-BE49-F238E27FC236}">
                <a16:creationId xmlns:a16="http://schemas.microsoft.com/office/drawing/2014/main" id="{5C7B206E-7C77-5E42-BDEA-2A773AD0C7D8}"/>
              </a:ext>
            </a:extLst>
          </p:cNvPr>
          <p:cNvSpPr/>
          <p:nvPr/>
        </p:nvSpPr>
        <p:spPr>
          <a:xfrm>
            <a:off x="5223933" y="3530600"/>
            <a:ext cx="2861734" cy="1354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Tree>
    <p:extLst>
      <p:ext uri="{BB962C8B-B14F-4D97-AF65-F5344CB8AC3E}">
        <p14:creationId xmlns:p14="http://schemas.microsoft.com/office/powerpoint/2010/main" val="285677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Evaluation Metric – Intersection Over Union</a:t>
            </a:r>
          </a:p>
        </p:txBody>
      </p:sp>
      <p:pic>
        <p:nvPicPr>
          <p:cNvPr id="1028" name="Picture 4">
            <a:extLst>
              <a:ext uri="{FF2B5EF4-FFF2-40B4-BE49-F238E27FC236}">
                <a16:creationId xmlns:a16="http://schemas.microsoft.com/office/drawing/2014/main" id="{51254D32-C639-D249-ADC3-74721F635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363" y="1458956"/>
            <a:ext cx="6921274" cy="539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93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SegNet</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Dataset – multi-digit MNIST</a:t>
            </a:r>
          </a:p>
        </p:txBody>
      </p:sp>
      <p:pic>
        <p:nvPicPr>
          <p:cNvPr id="6" name="Picture 5" descr="A picture containing text, scissors, clipart&#10;&#10;Description automatically generated">
            <a:extLst>
              <a:ext uri="{FF2B5EF4-FFF2-40B4-BE49-F238E27FC236}">
                <a16:creationId xmlns:a16="http://schemas.microsoft.com/office/drawing/2014/main" id="{CDD43FB2-CCB8-7747-B8C0-C8D04748B517}"/>
              </a:ext>
            </a:extLst>
          </p:cNvPr>
          <p:cNvPicPr>
            <a:picLocks noChangeAspect="1"/>
          </p:cNvPicPr>
          <p:nvPr/>
        </p:nvPicPr>
        <p:blipFill>
          <a:blip r:embed="rId3"/>
          <a:stretch>
            <a:fillRect/>
          </a:stretch>
        </p:blipFill>
        <p:spPr>
          <a:xfrm>
            <a:off x="2187074" y="2717884"/>
            <a:ext cx="2789990" cy="278999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30E1F7FB-C158-2E4A-B6D0-4924B186496E}"/>
              </a:ext>
            </a:extLst>
          </p:cNvPr>
          <p:cNvPicPr>
            <a:picLocks noChangeAspect="1"/>
          </p:cNvPicPr>
          <p:nvPr/>
        </p:nvPicPr>
        <p:blipFill>
          <a:blip r:embed="rId4"/>
          <a:stretch>
            <a:fillRect/>
          </a:stretch>
        </p:blipFill>
        <p:spPr>
          <a:xfrm>
            <a:off x="7299158" y="2717884"/>
            <a:ext cx="2789990" cy="2789990"/>
          </a:xfrm>
          <a:prstGeom prst="rect">
            <a:avLst/>
          </a:prstGeom>
        </p:spPr>
      </p:pic>
      <p:sp>
        <p:nvSpPr>
          <p:cNvPr id="9" name="TextBox 8">
            <a:extLst>
              <a:ext uri="{FF2B5EF4-FFF2-40B4-BE49-F238E27FC236}">
                <a16:creationId xmlns:a16="http://schemas.microsoft.com/office/drawing/2014/main" id="{B6EF6BCA-2F04-DA4C-8AA3-7A14D820F9F2}"/>
              </a:ext>
            </a:extLst>
          </p:cNvPr>
          <p:cNvSpPr txBox="1"/>
          <p:nvPr/>
        </p:nvSpPr>
        <p:spPr>
          <a:xfrm>
            <a:off x="2544926" y="5642811"/>
            <a:ext cx="2074286" cy="369332"/>
          </a:xfrm>
          <a:prstGeom prst="rect">
            <a:avLst/>
          </a:prstGeom>
          <a:noFill/>
        </p:spPr>
        <p:txBody>
          <a:bodyPr wrap="none" rtlCol="0">
            <a:spAutoFit/>
          </a:bodyPr>
          <a:lstStyle/>
          <a:p>
            <a:r>
              <a:rPr lang="en-CH" dirty="0"/>
              <a:t>Input Image (64x64)</a:t>
            </a:r>
          </a:p>
        </p:txBody>
      </p:sp>
      <p:sp>
        <p:nvSpPr>
          <p:cNvPr id="10" name="TextBox 9">
            <a:extLst>
              <a:ext uri="{FF2B5EF4-FFF2-40B4-BE49-F238E27FC236}">
                <a16:creationId xmlns:a16="http://schemas.microsoft.com/office/drawing/2014/main" id="{52502BF0-290F-BC4D-9260-B02C5A292B03}"/>
              </a:ext>
            </a:extLst>
          </p:cNvPr>
          <p:cNvSpPr txBox="1"/>
          <p:nvPr/>
        </p:nvSpPr>
        <p:spPr>
          <a:xfrm>
            <a:off x="8270772" y="5657752"/>
            <a:ext cx="1082797" cy="369332"/>
          </a:xfrm>
          <a:prstGeom prst="rect">
            <a:avLst/>
          </a:prstGeom>
          <a:noFill/>
        </p:spPr>
        <p:txBody>
          <a:bodyPr wrap="none" rtlCol="0">
            <a:spAutoFit/>
          </a:bodyPr>
          <a:lstStyle/>
          <a:p>
            <a:r>
              <a:rPr lang="en-CH" dirty="0"/>
              <a:t>GT Labels</a:t>
            </a:r>
          </a:p>
        </p:txBody>
      </p:sp>
    </p:spTree>
    <p:extLst>
      <p:ext uri="{BB962C8B-B14F-4D97-AF65-F5344CB8AC3E}">
        <p14:creationId xmlns:p14="http://schemas.microsoft.com/office/powerpoint/2010/main" val="355471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Summary</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Materials will be available later today.</a:t>
            </a:r>
          </a:p>
          <a:p>
            <a:r>
              <a:rPr lang="en-CH"/>
              <a:t>Assignment </a:t>
            </a:r>
            <a:r>
              <a:rPr lang="en-CH" dirty="0"/>
              <a:t>is due 22.11.2024 at midnight (11:59pm)</a:t>
            </a:r>
          </a:p>
          <a:p>
            <a:r>
              <a:rPr lang="en-CH" dirty="0"/>
              <a:t>If you have questions about the assignment, please post on the moodle forum. We will check it regularly.</a:t>
            </a:r>
          </a:p>
        </p:txBody>
      </p:sp>
    </p:spTree>
    <p:extLst>
      <p:ext uri="{BB962C8B-B14F-4D97-AF65-F5344CB8AC3E}">
        <p14:creationId xmlns:p14="http://schemas.microsoft.com/office/powerpoint/2010/main" val="3213329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Overview</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Task 1: implement Mean-Shift to segment image (40 pts).</a:t>
            </a:r>
          </a:p>
          <a:p>
            <a:r>
              <a:rPr lang="en-CH" dirty="0"/>
              <a:t>Task 2: implement simplified SegNet on multi-digit MNIST dataset (60 pts).</a:t>
            </a:r>
          </a:p>
        </p:txBody>
      </p:sp>
    </p:spTree>
    <p:extLst>
      <p:ext uri="{BB962C8B-B14F-4D97-AF65-F5344CB8AC3E}">
        <p14:creationId xmlns:p14="http://schemas.microsoft.com/office/powerpoint/2010/main" val="300337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Mean-Shift</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Input image</a:t>
            </a:r>
          </a:p>
        </p:txBody>
      </p:sp>
      <p:pic>
        <p:nvPicPr>
          <p:cNvPr id="6" name="Picture 5" descr="A cow grazing in a field&#10;&#10;Description automatically generated with medium confidence">
            <a:extLst>
              <a:ext uri="{FF2B5EF4-FFF2-40B4-BE49-F238E27FC236}">
                <a16:creationId xmlns:a16="http://schemas.microsoft.com/office/drawing/2014/main" id="{91658693-F6D7-D84C-B090-8EC0213AA86F}"/>
              </a:ext>
            </a:extLst>
          </p:cNvPr>
          <p:cNvPicPr>
            <a:picLocks noChangeAspect="1"/>
          </p:cNvPicPr>
          <p:nvPr/>
        </p:nvPicPr>
        <p:blipFill>
          <a:blip r:embed="rId3"/>
          <a:stretch>
            <a:fillRect/>
          </a:stretch>
        </p:blipFill>
        <p:spPr>
          <a:xfrm>
            <a:off x="3653064" y="2829265"/>
            <a:ext cx="4885871" cy="3192102"/>
          </a:xfrm>
          <a:prstGeom prst="rect">
            <a:avLst/>
          </a:prstGeom>
        </p:spPr>
      </p:pic>
      <p:sp>
        <p:nvSpPr>
          <p:cNvPr id="8" name="TextBox 7">
            <a:extLst>
              <a:ext uri="{FF2B5EF4-FFF2-40B4-BE49-F238E27FC236}">
                <a16:creationId xmlns:a16="http://schemas.microsoft.com/office/drawing/2014/main" id="{104CB79D-6BA1-944C-9E3F-1C29AFFE9E18}"/>
              </a:ext>
            </a:extLst>
          </p:cNvPr>
          <p:cNvSpPr txBox="1"/>
          <p:nvPr/>
        </p:nvSpPr>
        <p:spPr>
          <a:xfrm>
            <a:off x="5439569" y="6021367"/>
            <a:ext cx="1312860" cy="369332"/>
          </a:xfrm>
          <a:prstGeom prst="rect">
            <a:avLst/>
          </a:prstGeom>
          <a:noFill/>
        </p:spPr>
        <p:txBody>
          <a:bodyPr wrap="none" rtlCol="0">
            <a:spAutoFit/>
          </a:bodyPr>
          <a:lstStyle/>
          <a:p>
            <a:r>
              <a:rPr lang="en-CH" dirty="0"/>
              <a:t>Input Image</a:t>
            </a:r>
          </a:p>
        </p:txBody>
      </p:sp>
    </p:spTree>
    <p:extLst>
      <p:ext uri="{BB962C8B-B14F-4D97-AF65-F5344CB8AC3E}">
        <p14:creationId xmlns:p14="http://schemas.microsoft.com/office/powerpoint/2010/main" val="155658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Mean-Shift</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Goal – segment the image in CIELAB color space (preprocessing already provided in code)</a:t>
            </a:r>
          </a:p>
        </p:txBody>
      </p:sp>
      <p:pic>
        <p:nvPicPr>
          <p:cNvPr id="8" name="Picture 7" descr="Chart&#10;&#10;Description automatically generated with low confidence">
            <a:extLst>
              <a:ext uri="{FF2B5EF4-FFF2-40B4-BE49-F238E27FC236}">
                <a16:creationId xmlns:a16="http://schemas.microsoft.com/office/drawing/2014/main" id="{D166A10D-5394-5B41-8513-1F8423AA4E08}"/>
              </a:ext>
            </a:extLst>
          </p:cNvPr>
          <p:cNvPicPr>
            <a:picLocks noChangeAspect="1"/>
          </p:cNvPicPr>
          <p:nvPr/>
        </p:nvPicPr>
        <p:blipFill>
          <a:blip r:embed="rId3"/>
          <a:stretch>
            <a:fillRect/>
          </a:stretch>
        </p:blipFill>
        <p:spPr>
          <a:xfrm>
            <a:off x="3653063" y="2829264"/>
            <a:ext cx="4885869" cy="3192101"/>
          </a:xfrm>
          <a:prstGeom prst="rect">
            <a:avLst/>
          </a:prstGeom>
        </p:spPr>
      </p:pic>
      <p:sp>
        <p:nvSpPr>
          <p:cNvPr id="9" name="TextBox 8">
            <a:extLst>
              <a:ext uri="{FF2B5EF4-FFF2-40B4-BE49-F238E27FC236}">
                <a16:creationId xmlns:a16="http://schemas.microsoft.com/office/drawing/2014/main" id="{CBDEFEC0-8B58-4C44-A254-2A5CD21C7C2F}"/>
              </a:ext>
            </a:extLst>
          </p:cNvPr>
          <p:cNvSpPr txBox="1"/>
          <p:nvPr/>
        </p:nvSpPr>
        <p:spPr>
          <a:xfrm>
            <a:off x="5089856" y="6020129"/>
            <a:ext cx="2012282" cy="369332"/>
          </a:xfrm>
          <a:prstGeom prst="rect">
            <a:avLst/>
          </a:prstGeom>
          <a:noFill/>
        </p:spPr>
        <p:txBody>
          <a:bodyPr wrap="none" rtlCol="0">
            <a:spAutoFit/>
          </a:bodyPr>
          <a:lstStyle/>
          <a:p>
            <a:r>
              <a:rPr lang="en-CH" dirty="0"/>
              <a:t>Expected Segments</a:t>
            </a:r>
          </a:p>
        </p:txBody>
      </p:sp>
    </p:spTree>
    <p:extLst>
      <p:ext uri="{BB962C8B-B14F-4D97-AF65-F5344CB8AC3E}">
        <p14:creationId xmlns:p14="http://schemas.microsoft.com/office/powerpoint/2010/main" val="300113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Mean-Shift</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CH" dirty="0"/>
              <a:t>In each step, for</a:t>
            </a:r>
            <a:r>
              <a:rPr lang="zh-CN" altLang="en-US" dirty="0"/>
              <a:t> </a:t>
            </a:r>
            <a:r>
              <a:rPr lang="en-US" altLang="zh-CN" dirty="0"/>
              <a:t>each point:</a:t>
            </a:r>
          </a:p>
          <a:p>
            <a:pPr lvl="1"/>
            <a:r>
              <a:rPr lang="en-US" dirty="0"/>
              <a:t>Compute the distances from this point to all points (including current point) within a radius. In this assignment we set this radius to positive infinity so that you can have an easier implementation</a:t>
            </a:r>
          </a:p>
          <a:p>
            <a:pPr lvl="1"/>
            <a:r>
              <a:rPr lang="en-US" dirty="0"/>
              <a:t>Compute weight of every point as a Gaussian kernel function of distance, with bandwidth=2.5</a:t>
            </a:r>
          </a:p>
          <a:p>
            <a:pPr lvl="1"/>
            <a:r>
              <a:rPr lang="en-US" dirty="0"/>
              <a:t>Compute weighted mean of all points (including current point), then update current point with this weighted mean</a:t>
            </a:r>
            <a:endParaRPr lang="en-CH" dirty="0"/>
          </a:p>
          <a:p>
            <a:pPr lvl="1"/>
            <a:endParaRPr lang="en-CH" dirty="0"/>
          </a:p>
        </p:txBody>
      </p:sp>
    </p:spTree>
    <p:extLst>
      <p:ext uri="{BB962C8B-B14F-4D97-AF65-F5344CB8AC3E}">
        <p14:creationId xmlns:p14="http://schemas.microsoft.com/office/powerpoint/2010/main" val="251591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Mean-Shift – Implementation Details</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lstStyle/>
          <a:p>
            <a:r>
              <a:rPr lang="en-US" dirty="0"/>
              <a:t>Within each mean-shift step, you should update all points </a:t>
            </a:r>
            <a:r>
              <a:rPr lang="en-US" b="1" dirty="0"/>
              <a:t>out of place</a:t>
            </a:r>
            <a:r>
              <a:rPr lang="en-US" dirty="0"/>
              <a:t>, </a:t>
            </a:r>
            <a:r>
              <a:rPr lang="en-US" dirty="0" err="1"/>
              <a:t>i.e</a:t>
            </a:r>
            <a:r>
              <a:rPr lang="en-US" dirty="0"/>
              <a:t> the order of update should not affect the final output.</a:t>
            </a:r>
          </a:p>
          <a:p>
            <a:r>
              <a:rPr lang="en-US" dirty="0"/>
              <a:t>Run 20 steps.</a:t>
            </a:r>
          </a:p>
          <a:p>
            <a:r>
              <a:rPr lang="en-US" dirty="0"/>
              <a:t>After implementing the basic mean-shift algorithm, try to accelerate it by taking advantage of batch processing.</a:t>
            </a:r>
          </a:p>
          <a:p>
            <a:pPr lvl="1"/>
            <a:endParaRPr lang="en-CH" dirty="0"/>
          </a:p>
        </p:txBody>
      </p:sp>
    </p:spTree>
    <p:extLst>
      <p:ext uri="{BB962C8B-B14F-4D97-AF65-F5344CB8AC3E}">
        <p14:creationId xmlns:p14="http://schemas.microsoft.com/office/powerpoint/2010/main" val="203837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Mean-Shift</a:t>
            </a:r>
          </a:p>
        </p:txBody>
      </p:sp>
      <p:sp>
        <p:nvSpPr>
          <p:cNvPr id="3" name="Content Placeholder 2">
            <a:extLst>
              <a:ext uri="{FF2B5EF4-FFF2-40B4-BE49-F238E27FC236}">
                <a16:creationId xmlns:a16="http://schemas.microsoft.com/office/drawing/2014/main" id="{22474A38-9076-4A4E-AB9D-DC44CCECF8E8}"/>
              </a:ext>
            </a:extLst>
          </p:cNvPr>
          <p:cNvSpPr>
            <a:spLocks noGrp="1"/>
          </p:cNvSpPr>
          <p:nvPr>
            <p:ph idx="1"/>
          </p:nvPr>
        </p:nvSpPr>
        <p:spPr/>
        <p:txBody>
          <a:bodyPr>
            <a:normAutofit fontScale="92500" lnSpcReduction="10000"/>
          </a:bodyPr>
          <a:lstStyle/>
          <a:p>
            <a:r>
              <a:rPr lang="en-CH" dirty="0"/>
              <a:t>Pseudo code</a:t>
            </a:r>
          </a:p>
          <a:p>
            <a:pPr marL="0" indent="0">
              <a:buNone/>
            </a:pPr>
            <a:r>
              <a:rPr lang="en-GB" dirty="0">
                <a:solidFill>
                  <a:srgbClr val="0000FF"/>
                </a:solidFill>
              </a:rPr>
              <a:t>while</a:t>
            </a:r>
            <a:r>
              <a:rPr lang="en-GB" dirty="0">
                <a:solidFill>
                  <a:srgbClr val="000000"/>
                </a:solidFill>
              </a:rPr>
              <a:t> </a:t>
            </a:r>
            <a:r>
              <a:rPr lang="en-GB" dirty="0" err="1">
                <a:solidFill>
                  <a:srgbClr val="000000"/>
                </a:solidFill>
              </a:rPr>
              <a:t>not_converged</a:t>
            </a:r>
            <a:r>
              <a:rPr lang="en-GB" dirty="0">
                <a:solidFill>
                  <a:srgbClr val="000000"/>
                </a:solidFill>
              </a:rPr>
              <a:t>():</a:t>
            </a:r>
            <a:br>
              <a:rPr lang="en-GB" dirty="0"/>
            </a:br>
            <a:r>
              <a:rPr lang="en-GB" dirty="0">
                <a:solidFill>
                  <a:srgbClr val="000000"/>
                </a:solidFill>
              </a:rPr>
              <a:t>    </a:t>
            </a:r>
            <a:r>
              <a:rPr lang="en-GB" dirty="0">
                <a:solidFill>
                  <a:srgbClr val="0000FF"/>
                </a:solidFill>
              </a:rPr>
              <a:t>for</a:t>
            </a:r>
            <a:r>
              <a:rPr lang="en-GB" dirty="0">
                <a:solidFill>
                  <a:srgbClr val="000000"/>
                </a:solidFill>
              </a:rPr>
              <a:t> </a:t>
            </a:r>
            <a:r>
              <a:rPr lang="en-GB" dirty="0" err="1">
                <a:solidFill>
                  <a:srgbClr val="000000"/>
                </a:solidFill>
              </a:rPr>
              <a:t>i</a:t>
            </a:r>
            <a:r>
              <a:rPr lang="en-GB" dirty="0">
                <a:solidFill>
                  <a:srgbClr val="000000"/>
                </a:solidFill>
              </a:rPr>
              <a:t>, point </a:t>
            </a:r>
            <a:r>
              <a:rPr lang="en-GB" dirty="0">
                <a:solidFill>
                  <a:srgbClr val="0000FF"/>
                </a:solidFill>
              </a:rPr>
              <a:t>in</a:t>
            </a:r>
            <a:r>
              <a:rPr lang="en-GB" dirty="0">
                <a:solidFill>
                  <a:srgbClr val="000000"/>
                </a:solidFill>
              </a:rPr>
              <a:t> </a:t>
            </a:r>
            <a:r>
              <a:rPr lang="en-GB" dirty="0">
                <a:solidFill>
                  <a:srgbClr val="0000FF"/>
                </a:solidFill>
              </a:rPr>
              <a:t>enumerate</a:t>
            </a:r>
            <a:r>
              <a:rPr lang="en-GB" dirty="0">
                <a:solidFill>
                  <a:srgbClr val="000000"/>
                </a:solidFill>
              </a:rPr>
              <a:t>(points):</a:t>
            </a:r>
            <a:br>
              <a:rPr lang="en-GB" dirty="0"/>
            </a:br>
            <a:r>
              <a:rPr lang="en-GB" dirty="0">
                <a:solidFill>
                  <a:srgbClr val="000000"/>
                </a:solidFill>
              </a:rPr>
              <a:t>        </a:t>
            </a:r>
            <a:r>
              <a:rPr lang="en-GB" dirty="0">
                <a:solidFill>
                  <a:srgbClr val="008000"/>
                </a:solidFill>
              </a:rPr>
              <a:t># distance for the given point to all points</a:t>
            </a:r>
            <a:br>
              <a:rPr lang="en-GB" dirty="0"/>
            </a:br>
            <a:r>
              <a:rPr lang="en-GB" dirty="0">
                <a:solidFill>
                  <a:srgbClr val="000000"/>
                </a:solidFill>
              </a:rPr>
              <a:t>        distances = distance(point, points)</a:t>
            </a:r>
            <a:br>
              <a:rPr lang="en-GB" dirty="0"/>
            </a:br>
            <a:br>
              <a:rPr lang="en-GB" dirty="0"/>
            </a:br>
            <a:r>
              <a:rPr lang="en-GB" dirty="0">
                <a:solidFill>
                  <a:srgbClr val="000000"/>
                </a:solidFill>
              </a:rPr>
              <a:t>        </a:t>
            </a:r>
            <a:r>
              <a:rPr lang="en-GB" dirty="0">
                <a:solidFill>
                  <a:srgbClr val="008000"/>
                </a:solidFill>
              </a:rPr>
              <a:t># turn distance into weights using a gaussian</a:t>
            </a:r>
            <a:br>
              <a:rPr lang="en-GB" dirty="0"/>
            </a:br>
            <a:r>
              <a:rPr lang="en-GB" dirty="0">
                <a:solidFill>
                  <a:srgbClr val="000000"/>
                </a:solidFill>
              </a:rPr>
              <a:t>        weights = gaussian(</a:t>
            </a:r>
            <a:r>
              <a:rPr lang="en-GB" dirty="0" err="1">
                <a:solidFill>
                  <a:srgbClr val="000000"/>
                </a:solidFill>
              </a:rPr>
              <a:t>dist</a:t>
            </a:r>
            <a:r>
              <a:rPr lang="en-GB" dirty="0">
                <a:solidFill>
                  <a:srgbClr val="000000"/>
                </a:solidFill>
              </a:rPr>
              <a:t>, bandwidth=</a:t>
            </a:r>
            <a:r>
              <a:rPr lang="en-GB" dirty="0">
                <a:solidFill>
                  <a:srgbClr val="098658"/>
                </a:solidFill>
              </a:rPr>
              <a:t>2.5</a:t>
            </a:r>
            <a:r>
              <a:rPr lang="en-GB" dirty="0">
                <a:solidFill>
                  <a:srgbClr val="000000"/>
                </a:solidFill>
              </a:rPr>
              <a:t>)</a:t>
            </a:r>
            <a:br>
              <a:rPr lang="en-GB" dirty="0"/>
            </a:br>
            <a:br>
              <a:rPr lang="en-GB" dirty="0"/>
            </a:br>
            <a:r>
              <a:rPr lang="en-GB" dirty="0">
                <a:solidFill>
                  <a:srgbClr val="000000"/>
                </a:solidFill>
              </a:rPr>
              <a:t>        </a:t>
            </a:r>
            <a:r>
              <a:rPr lang="en-GB" dirty="0">
                <a:solidFill>
                  <a:srgbClr val="008000"/>
                </a:solidFill>
              </a:rPr>
              <a:t># update the point by calculating weighted mean of all points</a:t>
            </a:r>
            <a:br>
              <a:rPr lang="en-GB" dirty="0"/>
            </a:br>
            <a:r>
              <a:rPr lang="en-GB" dirty="0">
                <a:solidFill>
                  <a:srgbClr val="000000"/>
                </a:solidFill>
              </a:rPr>
              <a:t>        points[</a:t>
            </a:r>
            <a:r>
              <a:rPr lang="en-GB" dirty="0" err="1">
                <a:solidFill>
                  <a:srgbClr val="000000"/>
                </a:solidFill>
              </a:rPr>
              <a:t>i</a:t>
            </a:r>
            <a:r>
              <a:rPr lang="en-GB" dirty="0">
                <a:solidFill>
                  <a:srgbClr val="000000"/>
                </a:solidFill>
              </a:rPr>
              <a:t>] = </a:t>
            </a:r>
            <a:r>
              <a:rPr lang="en-GB" dirty="0" err="1">
                <a:solidFill>
                  <a:srgbClr val="000000"/>
                </a:solidFill>
              </a:rPr>
              <a:t>update_point</a:t>
            </a:r>
            <a:r>
              <a:rPr lang="en-GB" dirty="0">
                <a:solidFill>
                  <a:srgbClr val="000000"/>
                </a:solidFill>
              </a:rPr>
              <a:t>(weight, X)</a:t>
            </a:r>
            <a:br>
              <a:rPr lang="en-GB" dirty="0"/>
            </a:br>
            <a:br>
              <a:rPr lang="en-GB" dirty="0"/>
            </a:br>
            <a:r>
              <a:rPr lang="en-GB" dirty="0">
                <a:solidFill>
                  <a:srgbClr val="0000FF"/>
                </a:solidFill>
              </a:rPr>
              <a:t>return</a:t>
            </a:r>
            <a:r>
              <a:rPr lang="en-GB" dirty="0">
                <a:solidFill>
                  <a:srgbClr val="000000"/>
                </a:solidFill>
              </a:rPr>
              <a:t> points</a:t>
            </a:r>
            <a:endParaRPr lang="en-CH" dirty="0"/>
          </a:p>
        </p:txBody>
      </p:sp>
      <p:sp>
        <p:nvSpPr>
          <p:cNvPr id="4" name="TextBox 3">
            <a:extLst>
              <a:ext uri="{FF2B5EF4-FFF2-40B4-BE49-F238E27FC236}">
                <a16:creationId xmlns:a16="http://schemas.microsoft.com/office/drawing/2014/main" id="{53BE59FA-C5A5-E857-69E8-6993993EC738}"/>
              </a:ext>
            </a:extLst>
          </p:cNvPr>
          <p:cNvSpPr txBox="1"/>
          <p:nvPr/>
        </p:nvSpPr>
        <p:spPr>
          <a:xfrm>
            <a:off x="6879772" y="4505904"/>
            <a:ext cx="3240314" cy="369332"/>
          </a:xfrm>
          <a:prstGeom prst="rect">
            <a:avLst/>
          </a:prstGeom>
          <a:noFill/>
        </p:spPr>
        <p:txBody>
          <a:bodyPr wrap="square" rtlCol="0">
            <a:spAutoFit/>
          </a:bodyPr>
          <a:lstStyle/>
          <a:p>
            <a:r>
              <a:rPr lang="en-GB" dirty="0">
                <a:solidFill>
                  <a:srgbClr val="FF0000"/>
                </a:solidFill>
              </a:rPr>
              <a:t>S</a:t>
            </a:r>
            <a:r>
              <a:rPr lang="en-CH" dirty="0">
                <a:solidFill>
                  <a:srgbClr val="FF0000"/>
                </a:solidFill>
              </a:rPr>
              <a:t>tandard deviation for Gaussian</a:t>
            </a:r>
          </a:p>
        </p:txBody>
      </p:sp>
      <p:sp>
        <p:nvSpPr>
          <p:cNvPr id="5" name="Rectangle 4">
            <a:extLst>
              <a:ext uri="{FF2B5EF4-FFF2-40B4-BE49-F238E27FC236}">
                <a16:creationId xmlns:a16="http://schemas.microsoft.com/office/drawing/2014/main" id="{F308575F-2225-BF40-74B4-8C27096F65AB}"/>
              </a:ext>
            </a:extLst>
          </p:cNvPr>
          <p:cNvSpPr/>
          <p:nvPr/>
        </p:nvSpPr>
        <p:spPr>
          <a:xfrm>
            <a:off x="4746172" y="4136572"/>
            <a:ext cx="1465942"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7" name="Straight Arrow Connector 6">
            <a:extLst>
              <a:ext uri="{FF2B5EF4-FFF2-40B4-BE49-F238E27FC236}">
                <a16:creationId xmlns:a16="http://schemas.microsoft.com/office/drawing/2014/main" id="{0215F3FB-747B-C5BB-DEA7-76E5C252D1F1}"/>
              </a:ext>
            </a:extLst>
          </p:cNvPr>
          <p:cNvCxnSpPr>
            <a:stCxn id="5" idx="2"/>
            <a:endCxn id="4" idx="1"/>
          </p:cNvCxnSpPr>
          <p:nvPr/>
        </p:nvCxnSpPr>
        <p:spPr>
          <a:xfrm>
            <a:off x="5479143" y="4505904"/>
            <a:ext cx="1400629"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72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SegNet – From the Lecture</a:t>
            </a:r>
          </a:p>
        </p:txBody>
      </p:sp>
      <p:pic>
        <p:nvPicPr>
          <p:cNvPr id="5" name="Picture 4" descr="A screenshot of a computer&#10;&#10;Description automatically generated with low confidence">
            <a:extLst>
              <a:ext uri="{FF2B5EF4-FFF2-40B4-BE49-F238E27FC236}">
                <a16:creationId xmlns:a16="http://schemas.microsoft.com/office/drawing/2014/main" id="{BE20CE02-2F3A-0945-A259-A7388A6CE77F}"/>
              </a:ext>
            </a:extLst>
          </p:cNvPr>
          <p:cNvPicPr>
            <a:picLocks noChangeAspect="1"/>
          </p:cNvPicPr>
          <p:nvPr/>
        </p:nvPicPr>
        <p:blipFill>
          <a:blip r:embed="rId3"/>
          <a:stretch>
            <a:fillRect/>
          </a:stretch>
        </p:blipFill>
        <p:spPr>
          <a:xfrm>
            <a:off x="0" y="2500754"/>
            <a:ext cx="12192000" cy="3513852"/>
          </a:xfrm>
          <a:prstGeom prst="rect">
            <a:avLst/>
          </a:prstGeom>
        </p:spPr>
      </p:pic>
    </p:spTree>
    <p:extLst>
      <p:ext uri="{BB962C8B-B14F-4D97-AF65-F5344CB8AC3E}">
        <p14:creationId xmlns:p14="http://schemas.microsoft.com/office/powerpoint/2010/main" val="229877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D9B9-D69A-C84D-B19C-A4C9D99D69FD}"/>
              </a:ext>
            </a:extLst>
          </p:cNvPr>
          <p:cNvSpPr>
            <a:spLocks noGrp="1"/>
          </p:cNvSpPr>
          <p:nvPr>
            <p:ph type="title"/>
          </p:nvPr>
        </p:nvSpPr>
        <p:spPr/>
        <p:txBody>
          <a:bodyPr/>
          <a:lstStyle/>
          <a:p>
            <a:r>
              <a:rPr lang="en-CH" dirty="0"/>
              <a:t>SegNet – Simplified Version</a:t>
            </a:r>
          </a:p>
        </p:txBody>
      </p:sp>
      <p:pic>
        <p:nvPicPr>
          <p:cNvPr id="6" name="Picture 5" descr="A picture containing chart&#10;&#10;Description automatically generated">
            <a:extLst>
              <a:ext uri="{FF2B5EF4-FFF2-40B4-BE49-F238E27FC236}">
                <a16:creationId xmlns:a16="http://schemas.microsoft.com/office/drawing/2014/main" id="{0EB7A077-6E0B-5C47-8D38-1E9F46F17605}"/>
              </a:ext>
            </a:extLst>
          </p:cNvPr>
          <p:cNvPicPr>
            <a:picLocks noChangeAspect="1"/>
          </p:cNvPicPr>
          <p:nvPr/>
        </p:nvPicPr>
        <p:blipFill>
          <a:blip r:embed="rId3"/>
          <a:stretch>
            <a:fillRect/>
          </a:stretch>
        </p:blipFill>
        <p:spPr>
          <a:xfrm>
            <a:off x="122455" y="1802822"/>
            <a:ext cx="11947090" cy="4690053"/>
          </a:xfrm>
          <a:prstGeom prst="rect">
            <a:avLst/>
          </a:prstGeom>
        </p:spPr>
      </p:pic>
    </p:spTree>
    <p:extLst>
      <p:ext uri="{BB962C8B-B14F-4D97-AF65-F5344CB8AC3E}">
        <p14:creationId xmlns:p14="http://schemas.microsoft.com/office/powerpoint/2010/main" val="4067617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936</Words>
  <Application>Microsoft Macintosh PowerPoint</Application>
  <PresentationFormat>Widescreen</PresentationFormat>
  <Paragraphs>71</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Image Segmentation</vt:lpstr>
      <vt:lpstr>Overview</vt:lpstr>
      <vt:lpstr>Mean-Shift</vt:lpstr>
      <vt:lpstr>Mean-Shift</vt:lpstr>
      <vt:lpstr>Mean-Shift</vt:lpstr>
      <vt:lpstr>Mean-Shift – Implementation Details</vt:lpstr>
      <vt:lpstr>Mean-Shift</vt:lpstr>
      <vt:lpstr>SegNet – From the Lecture</vt:lpstr>
      <vt:lpstr>SegNet – Simplified Version</vt:lpstr>
      <vt:lpstr>Basic Modules</vt:lpstr>
      <vt:lpstr>Basic Modules – BatchNorm2d</vt:lpstr>
      <vt:lpstr>Basic Modules – MaxUnpool2d</vt:lpstr>
      <vt:lpstr>Loss – Per-pixel Cross-Entropy Loss</vt:lpstr>
      <vt:lpstr>Evaluation Metric – Intersection Over Union</vt:lpstr>
      <vt:lpstr>SegNet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dc:title>
  <dc:creator>Wang  Shaofei</dc:creator>
  <cp:lastModifiedBy>Wang  Shaofei</cp:lastModifiedBy>
  <cp:revision>16</cp:revision>
  <dcterms:created xsi:type="dcterms:W3CDTF">2021-10-15T15:30:11Z</dcterms:created>
  <dcterms:modified xsi:type="dcterms:W3CDTF">2024-11-07T11:29:09Z</dcterms:modified>
</cp:coreProperties>
</file>