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74" r:id="rId5"/>
    <p:sldId id="259" r:id="rId6"/>
    <p:sldId id="267" r:id="rId7"/>
    <p:sldId id="258" r:id="rId8"/>
    <p:sldId id="260" r:id="rId9"/>
    <p:sldId id="272" r:id="rId10"/>
    <p:sldId id="261" r:id="rId11"/>
    <p:sldId id="266" r:id="rId12"/>
    <p:sldId id="268" r:id="rId13"/>
    <p:sldId id="265" r:id="rId14"/>
    <p:sldId id="263" r:id="rId15"/>
    <p:sldId id="276" r:id="rId16"/>
    <p:sldId id="264" r:id="rId17"/>
    <p:sldId id="273" r:id="rId18"/>
    <p:sldId id="262" r:id="rId19"/>
    <p:sldId id="269" r:id="rId20"/>
    <p:sldId id="270" r:id="rId21"/>
    <p:sldId id="271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8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64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70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0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38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63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605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718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990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64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354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171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99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51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94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4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9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7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17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50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66A82E1-4DDA-4BC3-834C-34C41D5C17F0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E81059-3680-4CF5-951C-68776E6C97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Русская философия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54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09999" y="391886"/>
            <a:ext cx="10737813" cy="1104406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Алексей Степанович </a:t>
            </a:r>
            <a:r>
              <a:rPr lang="ru-RU" sz="3200" dirty="0" smtClean="0"/>
              <a:t>Хомяков (1804-1860)</a:t>
            </a:r>
            <a:endParaRPr lang="ru-RU" sz="32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9" y="1652173"/>
            <a:ext cx="3636369" cy="4237989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4488873" y="1496292"/>
            <a:ext cx="6958940" cy="5011386"/>
          </a:xfrm>
        </p:spPr>
        <p:txBody>
          <a:bodyPr>
            <a:normAutofit/>
          </a:bodyPr>
          <a:lstStyle/>
          <a:p>
            <a:pPr algn="just"/>
            <a:r>
              <a:rPr lang="ru-RU" sz="1900" dirty="0"/>
              <a:t>Ц</a:t>
            </a:r>
            <a:r>
              <a:rPr lang="ru-RU" sz="1900" dirty="0" smtClean="0"/>
              <a:t>ерковь</a:t>
            </a:r>
            <a:r>
              <a:rPr lang="ru-RU" sz="1900" dirty="0"/>
              <a:t>  </a:t>
            </a:r>
            <a:r>
              <a:rPr lang="ru-RU" sz="1900" dirty="0" smtClean="0"/>
              <a:t>– единство</a:t>
            </a:r>
            <a:r>
              <a:rPr lang="ru-RU" sz="1900" dirty="0"/>
              <a:t>, в котором каждая личность сохраняет свою свободу. </a:t>
            </a:r>
            <a:r>
              <a:rPr lang="ru-RU" sz="1900" dirty="0" smtClean="0"/>
              <a:t>Важность </a:t>
            </a:r>
            <a:r>
              <a:rPr lang="ru-RU" sz="1900" dirty="0"/>
              <a:t>неразрывного единства любви и свободы. </a:t>
            </a:r>
            <a:endParaRPr lang="ru-RU" sz="1900" b="1" dirty="0" smtClean="0"/>
          </a:p>
          <a:p>
            <a:pPr algn="just"/>
            <a:r>
              <a:rPr lang="ru-RU" sz="1900" b="1" dirty="0" smtClean="0"/>
              <a:t>Соборность</a:t>
            </a:r>
            <a:r>
              <a:rPr lang="ru-RU" sz="1900" dirty="0" smtClean="0"/>
              <a:t> – сочетание свободы и единства многих людей на основе их общей любви к одним и тем же абсолютным ценностям.</a:t>
            </a:r>
          </a:p>
          <a:p>
            <a:pPr algn="just"/>
            <a:r>
              <a:rPr lang="ru-RU" sz="1900" dirty="0" smtClean="0"/>
              <a:t>Придавал </a:t>
            </a:r>
            <a:r>
              <a:rPr lang="ru-RU" sz="1900" dirty="0"/>
              <a:t>величайшее значение русской деревенской </a:t>
            </a:r>
            <a:r>
              <a:rPr lang="ru-RU" sz="1900" i="1" dirty="0"/>
              <a:t>общине</a:t>
            </a:r>
            <a:r>
              <a:rPr lang="ru-RU" sz="1900" dirty="0" smtClean="0"/>
              <a:t>, принимающей </a:t>
            </a:r>
            <a:r>
              <a:rPr lang="ru-RU" sz="1900" dirty="0"/>
              <a:t>единодушное решение, </a:t>
            </a:r>
            <a:r>
              <a:rPr lang="ru-RU" sz="1900" dirty="0" smtClean="0"/>
              <a:t>на основе традиционной справедливости </a:t>
            </a:r>
            <a:r>
              <a:rPr lang="ru-RU" sz="1900" dirty="0"/>
              <a:t>в соответствии с обычаем, совестью и внутренней истиной. </a:t>
            </a:r>
            <a:endParaRPr lang="ru-RU" sz="1900" dirty="0" smtClean="0"/>
          </a:p>
          <a:p>
            <a:pPr algn="just"/>
            <a:r>
              <a:rPr lang="ru-RU" sz="1900" dirty="0" smtClean="0"/>
              <a:t>Ненавидел рабство, настаивал </a:t>
            </a:r>
            <a:r>
              <a:rPr lang="ru-RU" sz="1900" dirty="0"/>
              <a:t>на необходимости </a:t>
            </a:r>
            <a:r>
              <a:rPr lang="ru-RU" sz="1900" dirty="0" smtClean="0"/>
              <a:t>ликвидации крепостного права (отменено в 1861 г.).</a:t>
            </a:r>
          </a:p>
          <a:p>
            <a:pPr algn="just"/>
            <a:r>
              <a:rPr lang="ru-RU" sz="1900" dirty="0"/>
              <a:t>В</a:t>
            </a:r>
            <a:r>
              <a:rPr lang="ru-RU" sz="1900" dirty="0" smtClean="0"/>
              <a:t>ерил </a:t>
            </a:r>
            <a:r>
              <a:rPr lang="ru-RU" sz="1900" dirty="0"/>
              <a:t>в великую миссию русского </a:t>
            </a:r>
            <a:r>
              <a:rPr lang="ru-RU" sz="1900" dirty="0" smtClean="0"/>
              <a:t>народа.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383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Пётр </a:t>
            </a:r>
            <a:r>
              <a:rPr lang="ru-RU" sz="3600" dirty="0"/>
              <a:t>Яковлевич </a:t>
            </a:r>
            <a:r>
              <a:rPr lang="ru-RU" sz="3600" dirty="0" smtClean="0"/>
              <a:t>Чаадаев (1794 – 1856)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42016" y="1788563"/>
            <a:ext cx="5983184" cy="4303479"/>
          </a:xfrm>
        </p:spPr>
        <p:txBody>
          <a:bodyPr>
            <a:normAutofit/>
          </a:bodyPr>
          <a:lstStyle/>
          <a:p>
            <a:pPr algn="just"/>
            <a:r>
              <a:rPr lang="ru-RU" sz="2100" dirty="0"/>
              <a:t>С</a:t>
            </a:r>
            <a:r>
              <a:rPr lang="ru-RU" sz="2100" dirty="0" smtClean="0"/>
              <a:t>вязан </a:t>
            </a:r>
            <a:r>
              <a:rPr lang="ru-RU" sz="2100" dirty="0"/>
              <a:t>с русским либерализмом и радикализмом первых десятилетий XIX </a:t>
            </a:r>
            <a:r>
              <a:rPr lang="ru-RU" sz="2100" dirty="0" smtClean="0"/>
              <a:t>в. Не поддерживал монархию.</a:t>
            </a:r>
          </a:p>
          <a:p>
            <a:pPr algn="just"/>
            <a:r>
              <a:rPr lang="ru-RU" sz="2100" dirty="0" smtClean="0"/>
              <a:t>Философское мировоззрение носит религиозный характер.</a:t>
            </a:r>
          </a:p>
          <a:p>
            <a:pPr algn="just"/>
            <a:r>
              <a:rPr lang="ru-RU" sz="2100" dirty="0" smtClean="0"/>
              <a:t>Выступал против крепостничества.</a:t>
            </a:r>
          </a:p>
          <a:p>
            <a:pPr algn="just"/>
            <a:r>
              <a:rPr lang="ru-RU" sz="2100" dirty="0"/>
              <a:t>Б</a:t>
            </a:r>
            <a:r>
              <a:rPr lang="ru-RU" sz="2100" dirty="0" smtClean="0"/>
              <a:t>есплодность </a:t>
            </a:r>
            <a:r>
              <a:rPr lang="ru-RU" sz="2100" dirty="0"/>
              <a:t>исторического прошлого России является в известном смысле благом. Русский </a:t>
            </a:r>
            <a:r>
              <a:rPr lang="ru-RU" sz="2100" dirty="0" smtClean="0"/>
              <a:t>народ обладает </a:t>
            </a:r>
            <a:r>
              <a:rPr lang="ru-RU" sz="2100" dirty="0"/>
              <a:t>свободой духа для выполнения великих задач </a:t>
            </a:r>
            <a:r>
              <a:rPr lang="ru-RU" sz="2100" dirty="0" smtClean="0"/>
              <a:t>грядущего.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88563"/>
            <a:ext cx="3584732" cy="4208476"/>
          </a:xfrm>
        </p:spPr>
      </p:pic>
    </p:spTree>
    <p:extLst>
      <p:ext uri="{BB962C8B-B14F-4D97-AF65-F5344CB8AC3E}">
        <p14:creationId xmlns:p14="http://schemas.microsoft.com/office/powerpoint/2010/main" val="30670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71896" y="421574"/>
            <a:ext cx="10675916" cy="1371600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</a:t>
            </a:r>
            <a:r>
              <a:rPr lang="ru-RU" sz="2800" dirty="0" smtClean="0"/>
              <a:t>.Я. Чаадаев, «</a:t>
            </a:r>
            <a:r>
              <a:rPr lang="ru-RU" sz="2800" dirty="0"/>
              <a:t>«Философические письма</a:t>
            </a:r>
            <a:r>
              <a:rPr lang="ru-RU" sz="2800" dirty="0" smtClean="0"/>
              <a:t>» (1829-1831гг.)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1896" y="1555668"/>
            <a:ext cx="10675916" cy="48451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900" b="1" dirty="0" smtClean="0"/>
              <a:t>О Западе:</a:t>
            </a:r>
            <a:r>
              <a:rPr lang="ru-RU" sz="1900" dirty="0" smtClean="0"/>
              <a:t> </a:t>
            </a:r>
          </a:p>
          <a:p>
            <a:pPr algn="just"/>
            <a:r>
              <a:rPr lang="ru-RU" sz="1900" dirty="0" smtClean="0"/>
              <a:t>«…</a:t>
            </a:r>
            <a:r>
              <a:rPr lang="ru-RU" sz="1900" dirty="0"/>
              <a:t>идеи долга, справедливости, права, порядка… родились из самих событий, образовавших там общество… входят необходимым элементом в социальный вклад» и составляют «…больше, чем психологию: – физиологию европейского человека</a:t>
            </a:r>
            <a:r>
              <a:rPr lang="ru-RU" sz="1900" dirty="0" smtClean="0"/>
              <a:t>». </a:t>
            </a:r>
          </a:p>
          <a:p>
            <a:pPr marL="0" indent="0" algn="just">
              <a:buNone/>
            </a:pPr>
            <a:r>
              <a:rPr lang="ru-RU" sz="1900" b="1" dirty="0" smtClean="0"/>
              <a:t>О России: </a:t>
            </a:r>
          </a:p>
          <a:p>
            <a:pPr algn="just"/>
            <a:r>
              <a:rPr lang="ru-RU" sz="1900" dirty="0" smtClean="0"/>
              <a:t>«…</a:t>
            </a:r>
            <a:r>
              <a:rPr lang="ru-RU" sz="1900" dirty="0"/>
              <a:t>мы не принадлежим ни к Западу, ни к Востоку, и у нас нет традиций ни того, ни другого</a:t>
            </a:r>
            <a:r>
              <a:rPr lang="ru-RU" sz="1900" dirty="0" smtClean="0"/>
              <a:t>». </a:t>
            </a:r>
          </a:p>
          <a:p>
            <a:pPr algn="just"/>
            <a:r>
              <a:rPr lang="ru-RU" sz="1900" dirty="0" smtClean="0"/>
              <a:t>«</a:t>
            </a:r>
            <a:r>
              <a:rPr lang="ru-RU" sz="1900" dirty="0"/>
              <a:t>Одинокие в мире, мы ничего не</a:t>
            </a:r>
            <a:r>
              <a:rPr lang="ru-RU" sz="1900" b="1" dirty="0"/>
              <a:t> </a:t>
            </a:r>
            <a:r>
              <a:rPr lang="ru-RU" sz="1900" dirty="0"/>
              <a:t>дали миру, ничему не научили его; мы не внесли ни одной идеи в массу идей человеческих</a:t>
            </a:r>
            <a:r>
              <a:rPr lang="ru-RU" sz="1900" dirty="0" smtClean="0"/>
              <a:t>…». </a:t>
            </a:r>
          </a:p>
          <a:p>
            <a:pPr algn="just"/>
            <a:r>
              <a:rPr lang="ru-RU" sz="1900" dirty="0" smtClean="0"/>
              <a:t>«</a:t>
            </a:r>
            <a:r>
              <a:rPr lang="ru-RU" sz="1900" dirty="0"/>
              <a:t>Если бы мы не раскинулись от Берингова пролива до Одера, нас и не заметили бы… И в общем мы жили и продолжаем жить лишь для того, чтобы послужить каким-то важным уроком для отдаленных поколений…»</a:t>
            </a:r>
          </a:p>
        </p:txBody>
      </p:sp>
    </p:spTree>
    <p:extLst>
      <p:ext uri="{BB962C8B-B14F-4D97-AF65-F5344CB8AC3E}">
        <p14:creationId xmlns:p14="http://schemas.microsoft.com/office/powerpoint/2010/main" val="183803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9292" y="547591"/>
            <a:ext cx="10372108" cy="901198"/>
          </a:xfrm>
        </p:spPr>
        <p:txBody>
          <a:bodyPr>
            <a:noAutofit/>
          </a:bodyPr>
          <a:lstStyle/>
          <a:p>
            <a:pPr algn="ctr"/>
            <a:r>
              <a:rPr lang="ru-RU" sz="3400" dirty="0"/>
              <a:t>Владимир Сергеевич </a:t>
            </a:r>
            <a:r>
              <a:rPr lang="ru-RU" sz="3400" dirty="0" smtClean="0"/>
              <a:t>Соловьёв</a:t>
            </a:r>
            <a:r>
              <a:rPr lang="ru-RU" sz="3400" dirty="0"/>
              <a:t> (1853–1900)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46" y="1659190"/>
            <a:ext cx="3493325" cy="4602457"/>
          </a:xfrm>
        </p:spPr>
      </p:pic>
      <p:sp>
        <p:nvSpPr>
          <p:cNvPr id="8" name="Объект 5"/>
          <p:cNvSpPr>
            <a:spLocks noGrp="1"/>
          </p:cNvSpPr>
          <p:nvPr>
            <p:ph sz="half" idx="2"/>
          </p:nvPr>
        </p:nvSpPr>
        <p:spPr>
          <a:xfrm>
            <a:off x="6427177" y="1659192"/>
            <a:ext cx="4774223" cy="46024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Бедный друг, истомил тебя путь,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Тёмен </a:t>
            </a:r>
            <a:r>
              <a:rPr lang="ru-RU" dirty="0"/>
              <a:t>взор, и венок твой измят.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Ты </a:t>
            </a:r>
            <a:r>
              <a:rPr lang="ru-RU" dirty="0"/>
              <a:t>войди же ко мне отдохнуть. </a:t>
            </a:r>
            <a:endParaRPr lang="ru-RU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ru-RU" dirty="0" smtClean="0"/>
              <a:t>Потускнел</a:t>
            </a:r>
            <a:r>
              <a:rPr lang="ru-RU" dirty="0"/>
              <a:t>, догорая, закат.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Где </a:t>
            </a:r>
            <a:r>
              <a:rPr lang="ru-RU" dirty="0"/>
              <a:t>была и откуда идешь,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Бедный </a:t>
            </a:r>
            <a:r>
              <a:rPr lang="ru-RU" dirty="0"/>
              <a:t>друг, не спрошу я, любя;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Только </a:t>
            </a:r>
            <a:r>
              <a:rPr lang="ru-RU" dirty="0"/>
              <a:t>имя мое назовешь </a:t>
            </a:r>
            <a:r>
              <a:rPr lang="ru-RU" dirty="0" smtClean="0"/>
              <a:t>–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dirty="0" smtClean="0"/>
              <a:t>Молча </a:t>
            </a:r>
            <a:r>
              <a:rPr lang="ru-RU" dirty="0"/>
              <a:t>к сердцу прижму я тебя.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Смерть </a:t>
            </a:r>
            <a:r>
              <a:rPr lang="ru-RU" dirty="0"/>
              <a:t>и Время царят на земле,-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Ты </a:t>
            </a:r>
            <a:r>
              <a:rPr lang="ru-RU" dirty="0"/>
              <a:t>владыками их не зови;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Всё</a:t>
            </a:r>
            <a:r>
              <a:rPr lang="ru-RU" dirty="0"/>
              <a:t>, кружась, исчезает во мгле,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Неподвижно </a:t>
            </a:r>
            <a:r>
              <a:rPr lang="ru-RU" dirty="0"/>
              <a:t>лишь солнце любви.</a:t>
            </a:r>
          </a:p>
        </p:txBody>
      </p:sp>
    </p:spTree>
    <p:extLst>
      <p:ext uri="{BB962C8B-B14F-4D97-AF65-F5344CB8AC3E}">
        <p14:creationId xmlns:p14="http://schemas.microsoft.com/office/powerpoint/2010/main" val="86703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5"/>
          <p:cNvSpPr>
            <a:spLocks noGrp="1"/>
          </p:cNvSpPr>
          <p:nvPr>
            <p:ph idx="1"/>
          </p:nvPr>
        </p:nvSpPr>
        <p:spPr>
          <a:xfrm>
            <a:off x="1066800" y="862013"/>
            <a:ext cx="10058400" cy="5173662"/>
          </a:xfrm>
        </p:spPr>
        <p:txBody>
          <a:bodyPr>
            <a:normAutofit/>
          </a:bodyPr>
          <a:lstStyle/>
          <a:p>
            <a:pPr algn="just"/>
            <a:r>
              <a:rPr lang="ru-RU" sz="2300" dirty="0" smtClean="0"/>
              <a:t>Важность социальной проблематики (социалист в юности), </a:t>
            </a:r>
            <a:r>
              <a:rPr lang="ru-RU" sz="2300" dirty="0"/>
              <a:t>«вера в прогресс</a:t>
            </a:r>
            <a:r>
              <a:rPr lang="ru-RU" sz="2300" dirty="0" smtClean="0"/>
              <a:t>», характерная для 19 в.;</a:t>
            </a:r>
          </a:p>
          <a:p>
            <a:pPr algn="just"/>
            <a:r>
              <a:rPr lang="ru-RU" sz="2300" dirty="0" smtClean="0"/>
              <a:t>Замысел: </a:t>
            </a:r>
            <a:r>
              <a:rPr lang="ru-RU" sz="2300" dirty="0"/>
              <a:t>«ввести вечное содержание христианства в новую соответствующую ему, т.е. разумную безусловную форму</a:t>
            </a:r>
            <a:r>
              <a:rPr lang="ru-RU" sz="2300" dirty="0" smtClean="0"/>
              <a:t>»;</a:t>
            </a:r>
          </a:p>
          <a:p>
            <a:pPr algn="just"/>
            <a:r>
              <a:rPr lang="ru-RU" sz="2300" dirty="0"/>
              <a:t>И</a:t>
            </a:r>
            <a:r>
              <a:rPr lang="ru-RU" sz="2300" dirty="0" smtClean="0"/>
              <a:t>дея </a:t>
            </a:r>
            <a:r>
              <a:rPr lang="ru-RU" sz="2300" dirty="0"/>
              <a:t>«цельного знания</a:t>
            </a:r>
            <a:r>
              <a:rPr lang="ru-RU" sz="2300" dirty="0" smtClean="0"/>
              <a:t>». </a:t>
            </a:r>
            <a:r>
              <a:rPr lang="ru-RU" sz="2300" dirty="0"/>
              <a:t>Это искание «</a:t>
            </a:r>
            <a:r>
              <a:rPr lang="ru-RU" sz="2300" i="1" dirty="0"/>
              <a:t>всеединства</a:t>
            </a:r>
            <a:r>
              <a:rPr lang="ru-RU" sz="2300" dirty="0"/>
              <a:t>», синтеза религии, философии и науки, – веры, мысли и </a:t>
            </a:r>
            <a:r>
              <a:rPr lang="ru-RU" sz="2300" dirty="0" smtClean="0"/>
              <a:t>опыта;</a:t>
            </a:r>
          </a:p>
          <a:p>
            <a:pPr algn="just"/>
            <a:r>
              <a:rPr lang="ru-RU" sz="2300" dirty="0"/>
              <a:t>О</a:t>
            </a:r>
            <a:r>
              <a:rPr lang="ru-RU" sz="2300" dirty="0" smtClean="0"/>
              <a:t>строе</a:t>
            </a:r>
            <a:r>
              <a:rPr lang="ru-RU" sz="2300" dirty="0"/>
              <a:t> ощущение </a:t>
            </a:r>
            <a:r>
              <a:rPr lang="ru-RU" sz="2300" dirty="0" smtClean="0"/>
              <a:t>истории;</a:t>
            </a:r>
          </a:p>
          <a:p>
            <a:pPr algn="just"/>
            <a:r>
              <a:rPr lang="ru-RU" sz="2300" dirty="0"/>
              <a:t>И</a:t>
            </a:r>
            <a:r>
              <a:rPr lang="ru-RU" sz="2300" dirty="0" smtClean="0"/>
              <a:t>дея «</a:t>
            </a:r>
            <a:r>
              <a:rPr lang="ru-RU" sz="2300" i="1" dirty="0" smtClean="0"/>
              <a:t>Богочеловечества</a:t>
            </a:r>
            <a:r>
              <a:rPr lang="ru-RU" sz="2300" dirty="0" smtClean="0"/>
              <a:t>»: </a:t>
            </a:r>
            <a:r>
              <a:rPr lang="ru-RU" sz="2300" dirty="0"/>
              <a:t>«религиозное развитие есть… реальное взаимодействие Бога и человека – процесс богочеловеческий»</a:t>
            </a:r>
            <a:r>
              <a:rPr lang="ru-RU" sz="2300" dirty="0" smtClean="0"/>
              <a:t>;</a:t>
            </a:r>
          </a:p>
          <a:p>
            <a:pPr algn="just"/>
            <a:r>
              <a:rPr lang="ru-RU" sz="2300" dirty="0"/>
              <a:t>И</a:t>
            </a:r>
            <a:r>
              <a:rPr lang="ru-RU" sz="2300" dirty="0" smtClean="0"/>
              <a:t>дея </a:t>
            </a:r>
            <a:r>
              <a:rPr lang="ru-RU" sz="2300" i="1" dirty="0" smtClean="0"/>
              <a:t>Софии </a:t>
            </a:r>
            <a:r>
              <a:rPr lang="ru-RU" sz="2300" dirty="0" smtClean="0"/>
              <a:t>– мудрости Бога в мире.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08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19397" y="795647"/>
            <a:ext cx="10305803" cy="5239393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dirty="0" err="1" smtClean="0"/>
              <a:t>Вл.С</a:t>
            </a:r>
            <a:r>
              <a:rPr lang="ru-RU" sz="2400" dirty="0" smtClean="0"/>
              <a:t>. Соловьёв </a:t>
            </a:r>
            <a:r>
              <a:rPr lang="ru-RU" sz="2400" dirty="0"/>
              <a:t>пытается </a:t>
            </a:r>
            <a:r>
              <a:rPr lang="ru-RU" sz="2400" i="1" dirty="0"/>
              <a:t>религиозно</a:t>
            </a:r>
            <a:r>
              <a:rPr lang="ru-RU" sz="2400" dirty="0"/>
              <a:t> осмыслить и </a:t>
            </a:r>
            <a:r>
              <a:rPr lang="ru-RU" sz="2400" i="1" dirty="0"/>
              <a:t>религиозно</a:t>
            </a:r>
            <a:r>
              <a:rPr lang="ru-RU" sz="2400" dirty="0"/>
              <a:t> осветить путь </a:t>
            </a:r>
            <a:r>
              <a:rPr lang="ru-RU" sz="2400" dirty="0" smtClean="0"/>
              <a:t>философии. На </a:t>
            </a:r>
            <a:r>
              <a:rPr lang="ru-RU" sz="2400" dirty="0"/>
              <a:t>первом месте для </a:t>
            </a:r>
            <a:r>
              <a:rPr lang="ru-RU" sz="2400" dirty="0" smtClean="0"/>
              <a:t>него </a:t>
            </a:r>
            <a:r>
              <a:rPr lang="ru-RU" sz="2400" dirty="0"/>
              <a:t>стоит тесное связывание познания и </a:t>
            </a:r>
            <a:r>
              <a:rPr lang="ru-RU" sz="2400" i="1" dirty="0"/>
              <a:t>этической</a:t>
            </a:r>
            <a:r>
              <a:rPr lang="ru-RU" sz="2400" dirty="0"/>
              <a:t> </a:t>
            </a:r>
            <a:r>
              <a:rPr lang="ru-RU" sz="2400" dirty="0" smtClean="0"/>
              <a:t>сферы (чтобы преодолеть «отвлечённый», «оторванный» от жизни характер философии).</a:t>
            </a:r>
            <a:endParaRPr lang="ru-RU" sz="2400" dirty="0"/>
          </a:p>
          <a:p>
            <a:pPr algn="just"/>
            <a:r>
              <a:rPr lang="ru-RU" sz="2400" dirty="0" smtClean="0"/>
              <a:t>Философские </a:t>
            </a:r>
            <a:r>
              <a:rPr lang="ru-RU" sz="2400" dirty="0"/>
              <a:t>построения у Соловьева имели </a:t>
            </a:r>
            <a:r>
              <a:rPr lang="ru-RU" sz="2400" dirty="0" smtClean="0"/>
              <a:t>свои собственные корни и </a:t>
            </a:r>
            <a:r>
              <a:rPr lang="ru-RU" sz="2400" i="1" dirty="0"/>
              <a:t>не</a:t>
            </a:r>
            <a:r>
              <a:rPr lang="ru-RU" sz="2400" dirty="0"/>
              <a:t> вытекали из его религиозных </a:t>
            </a:r>
            <a:r>
              <a:rPr lang="ru-RU" sz="2400" dirty="0" smtClean="0"/>
              <a:t>созерцаний. </a:t>
            </a:r>
            <a:r>
              <a:rPr lang="ru-RU" sz="2400" dirty="0"/>
              <a:t>Это не религиозный синтез созерцаний </a:t>
            </a:r>
            <a:r>
              <a:rPr lang="ru-RU" sz="2400" dirty="0" smtClean="0"/>
              <a:t>духа, </a:t>
            </a:r>
            <a:r>
              <a:rPr lang="ru-RU" sz="2400" dirty="0"/>
              <a:t>а чисто </a:t>
            </a:r>
            <a:r>
              <a:rPr lang="ru-RU" sz="2400" i="1" dirty="0"/>
              <a:t>философский </a:t>
            </a:r>
            <a:r>
              <a:rPr lang="ru-RU" sz="2400" i="1" dirty="0" smtClean="0"/>
              <a:t>синтез</a:t>
            </a:r>
            <a:r>
              <a:rPr lang="ru-RU" sz="2400" dirty="0" smtClean="0"/>
              <a:t>.</a:t>
            </a:r>
            <a:r>
              <a:rPr lang="ru-RU" sz="2400" dirty="0"/>
              <a:t> </a:t>
            </a:r>
          </a:p>
          <a:p>
            <a:pPr algn="just"/>
            <a:r>
              <a:rPr lang="ru-RU" sz="2400" dirty="0" smtClean="0"/>
              <a:t>Философские построения </a:t>
            </a:r>
            <a:r>
              <a:rPr lang="ru-RU" sz="2400" dirty="0"/>
              <a:t>Соловьева </a:t>
            </a:r>
            <a:r>
              <a:rPr lang="ru-RU" sz="2400" dirty="0" smtClean="0"/>
              <a:t>имеют </a:t>
            </a:r>
            <a:r>
              <a:rPr lang="ru-RU" sz="2400" i="1" dirty="0" smtClean="0"/>
              <a:t>синтетический замысел</a:t>
            </a:r>
            <a:r>
              <a:rPr lang="ru-RU" sz="2400" dirty="0" smtClean="0"/>
              <a:t>. Это не </a:t>
            </a:r>
            <a:r>
              <a:rPr lang="ru-RU" sz="2400" dirty="0"/>
              <a:t>«</a:t>
            </a:r>
            <a:r>
              <a:rPr lang="ru-RU" sz="2400" dirty="0" smtClean="0"/>
              <a:t>христианская философия», т.к. в ней много нехристианского и </a:t>
            </a:r>
            <a:r>
              <a:rPr lang="ru-RU" sz="2400" dirty="0"/>
              <a:t>много от пантеизма. Не христианская доктрина обогащается у него за счет философии, а, наоборот, в философию он вносит христианские идеи и ими обогащает </a:t>
            </a:r>
            <a:r>
              <a:rPr lang="ru-RU" sz="2400" dirty="0" smtClean="0"/>
              <a:t>философскую </a:t>
            </a:r>
            <a:r>
              <a:rPr lang="ru-RU" sz="2400" dirty="0"/>
              <a:t>мысль.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23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3" y="572176"/>
            <a:ext cx="5832763" cy="3888508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05643" y="4738254"/>
            <a:ext cx="10889672" cy="1662546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dirty="0"/>
              <a:t>В 1922 г. советское правительство арестовало свыше сотни профессоров и писателей по обвинению их в расхождении с советской идеологией и выслало их из </a:t>
            </a:r>
            <a:r>
              <a:rPr lang="ru-RU" dirty="0" smtClean="0"/>
              <a:t>России двумя рейсами «философских пароходов». В Германию</a:t>
            </a:r>
            <a:r>
              <a:rPr lang="ru-RU" dirty="0"/>
              <a:t> </a:t>
            </a:r>
            <a:r>
              <a:rPr lang="ru-RU" dirty="0" smtClean="0"/>
              <a:t>выслали </a:t>
            </a:r>
            <a:r>
              <a:rPr lang="ru-RU" dirty="0"/>
              <a:t>видных представителей российской творческой интеллигенции – </a:t>
            </a:r>
            <a:r>
              <a:rPr lang="ru-RU" dirty="0" smtClean="0"/>
              <a:t>учёных</a:t>
            </a:r>
            <a:r>
              <a:rPr lang="ru-RU" dirty="0"/>
              <a:t>, врачей, деятелей культуры, которых посчитали противниками советской власти.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43700" y="572176"/>
            <a:ext cx="4751614" cy="388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800"/>
              </a:spcBef>
              <a:spcAft>
                <a:spcPts val="1200"/>
              </a:spcAft>
              <a:buNone/>
            </a:pPr>
            <a:endParaRPr lang="ru-RU" dirty="0" smtClean="0"/>
          </a:p>
          <a:p>
            <a:pPr marL="0" indent="0" algn="r"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dirty="0" smtClean="0"/>
              <a:t>«...Германия — все же не Сибирь, но как же чудовищно трудно было оторваться от корней, от самой своей сути, которая умещалась в одном коротком слове — Россия».</a:t>
            </a:r>
          </a:p>
          <a:p>
            <a:pPr marL="0" indent="0" algn="r"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dirty="0" smtClean="0"/>
              <a:t>Н.О. </a:t>
            </a:r>
            <a:r>
              <a:rPr lang="ru-RU" dirty="0" err="1" smtClean="0"/>
              <a:t>Лосский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836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9344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Николай Александрович </a:t>
            </a:r>
            <a:r>
              <a:rPr lang="ru-RU" sz="3200" dirty="0" smtClean="0"/>
              <a:t>Бердяев (1874 – 1948)</a:t>
            </a:r>
            <a:endParaRPr lang="ru-RU" sz="32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47177"/>
            <a:ext cx="3174718" cy="4232958"/>
          </a:xfrm>
        </p:spPr>
      </p:pic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4702629" y="1747177"/>
            <a:ext cx="6422571" cy="4232958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dirty="0"/>
              <a:t>П</a:t>
            </a:r>
            <a:r>
              <a:rPr lang="ru-RU" sz="2400" dirty="0" smtClean="0"/>
              <a:t>ротивоположность </a:t>
            </a:r>
            <a:r>
              <a:rPr lang="ru-RU" sz="2400" dirty="0"/>
              <a:t>между духом и </a:t>
            </a:r>
            <a:r>
              <a:rPr lang="ru-RU" sz="2400" dirty="0" smtClean="0"/>
              <a:t>природой. </a:t>
            </a:r>
            <a:r>
              <a:rPr lang="ru-RU" sz="2400" dirty="0"/>
              <a:t>Дух есть субъект, жизнь, свобода, огонь, творческая деятельность; природа – объект, вещь, необходимость, </a:t>
            </a:r>
            <a:r>
              <a:rPr lang="ru-RU" sz="2400" dirty="0" smtClean="0"/>
              <a:t>определённость</a:t>
            </a:r>
            <a:r>
              <a:rPr lang="ru-RU" sz="2400" dirty="0"/>
              <a:t>, пассивная длительность, </a:t>
            </a:r>
            <a:r>
              <a:rPr lang="ru-RU" sz="2400" dirty="0" smtClean="0"/>
              <a:t>неподвижность.</a:t>
            </a:r>
          </a:p>
          <a:p>
            <a:pPr algn="just"/>
            <a:r>
              <a:rPr lang="ru-RU" sz="2400" dirty="0" smtClean="0"/>
              <a:t>Проблема личности.</a:t>
            </a:r>
          </a:p>
          <a:p>
            <a:pPr algn="just"/>
            <a:r>
              <a:rPr lang="ru-RU" sz="2400" dirty="0" smtClean="0"/>
              <a:t>Проблема свободы.</a:t>
            </a:r>
          </a:p>
          <a:p>
            <a:pPr algn="just"/>
            <a:r>
              <a:rPr lang="ru-RU" sz="2400" dirty="0" smtClean="0"/>
              <a:t>Связь свободы и творчества.</a:t>
            </a:r>
          </a:p>
          <a:p>
            <a:pPr algn="just"/>
            <a:r>
              <a:rPr lang="ru-RU" sz="2400" dirty="0" smtClean="0"/>
              <a:t>Свобода онтологически </a:t>
            </a:r>
            <a:r>
              <a:rPr lang="ru-RU" sz="2400" dirty="0" err="1" smtClean="0"/>
              <a:t>первичнее</a:t>
            </a:r>
            <a:r>
              <a:rPr lang="ru-RU" sz="2400" dirty="0" smtClean="0"/>
              <a:t> Бога.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136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65018" y="1080655"/>
            <a:ext cx="10460182" cy="49543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/>
              <a:t>Бердяев различает </a:t>
            </a:r>
            <a:r>
              <a:rPr lang="ru-RU" sz="2300" i="1" dirty="0"/>
              <a:t>три вида свободы</a:t>
            </a:r>
            <a:r>
              <a:rPr lang="ru-RU" sz="2300" dirty="0"/>
              <a:t>: </a:t>
            </a:r>
            <a:endParaRPr lang="ru-RU" sz="2300" dirty="0" smtClean="0"/>
          </a:p>
          <a:p>
            <a:pPr algn="just"/>
            <a:r>
              <a:rPr lang="ru-RU" sz="2300" dirty="0" smtClean="0"/>
              <a:t>первичную </a:t>
            </a:r>
            <a:r>
              <a:rPr lang="ru-RU" sz="2300" dirty="0"/>
              <a:t>иррациональную свободу, </a:t>
            </a:r>
            <a:r>
              <a:rPr lang="ru-RU" sz="2300" dirty="0" smtClean="0"/>
              <a:t>т.е</a:t>
            </a:r>
            <a:r>
              <a:rPr lang="ru-RU" sz="2300" dirty="0"/>
              <a:t>. произвольность; коренится в «ничто», из которого Бог сотворил мир. Это «ничто» не есть пустота; это первичный принцип, предшествующий Богу и миру и не содержащий </a:t>
            </a:r>
            <a:r>
              <a:rPr lang="ru-RU" sz="2300" dirty="0" smtClean="0"/>
              <a:t>никакого </a:t>
            </a:r>
            <a:r>
              <a:rPr lang="ru-RU" sz="2300" dirty="0"/>
              <a:t>деления на какое-либо число </a:t>
            </a:r>
            <a:r>
              <a:rPr lang="ru-RU" sz="2300" dirty="0" smtClean="0"/>
              <a:t>определённых </a:t>
            </a:r>
            <a:r>
              <a:rPr lang="ru-RU" sz="2300" dirty="0"/>
              <a:t>элементов</a:t>
            </a:r>
            <a:r>
              <a:rPr lang="ru-RU" sz="2300" dirty="0" smtClean="0"/>
              <a:t>. </a:t>
            </a:r>
            <a:r>
              <a:rPr lang="ru-RU" sz="2300" dirty="0"/>
              <a:t>В общественной жизни революция является крайней формой возврата к </a:t>
            </a:r>
            <a:r>
              <a:rPr lang="ru-RU" sz="2300" dirty="0" smtClean="0"/>
              <a:t>хаосу;</a:t>
            </a:r>
            <a:r>
              <a:rPr lang="ru-RU" sz="2300" dirty="0"/>
              <a:t> </a:t>
            </a:r>
            <a:endParaRPr lang="ru-RU" sz="2300" dirty="0" smtClean="0"/>
          </a:p>
          <a:p>
            <a:pPr algn="just"/>
            <a:r>
              <a:rPr lang="ru-RU" sz="2300" dirty="0" smtClean="0"/>
              <a:t>рациональную </a:t>
            </a:r>
            <a:r>
              <a:rPr lang="ru-RU" sz="2300" dirty="0"/>
              <a:t>свободу, </a:t>
            </a:r>
            <a:r>
              <a:rPr lang="ru-RU" sz="2300" dirty="0" smtClean="0"/>
              <a:t>т.е</a:t>
            </a:r>
            <a:r>
              <a:rPr lang="ru-RU" sz="2300" dirty="0"/>
              <a:t>. исполнение морального долга; </a:t>
            </a:r>
            <a:endParaRPr lang="ru-RU" sz="2300" dirty="0" smtClean="0"/>
          </a:p>
          <a:p>
            <a:pPr algn="just"/>
            <a:r>
              <a:rPr lang="ru-RU" sz="2300" dirty="0" smtClean="0"/>
              <a:t>свободу</a:t>
            </a:r>
            <a:r>
              <a:rPr lang="ru-RU" sz="2300" dirty="0"/>
              <a:t>, проникнутую любовью Бога.  </a:t>
            </a:r>
          </a:p>
        </p:txBody>
      </p:sp>
    </p:spTree>
    <p:extLst>
      <p:ext uri="{BB962C8B-B14F-4D97-AF65-F5344CB8AC3E}">
        <p14:creationId xmlns:p14="http://schemas.microsoft.com/office/powerpoint/2010/main" val="165774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0644" y="1045029"/>
            <a:ext cx="10424556" cy="4990011"/>
          </a:xfrm>
        </p:spPr>
        <p:txBody>
          <a:bodyPr>
            <a:noAutofit/>
          </a:bodyPr>
          <a:lstStyle/>
          <a:p>
            <a:pPr algn="just"/>
            <a:r>
              <a:rPr lang="ru-RU" sz="2300" dirty="0"/>
              <a:t>В средние века </a:t>
            </a:r>
            <a:r>
              <a:rPr lang="ru-RU" sz="2300" dirty="0" smtClean="0"/>
              <a:t>благодаря </a:t>
            </a:r>
            <a:r>
              <a:rPr lang="ru-RU" sz="2300" dirty="0"/>
              <a:t>средневековому христианству человек поднялся над природой; </a:t>
            </a:r>
            <a:r>
              <a:rPr lang="ru-RU" sz="2300" dirty="0" smtClean="0"/>
              <a:t>природа воспринимается как мёртвый </a:t>
            </a:r>
            <a:r>
              <a:rPr lang="ru-RU" sz="2300" dirty="0"/>
              <a:t>механизм. </a:t>
            </a:r>
            <a:endParaRPr lang="ru-RU" sz="2300" dirty="0" smtClean="0"/>
          </a:p>
          <a:p>
            <a:pPr algn="just"/>
            <a:r>
              <a:rPr lang="ru-RU" sz="2300" dirty="0" smtClean="0"/>
              <a:t>В </a:t>
            </a:r>
            <a:r>
              <a:rPr lang="ru-RU" sz="2300" dirty="0"/>
              <a:t>период Возрождения и гуманизма </a:t>
            </a:r>
            <a:r>
              <a:rPr lang="ru-RU" sz="2300" dirty="0" smtClean="0"/>
              <a:t>человек отрешился </a:t>
            </a:r>
            <a:r>
              <a:rPr lang="ru-RU" sz="2300" dirty="0"/>
              <a:t>и от Бога. </a:t>
            </a:r>
            <a:endParaRPr lang="ru-RU" sz="2300" dirty="0" smtClean="0"/>
          </a:p>
          <a:p>
            <a:pPr algn="just"/>
            <a:r>
              <a:rPr lang="ru-RU" sz="2300" dirty="0" smtClean="0"/>
              <a:t>Девизом </a:t>
            </a:r>
            <a:r>
              <a:rPr lang="en-US" sz="2300" dirty="0" smtClean="0"/>
              <a:t>XIX-XX</a:t>
            </a:r>
            <a:r>
              <a:rPr lang="ru-RU" sz="2300" dirty="0" smtClean="0"/>
              <a:t> вв. становится </a:t>
            </a:r>
            <a:r>
              <a:rPr lang="ru-RU" sz="2300" dirty="0"/>
              <a:t>«освобождение творческих сил человека</a:t>
            </a:r>
            <a:r>
              <a:rPr lang="ru-RU" sz="2300" dirty="0" smtClean="0"/>
              <a:t>». Человек этого времени </a:t>
            </a:r>
            <a:r>
              <a:rPr lang="ru-RU" sz="2300" dirty="0"/>
              <a:t>разработал позитивистскую науку и технику, которые поставили машины между человеком и природой. </a:t>
            </a:r>
            <a:r>
              <a:rPr lang="ru-RU" sz="2300" dirty="0" smtClean="0"/>
              <a:t>Человек начинает </a:t>
            </a:r>
            <a:r>
              <a:rPr lang="ru-RU" sz="2300" dirty="0"/>
              <a:t>утрачивать свой индивидуальный образ, «обезличивается и подчиняется искусственной, механизированной природе, которую он сам и создал». </a:t>
            </a:r>
            <a:endParaRPr lang="ru-RU" sz="2300" dirty="0" smtClean="0"/>
          </a:p>
          <a:p>
            <a:pPr algn="just"/>
            <a:r>
              <a:rPr lang="ru-RU" sz="2300" dirty="0" smtClean="0"/>
              <a:t>Эпоха </a:t>
            </a:r>
            <a:r>
              <a:rPr lang="ru-RU" sz="2300" dirty="0"/>
              <a:t>крайнего индивидуализма заканчивается утратой индивидуальности; нерелигиозный гуманизм </a:t>
            </a:r>
            <a:r>
              <a:rPr lang="ru-RU" sz="2300" dirty="0" smtClean="0"/>
              <a:t>ведёт </a:t>
            </a:r>
            <a:r>
              <a:rPr lang="ru-RU" sz="2300" dirty="0"/>
              <a:t>к утрате человечности человеком. </a:t>
            </a:r>
          </a:p>
        </p:txBody>
      </p:sp>
    </p:spTree>
    <p:extLst>
      <p:ext uri="{BB962C8B-B14F-4D97-AF65-F5344CB8AC3E}">
        <p14:creationId xmlns:p14="http://schemas.microsoft.com/office/powerpoint/2010/main" val="31233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2515" y="357447"/>
            <a:ext cx="10937174" cy="1708859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200" dirty="0" smtClean="0"/>
              <a:t>До </a:t>
            </a:r>
            <a:r>
              <a:rPr lang="ru-RU" sz="2200" dirty="0"/>
              <a:t>XVIII в. </a:t>
            </a:r>
            <a:r>
              <a:rPr lang="ru-RU" sz="2200" dirty="0" smtClean="0"/>
              <a:t>России нет самостоятельных философских трудов </a:t>
            </a:r>
            <a:r>
              <a:rPr lang="ru-RU" sz="2200" dirty="0"/>
              <a:t>или набросков философского </a:t>
            </a:r>
            <a:r>
              <a:rPr lang="ru-RU" sz="2200" dirty="0" smtClean="0"/>
              <a:t>характера. Но это не означает, </a:t>
            </a:r>
            <a:r>
              <a:rPr lang="ru-RU" sz="2200" dirty="0"/>
              <a:t>что до этого времени русские люди обходились без философии</a:t>
            </a:r>
            <a:r>
              <a:rPr lang="ru-RU" sz="2200" dirty="0" smtClean="0"/>
              <a:t>, и </a:t>
            </a:r>
            <a:r>
              <a:rPr lang="ru-RU" sz="2200" dirty="0"/>
              <a:t>не жили философскими запросами. </a:t>
            </a:r>
            <a:endParaRPr lang="ru-RU" sz="2200" dirty="0" smtClean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4" y="1820266"/>
            <a:ext cx="8490856" cy="4776106"/>
          </a:xfrm>
        </p:spPr>
      </p:pic>
    </p:spTree>
    <p:extLst>
      <p:ext uri="{BB962C8B-B14F-4D97-AF65-F5344CB8AC3E}">
        <p14:creationId xmlns:p14="http://schemas.microsoft.com/office/powerpoint/2010/main" val="287730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5652" y="1521068"/>
            <a:ext cx="10139548" cy="4513971"/>
          </a:xfrm>
        </p:spPr>
        <p:txBody>
          <a:bodyPr>
            <a:normAutofit/>
          </a:bodyPr>
          <a:lstStyle/>
          <a:p>
            <a:pPr algn="just"/>
            <a:r>
              <a:rPr lang="ru-RU" sz="2600" dirty="0" smtClean="0"/>
              <a:t>Личность для Бердяева – это </a:t>
            </a:r>
            <a:r>
              <a:rPr lang="ru-RU" sz="2600" dirty="0"/>
              <a:t>категория </a:t>
            </a:r>
            <a:r>
              <a:rPr lang="ru-RU" sz="2600" dirty="0" smtClean="0"/>
              <a:t>спиритуалистическая</a:t>
            </a:r>
            <a:r>
              <a:rPr lang="ru-RU" sz="2600" dirty="0"/>
              <a:t>, а не </a:t>
            </a:r>
            <a:r>
              <a:rPr lang="ru-RU" sz="2600" dirty="0" smtClean="0"/>
              <a:t>естественная. </a:t>
            </a:r>
            <a:r>
              <a:rPr lang="ru-RU" sz="2600" dirty="0"/>
              <a:t>Личность – не субстанция, она – творческий акт, она неизменна в процессе изменения. </a:t>
            </a:r>
            <a:endParaRPr lang="ru-RU" sz="2600" dirty="0" smtClean="0"/>
          </a:p>
          <a:p>
            <a:pPr algn="just"/>
            <a:r>
              <a:rPr lang="ru-RU" sz="2600" smtClean="0"/>
              <a:t>Творчество </a:t>
            </a:r>
            <a:r>
              <a:rPr lang="ru-RU" sz="2600" dirty="0"/>
              <a:t>– </a:t>
            </a:r>
            <a:r>
              <a:rPr lang="ru-RU" sz="2600" dirty="0" smtClean="0"/>
              <a:t>это </a:t>
            </a:r>
            <a:r>
              <a:rPr lang="ru-RU" sz="2600" dirty="0"/>
              <a:t>свобода человека, раскрытие его истинной духовной </a:t>
            </a:r>
            <a:r>
              <a:rPr lang="ru-RU" sz="2600" dirty="0" smtClean="0"/>
              <a:t>сущности, </a:t>
            </a:r>
            <a:r>
              <a:rPr lang="ru-RU" sz="2600" dirty="0"/>
              <a:t>преодоление </a:t>
            </a:r>
            <a:r>
              <a:rPr lang="ru-RU" sz="2600" dirty="0" smtClean="0"/>
              <a:t>отчуждения </a:t>
            </a:r>
            <a:r>
              <a:rPr lang="ru-RU" sz="2600" dirty="0"/>
              <a:t>человека</a:t>
            </a:r>
            <a:r>
              <a:rPr lang="ru-RU" sz="2600"/>
              <a:t>. </a:t>
            </a:r>
            <a:endParaRPr lang="ru-RU" sz="2600" smtClean="0"/>
          </a:p>
          <a:p>
            <a:pPr algn="just"/>
            <a:r>
              <a:rPr lang="ru-RU" sz="2600" smtClean="0"/>
              <a:t>Свобода</a:t>
            </a:r>
            <a:r>
              <a:rPr lang="ru-RU" sz="2600" dirty="0"/>
              <a:t> является основой творчества, подлинное творчество свободно.</a:t>
            </a:r>
          </a:p>
        </p:txBody>
      </p:sp>
    </p:spTree>
    <p:extLst>
      <p:ext uri="{BB962C8B-B14F-4D97-AF65-F5344CB8AC3E}">
        <p14:creationId xmlns:p14="http://schemas.microsoft.com/office/powerpoint/2010/main" val="343586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 smtClean="0"/>
              <a:t>Благодарю за внимание!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315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021" y="783771"/>
            <a:ext cx="10365179" cy="5251269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400" dirty="0"/>
              <a:t>Различные отрывочные следы пробуждения философских интересов укладывались в рамки </a:t>
            </a:r>
            <a:r>
              <a:rPr lang="ru-RU" sz="2400" i="1" dirty="0"/>
              <a:t>религиозного мировоззрения</a:t>
            </a:r>
            <a:r>
              <a:rPr lang="ru-RU" sz="2400" dirty="0"/>
              <a:t> и потому не выходили на путь независимой и самостоятельной философской мысли.</a:t>
            </a:r>
          </a:p>
          <a:p>
            <a:pPr marL="0" indent="457200" algn="just">
              <a:buNone/>
            </a:pPr>
            <a:r>
              <a:rPr lang="ru-RU" sz="2400" dirty="0"/>
              <a:t>«Секуляризация» философии (её отделение от религиозного сознания) в России произошла значительно позднее, чем в Западной Европе. Но она происходила как </a:t>
            </a:r>
            <a:r>
              <a:rPr lang="ru-RU" sz="2400" dirty="0" smtClean="0"/>
              <a:t>внутри </a:t>
            </a:r>
            <a:r>
              <a:rPr lang="ru-RU" sz="2400" dirty="0"/>
              <a:t>самого церковного сознания, </a:t>
            </a:r>
            <a:r>
              <a:rPr lang="ru-RU" sz="2400" dirty="0" smtClean="0"/>
              <a:t>так и </a:t>
            </a:r>
            <a:r>
              <a:rPr lang="ru-RU" sz="2400" dirty="0"/>
              <a:t>вне его, при этом </a:t>
            </a:r>
            <a:r>
              <a:rPr lang="ru-RU" sz="2400" b="1" i="1" dirty="0" smtClean="0"/>
              <a:t>не</a:t>
            </a:r>
            <a:r>
              <a:rPr lang="ru-RU" sz="2400" i="1" dirty="0" smtClean="0"/>
              <a:t> </a:t>
            </a:r>
            <a:r>
              <a:rPr lang="ru-RU" sz="2400" i="1" dirty="0"/>
              <a:t>в противопоставлении </a:t>
            </a:r>
            <a:r>
              <a:rPr lang="ru-RU" sz="2400" dirty="0"/>
              <a:t>себя ему, не в борьбе с Церковью (как было на Западе). </a:t>
            </a:r>
          </a:p>
          <a:p>
            <a:pPr marL="0" indent="457200" algn="just">
              <a:buNone/>
            </a:pPr>
            <a:r>
              <a:rPr lang="ru-RU" sz="2400" dirty="0"/>
              <a:t>Христианство пришло в Россию не только как религия, но и как мировоззрение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89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900052"/>
            <a:ext cx="9799122" cy="4134988"/>
          </a:xfrm>
        </p:spPr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2800" dirty="0"/>
              <a:t>«В истории русской </a:t>
            </a:r>
            <a:r>
              <a:rPr lang="ru-RU" sz="2800" dirty="0" smtClean="0"/>
              <a:t>мысли </a:t>
            </a:r>
            <a:r>
              <a:rPr lang="ru-RU" sz="2800" dirty="0"/>
              <a:t>есть много загадочного и непонятного. И прежде всего, что означает это вековое, слишком долгое и затяжное русское молчание? Как объяснять это позднее и запоздалое пробуждение русской мысли?» </a:t>
            </a:r>
            <a:endParaRPr lang="ru-RU" sz="2800" dirty="0" smtClean="0"/>
          </a:p>
          <a:p>
            <a:pPr marL="0" indent="0" algn="r">
              <a:buNone/>
            </a:pPr>
            <a:r>
              <a:rPr lang="ru-RU" sz="2600" dirty="0" smtClean="0"/>
              <a:t> Г.В. Флоровский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4380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93766" y="1235034"/>
            <a:ext cx="5109161" cy="4807131"/>
          </a:xfrm>
        </p:spPr>
        <p:txBody>
          <a:bodyPr>
            <a:normAutofit/>
          </a:bodyPr>
          <a:lstStyle/>
          <a:p>
            <a:pPr algn="just"/>
            <a:r>
              <a:rPr lang="ru-RU" sz="2200" dirty="0" smtClean="0"/>
              <a:t>Исторически </a:t>
            </a:r>
            <a:r>
              <a:rPr lang="ru-RU" sz="2200" dirty="0"/>
              <a:t>на Западе христианство распространялось из Рима, который не был </a:t>
            </a:r>
            <a:r>
              <a:rPr lang="ru-RU" sz="2200" dirty="0" smtClean="0"/>
              <a:t>отделён </a:t>
            </a:r>
            <a:r>
              <a:rPr lang="ru-RU" sz="2200" dirty="0"/>
              <a:t>от народов </a:t>
            </a:r>
            <a:r>
              <a:rPr lang="ru-RU" sz="2200" dirty="0" smtClean="0"/>
              <a:t>Европы.</a:t>
            </a:r>
          </a:p>
          <a:p>
            <a:pPr algn="just"/>
            <a:r>
              <a:rPr lang="ru-RU" sz="2200" dirty="0" smtClean="0"/>
              <a:t>Один </a:t>
            </a:r>
            <a:r>
              <a:rPr lang="ru-RU" sz="2200" dirty="0"/>
              <a:t>и тот же латинский язык был и </a:t>
            </a:r>
            <a:r>
              <a:rPr lang="ru-RU" sz="2200" dirty="0" err="1"/>
              <a:t>церковно</a:t>
            </a:r>
            <a:r>
              <a:rPr lang="ru-RU" sz="2200" dirty="0"/>
              <a:t> и культурно общим для всего Запада, в то же время </a:t>
            </a:r>
            <a:r>
              <a:rPr lang="ru-RU" sz="2200" dirty="0" smtClean="0"/>
              <a:t> </a:t>
            </a:r>
            <a:r>
              <a:rPr lang="ru-RU" sz="2200" dirty="0"/>
              <a:t>связывая его с античностью. </a:t>
            </a:r>
            <a:endParaRPr lang="ru-RU" sz="2200" dirty="0" smtClean="0"/>
          </a:p>
          <a:p>
            <a:pPr algn="just"/>
            <a:r>
              <a:rPr lang="ru-RU" sz="2200" dirty="0" smtClean="0"/>
              <a:t>Античная </a:t>
            </a:r>
            <a:r>
              <a:rPr lang="ru-RU" sz="2200" dirty="0"/>
              <a:t>культура, по мере её усвоения, ощущалась на Западе, как «своя».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103916" y="1235033"/>
            <a:ext cx="5605153" cy="4807131"/>
          </a:xfrm>
        </p:spPr>
        <p:txBody>
          <a:bodyPr>
            <a:noAutofit/>
          </a:bodyPr>
          <a:lstStyle/>
          <a:p>
            <a:pPr algn="just"/>
            <a:r>
              <a:rPr lang="ru-RU" sz="2200" dirty="0" smtClean="0"/>
              <a:t>В </a:t>
            </a:r>
            <a:r>
              <a:rPr lang="ru-RU" sz="2200" dirty="0"/>
              <a:t>Россию христианство пришло из </a:t>
            </a:r>
            <a:r>
              <a:rPr lang="ru-RU" sz="2200" i="1" dirty="0" smtClean="0"/>
              <a:t>далёкой </a:t>
            </a:r>
            <a:r>
              <a:rPr lang="ru-RU" sz="2200" i="1" dirty="0"/>
              <a:t>и чужой страны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dirty="0"/>
              <a:t>Россия политически жила совсем отдельной от Византии жизнью, – а </a:t>
            </a:r>
            <a:r>
              <a:rPr lang="ru-RU" sz="2200" dirty="0" err="1"/>
              <a:t>церковно</a:t>
            </a:r>
            <a:r>
              <a:rPr lang="ru-RU" sz="2200" dirty="0"/>
              <a:t> она была в отношении </a:t>
            </a:r>
            <a:r>
              <a:rPr lang="ru-RU" sz="2200" i="1" dirty="0"/>
              <a:t>зависимости</a:t>
            </a:r>
            <a:r>
              <a:rPr lang="ru-RU" sz="2200" dirty="0"/>
              <a:t> от неё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i="1" dirty="0" smtClean="0"/>
              <a:t>Языковая изолированность </a:t>
            </a:r>
            <a:r>
              <a:rPr lang="ru-RU" sz="2200" dirty="0" smtClean="0"/>
              <a:t>русского мира.</a:t>
            </a:r>
          </a:p>
          <a:p>
            <a:pPr algn="just"/>
            <a:r>
              <a:rPr lang="ru-RU" sz="2200" i="1" dirty="0" smtClean="0"/>
              <a:t>Вероисповедная настороженность </a:t>
            </a:r>
            <a:r>
              <a:rPr lang="ru-RU" sz="2200" dirty="0" smtClean="0"/>
              <a:t>в</a:t>
            </a:r>
            <a:r>
              <a:rPr lang="ru-RU" sz="2200" i="1" dirty="0" smtClean="0"/>
              <a:t> </a:t>
            </a:r>
            <a:r>
              <a:rPr lang="ru-RU" sz="2200" dirty="0" smtClean="0"/>
              <a:t>отношении </a:t>
            </a:r>
            <a:r>
              <a:rPr lang="ru-RU" sz="2200" dirty="0"/>
              <a:t>к Западу.</a:t>
            </a:r>
            <a:r>
              <a:rPr lang="ru-RU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2163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771" y="369462"/>
            <a:ext cx="10341429" cy="13716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Особенности русской философии: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3771" y="1741063"/>
            <a:ext cx="10341429" cy="4505358"/>
          </a:xfrm>
        </p:spPr>
        <p:txBody>
          <a:bodyPr>
            <a:noAutofit/>
          </a:bodyPr>
          <a:lstStyle/>
          <a:p>
            <a:pPr algn="just"/>
            <a:r>
              <a:rPr lang="ru-RU" sz="2200" dirty="0" smtClean="0"/>
              <a:t>Религиозность;</a:t>
            </a:r>
          </a:p>
          <a:p>
            <a:pPr algn="just"/>
            <a:r>
              <a:rPr lang="ru-RU" sz="2200" dirty="0" err="1" smtClean="0"/>
              <a:t>Онтологичность</a:t>
            </a:r>
            <a:r>
              <a:rPr lang="ru-RU" sz="2200" dirty="0" smtClean="0"/>
              <a:t>. </a:t>
            </a:r>
            <a:r>
              <a:rPr lang="ru-RU" sz="2200" dirty="0"/>
              <a:t>Для русской философии характерна разработка нового образа разума и рациональности для решения проблемы всестороннего понимания человеческого бытия, проникновения в его внутренний </a:t>
            </a:r>
            <a:r>
              <a:rPr lang="ru-RU" sz="2200" dirty="0" smtClean="0"/>
              <a:t>мир;</a:t>
            </a:r>
          </a:p>
          <a:p>
            <a:pPr algn="just"/>
            <a:r>
              <a:rPr lang="ru-RU" sz="2200" dirty="0" smtClean="0"/>
              <a:t>Глубокий интерес к человеку (проблемы морально-нравственного характера);</a:t>
            </a:r>
          </a:p>
          <a:p>
            <a:pPr algn="just"/>
            <a:r>
              <a:rPr lang="ru-RU" sz="2200" dirty="0" smtClean="0"/>
              <a:t>Несистематичность (отсутствие до 18 в. всеобъемлющих философских систем);</a:t>
            </a:r>
          </a:p>
          <a:p>
            <a:pPr algn="just"/>
            <a:r>
              <a:rPr lang="ru-RU" sz="2200" dirty="0" smtClean="0"/>
              <a:t>Тесная связь с художественной литературой;</a:t>
            </a:r>
          </a:p>
          <a:p>
            <a:pPr algn="just"/>
            <a:r>
              <a:rPr lang="ru-RU" sz="2200" dirty="0" smtClean="0"/>
              <a:t>Интерес к теме места и роли России в мировой истории.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338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>
          <a:xfrm>
            <a:off x="700644" y="451262"/>
            <a:ext cx="10424556" cy="1021278"/>
          </a:xfrm>
        </p:spPr>
        <p:txBody>
          <a:bodyPr>
            <a:normAutofit/>
          </a:bodyPr>
          <a:lstStyle/>
          <a:p>
            <a:pPr algn="ctr"/>
            <a:r>
              <a:rPr lang="en-US" altLang="ru-RU" sz="4000" dirty="0" smtClean="0"/>
              <a:t>XVIII</a:t>
            </a:r>
            <a:r>
              <a:rPr lang="ru-RU" altLang="ru-RU" sz="4000" dirty="0" smtClean="0"/>
              <a:t> </a:t>
            </a:r>
            <a:r>
              <a:rPr lang="ru-RU" altLang="ru-RU" sz="4000" dirty="0"/>
              <a:t>век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700643" y="1567543"/>
            <a:ext cx="10747169" cy="4572000"/>
          </a:xfrm>
        </p:spPr>
        <p:txBody>
          <a:bodyPr>
            <a:normAutofit/>
          </a:bodyPr>
          <a:lstStyle/>
          <a:p>
            <a:pPr algn="just"/>
            <a:r>
              <a:rPr lang="ru-RU" altLang="ru-RU" sz="2200" b="1" dirty="0" smtClean="0"/>
              <a:t>Г. С. Сковорода </a:t>
            </a:r>
            <a:r>
              <a:rPr lang="ru-RU" altLang="ru-RU" sz="2200" dirty="0" smtClean="0"/>
              <a:t>(1722-1794гг): проблема самопознания человека – что есть человек?; «три мира» всего сущего; идея сродности (</a:t>
            </a:r>
            <a:r>
              <a:rPr lang="ru-RU" sz="2200" dirty="0"/>
              <a:t>своя «стать» </a:t>
            </a:r>
            <a:r>
              <a:rPr lang="ru-RU" sz="2200" dirty="0" smtClean="0"/>
              <a:t>каждого человека; </a:t>
            </a:r>
            <a:r>
              <a:rPr lang="ru-RU" altLang="ru-RU" sz="2200" dirty="0" smtClean="0"/>
              <a:t>гармония).</a:t>
            </a:r>
          </a:p>
          <a:p>
            <a:pPr algn="just"/>
            <a:r>
              <a:rPr lang="ru-RU" altLang="ru-RU" sz="2200" b="1" dirty="0"/>
              <a:t>М.В. Ломоносов </a:t>
            </a:r>
            <a:r>
              <a:rPr lang="ru-RU" altLang="ru-RU" sz="2200" dirty="0" smtClean="0"/>
              <a:t>(</a:t>
            </a:r>
            <a:r>
              <a:rPr lang="ru-RU" altLang="ru-RU" sz="2200" dirty="0"/>
              <a:t>1711-1765</a:t>
            </a:r>
            <a:r>
              <a:rPr lang="ru-RU" altLang="ru-RU" sz="2200" dirty="0" smtClean="0"/>
              <a:t>): научные идеи и открытия; «натуральная философия»; </a:t>
            </a:r>
            <a:r>
              <a:rPr lang="ru-RU" sz="2200" dirty="0"/>
              <a:t>первый русский теоретический опыт объединения принципов науки и </a:t>
            </a:r>
            <a:r>
              <a:rPr lang="ru-RU" sz="2200" dirty="0" smtClean="0"/>
              <a:t>религии; воспевание красоты природы в поэзии.</a:t>
            </a:r>
            <a:endParaRPr lang="ru-RU" altLang="ru-RU" sz="2200" dirty="0"/>
          </a:p>
          <a:p>
            <a:pPr algn="just"/>
            <a:r>
              <a:rPr lang="ru-RU" altLang="ru-RU" sz="2200" b="1" dirty="0"/>
              <a:t>А.Н. Радищев </a:t>
            </a:r>
            <a:r>
              <a:rPr lang="ru-RU" altLang="ru-RU" sz="2200" dirty="0" smtClean="0"/>
              <a:t>(1749-1802): социальная проблематика, идея свободы; гуманизм; идеи «естественного права».</a:t>
            </a:r>
            <a:endParaRPr lang="ru-RU" altLang="ru-RU" sz="2200" dirty="0"/>
          </a:p>
          <a:p>
            <a:pPr algn="just"/>
            <a:r>
              <a:rPr lang="ru-RU" altLang="ru-RU" sz="2200" b="1" dirty="0"/>
              <a:t>Н.И. </a:t>
            </a:r>
            <a:r>
              <a:rPr lang="ru-RU" sz="2200" b="1" dirty="0" err="1"/>
              <a:t>Новико́в</a:t>
            </a:r>
            <a:r>
              <a:rPr lang="ru-RU" sz="2200" b="1" dirty="0"/>
              <a:t> </a:t>
            </a:r>
            <a:r>
              <a:rPr lang="ru-RU" sz="2200" dirty="0" smtClean="0"/>
              <a:t>(</a:t>
            </a:r>
            <a:r>
              <a:rPr lang="ru-RU" altLang="ru-RU" sz="2200" dirty="0"/>
              <a:t>1744-1818</a:t>
            </a:r>
            <a:r>
              <a:rPr lang="ru-RU" altLang="ru-RU" sz="2200" dirty="0" smtClean="0"/>
              <a:t>): просветитель; проблема человека, нравственные вопросы; идея гражданской ответственности; знание – путь к совершенствованию человека, </a:t>
            </a:r>
            <a:r>
              <a:rPr lang="ru-RU" sz="2200" dirty="0" smtClean="0"/>
              <a:t>невежество </a:t>
            </a:r>
            <a:r>
              <a:rPr lang="ru-RU" sz="2200" dirty="0"/>
              <a:t>– причина всех человеческих бедствий и </a:t>
            </a:r>
            <a:r>
              <a:rPr lang="ru-RU" sz="2200" dirty="0" smtClean="0"/>
              <a:t>заблуждений.</a:t>
            </a:r>
            <a:endParaRPr lang="ru-RU" altLang="ru-RU" sz="2200" dirty="0"/>
          </a:p>
          <a:p>
            <a:pPr>
              <a:buFontTx/>
              <a:buNone/>
            </a:pPr>
            <a:endParaRPr lang="ru-RU" altLang="ru-RU" sz="2800" dirty="0"/>
          </a:p>
        </p:txBody>
      </p:sp>
    </p:spTree>
    <p:extLst>
      <p:ext uri="{BB962C8B-B14F-4D97-AF65-F5344CB8AC3E}">
        <p14:creationId xmlns:p14="http://schemas.microsoft.com/office/powerpoint/2010/main" val="356714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392" y="760021"/>
            <a:ext cx="10495808" cy="5593278"/>
          </a:xfrm>
        </p:spPr>
        <p:txBody>
          <a:bodyPr>
            <a:normAutofit/>
          </a:bodyPr>
          <a:lstStyle/>
          <a:p>
            <a:pPr algn="just"/>
            <a:r>
              <a:rPr lang="ru-RU" sz="2200" dirty="0"/>
              <a:t>Возникновение </a:t>
            </a:r>
            <a:r>
              <a:rPr lang="ru-RU" sz="2200" i="1" dirty="0"/>
              <a:t>светского </a:t>
            </a:r>
            <a:r>
              <a:rPr lang="ru-RU" sz="2200" dirty="0"/>
              <a:t>стиля культуры;</a:t>
            </a:r>
          </a:p>
          <a:p>
            <a:pPr algn="just"/>
            <a:r>
              <a:rPr lang="ru-RU" sz="2200" dirty="0"/>
              <a:t>Утверждение </a:t>
            </a:r>
            <a:r>
              <a:rPr lang="ru-RU" sz="2200" i="1" dirty="0"/>
              <a:t>свободы мысли</a:t>
            </a:r>
            <a:r>
              <a:rPr lang="ru-RU" sz="2200" dirty="0"/>
              <a:t>;</a:t>
            </a:r>
          </a:p>
          <a:p>
            <a:pPr algn="just"/>
            <a:r>
              <a:rPr lang="ru-RU" sz="2200" dirty="0"/>
              <a:t>Философские интересы пробуждаются в разных направлениях (опираются преимущественно на богатую философию Запада, но появляются оригинальные идеи);</a:t>
            </a:r>
          </a:p>
          <a:p>
            <a:pPr algn="just"/>
            <a:r>
              <a:rPr lang="ru-RU" sz="2200" dirty="0"/>
              <a:t>Философы не только не ведут борьбы против христианства, но утверждают возможность и необходимость мирного </a:t>
            </a:r>
            <a:r>
              <a:rPr lang="ru-RU" sz="2200" i="1" dirty="0"/>
              <a:t>согласования веры и знания</a:t>
            </a:r>
            <a:r>
              <a:rPr lang="ru-RU" sz="2200" dirty="0"/>
              <a:t> (кроме нигилистической ветви русского </a:t>
            </a:r>
            <a:r>
              <a:rPr lang="ru-RU" sz="2200" dirty="0" err="1"/>
              <a:t>вольтерианства</a:t>
            </a:r>
            <a:r>
              <a:rPr lang="ru-RU" sz="2200" dirty="0"/>
              <a:t>);</a:t>
            </a:r>
          </a:p>
          <a:p>
            <a:pPr algn="just"/>
            <a:r>
              <a:rPr lang="ru-RU" sz="2200" dirty="0" smtClean="0"/>
              <a:t>Среди тем, вдохновлявших русскую философскую мысль, первое </a:t>
            </a:r>
            <a:r>
              <a:rPr lang="ru-RU" sz="2200" dirty="0"/>
              <a:t>место отведено проблемам </a:t>
            </a:r>
            <a:r>
              <a:rPr lang="ru-RU" sz="2200" dirty="0" smtClean="0"/>
              <a:t>морали (в </a:t>
            </a:r>
            <a:r>
              <a:rPr lang="ru-RU" sz="2200" dirty="0"/>
              <a:t>частности, социальной </a:t>
            </a:r>
            <a:r>
              <a:rPr lang="ru-RU" sz="2200" dirty="0" smtClean="0"/>
              <a:t>теме). Общий </a:t>
            </a:r>
            <a:r>
              <a:rPr lang="ru-RU" sz="2200" dirty="0"/>
              <a:t>антропоцентризм мысли, сравнительно слабо выражен интерес к проблемам натурфилософии.</a:t>
            </a:r>
          </a:p>
          <a:p>
            <a:pPr algn="just"/>
            <a:r>
              <a:rPr lang="ru-RU" sz="2200" dirty="0"/>
              <a:t>Историософские вопросы начинают трактоваться в форме </a:t>
            </a:r>
            <a:r>
              <a:rPr lang="ru-RU" sz="2200" i="1" dirty="0"/>
              <a:t>утопии</a:t>
            </a:r>
            <a:r>
              <a:rPr lang="ru-RU" sz="2200" dirty="0"/>
              <a:t>.</a:t>
            </a:r>
            <a:endParaRPr lang="ru-RU" alt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0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022" y="661170"/>
            <a:ext cx="5225143" cy="640080"/>
          </a:xfrm>
        </p:spPr>
        <p:txBody>
          <a:bodyPr>
            <a:normAutofit/>
          </a:bodyPr>
          <a:lstStyle/>
          <a:p>
            <a:r>
              <a:rPr lang="ru-RU" altLang="ru-RU" sz="2800" dirty="0"/>
              <a:t>Славянофилы: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855023" y="1555669"/>
            <a:ext cx="5225143" cy="4904508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Разработка </a:t>
            </a:r>
            <a:r>
              <a:rPr lang="ru-RU" sz="1600" dirty="0"/>
              <a:t>христианского миропонимания, опирающегося на учения отцов восточной церкви </a:t>
            </a:r>
            <a:r>
              <a:rPr lang="ru-RU" sz="1600" dirty="0" smtClean="0"/>
              <a:t>и русское православие.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Идеализировали </a:t>
            </a:r>
            <a:r>
              <a:rPr lang="ru-RU" sz="1600" dirty="0"/>
              <a:t>политическое прошлое России и русский национальный характер. </a:t>
            </a:r>
            <a:endParaRPr lang="ru-RU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Высоко </a:t>
            </a:r>
            <a:r>
              <a:rPr lang="ru-RU" sz="1600" dirty="0"/>
              <a:t>ценили самобытные особенности русской культуры и утверждали, что </a:t>
            </a:r>
            <a:r>
              <a:rPr lang="ru-RU" sz="1600" dirty="0" smtClean="0"/>
              <a:t>у России своей собственный путь развития.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Россия </a:t>
            </a:r>
            <a:r>
              <a:rPr lang="ru-RU" sz="1600" dirty="0"/>
              <a:t>призвана </a:t>
            </a:r>
            <a:r>
              <a:rPr lang="ru-RU" sz="1600" dirty="0" smtClean="0"/>
              <a:t>«оздоровить» </a:t>
            </a:r>
            <a:r>
              <a:rPr lang="ru-RU" sz="1600" dirty="0"/>
              <a:t>Западную Европу духом православия и русских общественных </a:t>
            </a:r>
            <a:r>
              <a:rPr lang="ru-RU" sz="1600" dirty="0" smtClean="0"/>
              <a:t>идеалов.</a:t>
            </a:r>
            <a:endParaRPr lang="ru-RU" sz="1600" dirty="0"/>
          </a:p>
          <a:p>
            <a:pPr>
              <a:buFontTx/>
              <a:buNone/>
            </a:pPr>
            <a:endParaRPr lang="ru-RU" altLang="ru-RU" sz="1600" dirty="0"/>
          </a:p>
          <a:p>
            <a:pPr algn="ctr">
              <a:buFontTx/>
              <a:buNone/>
            </a:pPr>
            <a:r>
              <a:rPr lang="ru-RU" altLang="ru-RU" sz="1600" dirty="0" smtClean="0"/>
              <a:t>И.В</a:t>
            </a:r>
            <a:r>
              <a:rPr lang="ru-RU" altLang="ru-RU" sz="1600" dirty="0"/>
              <a:t>. </a:t>
            </a:r>
            <a:r>
              <a:rPr lang="ru-RU" altLang="ru-RU" sz="1600" dirty="0" err="1" smtClean="0"/>
              <a:t>Кире´евский</a:t>
            </a:r>
            <a:r>
              <a:rPr lang="ru-RU" altLang="ru-RU" sz="1600" dirty="0" smtClean="0"/>
              <a:t> </a:t>
            </a:r>
            <a:r>
              <a:rPr lang="ru-RU" altLang="ru-RU" sz="1600" dirty="0"/>
              <a:t>(1806-1856)</a:t>
            </a:r>
          </a:p>
          <a:p>
            <a:pPr algn="ctr">
              <a:buFontTx/>
              <a:buNone/>
            </a:pPr>
            <a:r>
              <a:rPr lang="ru-RU" altLang="ru-RU" sz="1600" dirty="0" smtClean="0"/>
              <a:t>А.С</a:t>
            </a:r>
            <a:r>
              <a:rPr lang="ru-RU" altLang="ru-RU" sz="1600" dirty="0"/>
              <a:t>. Хомяков (1804-1860)</a:t>
            </a:r>
          </a:p>
          <a:p>
            <a:pPr algn="ctr">
              <a:buFontTx/>
              <a:buNone/>
            </a:pPr>
            <a:r>
              <a:rPr lang="ru-RU" altLang="ru-RU" sz="1600" dirty="0" smtClean="0"/>
              <a:t>К.С</a:t>
            </a:r>
            <a:r>
              <a:rPr lang="ru-RU" altLang="ru-RU" sz="1600" dirty="0"/>
              <a:t>. Аксаков </a:t>
            </a:r>
            <a:r>
              <a:rPr lang="ru-RU" sz="1600" dirty="0"/>
              <a:t>(1817 - 1860</a:t>
            </a:r>
            <a:r>
              <a:rPr lang="ru-RU" sz="1600" dirty="0" smtClean="0"/>
              <a:t>) </a:t>
            </a:r>
            <a:r>
              <a:rPr lang="ru-RU" altLang="ru-RU" sz="1600" dirty="0" smtClean="0"/>
              <a:t>и </a:t>
            </a:r>
            <a:r>
              <a:rPr lang="ru-RU" altLang="ru-RU" sz="1600" dirty="0"/>
              <a:t>др</a:t>
            </a:r>
            <a:r>
              <a:rPr lang="ru-RU" altLang="ru-RU" sz="1600" dirty="0" smtClean="0"/>
              <a:t>.</a:t>
            </a:r>
            <a:endParaRPr lang="ru-RU" altLang="ru-RU" sz="1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>
          <a:xfrm>
            <a:off x="6373368" y="661170"/>
            <a:ext cx="5205074" cy="640080"/>
          </a:xfrm>
        </p:spPr>
        <p:txBody>
          <a:bodyPr>
            <a:normAutofit/>
          </a:bodyPr>
          <a:lstStyle/>
          <a:p>
            <a:r>
              <a:rPr lang="ru-RU" altLang="ru-RU" sz="2800" dirty="0"/>
              <a:t>Западники: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>
          <a:xfrm>
            <a:off x="6373368" y="1555669"/>
            <a:ext cx="5205074" cy="490450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Были </a:t>
            </a:r>
            <a:r>
              <a:rPr lang="ru-RU" sz="1600" dirty="0"/>
              <a:t>убеждены, что Россия должна учиться у Запада и пройти тот же самый этап </a:t>
            </a:r>
            <a:r>
              <a:rPr lang="ru-RU" sz="1600" dirty="0" smtClean="0"/>
              <a:t>развития.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Хотели</a:t>
            </a:r>
            <a:r>
              <a:rPr lang="ru-RU" sz="1600" dirty="0"/>
              <a:t>, чтобы Россия усвоила европейскую науку и плоды векового просвещения. </a:t>
            </a:r>
            <a:endParaRPr lang="ru-RU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Мало </a:t>
            </a:r>
            <a:r>
              <a:rPr lang="ru-RU" sz="1600" dirty="0"/>
              <a:t>интере­совались религией. </a:t>
            </a:r>
            <a:endParaRPr lang="ru-RU" sz="1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 smtClean="0"/>
              <a:t>Их интересовали социальные проблемы (политическая свобода, многие – сторонники </a:t>
            </a:r>
            <a:r>
              <a:rPr lang="ru-RU" sz="1600" dirty="0"/>
              <a:t>социализма в той или иной </a:t>
            </a:r>
            <a:r>
              <a:rPr lang="ru-RU" sz="1600" dirty="0" smtClean="0"/>
              <a:t>форме).</a:t>
            </a:r>
            <a:endParaRPr lang="ru-RU" altLang="ru-RU" sz="1600" dirty="0" smtClean="0"/>
          </a:p>
          <a:p>
            <a:pPr>
              <a:buFontTx/>
              <a:buNone/>
            </a:pPr>
            <a:endParaRPr lang="ru-RU" altLang="ru-RU" sz="1600" dirty="0" smtClean="0"/>
          </a:p>
          <a:p>
            <a:pPr>
              <a:buFontTx/>
              <a:buNone/>
            </a:pPr>
            <a:endParaRPr lang="ru-RU" altLang="ru-RU" sz="1600" dirty="0" smtClean="0"/>
          </a:p>
          <a:p>
            <a:pPr>
              <a:buFontTx/>
              <a:buNone/>
            </a:pPr>
            <a:endParaRPr lang="ru-RU" altLang="ru-RU" sz="1600" dirty="0"/>
          </a:p>
          <a:p>
            <a:pPr algn="ctr">
              <a:buFontTx/>
              <a:buNone/>
            </a:pPr>
            <a:r>
              <a:rPr lang="ru-RU" altLang="ru-RU" sz="1600" dirty="0" smtClean="0"/>
              <a:t>П.Я</a:t>
            </a:r>
            <a:r>
              <a:rPr lang="ru-RU" altLang="ru-RU" sz="1600" dirty="0"/>
              <a:t>. Чаадаев (1796-1856)</a:t>
            </a:r>
          </a:p>
          <a:p>
            <a:pPr algn="ctr">
              <a:buFontTx/>
              <a:buNone/>
            </a:pPr>
            <a:r>
              <a:rPr lang="ru-RU" altLang="ru-RU" sz="1600" dirty="0" smtClean="0"/>
              <a:t>А.И</a:t>
            </a:r>
            <a:r>
              <a:rPr lang="ru-RU" altLang="ru-RU" sz="1600" dirty="0"/>
              <a:t>. Герцен (1812-1870)</a:t>
            </a:r>
          </a:p>
          <a:p>
            <a:pPr algn="ctr">
              <a:buFontTx/>
              <a:buNone/>
            </a:pPr>
            <a:r>
              <a:rPr lang="ru-RU" altLang="ru-RU" sz="1600" dirty="0" smtClean="0"/>
              <a:t>Т.Н</a:t>
            </a:r>
            <a:r>
              <a:rPr lang="ru-RU" altLang="ru-RU" sz="1600" dirty="0"/>
              <a:t>. Грановский (</a:t>
            </a:r>
            <a:r>
              <a:rPr lang="ru-RU" altLang="ru-RU" sz="1600" dirty="0" smtClean="0"/>
              <a:t>1813-1855) и </a:t>
            </a:r>
            <a:r>
              <a:rPr lang="ru-RU" altLang="ru-RU" sz="1600" dirty="0"/>
              <a:t>др</a:t>
            </a:r>
            <a:r>
              <a:rPr lang="ru-RU" altLang="ru-RU" sz="1600" dirty="0" smtClean="0"/>
              <a:t>.</a:t>
            </a:r>
            <a:endParaRPr lang="ru-RU" altLang="ru-RU" sz="1600" dirty="0"/>
          </a:p>
        </p:txBody>
      </p:sp>
    </p:spTree>
    <p:extLst>
      <p:ext uri="{BB962C8B-B14F-4D97-AF65-F5344CB8AC3E}">
        <p14:creationId xmlns:p14="http://schemas.microsoft.com/office/powerpoint/2010/main" val="214327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1097</TotalTime>
  <Words>1053</Words>
  <Application>Microsoft Office PowerPoint</Application>
  <PresentationFormat>Широкоэкранный</PresentationFormat>
  <Paragraphs>114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Garamond</vt:lpstr>
      <vt:lpstr>Wingdings 2</vt:lpstr>
      <vt:lpstr>HDOfficeLightV0</vt:lpstr>
      <vt:lpstr>Савон</vt:lpstr>
      <vt:lpstr>Русская философия</vt:lpstr>
      <vt:lpstr>Презентация PowerPoint</vt:lpstr>
      <vt:lpstr>Презентация PowerPoint</vt:lpstr>
      <vt:lpstr>Презентация PowerPoint</vt:lpstr>
      <vt:lpstr>Презентация PowerPoint</vt:lpstr>
      <vt:lpstr>Особенности русской философии:</vt:lpstr>
      <vt:lpstr>XVIII век</vt:lpstr>
      <vt:lpstr>Презентация PowerPoint</vt:lpstr>
      <vt:lpstr>Презентация PowerPoint</vt:lpstr>
      <vt:lpstr>Алексей Степанович Хомяков (1804-1860)</vt:lpstr>
      <vt:lpstr>Пётр Яковлевич Чаадаев (1794 – 1856)</vt:lpstr>
      <vt:lpstr>П.Я. Чаадаев, ««Философические письма» (1829-1831гг.)</vt:lpstr>
      <vt:lpstr>Владимир Сергеевич Соловьёв (1853–1900)</vt:lpstr>
      <vt:lpstr>Презентация PowerPoint</vt:lpstr>
      <vt:lpstr>Презентация PowerPoint</vt:lpstr>
      <vt:lpstr>Презентация PowerPoint</vt:lpstr>
      <vt:lpstr>Николай Александрович Бердяев (1874 – 1948)</vt:lpstr>
      <vt:lpstr>Презентация PowerPoint</vt:lpstr>
      <vt:lpstr>Презентация PowerPoint</vt:lpstr>
      <vt:lpstr>Презентация PowerPoint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Русская философия</dc:title>
  <dc:creator>Janis</dc:creator>
  <cp:lastModifiedBy>Janis</cp:lastModifiedBy>
  <cp:revision>133</cp:revision>
  <dcterms:created xsi:type="dcterms:W3CDTF">2022-03-29T05:43:28Z</dcterms:created>
  <dcterms:modified xsi:type="dcterms:W3CDTF">2023-10-19T19:03:09Z</dcterms:modified>
</cp:coreProperties>
</file>