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72" r:id="rId6"/>
    <p:sldId id="264" r:id="rId7"/>
    <p:sldId id="263" r:id="rId8"/>
    <p:sldId id="265" r:id="rId9"/>
    <p:sldId id="269" r:id="rId10"/>
    <p:sldId id="268" r:id="rId11"/>
    <p:sldId id="266" r:id="rId12"/>
    <p:sldId id="278" r:id="rId13"/>
    <p:sldId id="276" r:id="rId14"/>
    <p:sldId id="275" r:id="rId15"/>
    <p:sldId id="259" r:id="rId16"/>
    <p:sldId id="260" r:id="rId17"/>
    <p:sldId id="261" r:id="rId18"/>
    <p:sldId id="267" r:id="rId19"/>
    <p:sldId id="262" r:id="rId20"/>
    <p:sldId id="270" r:id="rId21"/>
    <p:sldId id="273" r:id="rId22"/>
    <p:sldId id="279" r:id="rId23"/>
    <p:sldId id="277"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C68991-F066-4A08-98E0-20633EBA6241}"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68991-F066-4A08-98E0-20633EBA6241}"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68991-F066-4A08-98E0-20633EBA6241}"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68991-F066-4A08-98E0-20633EBA6241}"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8991-F066-4A08-98E0-20633EBA6241}" type="datetimeFigureOut">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C68991-F066-4A08-98E0-20633EBA6241}" type="datetimeFigureOut">
              <a:rPr lang="en-US" smtClean="0"/>
              <a:pPr/>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C68991-F066-4A08-98E0-20633EBA6241}" type="datetimeFigureOut">
              <a:rPr lang="en-US" smtClean="0"/>
              <a:pPr/>
              <a:t>7/17/2017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68991-F066-4A08-98E0-20633EBA6241}" type="datetimeFigureOut">
              <a:rPr lang="en-US" smtClean="0"/>
              <a:pPr/>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8991-F066-4A08-98E0-20633EBA6241}" type="datetimeFigureOut">
              <a:rPr lang="en-US" smtClean="0"/>
              <a:pPr/>
              <a:t>7/17/2017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8991-F066-4A08-98E0-20633EBA6241}" type="datetimeFigureOut">
              <a:rPr lang="en-US" smtClean="0"/>
              <a:pPr/>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8991-F066-4A08-98E0-20633EBA6241}" type="datetimeFigureOut">
              <a:rPr lang="en-US" smtClean="0"/>
              <a:pPr/>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68991-F066-4A08-98E0-20633EBA6241}" type="datetimeFigureOut">
              <a:rPr lang="en-US" smtClean="0"/>
              <a:pPr/>
              <a:t>7/17/2017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86D08-596B-4B74-91AD-4EABB1F1C7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www.xyz.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Programming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914400"/>
            <a:ext cx="2133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19800" y="914400"/>
            <a:ext cx="24384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124200" y="3048000"/>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3124200" y="3467099"/>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43000" y="1219200"/>
            <a:ext cx="1752600" cy="369332"/>
          </a:xfrm>
          <a:prstGeom prst="rect">
            <a:avLst/>
          </a:prstGeom>
          <a:noFill/>
        </p:spPr>
        <p:txBody>
          <a:bodyPr wrap="square" rtlCol="0">
            <a:spAutoFit/>
          </a:bodyPr>
          <a:lstStyle/>
          <a:p>
            <a:pPr algn="ctr"/>
            <a:r>
              <a:rPr lang="en-US" dirty="0" smtClean="0">
                <a:solidFill>
                  <a:schemeClr val="bg1"/>
                </a:solidFill>
              </a:rPr>
              <a:t>Client Program</a:t>
            </a:r>
            <a:endParaRPr lang="en-US" dirty="0">
              <a:solidFill>
                <a:schemeClr val="bg1"/>
              </a:solidFill>
            </a:endParaRPr>
          </a:p>
        </p:txBody>
      </p:sp>
      <p:sp>
        <p:nvSpPr>
          <p:cNvPr id="11" name="TextBox 10"/>
          <p:cNvSpPr txBox="1"/>
          <p:nvPr/>
        </p:nvSpPr>
        <p:spPr>
          <a:xfrm>
            <a:off x="6172200" y="1143000"/>
            <a:ext cx="2286000" cy="646331"/>
          </a:xfrm>
          <a:prstGeom prst="rect">
            <a:avLst/>
          </a:prstGeom>
          <a:noFill/>
        </p:spPr>
        <p:txBody>
          <a:bodyPr wrap="square" rtlCol="0">
            <a:spAutoFit/>
          </a:bodyPr>
          <a:lstStyle/>
          <a:p>
            <a:pPr algn="ctr"/>
            <a:r>
              <a:rPr lang="en-US" dirty="0" smtClean="0">
                <a:solidFill>
                  <a:schemeClr val="bg1"/>
                </a:solidFill>
              </a:rPr>
              <a:t>Server  Program</a:t>
            </a:r>
          </a:p>
          <a:p>
            <a:pPr algn="ctr"/>
            <a:r>
              <a:rPr lang="en-US" dirty="0" smtClean="0">
                <a:solidFill>
                  <a:schemeClr val="bg1"/>
                </a:solidFill>
              </a:rPr>
              <a:t>(listens on a port)</a:t>
            </a:r>
            <a:endParaRPr lang="en-US" dirty="0">
              <a:solidFill>
                <a:schemeClr val="bg1"/>
              </a:solidFill>
            </a:endParaRPr>
          </a:p>
        </p:txBody>
      </p:sp>
      <p:sp>
        <p:nvSpPr>
          <p:cNvPr id="12" name="TextBox 11"/>
          <p:cNvSpPr txBox="1"/>
          <p:nvPr/>
        </p:nvSpPr>
        <p:spPr>
          <a:xfrm>
            <a:off x="685800" y="228600"/>
            <a:ext cx="7315200" cy="461665"/>
          </a:xfrm>
          <a:prstGeom prst="rect">
            <a:avLst/>
          </a:prstGeom>
          <a:noFill/>
        </p:spPr>
        <p:txBody>
          <a:bodyPr wrap="square" rtlCol="0">
            <a:spAutoFit/>
          </a:bodyPr>
          <a:lstStyle/>
          <a:p>
            <a:r>
              <a:rPr lang="en-US" sz="2400" dirty="0" smtClean="0"/>
              <a:t>Application Protocols</a:t>
            </a:r>
            <a:endParaRPr lang="en-US" sz="2400" dirty="0"/>
          </a:p>
        </p:txBody>
      </p:sp>
      <p:sp>
        <p:nvSpPr>
          <p:cNvPr id="13" name="TextBox 12"/>
          <p:cNvSpPr txBox="1"/>
          <p:nvPr/>
        </p:nvSpPr>
        <p:spPr>
          <a:xfrm>
            <a:off x="3657600" y="3124200"/>
            <a:ext cx="1905000" cy="369332"/>
          </a:xfrm>
          <a:prstGeom prst="rect">
            <a:avLst/>
          </a:prstGeom>
          <a:noFill/>
        </p:spPr>
        <p:txBody>
          <a:bodyPr wrap="square" rtlCol="0">
            <a:spAutoFit/>
          </a:bodyPr>
          <a:lstStyle/>
          <a:p>
            <a:pPr algn="ctr"/>
            <a:r>
              <a:rPr lang="en-US" dirty="0" smtClean="0"/>
              <a:t>Socket</a:t>
            </a:r>
            <a:endParaRPr lang="en-US" dirty="0"/>
          </a:p>
        </p:txBody>
      </p:sp>
      <p:sp>
        <p:nvSpPr>
          <p:cNvPr id="14" name="TextBox 13"/>
          <p:cNvSpPr txBox="1"/>
          <p:nvPr/>
        </p:nvSpPr>
        <p:spPr>
          <a:xfrm>
            <a:off x="3048000" y="3048000"/>
            <a:ext cx="685800" cy="369332"/>
          </a:xfrm>
          <a:prstGeom prst="rect">
            <a:avLst/>
          </a:prstGeom>
          <a:noFill/>
        </p:spPr>
        <p:txBody>
          <a:bodyPr wrap="square" rtlCol="0">
            <a:spAutoFit/>
          </a:bodyPr>
          <a:lstStyle/>
          <a:p>
            <a:r>
              <a:rPr lang="en-US" dirty="0" smtClean="0"/>
              <a:t>port</a:t>
            </a:r>
            <a:endParaRPr lang="en-US" dirty="0"/>
          </a:p>
        </p:txBody>
      </p:sp>
      <p:sp>
        <p:nvSpPr>
          <p:cNvPr id="15" name="TextBox 14"/>
          <p:cNvSpPr txBox="1"/>
          <p:nvPr/>
        </p:nvSpPr>
        <p:spPr>
          <a:xfrm>
            <a:off x="5334000" y="3048000"/>
            <a:ext cx="685800" cy="369332"/>
          </a:xfrm>
          <a:prstGeom prst="rect">
            <a:avLst/>
          </a:prstGeom>
          <a:noFill/>
        </p:spPr>
        <p:txBody>
          <a:bodyPr wrap="square" rtlCol="0">
            <a:spAutoFit/>
          </a:bodyPr>
          <a:lstStyle/>
          <a:p>
            <a:r>
              <a:rPr lang="en-US" dirty="0" smtClean="0"/>
              <a:t>port</a:t>
            </a:r>
            <a:endParaRPr lang="en-US" dirty="0"/>
          </a:p>
        </p:txBody>
      </p:sp>
      <p:sp>
        <p:nvSpPr>
          <p:cNvPr id="16" name="TextBox 15"/>
          <p:cNvSpPr txBox="1"/>
          <p:nvPr/>
        </p:nvSpPr>
        <p:spPr>
          <a:xfrm>
            <a:off x="0" y="4114800"/>
            <a:ext cx="9144000" cy="3046988"/>
          </a:xfrm>
          <a:prstGeom prst="rect">
            <a:avLst/>
          </a:prstGeom>
          <a:noFill/>
        </p:spPr>
        <p:txBody>
          <a:bodyPr wrap="square" rtlCol="0">
            <a:spAutoFit/>
          </a:bodyPr>
          <a:lstStyle/>
          <a:p>
            <a:pPr algn="just"/>
            <a:r>
              <a:rPr lang="en-US" sz="2400" dirty="0" smtClean="0"/>
              <a:t>HTTP, HTTPS, SMTP(Simple Mail Transfer Protocol), POP3(Post Office Protocol), FTP(File Transfer Protocol),etc… are Application Protocols, which are further dependent on TCP/IP or UDP underlying Protocols.</a:t>
            </a:r>
          </a:p>
          <a:p>
            <a:pPr algn="just"/>
            <a:endParaRPr lang="en-US" sz="2400" dirty="0" smtClean="0"/>
          </a:p>
          <a:p>
            <a:pPr algn="just"/>
            <a:r>
              <a:rPr lang="en-US" sz="2400" dirty="0" smtClean="0"/>
              <a:t>Application specific services are provided by Application Protocols</a:t>
            </a:r>
          </a:p>
          <a:p>
            <a:pPr algn="just"/>
            <a:r>
              <a:rPr lang="en-US" sz="2400" dirty="0" smtClean="0"/>
              <a:t>When required, even proprietary Application protocols may be developed. These App protocols, may further depend on TCP/IP or UDP.</a:t>
            </a:r>
          </a:p>
          <a:p>
            <a:pPr algn="just"/>
            <a:endParaRPr lang="en-US" sz="2400" dirty="0" smtClean="0"/>
          </a:p>
        </p:txBody>
      </p:sp>
      <p:sp>
        <p:nvSpPr>
          <p:cNvPr id="21" name="Rectangle 20"/>
          <p:cNvSpPr/>
          <p:nvPr/>
        </p:nvSpPr>
        <p:spPr>
          <a:xfrm>
            <a:off x="1524000" y="2514600"/>
            <a:ext cx="60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p>
          <a:p>
            <a:pPr algn="ctr"/>
            <a:r>
              <a:rPr lang="en-US" dirty="0" smtClean="0"/>
              <a:t>IP</a:t>
            </a:r>
            <a:endParaRPr lang="en-US" dirty="0"/>
          </a:p>
        </p:txBody>
      </p:sp>
      <p:sp>
        <p:nvSpPr>
          <p:cNvPr id="17" name="TextBox 16"/>
          <p:cNvSpPr txBox="1"/>
          <p:nvPr/>
        </p:nvSpPr>
        <p:spPr>
          <a:xfrm>
            <a:off x="1447800" y="3733800"/>
            <a:ext cx="6477000" cy="369332"/>
          </a:xfrm>
          <a:prstGeom prst="rect">
            <a:avLst/>
          </a:prstGeom>
          <a:noFill/>
        </p:spPr>
        <p:txBody>
          <a:bodyPr wrap="square" rtlCol="0">
            <a:spAutoFit/>
          </a:bodyPr>
          <a:lstStyle/>
          <a:p>
            <a:r>
              <a:rPr lang="en-US" dirty="0" smtClean="0"/>
              <a:t>Above Client and Server machines are connected with a network</a:t>
            </a:r>
            <a:endParaRPr lang="en-US" dirty="0"/>
          </a:p>
        </p:txBody>
      </p:sp>
      <p:sp>
        <p:nvSpPr>
          <p:cNvPr id="18" name="Rectangle 17"/>
          <p:cNvSpPr/>
          <p:nvPr/>
        </p:nvSpPr>
        <p:spPr>
          <a:xfrm>
            <a:off x="2286000" y="2514600"/>
            <a:ext cx="60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UDP</a:t>
            </a:r>
            <a:endParaRPr lang="en-US" dirty="0"/>
          </a:p>
        </p:txBody>
      </p:sp>
      <p:sp>
        <p:nvSpPr>
          <p:cNvPr id="19" name="Rectangle 18"/>
          <p:cNvSpPr/>
          <p:nvPr/>
        </p:nvSpPr>
        <p:spPr>
          <a:xfrm>
            <a:off x="6172200" y="2590800"/>
            <a:ext cx="60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p>
          <a:p>
            <a:pPr algn="ctr"/>
            <a:r>
              <a:rPr lang="en-US" dirty="0" smtClean="0"/>
              <a:t>IP</a:t>
            </a:r>
            <a:endParaRPr lang="en-US" dirty="0"/>
          </a:p>
        </p:txBody>
      </p:sp>
      <p:sp>
        <p:nvSpPr>
          <p:cNvPr id="20" name="Rectangle 19"/>
          <p:cNvSpPr/>
          <p:nvPr/>
        </p:nvSpPr>
        <p:spPr>
          <a:xfrm>
            <a:off x="6934200" y="2590800"/>
            <a:ext cx="60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UDP</a:t>
            </a:r>
            <a:endParaRPr lang="en-US" dirty="0"/>
          </a:p>
        </p:txBody>
      </p:sp>
      <p:sp>
        <p:nvSpPr>
          <p:cNvPr id="23" name="Rectangle 22"/>
          <p:cNvSpPr/>
          <p:nvPr/>
        </p:nvSpPr>
        <p:spPr>
          <a:xfrm>
            <a:off x="1143000" y="1828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HTTP(s)</a:t>
            </a:r>
            <a:endParaRPr lang="en-US" dirty="0"/>
          </a:p>
        </p:txBody>
      </p:sp>
      <p:sp>
        <p:nvSpPr>
          <p:cNvPr id="24" name="Rectangle 23"/>
          <p:cNvSpPr/>
          <p:nvPr/>
        </p:nvSpPr>
        <p:spPr>
          <a:xfrm>
            <a:off x="2133600" y="1828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SMTP</a:t>
            </a:r>
            <a:endParaRPr lang="en-US" dirty="0"/>
          </a:p>
        </p:txBody>
      </p:sp>
      <p:sp>
        <p:nvSpPr>
          <p:cNvPr id="25" name="Rectangle 24"/>
          <p:cNvSpPr/>
          <p:nvPr/>
        </p:nvSpPr>
        <p:spPr>
          <a:xfrm>
            <a:off x="6248400" y="1828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HTTP(s)</a:t>
            </a:r>
            <a:endParaRPr lang="en-US" dirty="0"/>
          </a:p>
        </p:txBody>
      </p:sp>
      <p:sp>
        <p:nvSpPr>
          <p:cNvPr id="26" name="Rectangle 25"/>
          <p:cNvSpPr/>
          <p:nvPr/>
        </p:nvSpPr>
        <p:spPr>
          <a:xfrm>
            <a:off x="7315200" y="1828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SMTP</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6858000"/>
          </a:xfrm>
        </p:spPr>
        <p:txBody>
          <a:bodyPr>
            <a:normAutofit fontScale="90000"/>
          </a:bodyPr>
          <a:lstStyle/>
          <a:p>
            <a:pPr algn="l"/>
            <a:r>
              <a:rPr lang="en-US" dirty="0" smtClean="0"/>
              <a:t>Port Number</a:t>
            </a:r>
            <a:br>
              <a:rPr lang="en-US" dirty="0" smtClean="0"/>
            </a:br>
            <a:r>
              <a:rPr lang="en-US" sz="2800" dirty="0" smtClean="0"/>
              <a:t>A device will have multiple(thousands) of Network port numbers. Purpose of port numbers is multiple Network Applications(on a machine) can simultaneously send/receive data. http://www.xyz.com:1234/</a:t>
            </a:r>
            <a:r>
              <a:rPr lang="en-US" dirty="0" smtClean="0"/>
              <a:t/>
            </a:r>
            <a:br>
              <a:rPr lang="en-US" dirty="0" smtClean="0"/>
            </a:br>
            <a:r>
              <a:rPr lang="en-US" dirty="0" smtClean="0"/>
              <a:t>Server Standard Port Numbers(for Application Protocols)</a:t>
            </a:r>
            <a:br>
              <a:rPr lang="en-US" dirty="0" smtClean="0"/>
            </a:br>
            <a:r>
              <a:rPr lang="en-US" sz="3600" dirty="0" smtClean="0"/>
              <a:t>80 – HTTP (Protocol used by Web Browser and </a:t>
            </a:r>
            <a:r>
              <a:rPr lang="en-US" sz="3600" dirty="0" err="1" smtClean="0"/>
              <a:t>WebServer</a:t>
            </a:r>
            <a:r>
              <a:rPr lang="en-US" sz="3600" dirty="0" smtClean="0"/>
              <a:t>) Stands for Hyper Text Transfer Protocol</a:t>
            </a:r>
            <a:br>
              <a:rPr lang="en-US" sz="3600" dirty="0" smtClean="0"/>
            </a:br>
            <a:r>
              <a:rPr lang="en-US" sz="3600" dirty="0" smtClean="0"/>
              <a:t>443 – HTTPS(also used by Web Browser and Web Server, for secured communication)</a:t>
            </a:r>
            <a:br>
              <a:rPr lang="en-US" sz="3600" dirty="0" smtClean="0"/>
            </a:br>
            <a:r>
              <a:rPr lang="en-US" sz="3600" dirty="0" smtClean="0"/>
              <a:t>25 – SMTP(Simple Mail Transfer Protocol) </a:t>
            </a:r>
            <a:r>
              <a:rPr lang="en-US" sz="3600" dirty="0" err="1" smtClean="0"/>
              <a:t>EMails</a:t>
            </a:r>
            <a:r>
              <a:rPr lang="en-US" sz="3600" dirty="0" smtClean="0"/>
              <a:t/>
            </a:r>
            <a:br>
              <a:rPr lang="en-US" sz="3600" dirty="0" smtClean="0"/>
            </a:br>
            <a:r>
              <a:rPr lang="en-US" sz="3600" dirty="0" smtClean="0"/>
              <a:t>110 – POP3(Post Office Protocol), Emails</a:t>
            </a:r>
            <a:br>
              <a:rPr lang="en-US" sz="3600" dirty="0" smtClean="0"/>
            </a:br>
            <a:r>
              <a:rPr lang="en-US" sz="3600" dirty="0" smtClean="0"/>
              <a:t>FTP- Upload/Download files, SSH –Remote Login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6858000"/>
          </a:xfrm>
        </p:spPr>
        <p:txBody>
          <a:bodyPr>
            <a:normAutofit fontScale="90000"/>
          </a:bodyPr>
          <a:lstStyle/>
          <a:p>
            <a:pPr algn="l"/>
            <a:r>
              <a:rPr lang="en-US" dirty="0" smtClean="0">
                <a:solidFill>
                  <a:srgbClr val="FF0000"/>
                </a:solidFill>
              </a:rPr>
              <a:t>DNS, Domain Name Server: </a:t>
            </a:r>
            <a:r>
              <a:rPr lang="en-US" dirty="0" smtClean="0"/>
              <a:t/>
            </a:r>
            <a:br>
              <a:rPr lang="en-US" dirty="0" smtClean="0"/>
            </a:br>
            <a:r>
              <a:rPr lang="en-US" dirty="0" smtClean="0"/>
              <a:t>1. DNS converts domain name(like </a:t>
            </a:r>
            <a:r>
              <a:rPr lang="en-US" dirty="0" smtClean="0">
                <a:hlinkClick r:id="rId2"/>
              </a:rPr>
              <a:t>www.xyz.com</a:t>
            </a:r>
            <a:r>
              <a:rPr lang="en-US" dirty="0" smtClean="0"/>
              <a:t>) to corresponding IP address, and vice versa.</a:t>
            </a:r>
            <a:br>
              <a:rPr lang="en-US" dirty="0" smtClean="0"/>
            </a:br>
            <a:r>
              <a:rPr lang="en-US" dirty="0" smtClean="0"/>
              <a:t>2. DNS is required, since a connection cannot be established by directly using domain name, and </a:t>
            </a:r>
            <a:r>
              <a:rPr lang="en-US" dirty="0" err="1" smtClean="0"/>
              <a:t>ip</a:t>
            </a:r>
            <a:r>
              <a:rPr lang="en-US" dirty="0" smtClean="0"/>
              <a:t> address is required for the same.</a:t>
            </a:r>
            <a:br>
              <a:rPr lang="en-US" dirty="0" smtClean="0"/>
            </a:br>
            <a:r>
              <a:rPr lang="en-US" dirty="0" smtClean="0"/>
              <a:t>3. Domain names are used for convenience of user, and let user to remember website names easily.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752600"/>
            <a:ext cx="2590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cxnSp>
        <p:nvCxnSpPr>
          <p:cNvPr id="7" name="Straight Connector 6"/>
          <p:cNvCxnSpPr/>
          <p:nvPr/>
        </p:nvCxnSpPr>
        <p:spPr>
          <a:xfrm>
            <a:off x="2971800" y="19812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71800" y="22860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71800" y="2590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71800" y="2971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71800" y="3352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4114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3733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0" y="914400"/>
            <a:ext cx="2133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9436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6000" y="4419600"/>
            <a:ext cx="2133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6000" y="2743200"/>
            <a:ext cx="2133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76600" y="1600200"/>
            <a:ext cx="1143000" cy="369332"/>
          </a:xfrm>
          <a:prstGeom prst="rect">
            <a:avLst/>
          </a:prstGeom>
          <a:noFill/>
        </p:spPr>
        <p:txBody>
          <a:bodyPr wrap="square" rtlCol="0">
            <a:spAutoFit/>
          </a:bodyPr>
          <a:lstStyle/>
          <a:p>
            <a:r>
              <a:rPr lang="en-US" dirty="0" smtClean="0"/>
              <a:t>Port 80</a:t>
            </a:r>
            <a:endParaRPr lang="en-US" dirty="0"/>
          </a:p>
        </p:txBody>
      </p:sp>
      <p:cxnSp>
        <p:nvCxnSpPr>
          <p:cNvPr id="20" name="Straight Arrow Connector 19"/>
          <p:cNvCxnSpPr/>
          <p:nvPr/>
        </p:nvCxnSpPr>
        <p:spPr>
          <a:xfrm flipV="1">
            <a:off x="3733800" y="1524000"/>
            <a:ext cx="228600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3733800" y="2057400"/>
            <a:ext cx="2362200" cy="1333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3238500" y="2628900"/>
            <a:ext cx="3276600" cy="2286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5" idx="1"/>
          </p:cNvCxnSpPr>
          <p:nvPr/>
        </p:nvCxnSpPr>
        <p:spPr>
          <a:xfrm rot="16200000" flipH="1">
            <a:off x="2857500" y="3162300"/>
            <a:ext cx="4114800" cy="2362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609600"/>
            <a:ext cx="1981200" cy="461665"/>
          </a:xfrm>
          <a:prstGeom prst="rect">
            <a:avLst/>
          </a:prstGeom>
          <a:noFill/>
        </p:spPr>
        <p:txBody>
          <a:bodyPr wrap="square" rtlCol="0">
            <a:spAutoFit/>
          </a:bodyPr>
          <a:lstStyle/>
          <a:p>
            <a:r>
              <a:rPr lang="en-US" sz="2400" b="1" dirty="0" smtClean="0"/>
              <a:t>Java.net</a:t>
            </a:r>
            <a:endParaRPr lang="en-US" sz="2400" b="1" dirty="0"/>
          </a:p>
        </p:txBody>
      </p:sp>
      <p:sp>
        <p:nvSpPr>
          <p:cNvPr id="6" name="TextBox 5"/>
          <p:cNvSpPr txBox="1"/>
          <p:nvPr/>
        </p:nvSpPr>
        <p:spPr>
          <a:xfrm>
            <a:off x="381000" y="2057400"/>
            <a:ext cx="3200400" cy="1600438"/>
          </a:xfrm>
          <a:prstGeom prst="rect">
            <a:avLst/>
          </a:prstGeom>
          <a:noFill/>
        </p:spPr>
        <p:txBody>
          <a:bodyPr wrap="square" rtlCol="0">
            <a:spAutoFit/>
          </a:bodyPr>
          <a:lstStyle/>
          <a:p>
            <a:r>
              <a:rPr lang="en-US" sz="2400" b="1" dirty="0" smtClean="0">
                <a:solidFill>
                  <a:srgbClr val="FF0000"/>
                </a:solidFill>
              </a:rPr>
              <a:t>Socket </a:t>
            </a:r>
          </a:p>
          <a:p>
            <a:r>
              <a:rPr lang="en-US" sz="1600" b="1" dirty="0" smtClean="0"/>
              <a:t>[client &amp; Server]</a:t>
            </a:r>
          </a:p>
          <a:p>
            <a:endParaRPr lang="en-US" sz="1600" b="1" dirty="0" smtClean="0"/>
          </a:p>
          <a:p>
            <a:r>
              <a:rPr lang="en-US" sz="2400" b="1" dirty="0" err="1" smtClean="0">
                <a:solidFill>
                  <a:srgbClr val="FF0000"/>
                </a:solidFill>
              </a:rPr>
              <a:t>ServerSocket</a:t>
            </a:r>
            <a:r>
              <a:rPr lang="en-US" sz="2400" b="1" dirty="0" smtClean="0">
                <a:solidFill>
                  <a:srgbClr val="FF0000"/>
                </a:solidFill>
              </a:rPr>
              <a:t> </a:t>
            </a:r>
          </a:p>
          <a:p>
            <a:r>
              <a:rPr lang="en-US" b="1" dirty="0" smtClean="0"/>
              <a:t>[Server only]</a:t>
            </a:r>
            <a:endParaRPr lang="en-US" b="1" dirty="0"/>
          </a:p>
        </p:txBody>
      </p:sp>
      <p:cxnSp>
        <p:nvCxnSpPr>
          <p:cNvPr id="8" name="Straight Connector 7"/>
          <p:cNvCxnSpPr>
            <a:stCxn id="5" idx="1"/>
          </p:cNvCxnSpPr>
          <p:nvPr/>
        </p:nvCxnSpPr>
        <p:spPr>
          <a:xfrm rot="10800000" flipV="1">
            <a:off x="1295400" y="840432"/>
            <a:ext cx="1600200" cy="121696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95400" y="1143000"/>
            <a:ext cx="1981200" cy="461665"/>
          </a:xfrm>
          <a:prstGeom prst="rect">
            <a:avLst/>
          </a:prstGeom>
          <a:noFill/>
        </p:spPr>
        <p:txBody>
          <a:bodyPr wrap="square" rtlCol="0">
            <a:spAutoFit/>
          </a:bodyPr>
          <a:lstStyle/>
          <a:p>
            <a:r>
              <a:rPr lang="en-US" sz="2400" b="1" dirty="0" smtClean="0"/>
              <a:t>TCP/IP</a:t>
            </a:r>
            <a:endParaRPr lang="en-US" sz="2400" b="1" dirty="0"/>
          </a:p>
        </p:txBody>
      </p:sp>
      <p:sp>
        <p:nvSpPr>
          <p:cNvPr id="10" name="TextBox 9"/>
          <p:cNvSpPr txBox="1"/>
          <p:nvPr/>
        </p:nvSpPr>
        <p:spPr>
          <a:xfrm>
            <a:off x="3124200" y="2057401"/>
            <a:ext cx="2667000" cy="830997"/>
          </a:xfrm>
          <a:prstGeom prst="rect">
            <a:avLst/>
          </a:prstGeom>
          <a:noFill/>
        </p:spPr>
        <p:txBody>
          <a:bodyPr wrap="square" rtlCol="0">
            <a:spAutoFit/>
          </a:bodyPr>
          <a:lstStyle/>
          <a:p>
            <a:r>
              <a:rPr lang="en-US" sz="2400" b="1" dirty="0" err="1" smtClean="0">
                <a:solidFill>
                  <a:srgbClr val="FF0000"/>
                </a:solidFill>
              </a:rPr>
              <a:t>UrlConnection</a:t>
            </a:r>
            <a:endParaRPr lang="en-US" sz="2400" b="1" dirty="0" smtClean="0">
              <a:solidFill>
                <a:srgbClr val="FF0000"/>
              </a:solidFill>
            </a:endParaRPr>
          </a:p>
          <a:p>
            <a:r>
              <a:rPr lang="en-US" sz="2400" b="1" dirty="0" err="1" smtClean="0">
                <a:solidFill>
                  <a:srgbClr val="FF0000"/>
                </a:solidFill>
              </a:rPr>
              <a:t>HttpUrlConnection</a:t>
            </a:r>
            <a:endParaRPr lang="en-US" sz="2400" b="1" dirty="0">
              <a:solidFill>
                <a:srgbClr val="FF0000"/>
              </a:solidFill>
            </a:endParaRPr>
          </a:p>
        </p:txBody>
      </p:sp>
      <p:sp>
        <p:nvSpPr>
          <p:cNvPr id="11" name="TextBox 10"/>
          <p:cNvSpPr txBox="1"/>
          <p:nvPr/>
        </p:nvSpPr>
        <p:spPr>
          <a:xfrm>
            <a:off x="5943600" y="2057400"/>
            <a:ext cx="3200400" cy="830997"/>
          </a:xfrm>
          <a:prstGeom prst="rect">
            <a:avLst/>
          </a:prstGeom>
          <a:noFill/>
        </p:spPr>
        <p:txBody>
          <a:bodyPr wrap="square" rtlCol="0">
            <a:spAutoFit/>
          </a:bodyPr>
          <a:lstStyle/>
          <a:p>
            <a:r>
              <a:rPr lang="en-US" sz="2400" b="1" dirty="0" err="1" smtClean="0">
                <a:solidFill>
                  <a:srgbClr val="FF0000"/>
                </a:solidFill>
              </a:rPr>
              <a:t>DatagramSocket</a:t>
            </a:r>
            <a:endParaRPr lang="en-US" sz="2400" b="1" dirty="0" smtClean="0">
              <a:solidFill>
                <a:srgbClr val="FF0000"/>
              </a:solidFill>
            </a:endParaRPr>
          </a:p>
          <a:p>
            <a:r>
              <a:rPr lang="en-US" sz="2400" b="1" dirty="0" err="1" smtClean="0">
                <a:solidFill>
                  <a:srgbClr val="FF0000"/>
                </a:solidFill>
              </a:rPr>
              <a:t>DatagramPacket</a:t>
            </a:r>
            <a:endParaRPr lang="en-US" sz="2400" b="1" dirty="0">
              <a:solidFill>
                <a:srgbClr val="FF0000"/>
              </a:solidFill>
            </a:endParaRPr>
          </a:p>
        </p:txBody>
      </p:sp>
      <p:cxnSp>
        <p:nvCxnSpPr>
          <p:cNvPr id="12" name="Straight Connector 11"/>
          <p:cNvCxnSpPr/>
          <p:nvPr/>
        </p:nvCxnSpPr>
        <p:spPr>
          <a:xfrm rot="16200000" flipH="1">
            <a:off x="2971800" y="1447800"/>
            <a:ext cx="1143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95600" y="1219200"/>
            <a:ext cx="1981200" cy="461665"/>
          </a:xfrm>
          <a:prstGeom prst="rect">
            <a:avLst/>
          </a:prstGeom>
          <a:noFill/>
        </p:spPr>
        <p:txBody>
          <a:bodyPr wrap="square" rtlCol="0">
            <a:spAutoFit/>
          </a:bodyPr>
          <a:lstStyle/>
          <a:p>
            <a:r>
              <a:rPr lang="en-US" sz="2400" b="1" dirty="0" smtClean="0"/>
              <a:t>HTTP</a:t>
            </a:r>
            <a:endParaRPr lang="en-US" sz="2400" b="1" dirty="0"/>
          </a:p>
        </p:txBody>
      </p:sp>
      <p:cxnSp>
        <p:nvCxnSpPr>
          <p:cNvPr id="16" name="Straight Connector 15"/>
          <p:cNvCxnSpPr/>
          <p:nvPr/>
        </p:nvCxnSpPr>
        <p:spPr>
          <a:xfrm>
            <a:off x="3962400" y="838200"/>
            <a:ext cx="27432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8200" y="1219200"/>
            <a:ext cx="1981200" cy="461665"/>
          </a:xfrm>
          <a:prstGeom prst="rect">
            <a:avLst/>
          </a:prstGeom>
          <a:noFill/>
        </p:spPr>
        <p:txBody>
          <a:bodyPr wrap="square" rtlCol="0">
            <a:spAutoFit/>
          </a:bodyPr>
          <a:lstStyle/>
          <a:p>
            <a:r>
              <a:rPr lang="en-US" sz="2400" b="1" dirty="0" smtClean="0"/>
              <a:t>UDP</a:t>
            </a:r>
            <a:endParaRPr lang="en-US" sz="2400" b="1" dirty="0"/>
          </a:p>
        </p:txBody>
      </p:sp>
      <p:sp>
        <p:nvSpPr>
          <p:cNvPr id="14" name="TextBox 13"/>
          <p:cNvSpPr txBox="1"/>
          <p:nvPr/>
        </p:nvSpPr>
        <p:spPr>
          <a:xfrm>
            <a:off x="0" y="1"/>
            <a:ext cx="9144000" cy="461665"/>
          </a:xfrm>
          <a:prstGeom prst="rect">
            <a:avLst/>
          </a:prstGeom>
          <a:noFill/>
        </p:spPr>
        <p:txBody>
          <a:bodyPr wrap="square" rtlCol="0">
            <a:spAutoFit/>
          </a:bodyPr>
          <a:lstStyle/>
          <a:p>
            <a:r>
              <a:rPr lang="en-US" sz="2400" b="1" dirty="0" smtClean="0"/>
              <a:t>Below are the frequently used classes/interfaces, in network programs</a:t>
            </a:r>
            <a:endParaRPr lang="en-US" sz="2400" b="1" dirty="0"/>
          </a:p>
        </p:txBody>
      </p:sp>
      <p:sp>
        <p:nvSpPr>
          <p:cNvPr id="15" name="TextBox 14"/>
          <p:cNvSpPr txBox="1"/>
          <p:nvPr/>
        </p:nvSpPr>
        <p:spPr>
          <a:xfrm>
            <a:off x="304800" y="4267200"/>
            <a:ext cx="8534400" cy="1200329"/>
          </a:xfrm>
          <a:prstGeom prst="rect">
            <a:avLst/>
          </a:prstGeom>
          <a:noFill/>
        </p:spPr>
        <p:txBody>
          <a:bodyPr wrap="square" rtlCol="0">
            <a:spAutoFit/>
          </a:bodyPr>
          <a:lstStyle/>
          <a:p>
            <a:r>
              <a:rPr lang="en-US" sz="2400" b="1" dirty="0" smtClean="0"/>
              <a:t>Data is read and written to and from Network Socket using  classes/interfaces in java.io package. Hence all Network programs are dependent on java.io package.</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8077200" cy="5410199"/>
          </a:xfrm>
        </p:spPr>
        <p:txBody>
          <a:bodyPr>
            <a:normAutofit fontScale="90000"/>
          </a:bodyPr>
          <a:lstStyle/>
          <a:p>
            <a:pPr algn="just" fontAlgn="t"/>
            <a:r>
              <a:rPr lang="en-US" sz="3200" b="1" dirty="0" err="1"/>
              <a:t>java.net.ServerSocket</a:t>
            </a:r>
            <a:r>
              <a:rPr lang="en-US" sz="3200" dirty="0"/>
              <a:t> class is used by server applications to obtain a port and listen for client requests</a:t>
            </a:r>
            <a:r>
              <a:rPr lang="en-US" sz="3200" dirty="0" smtClean="0"/>
              <a:t>.</a:t>
            </a:r>
            <a:r>
              <a:rPr lang="en-US" sz="3200" dirty="0"/>
              <a:t/>
            </a:r>
            <a:br>
              <a:rPr lang="en-US" sz="3200" dirty="0"/>
            </a:br>
            <a:r>
              <a:rPr lang="en-US" sz="3200" dirty="0" smtClean="0"/>
              <a:t> 1</a:t>
            </a:r>
            <a:r>
              <a:rPr lang="en-US" sz="3200" b="1" dirty="0" smtClean="0"/>
              <a:t>public </a:t>
            </a:r>
            <a:r>
              <a:rPr lang="en-US" sz="3200" b="1" dirty="0" err="1" smtClean="0"/>
              <a:t>ServerSocket</a:t>
            </a:r>
            <a:r>
              <a:rPr lang="en-US" sz="3200" b="1" dirty="0" smtClean="0"/>
              <a:t>(</a:t>
            </a:r>
            <a:r>
              <a:rPr lang="en-US" sz="3200" b="1" dirty="0" err="1" smtClean="0"/>
              <a:t>int</a:t>
            </a:r>
            <a:r>
              <a:rPr lang="en-US" sz="3200" b="1" dirty="0" smtClean="0"/>
              <a:t> port) throws </a:t>
            </a:r>
            <a:r>
              <a:rPr lang="en-US" sz="3200" b="1" dirty="0" err="1" smtClean="0"/>
              <a:t>IOException</a:t>
            </a:r>
            <a:r>
              <a:rPr lang="en-US" sz="3200" b="1" dirty="0" smtClean="0"/>
              <a:t/>
            </a:r>
            <a:br>
              <a:rPr lang="en-US" sz="3200" b="1" dirty="0" smtClean="0"/>
            </a:br>
            <a:r>
              <a:rPr lang="en-US" sz="3200" dirty="0" smtClean="0"/>
              <a:t>Attempts </a:t>
            </a:r>
            <a:r>
              <a:rPr lang="en-US" sz="3200" dirty="0"/>
              <a:t>to create a server socket bound to the specified port. An exception occurs if the port is already </a:t>
            </a:r>
            <a:r>
              <a:rPr lang="en-US" sz="3200" dirty="0" smtClean="0"/>
              <a:t>bound(or used) </a:t>
            </a:r>
            <a:r>
              <a:rPr lang="en-US" sz="3200" dirty="0"/>
              <a:t>by another application.</a:t>
            </a:r>
            <a:br>
              <a:rPr lang="en-US" sz="3200" dirty="0"/>
            </a:br>
            <a:r>
              <a:rPr lang="en-US" sz="3200" dirty="0" smtClean="0"/>
              <a:t>2</a:t>
            </a:r>
            <a:r>
              <a:rPr lang="en-US" sz="3200" b="1" dirty="0" smtClean="0"/>
              <a:t>public </a:t>
            </a:r>
            <a:r>
              <a:rPr lang="en-US" sz="3200" b="1" dirty="0" err="1" smtClean="0"/>
              <a:t>ServerSocket</a:t>
            </a:r>
            <a:r>
              <a:rPr lang="en-US" sz="3200" b="1" dirty="0" smtClean="0"/>
              <a:t>(</a:t>
            </a:r>
            <a:r>
              <a:rPr lang="en-US" sz="3200" b="1" dirty="0" err="1" smtClean="0"/>
              <a:t>int</a:t>
            </a:r>
            <a:r>
              <a:rPr lang="en-US" sz="3200" b="1" dirty="0" smtClean="0"/>
              <a:t> port, </a:t>
            </a:r>
            <a:r>
              <a:rPr lang="en-US" sz="3200" b="1" dirty="0" err="1" smtClean="0"/>
              <a:t>int</a:t>
            </a:r>
            <a:r>
              <a:rPr lang="en-US" sz="3200" b="1" dirty="0" smtClean="0"/>
              <a:t> backlog) throws </a:t>
            </a:r>
            <a:r>
              <a:rPr lang="en-US" sz="3200" b="1" dirty="0" err="1" smtClean="0"/>
              <a:t>IOException</a:t>
            </a:r>
            <a:r>
              <a:rPr lang="en-US" sz="3200" b="1" dirty="0" smtClean="0"/>
              <a:t/>
            </a:r>
            <a:br>
              <a:rPr lang="en-US" sz="3200" b="1" dirty="0" smtClean="0"/>
            </a:br>
            <a:r>
              <a:rPr lang="en-US" sz="3200" dirty="0" smtClean="0"/>
              <a:t>Similar </a:t>
            </a:r>
            <a:r>
              <a:rPr lang="en-US" sz="3200" dirty="0"/>
              <a:t>to the previous constructor, the backlog parameter specifies how many incoming clients to store in a wait queue.</a:t>
            </a:r>
            <a:br>
              <a:rPr lang="en-US" sz="3200" dirty="0"/>
            </a:b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144000" cy="7391400"/>
          </a:xfrm>
        </p:spPr>
        <p:txBody>
          <a:bodyPr>
            <a:normAutofit fontScale="90000"/>
          </a:bodyPr>
          <a:lstStyle/>
          <a:p>
            <a:pPr algn="just" fontAlgn="t"/>
            <a:r>
              <a:rPr lang="en-US" sz="2800" b="1" dirty="0" err="1"/>
              <a:t>java.net.Socket</a:t>
            </a:r>
            <a:r>
              <a:rPr lang="en-US" sz="2800" dirty="0"/>
              <a:t> class represents the socket that both the client and server use to communicate with each other. The client obtains a Socket object by instantiating one, whereas the server obtains a Socket object from the return value of the accept() method</a:t>
            </a:r>
            <a:r>
              <a:rPr lang="en-US" sz="2800" dirty="0" smtClean="0"/>
              <a:t>.</a:t>
            </a:r>
            <a:br>
              <a:rPr lang="en-US" sz="2800" dirty="0" smtClean="0"/>
            </a:br>
            <a:r>
              <a:rPr lang="en-US" sz="3200" b="1" dirty="0" smtClean="0"/>
              <a:t> public Socket(String host, </a:t>
            </a:r>
            <a:r>
              <a:rPr lang="en-US" sz="3200" b="1" dirty="0" err="1" smtClean="0"/>
              <a:t>int</a:t>
            </a:r>
            <a:r>
              <a:rPr lang="en-US" sz="3200" b="1" dirty="0" smtClean="0"/>
              <a:t> port) throws </a:t>
            </a:r>
            <a:r>
              <a:rPr lang="en-US" sz="3200" b="1" dirty="0" err="1" smtClean="0"/>
              <a:t>UnknownHostException</a:t>
            </a:r>
            <a:r>
              <a:rPr lang="en-US" sz="3200" b="1" dirty="0" smtClean="0"/>
              <a:t>, </a:t>
            </a:r>
            <a:r>
              <a:rPr lang="en-US" sz="3200" b="1" dirty="0" err="1" smtClean="0"/>
              <a:t>IOException.</a:t>
            </a:r>
            <a:r>
              <a:rPr lang="en-US" sz="3200" dirty="0" err="1"/>
              <a:t>This</a:t>
            </a:r>
            <a:r>
              <a:rPr lang="en-US" sz="3200" dirty="0"/>
              <a:t> method attempts to connect to the specified server at the specified port. If this constructor does not throw an exception, the connection is successful and the client is connected to the server.</a:t>
            </a:r>
            <a:br>
              <a:rPr lang="en-US" sz="3200" dirty="0"/>
            </a:br>
            <a:r>
              <a:rPr lang="en-US" sz="3200" dirty="0" smtClean="0"/>
              <a:t>2</a:t>
            </a:r>
            <a:r>
              <a:rPr lang="en-US" sz="3200" b="1" dirty="0" smtClean="0"/>
              <a:t>public Socket(</a:t>
            </a:r>
            <a:r>
              <a:rPr lang="en-US" sz="3200" b="1" dirty="0" err="1" smtClean="0"/>
              <a:t>InetAddress</a:t>
            </a:r>
            <a:r>
              <a:rPr lang="en-US" sz="3200" b="1" dirty="0" smtClean="0"/>
              <a:t> host, </a:t>
            </a:r>
            <a:r>
              <a:rPr lang="en-US" sz="3200" b="1" dirty="0" err="1" smtClean="0"/>
              <a:t>int</a:t>
            </a:r>
            <a:r>
              <a:rPr lang="en-US" sz="3200" b="1" dirty="0" smtClean="0"/>
              <a:t> port) throws </a:t>
            </a:r>
            <a:r>
              <a:rPr lang="en-US" sz="3200" b="1" dirty="0" err="1" smtClean="0"/>
              <a:t>IOException</a:t>
            </a:r>
            <a:r>
              <a:rPr lang="en-US" sz="3200" b="1" dirty="0" smtClean="0"/>
              <a:t/>
            </a:r>
            <a:br>
              <a:rPr lang="en-US" sz="3200" b="1" dirty="0" smtClean="0"/>
            </a:br>
            <a:r>
              <a:rPr lang="en-US" sz="3200" dirty="0" smtClean="0"/>
              <a:t>This </a:t>
            </a:r>
            <a:r>
              <a:rPr lang="en-US" sz="3200" dirty="0"/>
              <a:t>method is identical to the previous constructor, except that the host is denoted by an </a:t>
            </a:r>
            <a:r>
              <a:rPr lang="en-US" sz="3200" dirty="0" err="1"/>
              <a:t>InetAddress</a:t>
            </a:r>
            <a:r>
              <a:rPr lang="en-US" sz="3200" dirty="0"/>
              <a:t> object</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8458200" cy="7391400"/>
          </a:xfrm>
        </p:spPr>
        <p:txBody>
          <a:bodyPr>
            <a:normAutofit fontScale="90000"/>
          </a:bodyPr>
          <a:lstStyle/>
          <a:p>
            <a:pPr algn="just" fontAlgn="t"/>
            <a:r>
              <a:rPr lang="en-US" sz="2800" b="1" dirty="0" err="1"/>
              <a:t>java.net.Socket</a:t>
            </a:r>
            <a:r>
              <a:rPr lang="en-US" sz="2800" dirty="0"/>
              <a:t> class represents the socket that both the client and server use to communicate with each other. The client obtains a Socket object by instantiating one, whereas the server obtains a Socket object from the return value of the accept() method</a:t>
            </a:r>
            <a:r>
              <a:rPr lang="en-US" sz="2800" dirty="0" smtClean="0"/>
              <a:t>.</a:t>
            </a:r>
            <a:br>
              <a:rPr lang="en-US" sz="2800" dirty="0" smtClean="0"/>
            </a:br>
            <a:r>
              <a:rPr lang="en-US" sz="3200" b="1" dirty="0" smtClean="0"/>
              <a:t> public Socket(String host, </a:t>
            </a:r>
            <a:r>
              <a:rPr lang="en-US" sz="3200" b="1" dirty="0" err="1" smtClean="0"/>
              <a:t>int</a:t>
            </a:r>
            <a:r>
              <a:rPr lang="en-US" sz="3200" b="1" dirty="0" smtClean="0"/>
              <a:t> port) throws </a:t>
            </a:r>
            <a:r>
              <a:rPr lang="en-US" sz="3200" b="1" dirty="0" err="1" smtClean="0"/>
              <a:t>UnknownHostException</a:t>
            </a:r>
            <a:r>
              <a:rPr lang="en-US" sz="3200" b="1" dirty="0" smtClean="0"/>
              <a:t>, </a:t>
            </a:r>
            <a:r>
              <a:rPr lang="en-US" sz="3200" b="1" dirty="0" err="1" smtClean="0"/>
              <a:t>IOException.</a:t>
            </a:r>
            <a:r>
              <a:rPr lang="en-US" sz="3200" dirty="0" err="1"/>
              <a:t>This</a:t>
            </a:r>
            <a:r>
              <a:rPr lang="en-US" sz="3200" dirty="0"/>
              <a:t> method attempts to connect to the specified server at the specified port. If this constructor does not throw an exception, the connection is successful and the client is connected to the server.</a:t>
            </a:r>
            <a:br>
              <a:rPr lang="en-US" sz="3200" dirty="0"/>
            </a:br>
            <a:r>
              <a:rPr lang="en-US" sz="3200" dirty="0" smtClean="0"/>
              <a:t>2</a:t>
            </a:r>
            <a:r>
              <a:rPr lang="en-US" sz="3200" b="1" dirty="0" smtClean="0"/>
              <a:t>public Socket(</a:t>
            </a:r>
            <a:r>
              <a:rPr lang="en-US" sz="3200" b="1" dirty="0" err="1" smtClean="0"/>
              <a:t>InetAddress</a:t>
            </a:r>
            <a:r>
              <a:rPr lang="en-US" sz="3200" b="1" dirty="0" smtClean="0"/>
              <a:t> host, </a:t>
            </a:r>
            <a:r>
              <a:rPr lang="en-US" sz="3200" b="1" dirty="0" err="1" smtClean="0"/>
              <a:t>int</a:t>
            </a:r>
            <a:r>
              <a:rPr lang="en-US" sz="3200" b="1" dirty="0" smtClean="0"/>
              <a:t> port) throws </a:t>
            </a:r>
            <a:r>
              <a:rPr lang="en-US" sz="3200" b="1" dirty="0" err="1" smtClean="0"/>
              <a:t>IOException</a:t>
            </a:r>
            <a:r>
              <a:rPr lang="en-US" sz="3200" dirty="0" err="1"/>
              <a:t>This</a:t>
            </a:r>
            <a:r>
              <a:rPr lang="en-US" sz="3200" dirty="0"/>
              <a:t> method is identical to the previous constructor, except that the host is denoted by an </a:t>
            </a:r>
            <a:r>
              <a:rPr lang="en-US" sz="3200" dirty="0" err="1"/>
              <a:t>InetAddress</a:t>
            </a:r>
            <a:r>
              <a:rPr lang="en-US" sz="3200" dirty="0"/>
              <a:t> object</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144000" cy="7391400"/>
          </a:xfrm>
        </p:spPr>
        <p:txBody>
          <a:bodyPr>
            <a:normAutofit/>
          </a:bodyPr>
          <a:lstStyle/>
          <a:p>
            <a:pPr algn="just" fontAlgn="t"/>
            <a:r>
              <a:rPr lang="en-US" sz="2800" b="1" dirty="0" err="1"/>
              <a:t>java.net.Socket</a:t>
            </a:r>
            <a:r>
              <a:rPr lang="en-US" sz="2800" dirty="0"/>
              <a:t> </a:t>
            </a:r>
            <a:r>
              <a:rPr lang="en-US" sz="2800" dirty="0" smtClean="0"/>
              <a:t>and </a:t>
            </a:r>
            <a:r>
              <a:rPr lang="en-US" sz="2800" dirty="0" err="1" smtClean="0"/>
              <a:t>ServerSocket</a:t>
            </a:r>
            <a:r>
              <a:rPr lang="en-US" sz="2800" dirty="0" smtClean="0"/>
              <a:t> uses TCP protocol </a:t>
            </a:r>
            <a:br>
              <a:rPr lang="en-US" sz="2800" dirty="0" smtClean="0"/>
            </a:br>
            <a:r>
              <a:rPr lang="en-US" sz="2800" dirty="0" err="1" smtClean="0"/>
              <a:t>java.net.DatagramSocket</a:t>
            </a:r>
            <a:r>
              <a:rPr lang="en-US" sz="2800" dirty="0" smtClean="0"/>
              <a:t> and </a:t>
            </a:r>
            <a:r>
              <a:rPr lang="en-US" sz="2800" dirty="0" err="1" smtClean="0"/>
              <a:t>DatagramPacket</a:t>
            </a:r>
            <a:r>
              <a:rPr lang="en-US" sz="2800" dirty="0" smtClean="0"/>
              <a:t> uses UDP Protocol</a:t>
            </a:r>
            <a:br>
              <a:rPr lang="en-US" sz="2800" dirty="0" smtClean="0"/>
            </a:br>
            <a:r>
              <a:rPr lang="en-US" sz="2800" dirty="0" smtClean="0"/>
              <a:t/>
            </a:r>
            <a:br>
              <a:rPr lang="en-US" sz="2800" dirty="0" smtClean="0"/>
            </a:br>
            <a:r>
              <a:rPr lang="en-US" sz="2800" dirty="0" smtClean="0"/>
              <a:t>Socket programming in Java is also dependent on java.io package. Data is read and written to Sockets using </a:t>
            </a:r>
            <a:r>
              <a:rPr lang="en-US" sz="2800" dirty="0" err="1" smtClean="0"/>
              <a:t>InputStream</a:t>
            </a:r>
            <a:r>
              <a:rPr lang="en-US" sz="2800" dirty="0" smtClean="0"/>
              <a:t> and </a:t>
            </a:r>
            <a:r>
              <a:rPr lang="en-US" sz="2800" dirty="0" err="1" smtClean="0"/>
              <a:t>OutputStream</a:t>
            </a:r>
            <a:r>
              <a:rPr lang="en-US" sz="2800" dirty="0" smtClean="0"/>
              <a:t>.</a:t>
            </a:r>
            <a:br>
              <a:rPr lang="en-US" sz="2800" dirty="0" smtClean="0"/>
            </a:br>
            <a:r>
              <a:rPr lang="en-US" sz="2800" dirty="0" smtClean="0"/>
              <a:t/>
            </a:r>
            <a:br>
              <a:rPr lang="en-US" sz="2800" dirty="0" smtClean="0"/>
            </a:br>
            <a:r>
              <a:rPr lang="en-US" sz="2800" dirty="0" smtClean="0"/>
              <a:t>Note that connection cannot be directly created using domain name or host name. To create a connection, IP address is required. But IP address is not human friendly, </a:t>
            </a:r>
            <a:r>
              <a:rPr lang="en-US" sz="2800" dirty="0" err="1" smtClean="0"/>
              <a:t>i</a:t>
            </a:r>
            <a:r>
              <a:rPr lang="en-US" sz="2800" dirty="0" smtClean="0"/>
              <a:t>..</a:t>
            </a:r>
            <a:r>
              <a:rPr lang="en-US" sz="2800" smtClean="0"/>
              <a:t>e not readable </a:t>
            </a:r>
            <a:r>
              <a:rPr lang="en-US" sz="2800" dirty="0" smtClean="0"/>
              <a:t>or memorable.</a:t>
            </a:r>
            <a:br>
              <a:rPr lang="en-US" sz="2800" dirty="0" smtClean="0"/>
            </a:br>
            <a:r>
              <a:rPr lang="en-US" sz="2800" dirty="0" smtClean="0"/>
              <a:t>Hence DNS(Domain Name Server) converts domain name to IP Address and vice versa.</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8458200" cy="7391400"/>
          </a:xfrm>
        </p:spPr>
        <p:txBody>
          <a:bodyPr>
            <a:normAutofit/>
          </a:bodyPr>
          <a:lstStyle/>
          <a:p>
            <a:pPr algn="just" fontAlgn="t"/>
            <a:r>
              <a:rPr lang="en-US" sz="3200" dirty="0" err="1" smtClean="0"/>
              <a:t>Java.net.URLConnection</a:t>
            </a:r>
            <a:r>
              <a:rPr lang="en-US" sz="3200" dirty="0" smtClean="0"/>
              <a:t> is a interface</a:t>
            </a:r>
            <a:br>
              <a:rPr lang="en-US" sz="3200" dirty="0" smtClean="0"/>
            </a:br>
            <a:r>
              <a:rPr lang="en-US" sz="3200" dirty="0" err="1" smtClean="0"/>
              <a:t>HTTPURLConnection</a:t>
            </a:r>
            <a:r>
              <a:rPr lang="en-US" sz="3200" dirty="0" smtClean="0"/>
              <a:t> is an implementation of </a:t>
            </a:r>
            <a:r>
              <a:rPr lang="en-US" sz="3200" dirty="0" err="1" smtClean="0"/>
              <a:t>URLConnection</a:t>
            </a:r>
            <a:r>
              <a:rPr lang="en-US" sz="3200" dirty="0" smtClean="0"/>
              <a:t>, and is used to send HTTP Request to a Web Server, get and post request</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8077200" cy="4876800"/>
          </a:xfrm>
        </p:spPr>
        <p:txBody>
          <a:bodyPr>
            <a:normAutofit/>
          </a:bodyPr>
          <a:lstStyle/>
          <a:p>
            <a:pPr algn="just"/>
            <a:r>
              <a:rPr lang="en-US" sz="3200" dirty="0" smtClean="0"/>
              <a:t>These days almost all devices</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8077200" cy="5410200"/>
          </a:xfrm>
        </p:spPr>
        <p:txBody>
          <a:bodyPr>
            <a:normAutofit fontScale="90000"/>
          </a:bodyPr>
          <a:lstStyle/>
          <a:p>
            <a:pPr algn="just" fontAlgn="t"/>
            <a:r>
              <a:rPr lang="en-US" sz="3200" dirty="0" smtClean="0"/>
              <a:t>#1. Simple Client and Server. A Client sends </a:t>
            </a:r>
            <a:r>
              <a:rPr lang="en-US" sz="3200" dirty="0" err="1" smtClean="0"/>
              <a:t>int</a:t>
            </a:r>
            <a:r>
              <a:rPr lang="en-US" sz="3200" dirty="0" smtClean="0"/>
              <a:t> or float to Server. Server need to multiply with 10, and send result back to Client. Client need to display final value.</a:t>
            </a:r>
            <a:br>
              <a:rPr lang="en-US" sz="3200" dirty="0" smtClean="0"/>
            </a:br>
            <a:r>
              <a:rPr lang="en-US" sz="3200" dirty="0" smtClean="0"/>
              <a:t>#2. Develop a console based Server and Client.</a:t>
            </a:r>
            <a:br>
              <a:rPr lang="en-US" sz="3200" dirty="0" smtClean="0"/>
            </a:br>
            <a:r>
              <a:rPr lang="en-US" sz="3200" dirty="0" smtClean="0"/>
              <a:t>Client need to send commands like current directory, change directory, list files &amp; file properties(like modified date, etc…). Server program need to provide above details, when requested by client.</a:t>
            </a:r>
            <a:br>
              <a:rPr lang="en-US" sz="3200" dirty="0" smtClean="0"/>
            </a:br>
            <a:r>
              <a:rPr lang="en-US" sz="3200" dirty="0" smtClean="0"/>
              <a:t>#3. Implement a simple Web Server, which receives request, and serve the requested file.</a:t>
            </a:r>
            <a:endParaRPr 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l" fontAlgn="t"/>
            <a:r>
              <a:rPr lang="en-US" sz="3200" b="1" u="sng" dirty="0" smtClean="0">
                <a:solidFill>
                  <a:srgbClr val="FF0000"/>
                </a:solidFill>
              </a:rPr>
              <a:t>Remote Method Invocation(RMI)</a:t>
            </a:r>
            <a:br>
              <a:rPr lang="en-US" sz="3200" b="1" u="sng" dirty="0" smtClean="0">
                <a:solidFill>
                  <a:srgbClr val="FF0000"/>
                </a:solidFill>
              </a:rPr>
            </a:br>
            <a:r>
              <a:rPr lang="en-US" sz="3200" dirty="0" smtClean="0"/>
              <a:t>RMI is Java specific  network protocol, and is used for interaction between two Remote Java objects. </a:t>
            </a:r>
            <a:br>
              <a:rPr lang="en-US" sz="3200" dirty="0" smtClean="0"/>
            </a:br>
            <a:r>
              <a:rPr lang="en-US" sz="3200" dirty="0" smtClean="0"/>
              <a:t>Java objects run on different machines which are connected thru network.</a:t>
            </a:r>
            <a:br>
              <a:rPr lang="en-US" sz="3200" dirty="0" smtClean="0"/>
            </a:br>
            <a:r>
              <a:rPr lang="en-US" sz="3200" dirty="0" smtClean="0"/>
              <a:t>Hence RMI can be used to develop distributed Java Applications.</a:t>
            </a:r>
            <a:br>
              <a:rPr lang="en-US" sz="3200" dirty="0" smtClean="0"/>
            </a:br>
            <a:r>
              <a:rPr lang="en-US" sz="3200" dirty="0" smtClean="0"/>
              <a:t>Internally RMI uses Serialization and Socket Programming.</a:t>
            </a:r>
            <a:br>
              <a:rPr lang="en-US" sz="3200" dirty="0" smtClean="0"/>
            </a:br>
            <a:r>
              <a:rPr lang="en-US" sz="3200" dirty="0" smtClean="0"/>
              <a:t>All packages and interfaces required for RMI are available in </a:t>
            </a:r>
            <a:r>
              <a:rPr lang="en-US" sz="3200" dirty="0" err="1" smtClean="0"/>
              <a:t>builtin</a:t>
            </a:r>
            <a:r>
              <a:rPr lang="en-US" sz="3200" dirty="0" smtClean="0"/>
              <a:t> package </a:t>
            </a:r>
            <a:r>
              <a:rPr lang="en-US" sz="3200" dirty="0" smtClean="0">
                <a:solidFill>
                  <a:srgbClr val="FF0000"/>
                </a:solidFill>
              </a:rPr>
              <a:t>java.rmi</a:t>
            </a:r>
            <a:r>
              <a:rPr lang="en-US" sz="3200" dirty="0" smtClean="0"/>
              <a:t>(which is part of J2SE).</a:t>
            </a:r>
            <a:br>
              <a:rPr lang="en-US" sz="3200" dirty="0" smtClean="0"/>
            </a:br>
            <a:r>
              <a:rPr lang="en-US" sz="3200" dirty="0" smtClean="0"/>
              <a:t>Disadvantage of RMI is, RMI cannot be used for interaction between non Java objects.</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2743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19800" y="1981200"/>
            <a:ext cx="2743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0600" y="2438400"/>
            <a:ext cx="1524000" cy="1477328"/>
          </a:xfrm>
          <a:prstGeom prst="rect">
            <a:avLst/>
          </a:prstGeom>
          <a:noFill/>
        </p:spPr>
        <p:txBody>
          <a:bodyPr wrap="square" rtlCol="0">
            <a:spAutoFit/>
          </a:bodyPr>
          <a:lstStyle/>
          <a:p>
            <a:r>
              <a:rPr lang="en-US" dirty="0" smtClean="0"/>
              <a:t>Java object1</a:t>
            </a:r>
          </a:p>
          <a:p>
            <a:r>
              <a:rPr lang="en-US" dirty="0" smtClean="0"/>
              <a:t>(on Client)</a:t>
            </a:r>
          </a:p>
          <a:p>
            <a:endParaRPr lang="en-US" dirty="0" smtClean="0"/>
          </a:p>
          <a:p>
            <a:endParaRPr lang="en-US" dirty="0" smtClean="0"/>
          </a:p>
          <a:p>
            <a:r>
              <a:rPr lang="en-US" dirty="0" smtClean="0"/>
              <a:t>Machine A</a:t>
            </a:r>
            <a:endParaRPr lang="en-US" dirty="0"/>
          </a:p>
        </p:txBody>
      </p:sp>
      <p:sp>
        <p:nvSpPr>
          <p:cNvPr id="7" name="TextBox 6"/>
          <p:cNvSpPr txBox="1"/>
          <p:nvPr/>
        </p:nvSpPr>
        <p:spPr>
          <a:xfrm>
            <a:off x="6324600" y="2514600"/>
            <a:ext cx="1524000" cy="1477328"/>
          </a:xfrm>
          <a:prstGeom prst="rect">
            <a:avLst/>
          </a:prstGeom>
          <a:noFill/>
        </p:spPr>
        <p:txBody>
          <a:bodyPr wrap="square" rtlCol="0">
            <a:spAutoFit/>
          </a:bodyPr>
          <a:lstStyle/>
          <a:p>
            <a:r>
              <a:rPr lang="en-US" dirty="0" smtClean="0"/>
              <a:t>Java object2</a:t>
            </a:r>
          </a:p>
          <a:p>
            <a:r>
              <a:rPr lang="en-US" dirty="0" smtClean="0"/>
              <a:t>(on Server)</a:t>
            </a:r>
          </a:p>
          <a:p>
            <a:endParaRPr lang="en-US" dirty="0" smtClean="0"/>
          </a:p>
          <a:p>
            <a:endParaRPr lang="en-US" dirty="0" smtClean="0"/>
          </a:p>
          <a:p>
            <a:r>
              <a:rPr lang="en-US" dirty="0" smtClean="0"/>
              <a:t>Machine B</a:t>
            </a:r>
            <a:endParaRPr lang="en-US" dirty="0"/>
          </a:p>
        </p:txBody>
      </p:sp>
      <p:sp>
        <p:nvSpPr>
          <p:cNvPr id="11" name="TextBox 10"/>
          <p:cNvSpPr txBox="1"/>
          <p:nvPr/>
        </p:nvSpPr>
        <p:spPr>
          <a:xfrm>
            <a:off x="3429000" y="2209800"/>
            <a:ext cx="2286000" cy="381000"/>
          </a:xfrm>
          <a:prstGeom prst="rect">
            <a:avLst/>
          </a:prstGeom>
          <a:noFill/>
        </p:spPr>
        <p:txBody>
          <a:bodyPr wrap="square" rtlCol="0">
            <a:spAutoFit/>
          </a:bodyPr>
          <a:lstStyle/>
          <a:p>
            <a:r>
              <a:rPr lang="en-US" dirty="0" smtClean="0"/>
              <a:t>RMI Network protocol</a:t>
            </a:r>
            <a:endParaRPr lang="en-US" dirty="0"/>
          </a:p>
        </p:txBody>
      </p:sp>
      <p:sp>
        <p:nvSpPr>
          <p:cNvPr id="12" name="Right Arrow 11"/>
          <p:cNvSpPr/>
          <p:nvPr/>
        </p:nvSpPr>
        <p:spPr>
          <a:xfrm>
            <a:off x="2590800" y="2667000"/>
            <a:ext cx="3810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Interact with remote object</a:t>
            </a:r>
            <a:endParaRPr lang="en-US" dirty="0"/>
          </a:p>
        </p:txBody>
      </p:sp>
      <p:sp>
        <p:nvSpPr>
          <p:cNvPr id="13" name="TextBox 12"/>
          <p:cNvSpPr txBox="1"/>
          <p:nvPr/>
        </p:nvSpPr>
        <p:spPr>
          <a:xfrm>
            <a:off x="0" y="5029200"/>
            <a:ext cx="9144000" cy="1384995"/>
          </a:xfrm>
          <a:prstGeom prst="rect">
            <a:avLst/>
          </a:prstGeom>
          <a:noFill/>
        </p:spPr>
        <p:txBody>
          <a:bodyPr wrap="square" rtlCol="0">
            <a:spAutoFit/>
          </a:bodyPr>
          <a:lstStyle/>
          <a:p>
            <a:r>
              <a:rPr lang="en-US" sz="2800" dirty="0" smtClean="0"/>
              <a:t>Advantage: No separate Web or Application Server is required </a:t>
            </a:r>
          </a:p>
          <a:p>
            <a:endParaRPr lang="en-US" sz="2800" dirty="0" smtClean="0"/>
          </a:p>
          <a:p>
            <a:r>
              <a:rPr lang="en-US" sz="2800" dirty="0" smtClean="0"/>
              <a:t>Disadvantage: Only Java remote objects can interact</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fontAlgn="t"/>
            <a:r>
              <a:rPr lang="en-US" sz="3200" b="1" u="sng" dirty="0" smtClean="0">
                <a:solidFill>
                  <a:srgbClr val="FF0000"/>
                </a:solidFill>
              </a:rPr>
              <a:t>Applets:</a:t>
            </a:r>
            <a:br>
              <a:rPr lang="en-US" sz="3200" b="1" u="sng" dirty="0" smtClean="0">
                <a:solidFill>
                  <a:srgbClr val="FF0000"/>
                </a:solidFill>
              </a:rPr>
            </a:br>
            <a:r>
              <a:rPr lang="en-US" sz="3100" dirty="0" smtClean="0">
                <a:solidFill>
                  <a:schemeClr val="bg1">
                    <a:lumMod val="65000"/>
                  </a:schemeClr>
                </a:solidFill>
              </a:rPr>
              <a:t>Applets are used to develop GUI(Graphical User Interface) based programming in Java.</a:t>
            </a:r>
            <a:br>
              <a:rPr lang="en-US" sz="3100" dirty="0" smtClean="0">
                <a:solidFill>
                  <a:schemeClr val="bg1">
                    <a:lumMod val="65000"/>
                  </a:schemeClr>
                </a:solidFill>
              </a:rPr>
            </a:br>
            <a:r>
              <a:rPr lang="en-US" sz="3100" dirty="0" smtClean="0">
                <a:solidFill>
                  <a:schemeClr val="bg1">
                    <a:lumMod val="65000"/>
                  </a:schemeClr>
                </a:solidFill>
              </a:rPr>
              <a:t>Below are packages which need to be implemented for Applets</a:t>
            </a:r>
            <a:br>
              <a:rPr lang="en-US" sz="3100" dirty="0" smtClean="0">
                <a:solidFill>
                  <a:schemeClr val="bg1">
                    <a:lumMod val="65000"/>
                  </a:schemeClr>
                </a:solidFill>
              </a:rPr>
            </a:br>
            <a:r>
              <a:rPr lang="en-US" sz="3100" dirty="0" err="1" smtClean="0">
                <a:solidFill>
                  <a:schemeClr val="bg1">
                    <a:lumMod val="65000"/>
                  </a:schemeClr>
                </a:solidFill>
              </a:rPr>
              <a:t>java.applet</a:t>
            </a:r>
            <a:r>
              <a:rPr lang="en-US" sz="3100" dirty="0" smtClean="0">
                <a:solidFill>
                  <a:schemeClr val="bg1">
                    <a:lumMod val="65000"/>
                  </a:schemeClr>
                </a:solidFill>
              </a:rPr>
              <a:t>.*</a:t>
            </a:r>
            <a:br>
              <a:rPr lang="en-US" sz="3100" dirty="0" smtClean="0">
                <a:solidFill>
                  <a:schemeClr val="bg1">
                    <a:lumMod val="65000"/>
                  </a:schemeClr>
                </a:solidFill>
              </a:rPr>
            </a:br>
            <a:r>
              <a:rPr lang="en-US" sz="3100" dirty="0" smtClean="0">
                <a:solidFill>
                  <a:schemeClr val="bg1">
                    <a:lumMod val="65000"/>
                  </a:schemeClr>
                </a:solidFill>
              </a:rPr>
              <a:t>java.awt.*</a:t>
            </a:r>
            <a:br>
              <a:rPr lang="en-US" sz="3100" dirty="0" smtClean="0">
                <a:solidFill>
                  <a:schemeClr val="bg1">
                    <a:lumMod val="65000"/>
                  </a:schemeClr>
                </a:solidFill>
              </a:rPr>
            </a:br>
            <a:r>
              <a:rPr lang="en-US" sz="3100" dirty="0" smtClean="0">
                <a:solidFill>
                  <a:schemeClr val="bg1">
                    <a:lumMod val="65000"/>
                  </a:schemeClr>
                </a:solidFill>
              </a:rPr>
              <a:t/>
            </a:r>
            <a:br>
              <a:rPr lang="en-US" sz="3100" dirty="0" smtClean="0">
                <a:solidFill>
                  <a:schemeClr val="bg1">
                    <a:lumMod val="65000"/>
                  </a:schemeClr>
                </a:solidFill>
              </a:rPr>
            </a:br>
            <a:r>
              <a:rPr lang="en-US" sz="3100" dirty="0" smtClean="0">
                <a:solidFill>
                  <a:schemeClr val="bg1">
                    <a:lumMod val="65000"/>
                  </a:schemeClr>
                </a:solidFill>
              </a:rPr>
              <a:t>Applet </a:t>
            </a:r>
            <a:r>
              <a:rPr lang="en-US" sz="3100" smtClean="0">
                <a:solidFill>
                  <a:schemeClr val="bg1">
                    <a:lumMod val="65000"/>
                  </a:schemeClr>
                </a:solidFill>
              </a:rPr>
              <a:t>LifeCycle</a:t>
            </a:r>
            <a:endParaRPr lang="en-US" sz="31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l" fontAlgn="t"/>
            <a:r>
              <a:rPr lang="en-US" sz="3200" b="1" u="sng" dirty="0" smtClean="0">
                <a:solidFill>
                  <a:srgbClr val="FF0000"/>
                </a:solidFill>
              </a:rPr>
              <a:t>Swing:</a:t>
            </a:r>
            <a:br>
              <a:rPr lang="en-US" sz="3200" b="1" u="sng" dirty="0" smtClean="0">
                <a:solidFill>
                  <a:srgbClr val="FF0000"/>
                </a:solidFill>
              </a:rPr>
            </a:br>
            <a:r>
              <a:rPr lang="en-US" sz="3100" dirty="0" smtClean="0">
                <a:solidFill>
                  <a:schemeClr val="bg1">
                    <a:lumMod val="65000"/>
                  </a:schemeClr>
                </a:solidFill>
              </a:rPr>
              <a:t>Swing is used to develop GUI based programs in </a:t>
            </a:r>
            <a:r>
              <a:rPr lang="en-US" sz="3100" dirty="0" err="1" smtClean="0">
                <a:solidFill>
                  <a:schemeClr val="bg1">
                    <a:lumMod val="65000"/>
                  </a:schemeClr>
                </a:solidFill>
              </a:rPr>
              <a:t>Java.Below</a:t>
            </a:r>
            <a:r>
              <a:rPr lang="en-US" sz="3100" dirty="0" smtClean="0">
                <a:solidFill>
                  <a:schemeClr val="bg1">
                    <a:lumMod val="65000"/>
                  </a:schemeClr>
                </a:solidFill>
              </a:rPr>
              <a:t> are advantages of Swing compared to Applet.</a:t>
            </a:r>
            <a:br>
              <a:rPr lang="en-US" sz="3100" dirty="0" smtClean="0">
                <a:solidFill>
                  <a:schemeClr val="bg1">
                    <a:lumMod val="65000"/>
                  </a:schemeClr>
                </a:solidFill>
              </a:rPr>
            </a:br>
            <a:r>
              <a:rPr lang="en-US" sz="3100" dirty="0" smtClean="0">
                <a:solidFill>
                  <a:schemeClr val="bg1">
                    <a:lumMod val="65000"/>
                  </a:schemeClr>
                </a:solidFill>
              </a:rPr>
              <a:t/>
            </a:r>
            <a:br>
              <a:rPr lang="en-US" sz="3100" dirty="0" smtClean="0">
                <a:solidFill>
                  <a:schemeClr val="bg1">
                    <a:lumMod val="65000"/>
                  </a:schemeClr>
                </a:solidFill>
              </a:rPr>
            </a:br>
            <a:r>
              <a:rPr lang="en-US" sz="3100" dirty="0" smtClean="0">
                <a:solidFill>
                  <a:schemeClr val="bg1">
                    <a:lumMod val="65000"/>
                  </a:schemeClr>
                </a:solidFill>
              </a:rPr>
              <a:t>1. Swing is light weight compared to Applet.</a:t>
            </a:r>
            <a:br>
              <a:rPr lang="en-US" sz="3100" dirty="0" smtClean="0">
                <a:solidFill>
                  <a:schemeClr val="bg1">
                    <a:lumMod val="65000"/>
                  </a:schemeClr>
                </a:solidFill>
              </a:rPr>
            </a:br>
            <a:r>
              <a:rPr lang="en-US" sz="3100" dirty="0" smtClean="0">
                <a:solidFill>
                  <a:schemeClr val="bg1">
                    <a:lumMod val="65000"/>
                  </a:schemeClr>
                </a:solidFill>
              </a:rPr>
              <a:t>2. In Swing all UI components are developed fully in Java, but in Applet, native UI Tool kits are used. Hence Swing provides common look and feel across various platforms.</a:t>
            </a:r>
            <a:br>
              <a:rPr lang="en-US" sz="3100" dirty="0" smtClean="0">
                <a:solidFill>
                  <a:schemeClr val="bg1">
                    <a:lumMod val="65000"/>
                  </a:schemeClr>
                </a:solidFill>
              </a:rPr>
            </a:br>
            <a:r>
              <a:rPr lang="en-US" sz="3100" dirty="0" smtClean="0">
                <a:solidFill>
                  <a:schemeClr val="bg1">
                    <a:lumMod val="65000"/>
                  </a:schemeClr>
                </a:solidFill>
              </a:rPr>
              <a:t>3. Swing provides advanced UI Widgets like Image Button, tabbed </a:t>
            </a:r>
            <a:r>
              <a:rPr lang="en-US" sz="3100" dirty="0" err="1" smtClean="0">
                <a:solidFill>
                  <a:schemeClr val="bg1">
                    <a:lumMod val="65000"/>
                  </a:schemeClr>
                </a:solidFill>
              </a:rPr>
              <a:t>panes,etc</a:t>
            </a:r>
            <a:r>
              <a:rPr lang="en-US" sz="3100" dirty="0" smtClean="0">
                <a:solidFill>
                  <a:schemeClr val="bg1">
                    <a:lumMod val="65000"/>
                  </a:schemeClr>
                </a:solidFill>
              </a:rPr>
              <a:t>...</a:t>
            </a:r>
            <a:br>
              <a:rPr lang="en-US" sz="3100" dirty="0" smtClean="0">
                <a:solidFill>
                  <a:schemeClr val="bg1">
                    <a:lumMod val="65000"/>
                  </a:schemeClr>
                </a:solidFill>
              </a:rPr>
            </a:br>
            <a:r>
              <a:rPr lang="en-US" sz="3100" dirty="0" smtClean="0">
                <a:solidFill>
                  <a:schemeClr val="bg1">
                    <a:lumMod val="65000"/>
                  </a:schemeClr>
                </a:solidFill>
              </a:rPr>
              <a:t>Swing UI widgets are in package </a:t>
            </a:r>
            <a:r>
              <a:rPr lang="en-US" sz="3100" dirty="0" err="1" smtClean="0">
                <a:solidFill>
                  <a:schemeClr val="bg1">
                    <a:lumMod val="65000"/>
                  </a:schemeClr>
                </a:solidFill>
              </a:rPr>
              <a:t>javax.swing</a:t>
            </a:r>
            <a:r>
              <a:rPr lang="en-US" sz="3100" dirty="0" smtClean="0">
                <a:solidFill>
                  <a:schemeClr val="bg1">
                    <a:lumMod val="65000"/>
                  </a:schemeClr>
                </a:solidFill>
              </a:rPr>
              <a:t>.* package. Event handling in Swing is same as that of Applet, which uses </a:t>
            </a:r>
            <a:r>
              <a:rPr lang="en-US" sz="3100" smtClean="0">
                <a:solidFill>
                  <a:schemeClr val="bg1">
                    <a:lumMod val="65000"/>
                  </a:schemeClr>
                </a:solidFill>
              </a:rPr>
              <a:t>java.awt.event.</a:t>
            </a:r>
            <a:r>
              <a:rPr lang="en-US" sz="3100" dirty="0" smtClean="0">
                <a:solidFill>
                  <a:schemeClr val="bg1">
                    <a:lumMod val="65000"/>
                  </a:schemeClr>
                </a:solidFill>
              </a:rPr>
              <a:t/>
            </a:r>
            <a:br>
              <a:rPr lang="en-US" sz="3100" dirty="0" smtClean="0">
                <a:solidFill>
                  <a:schemeClr val="bg1">
                    <a:lumMod val="65000"/>
                  </a:schemeClr>
                </a:solidFill>
              </a:rPr>
            </a:br>
            <a:r>
              <a:rPr lang="en-US" sz="3100" dirty="0" smtClean="0">
                <a:solidFill>
                  <a:schemeClr val="bg1">
                    <a:lumMod val="65000"/>
                  </a:schemeClr>
                </a:solidFill>
              </a:rPr>
              <a:t>Now Swing has almost replaced Applets.</a:t>
            </a:r>
            <a:endParaRPr lang="en-US" sz="31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763000" cy="6172199"/>
          </a:xfrm>
        </p:spPr>
        <p:txBody>
          <a:bodyPr>
            <a:normAutofit/>
          </a:bodyPr>
          <a:lstStyle/>
          <a:p>
            <a:pPr algn="just"/>
            <a:r>
              <a:rPr lang="en-US" sz="3200" i="1" dirty="0"/>
              <a:t>network programming</a:t>
            </a:r>
            <a:r>
              <a:rPr lang="en-US" sz="3200" dirty="0"/>
              <a:t> refers to writing programs that execute across multiple devices (computers), in which the devices are all connected to each other using a network</a:t>
            </a:r>
            <a:r>
              <a:rPr lang="en-US" sz="3200" dirty="0" smtClean="0"/>
              <a:t>.</a:t>
            </a:r>
            <a:br>
              <a:rPr lang="en-US" sz="3200" dirty="0" smtClean="0"/>
            </a:br>
            <a:r>
              <a:rPr lang="en-US" sz="3200" dirty="0"/>
              <a:t/>
            </a:r>
            <a:br>
              <a:rPr lang="en-US" sz="3200" dirty="0"/>
            </a:br>
            <a:r>
              <a:rPr lang="en-US" sz="3200" dirty="0">
                <a:solidFill>
                  <a:srgbClr val="FF0000"/>
                </a:solidFill>
              </a:rPr>
              <a:t>java.net</a:t>
            </a:r>
            <a:r>
              <a:rPr lang="en-US" sz="3200" dirty="0"/>
              <a:t> package of the J2SE APIs </a:t>
            </a:r>
            <a:r>
              <a:rPr lang="en-US" sz="3200" dirty="0" smtClean="0"/>
              <a:t>contains classes for Network Programming.</a:t>
            </a:r>
            <a:br>
              <a:rPr lang="en-US" sz="3200" dirty="0" smtClean="0"/>
            </a:br>
            <a:r>
              <a:rPr lang="en-US" sz="3200" dirty="0" smtClean="0"/>
              <a:t/>
            </a:r>
            <a:br>
              <a:rPr lang="en-US" sz="3200" dirty="0" smtClean="0"/>
            </a:br>
            <a:r>
              <a:rPr lang="en-US" sz="3200" dirty="0" smtClean="0"/>
              <a:t>There are two Basic Network protocols, </a:t>
            </a:r>
            <a:r>
              <a:rPr lang="en-US" sz="3200" dirty="0" smtClean="0">
                <a:solidFill>
                  <a:srgbClr val="FF0000"/>
                </a:solidFill>
              </a:rPr>
              <a:t>TCP/IP</a:t>
            </a:r>
            <a:r>
              <a:rPr lang="en-US" sz="3200" dirty="0" smtClean="0"/>
              <a:t> and </a:t>
            </a:r>
            <a:r>
              <a:rPr lang="en-US" sz="3200" dirty="0" smtClean="0">
                <a:solidFill>
                  <a:srgbClr val="FF0000"/>
                </a:solidFill>
              </a:rPr>
              <a:t>UDP. </a:t>
            </a:r>
            <a:r>
              <a:rPr lang="en-US" sz="3200" dirty="0" smtClean="0"/>
              <a:t>Any one of these are required to create network connection between devices.</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63000" cy="6553199"/>
          </a:xfrm>
        </p:spPr>
        <p:txBody>
          <a:bodyPr>
            <a:normAutofit/>
          </a:bodyPr>
          <a:lstStyle/>
          <a:p>
            <a:pPr algn="just"/>
            <a:r>
              <a:rPr lang="en-US" sz="3200" b="1" dirty="0"/>
              <a:t>TCP:</a:t>
            </a:r>
            <a:r>
              <a:rPr lang="en-US" sz="3200" dirty="0"/>
              <a:t> TCP stands for </a:t>
            </a:r>
            <a:r>
              <a:rPr lang="en-US" sz="3200" u="sng" dirty="0"/>
              <a:t>Transmission Control Protocol</a:t>
            </a:r>
            <a:r>
              <a:rPr lang="en-US" sz="3200" dirty="0"/>
              <a:t>, which allows for </a:t>
            </a:r>
            <a:r>
              <a:rPr lang="en-US" sz="3200" dirty="0">
                <a:solidFill>
                  <a:srgbClr val="FF0000"/>
                </a:solidFill>
              </a:rPr>
              <a:t>reliable</a:t>
            </a:r>
            <a:r>
              <a:rPr lang="en-US" sz="3200" dirty="0"/>
              <a:t> communication between two applications. TCP is typically used over the Internet Protocol, which is referred to as TCP/IP</a:t>
            </a:r>
            <a:r>
              <a:rPr lang="en-US" sz="3200" dirty="0" smtClean="0"/>
              <a:t>.</a:t>
            </a:r>
            <a:br>
              <a:rPr lang="en-US" sz="3200" dirty="0" smtClean="0"/>
            </a:br>
            <a:r>
              <a:rPr lang="en-US" sz="3200" dirty="0" smtClean="0">
                <a:solidFill>
                  <a:srgbClr val="FF0000"/>
                </a:solidFill>
              </a:rPr>
              <a:t>TCP is Connection oriented Protocol</a:t>
            </a:r>
            <a:r>
              <a:rPr lang="en-US" sz="3200" dirty="0" smtClean="0"/>
              <a:t>.</a:t>
            </a:r>
            <a:br>
              <a:rPr lang="en-US" sz="3200" dirty="0" smtClean="0"/>
            </a:br>
            <a:r>
              <a:rPr lang="en-US" sz="3200" dirty="0" smtClean="0"/>
              <a:t>All packets are traversed thru the connection created between devices.</a:t>
            </a:r>
            <a:r>
              <a:rPr lang="en-US" sz="3200" dirty="0"/>
              <a:t/>
            </a:r>
            <a:br>
              <a:rPr lang="en-US" sz="3200" dirty="0"/>
            </a:br>
            <a:r>
              <a:rPr lang="en-US" sz="3200" b="1" dirty="0"/>
              <a:t>UDP:</a:t>
            </a:r>
            <a:r>
              <a:rPr lang="en-US" sz="3200" dirty="0"/>
              <a:t> UDP stands for </a:t>
            </a:r>
            <a:r>
              <a:rPr lang="en-US" sz="3200" u="sng" dirty="0"/>
              <a:t>User Datagram Protocol</a:t>
            </a:r>
            <a:r>
              <a:rPr lang="en-US" sz="3200" dirty="0"/>
              <a:t>, a </a:t>
            </a:r>
            <a:r>
              <a:rPr lang="en-US" sz="3200" dirty="0">
                <a:solidFill>
                  <a:srgbClr val="FF0000"/>
                </a:solidFill>
              </a:rPr>
              <a:t>connection-less protocol </a:t>
            </a:r>
            <a:r>
              <a:rPr lang="en-US" sz="3200" dirty="0"/>
              <a:t>that allows for packets of data to be transmitted between applications</a:t>
            </a:r>
            <a:r>
              <a:rPr lang="en-US" sz="3200" dirty="0" smtClean="0"/>
              <a:t>. Packets traverse thru multiple paths, between devices. </a:t>
            </a:r>
            <a:r>
              <a:rPr lang="en-US" sz="3200" dirty="0" smtClean="0">
                <a:solidFill>
                  <a:srgbClr val="FF0000"/>
                </a:solidFill>
              </a:rPr>
              <a:t>UDP is not reliable</a:t>
            </a:r>
            <a:r>
              <a:rPr lang="en-US" sz="3200" dirty="0" smtClean="0"/>
              <a:t> and there is no guarantee in the order of packets received.</a:t>
            </a:r>
            <a:endParaRPr lang="en-US" sz="3200" dirty="0"/>
          </a:p>
        </p:txBody>
      </p:sp>
      <p:cxnSp>
        <p:nvCxnSpPr>
          <p:cNvPr id="4" name="Straight Connector 3"/>
          <p:cNvCxnSpPr/>
          <p:nvPr/>
        </p:nvCxnSpPr>
        <p:spPr>
          <a:xfrm>
            <a:off x="228600" y="3581400"/>
            <a:ext cx="8229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905000"/>
            <a:ext cx="11430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7467600" y="1828800"/>
            <a:ext cx="11430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6" name="Rectangle 5"/>
          <p:cNvSpPr/>
          <p:nvPr/>
        </p:nvSpPr>
        <p:spPr>
          <a:xfrm>
            <a:off x="4953000" y="228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7" name="Rectangle 6"/>
          <p:cNvSpPr/>
          <p:nvPr/>
        </p:nvSpPr>
        <p:spPr>
          <a:xfrm>
            <a:off x="7010400" y="4343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8" name="Rectangle 7"/>
          <p:cNvSpPr/>
          <p:nvPr/>
        </p:nvSpPr>
        <p:spPr>
          <a:xfrm>
            <a:off x="1676400" y="3124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9" name="Rectangle 8"/>
          <p:cNvSpPr/>
          <p:nvPr/>
        </p:nvSpPr>
        <p:spPr>
          <a:xfrm>
            <a:off x="5181600" y="30480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10" name="Rectangle 9"/>
          <p:cNvSpPr/>
          <p:nvPr/>
        </p:nvSpPr>
        <p:spPr>
          <a:xfrm>
            <a:off x="4724400" y="1371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11" name="Rectangle 10"/>
          <p:cNvSpPr/>
          <p:nvPr/>
        </p:nvSpPr>
        <p:spPr>
          <a:xfrm>
            <a:off x="2057400" y="685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cxnSp>
        <p:nvCxnSpPr>
          <p:cNvPr id="13" name="Straight Arrow Connector 12"/>
          <p:cNvCxnSpPr>
            <a:stCxn id="4" idx="0"/>
            <a:endCxn id="11" idx="1"/>
          </p:cNvCxnSpPr>
          <p:nvPr/>
        </p:nvCxnSpPr>
        <p:spPr>
          <a:xfrm rot="5400000" flipH="1" flipV="1">
            <a:off x="1009650" y="857250"/>
            <a:ext cx="990600" cy="1104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p:cNvCxnSpPr>
          <p:nvPr/>
        </p:nvCxnSpPr>
        <p:spPr>
          <a:xfrm>
            <a:off x="3200400" y="914400"/>
            <a:ext cx="16002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0" idx="1"/>
          </p:cNvCxnSpPr>
          <p:nvPr/>
        </p:nvCxnSpPr>
        <p:spPr>
          <a:xfrm flipV="1">
            <a:off x="1447800" y="1600200"/>
            <a:ext cx="3276600" cy="685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2"/>
          </p:cNvCxnSpPr>
          <p:nvPr/>
        </p:nvCxnSpPr>
        <p:spPr>
          <a:xfrm flipV="1">
            <a:off x="2819400" y="1828800"/>
            <a:ext cx="2476500" cy="1371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rot="16200000" flipH="1">
            <a:off x="914400" y="2590800"/>
            <a:ext cx="9906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0"/>
          </p:cNvCxnSpPr>
          <p:nvPr/>
        </p:nvCxnSpPr>
        <p:spPr>
          <a:xfrm rot="16200000" flipH="1">
            <a:off x="5086350" y="2381250"/>
            <a:ext cx="1219200" cy="114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3"/>
          </p:cNvCxnSpPr>
          <p:nvPr/>
        </p:nvCxnSpPr>
        <p:spPr>
          <a:xfrm flipV="1">
            <a:off x="6324600" y="2209800"/>
            <a:ext cx="152400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3"/>
            <a:endCxn id="5" idx="0"/>
          </p:cNvCxnSpPr>
          <p:nvPr/>
        </p:nvCxnSpPr>
        <p:spPr>
          <a:xfrm>
            <a:off x="6096000" y="457200"/>
            <a:ext cx="1943100" cy="1371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943600" y="3505200"/>
            <a:ext cx="121920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2"/>
          </p:cNvCxnSpPr>
          <p:nvPr/>
        </p:nvCxnSpPr>
        <p:spPr>
          <a:xfrm rot="5400000">
            <a:off x="6838950" y="3143250"/>
            <a:ext cx="2057400" cy="342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43000" y="990600"/>
            <a:ext cx="990600" cy="838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1"/>
          </p:cNvCxnSpPr>
          <p:nvPr/>
        </p:nvCxnSpPr>
        <p:spPr>
          <a:xfrm rot="10800000">
            <a:off x="2895600" y="838200"/>
            <a:ext cx="1828800" cy="762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V="1">
            <a:off x="4686300" y="2476500"/>
            <a:ext cx="1447800" cy="152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324600" y="1905000"/>
            <a:ext cx="1828800" cy="1219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63000" cy="6553199"/>
          </a:xfrm>
        </p:spPr>
        <p:txBody>
          <a:bodyPr>
            <a:normAutofit/>
          </a:bodyPr>
          <a:lstStyle/>
          <a:p>
            <a:pPr algn="just"/>
            <a:r>
              <a:rPr lang="en-US" sz="3200" b="1" dirty="0" smtClean="0"/>
              <a:t>IP Address: </a:t>
            </a:r>
            <a:r>
              <a:rPr lang="en-US" sz="3200" dirty="0" smtClean="0"/>
              <a:t>Each device on network is identified by IP Address.</a:t>
            </a:r>
            <a:br>
              <a:rPr lang="en-US" sz="3200" dirty="0" smtClean="0"/>
            </a:br>
            <a:r>
              <a:rPr lang="en-US" sz="3200" dirty="0" smtClean="0"/>
              <a:t>Use command </a:t>
            </a:r>
            <a:r>
              <a:rPr lang="en-US" sz="3200" dirty="0" err="1" smtClean="0">
                <a:solidFill>
                  <a:srgbClr val="FF0000"/>
                </a:solidFill>
              </a:rPr>
              <a:t>ipconfig</a:t>
            </a:r>
            <a:r>
              <a:rPr lang="en-US" sz="3200" dirty="0" smtClean="0">
                <a:solidFill>
                  <a:srgbClr val="FF0000"/>
                </a:solidFill>
              </a:rPr>
              <a:t> (windows) </a:t>
            </a:r>
            <a:r>
              <a:rPr lang="en-US" sz="3200" dirty="0" err="1" smtClean="0">
                <a:solidFill>
                  <a:srgbClr val="FF0000"/>
                </a:solidFill>
              </a:rPr>
              <a:t>ifconfig</a:t>
            </a:r>
            <a:r>
              <a:rPr lang="en-US" sz="3200" dirty="0" smtClean="0">
                <a:solidFill>
                  <a:srgbClr val="FF0000"/>
                </a:solidFill>
              </a:rPr>
              <a:t>(Linux)</a:t>
            </a:r>
            <a:r>
              <a:rPr lang="en-US" sz="3200" dirty="0" smtClean="0"/>
              <a:t> to get </a:t>
            </a:r>
            <a:r>
              <a:rPr lang="en-US" sz="3200" dirty="0" err="1" smtClean="0"/>
              <a:t>ip</a:t>
            </a:r>
            <a:r>
              <a:rPr lang="en-US" sz="3200" dirty="0" smtClean="0"/>
              <a:t> address of your machine.</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914400"/>
            <a:ext cx="2133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19800" y="914400"/>
            <a:ext cx="24384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124200" y="3048000"/>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3124200" y="3467099"/>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43000" y="1219200"/>
            <a:ext cx="1752600" cy="369332"/>
          </a:xfrm>
          <a:prstGeom prst="rect">
            <a:avLst/>
          </a:prstGeom>
          <a:noFill/>
        </p:spPr>
        <p:txBody>
          <a:bodyPr wrap="square" rtlCol="0">
            <a:spAutoFit/>
          </a:bodyPr>
          <a:lstStyle/>
          <a:p>
            <a:pPr algn="ctr"/>
            <a:r>
              <a:rPr lang="en-US" dirty="0" smtClean="0">
                <a:solidFill>
                  <a:schemeClr val="bg1"/>
                </a:solidFill>
              </a:rPr>
              <a:t>Client Machine</a:t>
            </a:r>
            <a:endParaRPr lang="en-US" dirty="0">
              <a:solidFill>
                <a:schemeClr val="bg1"/>
              </a:solidFill>
            </a:endParaRPr>
          </a:p>
        </p:txBody>
      </p:sp>
      <p:sp>
        <p:nvSpPr>
          <p:cNvPr id="11" name="TextBox 10"/>
          <p:cNvSpPr txBox="1"/>
          <p:nvPr/>
        </p:nvSpPr>
        <p:spPr>
          <a:xfrm>
            <a:off x="6172200" y="1143000"/>
            <a:ext cx="2286000" cy="369332"/>
          </a:xfrm>
          <a:prstGeom prst="rect">
            <a:avLst/>
          </a:prstGeom>
          <a:noFill/>
        </p:spPr>
        <p:txBody>
          <a:bodyPr wrap="square" rtlCol="0">
            <a:spAutoFit/>
          </a:bodyPr>
          <a:lstStyle/>
          <a:p>
            <a:pPr algn="ctr"/>
            <a:r>
              <a:rPr lang="en-US" dirty="0" smtClean="0">
                <a:solidFill>
                  <a:schemeClr val="bg1"/>
                </a:solidFill>
              </a:rPr>
              <a:t>Server  Machine</a:t>
            </a:r>
          </a:p>
        </p:txBody>
      </p:sp>
      <p:sp>
        <p:nvSpPr>
          <p:cNvPr id="12" name="TextBox 11"/>
          <p:cNvSpPr txBox="1"/>
          <p:nvPr/>
        </p:nvSpPr>
        <p:spPr>
          <a:xfrm>
            <a:off x="685800" y="304800"/>
            <a:ext cx="7315200" cy="461665"/>
          </a:xfrm>
          <a:prstGeom prst="rect">
            <a:avLst/>
          </a:prstGeom>
          <a:noFill/>
        </p:spPr>
        <p:txBody>
          <a:bodyPr wrap="square" rtlCol="0">
            <a:spAutoFit/>
          </a:bodyPr>
          <a:lstStyle/>
          <a:p>
            <a:r>
              <a:rPr lang="en-US" sz="2400" dirty="0" smtClean="0"/>
              <a:t>Socket Connection between Client and Server</a:t>
            </a:r>
            <a:endParaRPr lang="en-US" sz="2400" dirty="0"/>
          </a:p>
        </p:txBody>
      </p:sp>
      <p:sp>
        <p:nvSpPr>
          <p:cNvPr id="13" name="TextBox 12"/>
          <p:cNvSpPr txBox="1"/>
          <p:nvPr/>
        </p:nvSpPr>
        <p:spPr>
          <a:xfrm>
            <a:off x="3657600" y="3124200"/>
            <a:ext cx="1905000" cy="369332"/>
          </a:xfrm>
          <a:prstGeom prst="rect">
            <a:avLst/>
          </a:prstGeom>
          <a:noFill/>
        </p:spPr>
        <p:txBody>
          <a:bodyPr wrap="square" rtlCol="0">
            <a:spAutoFit/>
          </a:bodyPr>
          <a:lstStyle/>
          <a:p>
            <a:pPr algn="ctr"/>
            <a:r>
              <a:rPr lang="en-US" dirty="0" smtClean="0"/>
              <a:t>Socket</a:t>
            </a:r>
            <a:endParaRPr lang="en-US" dirty="0"/>
          </a:p>
        </p:txBody>
      </p:sp>
      <p:sp>
        <p:nvSpPr>
          <p:cNvPr id="14" name="TextBox 13"/>
          <p:cNvSpPr txBox="1"/>
          <p:nvPr/>
        </p:nvSpPr>
        <p:spPr>
          <a:xfrm>
            <a:off x="3048000" y="3048000"/>
            <a:ext cx="685800" cy="369332"/>
          </a:xfrm>
          <a:prstGeom prst="rect">
            <a:avLst/>
          </a:prstGeom>
          <a:noFill/>
        </p:spPr>
        <p:txBody>
          <a:bodyPr wrap="square" rtlCol="0">
            <a:spAutoFit/>
          </a:bodyPr>
          <a:lstStyle/>
          <a:p>
            <a:r>
              <a:rPr lang="en-US" dirty="0" smtClean="0"/>
              <a:t>port</a:t>
            </a:r>
            <a:endParaRPr lang="en-US" dirty="0"/>
          </a:p>
        </p:txBody>
      </p:sp>
      <p:sp>
        <p:nvSpPr>
          <p:cNvPr id="15" name="TextBox 14"/>
          <p:cNvSpPr txBox="1"/>
          <p:nvPr/>
        </p:nvSpPr>
        <p:spPr>
          <a:xfrm>
            <a:off x="5334000" y="3048000"/>
            <a:ext cx="685800" cy="369332"/>
          </a:xfrm>
          <a:prstGeom prst="rect">
            <a:avLst/>
          </a:prstGeom>
          <a:noFill/>
        </p:spPr>
        <p:txBody>
          <a:bodyPr wrap="square" rtlCol="0">
            <a:spAutoFit/>
          </a:bodyPr>
          <a:lstStyle/>
          <a:p>
            <a:r>
              <a:rPr lang="en-US" dirty="0" smtClean="0"/>
              <a:t>port</a:t>
            </a:r>
            <a:endParaRPr lang="en-US" dirty="0"/>
          </a:p>
        </p:txBody>
      </p:sp>
      <p:sp>
        <p:nvSpPr>
          <p:cNvPr id="16" name="TextBox 15"/>
          <p:cNvSpPr txBox="1"/>
          <p:nvPr/>
        </p:nvSpPr>
        <p:spPr>
          <a:xfrm>
            <a:off x="0" y="4027944"/>
            <a:ext cx="8458200" cy="2677656"/>
          </a:xfrm>
          <a:prstGeom prst="rect">
            <a:avLst/>
          </a:prstGeom>
          <a:noFill/>
        </p:spPr>
        <p:txBody>
          <a:bodyPr wrap="square" rtlCol="0">
            <a:spAutoFit/>
          </a:bodyPr>
          <a:lstStyle/>
          <a:p>
            <a:pPr algn="just"/>
            <a:r>
              <a:rPr lang="en-US" sz="2400" dirty="0"/>
              <a:t>A </a:t>
            </a:r>
            <a:r>
              <a:rPr lang="en-US" sz="2400" b="1" dirty="0"/>
              <a:t>socket</a:t>
            </a:r>
            <a:r>
              <a:rPr lang="en-US" sz="2400" dirty="0"/>
              <a:t> is one endpoint of a two-way communication link between two programs running on the </a:t>
            </a:r>
            <a:r>
              <a:rPr lang="en-US" sz="2400" b="1" dirty="0"/>
              <a:t>network</a:t>
            </a:r>
            <a:r>
              <a:rPr lang="en-US" sz="2400" dirty="0"/>
              <a:t>. </a:t>
            </a:r>
            <a:endParaRPr lang="en-US" sz="2400" dirty="0" smtClean="0"/>
          </a:p>
          <a:p>
            <a:pPr algn="just"/>
            <a:r>
              <a:rPr lang="en-US" sz="2400" dirty="0" smtClean="0"/>
              <a:t>An </a:t>
            </a:r>
            <a:r>
              <a:rPr lang="en-US" sz="2400" dirty="0"/>
              <a:t>endpoint is a combination of an IP address and a port number</a:t>
            </a:r>
            <a:r>
              <a:rPr lang="en-US" sz="2400" dirty="0" smtClean="0"/>
              <a:t>.</a:t>
            </a:r>
          </a:p>
          <a:p>
            <a:pPr algn="just"/>
            <a:r>
              <a:rPr lang="en-US" sz="2400" dirty="0" smtClean="0"/>
              <a:t>Every machine/device on network is identified with IP Address.</a:t>
            </a:r>
          </a:p>
          <a:p>
            <a:pPr algn="just"/>
            <a:r>
              <a:rPr lang="en-US" sz="2400" b="1" dirty="0" smtClean="0">
                <a:solidFill>
                  <a:srgbClr val="FF0000"/>
                </a:solidFill>
              </a:rPr>
              <a:t>127.0.0.1</a:t>
            </a:r>
            <a:r>
              <a:rPr lang="en-US" sz="2400" dirty="0" smtClean="0">
                <a:solidFill>
                  <a:srgbClr val="FF0000"/>
                </a:solidFill>
              </a:rPr>
              <a:t> is </a:t>
            </a:r>
            <a:r>
              <a:rPr lang="en-US" sz="2400" b="1" dirty="0" smtClean="0">
                <a:solidFill>
                  <a:srgbClr val="FF0000"/>
                </a:solidFill>
              </a:rPr>
              <a:t>Loop back IP Address</a:t>
            </a:r>
            <a:r>
              <a:rPr lang="en-US" sz="2400" dirty="0" smtClean="0">
                <a:solidFill>
                  <a:srgbClr val="FF0000"/>
                </a:solidFill>
              </a:rPr>
              <a:t>, which represents current machine, only. Loopback IP </a:t>
            </a:r>
            <a:r>
              <a:rPr lang="en-US" sz="2400" dirty="0" err="1" smtClean="0">
                <a:solidFill>
                  <a:srgbClr val="FF0000"/>
                </a:solidFill>
              </a:rPr>
              <a:t>Addr</a:t>
            </a:r>
            <a:r>
              <a:rPr lang="en-US" sz="2400" dirty="0" smtClean="0">
                <a:solidFill>
                  <a:srgbClr val="FF0000"/>
                </a:solidFill>
              </a:rPr>
              <a:t> is standard across platforms and languages.</a:t>
            </a:r>
            <a:endParaRPr lang="en-US" sz="2400" dirty="0">
              <a:solidFill>
                <a:srgbClr val="FF0000"/>
              </a:solidFill>
            </a:endParaRPr>
          </a:p>
        </p:txBody>
      </p:sp>
      <p:sp>
        <p:nvSpPr>
          <p:cNvPr id="21" name="Rectangle 20"/>
          <p:cNvSpPr/>
          <p:nvPr/>
        </p:nvSpPr>
        <p:spPr>
          <a:xfrm>
            <a:off x="1524000" y="2514600"/>
            <a:ext cx="152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Stack</a:t>
            </a:r>
          </a:p>
          <a:p>
            <a:pPr algn="ctr"/>
            <a:r>
              <a:rPr lang="en-US" dirty="0" smtClean="0"/>
              <a:t>TCP/IP</a:t>
            </a:r>
            <a:endParaRPr lang="en-US" dirty="0"/>
          </a:p>
        </p:txBody>
      </p:sp>
      <p:sp>
        <p:nvSpPr>
          <p:cNvPr id="22" name="Rectangle 21"/>
          <p:cNvSpPr/>
          <p:nvPr/>
        </p:nvSpPr>
        <p:spPr>
          <a:xfrm>
            <a:off x="6096000" y="2590800"/>
            <a:ext cx="152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Stack</a:t>
            </a:r>
          </a:p>
          <a:p>
            <a:pPr algn="ctr"/>
            <a:r>
              <a:rPr lang="en-US" dirty="0" smtClean="0"/>
              <a:t>TCP/IP</a:t>
            </a:r>
            <a:endParaRPr lang="en-US" dirty="0"/>
          </a:p>
        </p:txBody>
      </p:sp>
      <p:sp>
        <p:nvSpPr>
          <p:cNvPr id="17" name="TextBox 16"/>
          <p:cNvSpPr txBox="1"/>
          <p:nvPr/>
        </p:nvSpPr>
        <p:spPr>
          <a:xfrm>
            <a:off x="1447800" y="3657600"/>
            <a:ext cx="6477000" cy="369332"/>
          </a:xfrm>
          <a:prstGeom prst="rect">
            <a:avLst/>
          </a:prstGeom>
          <a:noFill/>
        </p:spPr>
        <p:txBody>
          <a:bodyPr wrap="square" rtlCol="0">
            <a:spAutoFit/>
          </a:bodyPr>
          <a:lstStyle/>
          <a:p>
            <a:r>
              <a:rPr lang="en-US" dirty="0" smtClean="0"/>
              <a:t>Above Client and Server machines are connected with a network</a:t>
            </a:r>
            <a:endParaRPr lang="en-US" dirty="0"/>
          </a:p>
        </p:txBody>
      </p:sp>
      <p:sp>
        <p:nvSpPr>
          <p:cNvPr id="18" name="Rectangle 17"/>
          <p:cNvSpPr/>
          <p:nvPr/>
        </p:nvSpPr>
        <p:spPr>
          <a:xfrm>
            <a:off x="1524000" y="18288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Program</a:t>
            </a:r>
            <a:endParaRPr lang="en-US" dirty="0"/>
          </a:p>
        </p:txBody>
      </p:sp>
      <p:sp>
        <p:nvSpPr>
          <p:cNvPr id="19" name="Rectangle 18"/>
          <p:cNvSpPr/>
          <p:nvPr/>
        </p:nvSpPr>
        <p:spPr>
          <a:xfrm>
            <a:off x="6096000" y="17526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Program</a:t>
            </a:r>
          </a:p>
          <a:p>
            <a:pPr algn="ctr"/>
            <a:r>
              <a:rPr lang="en-US" dirty="0" smtClean="0">
                <a:solidFill>
                  <a:schemeClr val="bg1"/>
                </a:solidFill>
              </a:rPr>
              <a:t>(listens on a port)</a:t>
            </a:r>
          </a:p>
          <a:p>
            <a:pPr algn="ct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1800" dirty="0" smtClean="0"/>
              <a:t>Data is transferred as packets over sockets. TCP/IP or UDP Protocol stack divide the data (which need to be transferred) into packets.</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381000"/>
            <a:ext cx="7924800" cy="6172199"/>
          </a:xfrm>
        </p:spPr>
        <p:txBody>
          <a:bodyPr>
            <a:noAutofit/>
          </a:bodyPr>
          <a:lstStyle/>
          <a:p>
            <a:pPr algn="l"/>
            <a:r>
              <a:rPr lang="en-US" sz="3200" dirty="0" smtClean="0"/>
              <a:t>A Client is a program, which may or may not run continuously, and sends requests to Server Program, when required. </a:t>
            </a:r>
            <a:r>
              <a:rPr lang="en-US" sz="3200" dirty="0" err="1" smtClean="0"/>
              <a:t>Eg</a:t>
            </a:r>
            <a:r>
              <a:rPr lang="en-US" sz="3200" dirty="0" smtClean="0"/>
              <a:t>: Web Browser, </a:t>
            </a:r>
            <a:r>
              <a:rPr lang="en-US" sz="3200" dirty="0" err="1" smtClean="0"/>
              <a:t>Whats</a:t>
            </a:r>
            <a:r>
              <a:rPr lang="en-US" sz="3200" dirty="0" smtClean="0"/>
              <a:t> App client, Skype client, Email client(like outlook),etc...</a:t>
            </a:r>
            <a:br>
              <a:rPr lang="en-US" sz="3200" dirty="0" smtClean="0"/>
            </a:br>
            <a:r>
              <a:rPr lang="en-US" sz="3200" dirty="0" smtClean="0"/>
              <a:t/>
            </a:r>
            <a:br>
              <a:rPr lang="en-US" sz="3200" dirty="0" smtClean="0"/>
            </a:br>
            <a:r>
              <a:rPr lang="en-US" sz="3200" dirty="0" smtClean="0"/>
              <a:t>A Server is a program, which is expected to run </a:t>
            </a:r>
            <a:r>
              <a:rPr lang="en-US" sz="3200" dirty="0" err="1" smtClean="0"/>
              <a:t>continously</a:t>
            </a:r>
            <a:r>
              <a:rPr lang="en-US" sz="3200" dirty="0" smtClean="0"/>
              <a:t>, to provide responses to Client requests.</a:t>
            </a:r>
            <a:br>
              <a:rPr lang="en-US" sz="3200" dirty="0" smtClean="0"/>
            </a:br>
            <a:r>
              <a:rPr lang="en-US" sz="3200" dirty="0" err="1" smtClean="0"/>
              <a:t>Eg</a:t>
            </a:r>
            <a:r>
              <a:rPr lang="en-US" sz="3200" dirty="0" smtClean="0"/>
              <a:t>: Web Server, Chat Server, </a:t>
            </a:r>
            <a:r>
              <a:rPr lang="en-US" sz="3200" dirty="0" err="1" smtClean="0"/>
              <a:t>EMail</a:t>
            </a:r>
            <a:r>
              <a:rPr lang="en-US" sz="3200" dirty="0" smtClean="0"/>
              <a:t> Server. Generally a Server program runs on machine with high hardware configuration, based on number of clients </a:t>
            </a:r>
            <a:r>
              <a:rPr lang="en-US" sz="3200" dirty="0" err="1" smtClean="0"/>
              <a:t>parallely</a:t>
            </a:r>
            <a:r>
              <a:rPr lang="en-US" sz="3200" dirty="0" smtClean="0"/>
              <a:t> interacting.</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1132</TotalTime>
  <Words>405</Words>
  <Application>Microsoft Office PowerPoint</Application>
  <PresentationFormat>On-screen Show (4:3)</PresentationFormat>
  <Paragraphs>98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Network Programming</vt:lpstr>
      <vt:lpstr>These days almost all devices</vt:lpstr>
      <vt:lpstr>network programming refers to writing programs that execute across multiple devices (computers), in which the devices are all connected to each other using a network.  java.net package of the J2SE APIs contains classes for Network Programming.  There are two Basic Network protocols, TCP/IP and UDP. Any one of these are required to create network connection between devices.</vt:lpstr>
      <vt:lpstr>TCP: TCP stands for Transmission Control Protocol, which allows for reliable communication between two applications. TCP is typically used over the Internet Protocol, which is referred to as TCP/IP. TCP is Connection oriented Protocol. All packets are traversed thru the connection created between devices. UDP: UDP stands for User Datagram Protocol, a connection-less protocol that allows for packets of data to be transmitted between applications. Packets traverse thru multiple paths, between devices. UDP is not reliable and there is no guarantee in the order of packets received.</vt:lpstr>
      <vt:lpstr>Slide 5</vt:lpstr>
      <vt:lpstr>IP Address: Each device on network is identified by IP Address. Use command ipconfig (windows) ifconfig(Linux) to get ip address of your machine.</vt:lpstr>
      <vt:lpstr>Slide 7</vt:lpstr>
      <vt:lpstr>Data is transferred as packets over sockets. TCP/IP or UDP Protocol stack divide the data (which need to be transferred) into packets.</vt:lpstr>
      <vt:lpstr>A Client is a program, which may or may not run continuously, and sends requests to Server Program, when required. Eg: Web Browser, Whats App client, Skype client, Email client(like outlook),etc...  A Server is a program, which is expected to run continously, to provide responses to Client requests. Eg: Web Server, Chat Server, EMail Server. Generally a Server program runs on machine with high hardware configuration, based on number of clients parallely interacting.</vt:lpstr>
      <vt:lpstr>Slide 10</vt:lpstr>
      <vt:lpstr>Port Number A device will have multiple(thousands) of Network port numbers. Purpose of port numbers is multiple Network Applications(on a machine) can simultaneously send/receive data. http://www.xyz.com:1234/ Server Standard Port Numbers(for Application Protocols) 80 – HTTP (Protocol used by Web Browser and WebServer) Stands for Hyper Text Transfer Protocol 443 – HTTPS(also used by Web Browser and Web Server, for secured communication) 25 – SMTP(Simple Mail Transfer Protocol) EMails 110 – POP3(Post Office Protocol), Emails FTP- Upload/Download files, SSH –Remote Login</vt:lpstr>
      <vt:lpstr>DNS, Domain Name Server:  1. DNS converts domain name(like www.xyz.com) to corresponding IP address, and vice versa. 2. DNS is required, since a connection cannot be established by directly using domain name, and ip address is required for the same. 3. Domain names are used for convenience of user, and let user to remember website names easily.</vt:lpstr>
      <vt:lpstr>Slide 13</vt:lpstr>
      <vt:lpstr>Slide 14</vt:lpstr>
      <vt:lpstr>java.net.ServerSocket class is used by server applications to obtain a port and listen for client requests.  1public ServerSocket(int port) throws IOException Attempts to create a server socket bound to the specified port. An exception occurs if the port is already bound(or used) by another application. 2public ServerSocket(int port, int backlog) throws IOException Similar to the previous constructor, the backlog parameter specifies how many incoming clients to store in a wait queue. </vt:lpstr>
      <vt:lpstr>java.net.Socket class represents the socket that both the client and server use to communicate with each other. The client obtains a Socket object by instantiating one, whereas the server obtains a Socket object from the return value of the accept() method.  public Socket(String host, int port) throws UnknownHostException, IOException.This method attempts to connect to the specified server at the specified port. If this constructor does not throw an exception, the connection is successful and the client is connected to the server. 2public Socket(InetAddress host, int port) throws IOException This method is identical to the previous constructor, except that the host is denoted by an InetAddress object.</vt:lpstr>
      <vt:lpstr>java.net.Socket class represents the socket that both the client and server use to communicate with each other. The client obtains a Socket object by instantiating one, whereas the server obtains a Socket object from the return value of the accept() method.  public Socket(String host, int port) throws UnknownHostException, IOException.This method attempts to connect to the specified server at the specified port. If this constructor does not throw an exception, the connection is successful and the client is connected to the server. 2public Socket(InetAddress host, int port) throws IOExceptionThis method is identical to the previous constructor, except that the host is denoted by an InetAddress object.</vt:lpstr>
      <vt:lpstr>java.net.Socket and ServerSocket uses TCP protocol  java.net.DatagramSocket and DatagramPacket uses UDP Protocol  Socket programming in Java is also dependent on java.io package. Data is read and written to Sockets using InputStream and OutputStream.  Note that connection cannot be directly created using domain name or host name. To create a connection, IP address is required. But IP address is not human friendly, i..e not readable or memorable. Hence DNS(Domain Name Server) converts domain name to IP Address and vice versa.</vt:lpstr>
      <vt:lpstr>Java.net.URLConnection is a interface HTTPURLConnection is an implementation of URLConnection, and is used to send HTTP Request to a Web Server, get and post request</vt:lpstr>
      <vt:lpstr>#1. Simple Client and Server. A Client sends int or float to Server. Server need to multiply with 10, and send result back to Client. Client need to display final value. #2. Develop a console based Server and Client. Client need to send commands like current directory, change directory, list files &amp; file properties(like modified date, etc…). Server program need to provide above details, when requested by client. #3. Implement a simple Web Server, which receives request, and serve the requested file.</vt:lpstr>
      <vt:lpstr>Remote Method Invocation(RMI) RMI is Java specific  network protocol, and is used for interaction between two Remote Java objects.  Java objects run on different machines which are connected thru network. Hence RMI can be used to develop distributed Java Applications. Internally RMI uses Serialization and Socket Programming. All packages and interfaces required for RMI are available in builtin package java.rmi(which is part of J2SE). Disadvantage of RMI is, RMI cannot be used for interaction between non Java objects.</vt:lpstr>
      <vt:lpstr>Slide 22</vt:lpstr>
      <vt:lpstr>Applets: Applets are used to develop GUI(Graphical User Interface) based programming in Java. Below are packages which need to be implemented for Applets java.applet.* java.awt.*  Applet LifeCycle</vt:lpstr>
      <vt:lpstr>Swing: Swing is used to develop GUI based programs in Java.Below are advantages of Swing compared to Applet.  1. Swing is light weight compared to Applet. 2. In Swing all UI components are developed fully in Java, but in Applet, native UI Tool kits are used. Hence Swing provides common look and feel across various platforms. 3. Swing provides advanced UI Widgets like Image Button, tabbed panes,etc... Swing UI widgets are in package javax.swing.* package. Event handling in Swing is same as that of Applet, which uses java.awt.event. Now Swing has almost replaced Applets.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dc:title>
  <dc:creator>admin</dc:creator>
  <cp:lastModifiedBy>admin</cp:lastModifiedBy>
  <cp:revision>164</cp:revision>
  <dcterms:created xsi:type="dcterms:W3CDTF">2015-11-10T12:15:32Z</dcterms:created>
  <dcterms:modified xsi:type="dcterms:W3CDTF">2017-07-17T09:20:49Z</dcterms:modified>
</cp:coreProperties>
</file>