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13" r:id="rId3"/>
    <p:sldId id="257" r:id="rId4"/>
    <p:sldId id="279" r:id="rId5"/>
    <p:sldId id="258" r:id="rId6"/>
    <p:sldId id="275" r:id="rId7"/>
    <p:sldId id="259" r:id="rId8"/>
    <p:sldId id="260" r:id="rId9"/>
    <p:sldId id="261" r:id="rId10"/>
    <p:sldId id="262" r:id="rId11"/>
    <p:sldId id="276" r:id="rId12"/>
    <p:sldId id="295" r:id="rId13"/>
    <p:sldId id="263" r:id="rId14"/>
    <p:sldId id="273" r:id="rId15"/>
    <p:sldId id="269" r:id="rId16"/>
    <p:sldId id="277" r:id="rId17"/>
    <p:sldId id="272" r:id="rId18"/>
    <p:sldId id="270" r:id="rId19"/>
    <p:sldId id="299" r:id="rId20"/>
    <p:sldId id="264" r:id="rId21"/>
    <p:sldId id="267" r:id="rId22"/>
    <p:sldId id="266" r:id="rId23"/>
    <p:sldId id="265" r:id="rId24"/>
    <p:sldId id="325" r:id="rId25"/>
    <p:sldId id="287" r:id="rId26"/>
    <p:sldId id="314" r:id="rId27"/>
    <p:sldId id="271" r:id="rId28"/>
    <p:sldId id="286" r:id="rId29"/>
    <p:sldId id="326" r:id="rId30"/>
    <p:sldId id="268" r:id="rId31"/>
    <p:sldId id="308" r:id="rId32"/>
    <p:sldId id="300" r:id="rId33"/>
    <p:sldId id="315" r:id="rId34"/>
    <p:sldId id="280" r:id="rId35"/>
    <p:sldId id="318" r:id="rId36"/>
    <p:sldId id="301" r:id="rId37"/>
    <p:sldId id="302" r:id="rId38"/>
    <p:sldId id="296" r:id="rId39"/>
    <p:sldId id="288" r:id="rId40"/>
    <p:sldId id="289" r:id="rId41"/>
    <p:sldId id="278" r:id="rId42"/>
    <p:sldId id="322" r:id="rId43"/>
    <p:sldId id="281" r:id="rId44"/>
    <p:sldId id="303" r:id="rId45"/>
    <p:sldId id="319" r:id="rId46"/>
    <p:sldId id="282" r:id="rId47"/>
    <p:sldId id="290" r:id="rId48"/>
    <p:sldId id="291" r:id="rId49"/>
    <p:sldId id="294" r:id="rId50"/>
    <p:sldId id="293" r:id="rId51"/>
    <p:sldId id="283" r:id="rId52"/>
    <p:sldId id="284" r:id="rId53"/>
    <p:sldId id="316" r:id="rId54"/>
    <p:sldId id="285" r:id="rId55"/>
    <p:sldId id="323" r:id="rId56"/>
    <p:sldId id="324" r:id="rId57"/>
    <p:sldId id="292" r:id="rId58"/>
    <p:sldId id="321" r:id="rId59"/>
    <p:sldId id="297" r:id="rId60"/>
    <p:sldId id="306" r:id="rId61"/>
    <p:sldId id="298" r:id="rId62"/>
    <p:sldId id="304" r:id="rId63"/>
    <p:sldId id="305" r:id="rId64"/>
    <p:sldId id="310" r:id="rId65"/>
    <p:sldId id="309" r:id="rId66"/>
    <p:sldId id="317" r:id="rId67"/>
    <p:sldId id="307" r:id="rId68"/>
    <p:sldId id="311" r:id="rId69"/>
    <p:sldId id="312" r:id="rId70"/>
    <p:sldId id="320" r:id="rId71"/>
    <p:sldId id="327" r:id="rId72"/>
    <p:sldId id="328" r:id="rId73"/>
    <p:sldId id="331" r:id="rId74"/>
    <p:sldId id="332" r:id="rId75"/>
    <p:sldId id="333" r:id="rId76"/>
    <p:sldId id="329" r:id="rId77"/>
    <p:sldId id="330"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9" autoAdjust="0"/>
    <p:restoredTop sz="94486" autoAdjust="0"/>
  </p:normalViewPr>
  <p:slideViewPr>
    <p:cSldViewPr>
      <p:cViewPr>
        <p:scale>
          <a:sx n="96" d="100"/>
          <a:sy n="96" d="100"/>
        </p:scale>
        <p:origin x="-1013" y="2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3ADBE9-7BA4-43EA-AC9F-F9AA74851B36}" type="datetimeFigureOut">
              <a:rPr lang="en-US" smtClean="0"/>
              <a:pPr/>
              <a:t>7/10/2018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61314D-B154-4931-AD5B-2F973FD2946B}" type="slidenum">
              <a:rPr lang="en-US" smtClean="0"/>
              <a:pPr/>
              <a:t>‹#›</a:t>
            </a:fld>
            <a:endParaRPr lang="en-US"/>
          </a:p>
        </p:txBody>
      </p:sp>
    </p:spTree>
    <p:extLst>
      <p:ext uri="{BB962C8B-B14F-4D97-AF65-F5344CB8AC3E}">
        <p14:creationId xmlns:p14="http://schemas.microsoft.com/office/powerpoint/2010/main" val="111873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61314D-B154-4931-AD5B-2F973FD2946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61314D-B154-4931-AD5B-2F973FD2946B}"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BCAC95-D02B-4CCE-BB6D-723CDE787233}" type="datetime1">
              <a:rPr lang="en-US" smtClean="0"/>
              <a:pPr/>
              <a:t>7/10/2018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82394-C619-4253-BE4E-6556F9CD9B5D}" type="datetime1">
              <a:rPr lang="en-US" smtClean="0"/>
              <a:pPr/>
              <a:t>7/10/2018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6FBC6-71CF-44C2-BF3A-37803C9B68DD}" type="datetime1">
              <a:rPr lang="en-US" smtClean="0"/>
              <a:pPr/>
              <a:t>7/10/2018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39CCE2-3BF3-4348-92C2-14E6046CC3F0}" type="datetime1">
              <a:rPr lang="en-US" smtClean="0"/>
              <a:pPr/>
              <a:t>7/10/2018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2762A-105C-44B6-B881-C8843C791C4F}" type="datetime1">
              <a:rPr lang="en-US" smtClean="0"/>
              <a:pPr/>
              <a:t>7/10/2018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D10E8E-1861-433F-A59C-60246B76B2D5}" type="datetime1">
              <a:rPr lang="en-US" smtClean="0"/>
              <a:pPr/>
              <a:t>7/10/2018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C8B6DE-7EEB-4CFB-9BE8-AFCA1493683A}" type="datetime1">
              <a:rPr lang="en-US" smtClean="0"/>
              <a:pPr/>
              <a:t>7/10/2018</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B3944-9344-4F07-B996-0CF3B7D2FFE0}" type="datetime1">
              <a:rPr lang="en-US" smtClean="0"/>
              <a:pPr/>
              <a:t>7/10/2018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0CD72-EFAD-4348-A860-701F0ED30408}" type="datetime1">
              <a:rPr lang="en-US" smtClean="0"/>
              <a:pPr/>
              <a:t>7/10/2018</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A9467-77CC-4EB3-922F-6F44C117AF70}" type="datetime1">
              <a:rPr lang="en-US" smtClean="0"/>
              <a:pPr/>
              <a:t>7/10/2018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7CEBC-FC70-4133-A1F9-DF4E6EA02EDF}" type="datetime1">
              <a:rPr lang="en-US" smtClean="0"/>
              <a:pPr/>
              <a:t>7/10/2018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C6CB6F-C7EB-4A2D-8329-73A810340D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8CD7C-F6E1-430B-ACF0-5998A4720D69}" type="datetime1">
              <a:rPr lang="en-US" smtClean="0"/>
              <a:pPr/>
              <a:t>7/10/2018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6CB6F-C7EB-4A2D-8329-73A810340D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Basics</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0"/>
            <a:ext cx="8305800" cy="6172200"/>
          </a:xfrm>
        </p:spPr>
        <p:txBody>
          <a:bodyPr>
            <a:normAutofit fontScale="25000" lnSpcReduction="20000"/>
          </a:bodyPr>
          <a:lstStyle/>
          <a:p>
            <a:pPr algn="l"/>
            <a:r>
              <a:rPr lang="en-US" sz="14400" dirty="0" smtClean="0"/>
              <a:t>Operators</a:t>
            </a:r>
          </a:p>
          <a:p>
            <a:pPr algn="l"/>
            <a:r>
              <a:rPr lang="en-US" sz="11200" dirty="0" smtClean="0">
                <a:solidFill>
                  <a:srgbClr val="FF0000"/>
                </a:solidFill>
              </a:rPr>
              <a:t>4.Assignment</a:t>
            </a:r>
          </a:p>
          <a:p>
            <a:pPr algn="l"/>
            <a:r>
              <a:rPr lang="en-US" sz="8000" dirty="0" smtClean="0"/>
              <a:t>Assignment is used to assign a variable or a fixed value to another variable.</a:t>
            </a:r>
          </a:p>
          <a:p>
            <a:pPr algn="l"/>
            <a:r>
              <a:rPr lang="en-US" sz="8000" dirty="0" smtClean="0"/>
              <a:t>=, +=(</a:t>
            </a:r>
            <a:r>
              <a:rPr lang="en-US" sz="8000" dirty="0" smtClean="0">
                <a:solidFill>
                  <a:srgbClr val="00B050"/>
                </a:solidFill>
              </a:rPr>
              <a:t>short hand assignment</a:t>
            </a:r>
            <a:r>
              <a:rPr lang="en-US" sz="8000" dirty="0" smtClean="0"/>
              <a:t>)</a:t>
            </a:r>
          </a:p>
          <a:p>
            <a:pPr algn="l"/>
            <a:r>
              <a:rPr lang="en-US" sz="8000" dirty="0" smtClean="0"/>
              <a:t>-=, *=, /=, %=</a:t>
            </a:r>
          </a:p>
          <a:p>
            <a:pPr algn="l"/>
            <a:r>
              <a:rPr lang="en-US" sz="8000" dirty="0" smtClean="0"/>
              <a:t>For </a:t>
            </a:r>
            <a:r>
              <a:rPr lang="en-US" sz="8000" dirty="0" err="1" smtClean="0"/>
              <a:t>eg</a:t>
            </a:r>
            <a:r>
              <a:rPr lang="en-US" sz="8000" dirty="0" smtClean="0"/>
              <a:t>. x+=y means x=</a:t>
            </a:r>
            <a:r>
              <a:rPr lang="en-US" sz="8000" dirty="0" err="1" smtClean="0"/>
              <a:t>x+y</a:t>
            </a:r>
            <a:r>
              <a:rPr lang="en-US" sz="8000" dirty="0" smtClean="0"/>
              <a:t>; X*=y; means x =x*y;</a:t>
            </a:r>
          </a:p>
          <a:p>
            <a:pPr algn="l"/>
            <a:r>
              <a:rPr lang="en-US" sz="11200" dirty="0" smtClean="0">
                <a:solidFill>
                  <a:srgbClr val="FF0000"/>
                </a:solidFill>
              </a:rPr>
              <a:t>5.Conditional or Ternary Operator</a:t>
            </a:r>
          </a:p>
          <a:p>
            <a:pPr algn="l"/>
            <a:r>
              <a:rPr lang="en-US" sz="9600" dirty="0" smtClean="0"/>
              <a:t>?:   condition?statment1:statement2;</a:t>
            </a:r>
          </a:p>
          <a:p>
            <a:pPr algn="l"/>
            <a:r>
              <a:rPr lang="en-US" sz="9600" dirty="0" smtClean="0"/>
              <a:t>If condition is true statement1 is executed, else statement2 is executed</a:t>
            </a:r>
          </a:p>
          <a:p>
            <a:pPr algn="l"/>
            <a:r>
              <a:rPr lang="en-US" sz="9600" dirty="0" smtClean="0"/>
              <a:t>It is called Ternary operator, as it will take three operands.</a:t>
            </a:r>
          </a:p>
          <a:p>
            <a:pPr algn="l"/>
            <a:r>
              <a:rPr lang="en-US" sz="11200" dirty="0" smtClean="0">
                <a:solidFill>
                  <a:srgbClr val="FF0000"/>
                </a:solidFill>
              </a:rPr>
              <a:t>6.Bitwise</a:t>
            </a:r>
          </a:p>
          <a:p>
            <a:pPr algn="l"/>
            <a:r>
              <a:rPr lang="en-US" sz="11200" dirty="0" smtClean="0"/>
              <a:t>&amp;- bitwise AND,|-bitwise OR,^ -bitwise XOR,&lt;&lt;(bit wise left shift),&gt;&gt;(bit wise right shift)</a:t>
            </a:r>
          </a:p>
          <a:p>
            <a:pPr algn="l"/>
            <a:r>
              <a:rPr lang="en-US" sz="11200" dirty="0" smtClean="0"/>
              <a:t>16&amp;8</a:t>
            </a:r>
          </a:p>
          <a:p>
            <a:pPr algn="l"/>
            <a:r>
              <a:rPr lang="en-US" sz="11200" dirty="0" smtClean="0"/>
              <a:t>0010000(binary representation of 16)</a:t>
            </a:r>
          </a:p>
          <a:p>
            <a:pPr algn="l"/>
            <a:r>
              <a:rPr lang="en-US" sz="11200" dirty="0" smtClean="0"/>
              <a:t>0001000(binary representation of 8)</a:t>
            </a:r>
          </a:p>
          <a:p>
            <a:pPr algn="l"/>
            <a:r>
              <a:rPr lang="en-US" sz="11200" dirty="0" smtClean="0"/>
              <a:t>_______</a:t>
            </a:r>
          </a:p>
          <a:p>
            <a:pPr algn="l"/>
            <a:r>
              <a:rPr lang="en-US" sz="11200" dirty="0" smtClean="0"/>
              <a:t>0000000</a:t>
            </a:r>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915400" cy="6858000"/>
          </a:xfrm>
        </p:spPr>
        <p:txBody>
          <a:bodyPr>
            <a:normAutofit fontScale="70000" lnSpcReduction="20000"/>
          </a:bodyPr>
          <a:lstStyle/>
          <a:p>
            <a:pPr algn="l"/>
            <a:r>
              <a:rPr lang="en-US" sz="3600" dirty="0" smtClean="0"/>
              <a:t>Below tools are Required to develop java Programs</a:t>
            </a:r>
          </a:p>
          <a:p>
            <a:pPr algn="l"/>
            <a:r>
              <a:rPr lang="en-US" sz="3600" dirty="0" smtClean="0"/>
              <a:t>As known execution of Java program has two steps Compilation and interpretation. Hence Java is </a:t>
            </a:r>
            <a:r>
              <a:rPr lang="en-US" sz="3600" dirty="0" smtClean="0">
                <a:solidFill>
                  <a:srgbClr val="00B050"/>
                </a:solidFill>
              </a:rPr>
              <a:t>Compiled</a:t>
            </a:r>
            <a:r>
              <a:rPr lang="en-US" sz="3600" dirty="0" smtClean="0"/>
              <a:t> and </a:t>
            </a:r>
            <a:r>
              <a:rPr lang="en-US" sz="3600" dirty="0" smtClean="0">
                <a:solidFill>
                  <a:srgbClr val="00B050"/>
                </a:solidFill>
              </a:rPr>
              <a:t>Interpreted</a:t>
            </a:r>
            <a:r>
              <a:rPr lang="en-US" sz="3600" dirty="0" smtClean="0"/>
              <a:t> language. </a:t>
            </a:r>
          </a:p>
          <a:p>
            <a:pPr algn="l"/>
            <a:r>
              <a:rPr lang="en-US" sz="3600" b="1" dirty="0" smtClean="0">
                <a:solidFill>
                  <a:srgbClr val="FF0000"/>
                </a:solidFill>
              </a:rPr>
              <a:t>1.JDK(Java Development Kit) </a:t>
            </a:r>
            <a:r>
              <a:rPr lang="en-US" sz="3600" dirty="0" smtClean="0"/>
              <a:t>– This is used to compile .java file to .class file. </a:t>
            </a:r>
            <a:r>
              <a:rPr lang="en-US" sz="3600" dirty="0" err="1" smtClean="0">
                <a:solidFill>
                  <a:srgbClr val="00B050"/>
                </a:solidFill>
              </a:rPr>
              <a:t>Javac</a:t>
            </a:r>
            <a:r>
              <a:rPr lang="en-US" sz="3600" dirty="0" smtClean="0"/>
              <a:t> command is used to compile a java program(Generally developer performs this step). JDK 1.8</a:t>
            </a:r>
          </a:p>
          <a:p>
            <a:pPr algn="l"/>
            <a:r>
              <a:rPr lang="en-US" sz="3600" b="1" dirty="0" smtClean="0">
                <a:solidFill>
                  <a:srgbClr val="FF0000"/>
                </a:solidFill>
              </a:rPr>
              <a:t>2.JRE(Java Runtime Environment) </a:t>
            </a:r>
            <a:r>
              <a:rPr lang="en-US" sz="3600" dirty="0" smtClean="0"/>
              <a:t>– JRE has </a:t>
            </a:r>
            <a:r>
              <a:rPr lang="en-US" sz="3600" dirty="0" smtClean="0">
                <a:solidFill>
                  <a:srgbClr val="FF0000"/>
                </a:solidFill>
              </a:rPr>
              <a:t>JVM(Java Virtual Machine) </a:t>
            </a:r>
            <a:r>
              <a:rPr lang="en-US" sz="3600" dirty="0" smtClean="0"/>
              <a:t>and run time libraries. JRE is used to execute/run/interpret .class file(Generally end user performs this step, directly or indirectly)</a:t>
            </a:r>
          </a:p>
          <a:p>
            <a:pPr algn="l"/>
            <a:r>
              <a:rPr lang="en-US" sz="3600" b="1" dirty="0" smtClean="0">
                <a:solidFill>
                  <a:srgbClr val="FF0000"/>
                </a:solidFill>
              </a:rPr>
              <a:t>3. Any IDE(Integrated Development Environment). </a:t>
            </a:r>
            <a:r>
              <a:rPr lang="en-US" sz="3600" dirty="0" smtClean="0"/>
              <a:t>IDE is just like workbench, to write, compile , debug and run code. </a:t>
            </a:r>
            <a:r>
              <a:rPr lang="en-US" sz="3600" dirty="0" smtClean="0">
                <a:solidFill>
                  <a:srgbClr val="FF0000"/>
                </a:solidFill>
              </a:rPr>
              <a:t>IDE is optional</a:t>
            </a:r>
            <a:r>
              <a:rPr lang="en-US" sz="3600" dirty="0" smtClean="0"/>
              <a:t>. </a:t>
            </a:r>
            <a:r>
              <a:rPr lang="en-US" sz="3600" dirty="0" smtClean="0">
                <a:solidFill>
                  <a:srgbClr val="FF0000"/>
                </a:solidFill>
              </a:rPr>
              <a:t>Eclipse , </a:t>
            </a:r>
            <a:r>
              <a:rPr lang="en-US" sz="3600" dirty="0" err="1" smtClean="0">
                <a:solidFill>
                  <a:srgbClr val="FF0000"/>
                </a:solidFill>
              </a:rPr>
              <a:t>Netbeans</a:t>
            </a:r>
            <a:r>
              <a:rPr lang="en-US" sz="3600" dirty="0" smtClean="0">
                <a:solidFill>
                  <a:srgbClr val="FF0000"/>
                </a:solidFill>
              </a:rPr>
              <a:t>, </a:t>
            </a:r>
            <a:r>
              <a:rPr lang="en-US" sz="3600" dirty="0" err="1" smtClean="0">
                <a:solidFill>
                  <a:srgbClr val="FF0000"/>
                </a:solidFill>
              </a:rPr>
              <a:t>Intellij</a:t>
            </a:r>
            <a:r>
              <a:rPr lang="en-US" sz="3600" dirty="0" smtClean="0">
                <a:solidFill>
                  <a:srgbClr val="FF0000"/>
                </a:solidFill>
              </a:rPr>
              <a:t>, </a:t>
            </a:r>
            <a:r>
              <a:rPr lang="en-US" sz="3600" dirty="0" smtClean="0"/>
              <a:t>are most widely used IDEs.</a:t>
            </a:r>
          </a:p>
          <a:p>
            <a:pPr algn="l"/>
            <a:r>
              <a:rPr lang="en-US" sz="3600" dirty="0" smtClean="0"/>
              <a:t>NOTE: Instead of IDE command line also can be used</a:t>
            </a:r>
          </a:p>
          <a:p>
            <a:pPr algn="l"/>
            <a:r>
              <a:rPr lang="en-US" sz="3600" dirty="0" smtClean="0"/>
              <a:t>Generally 1 and 2 are provided by Sun/Oracle, IDE may be provided by some other third party.</a:t>
            </a:r>
          </a:p>
          <a:p>
            <a:pPr algn="l"/>
            <a:r>
              <a:rPr lang="en-US" sz="3600" dirty="0" smtClean="0">
                <a:solidFill>
                  <a:srgbClr val="FF0000"/>
                </a:solidFill>
              </a:rPr>
              <a:t>JSE</a:t>
            </a:r>
            <a:r>
              <a:rPr lang="en-US" sz="3600" dirty="0" smtClean="0"/>
              <a:t> stands for </a:t>
            </a:r>
            <a:r>
              <a:rPr lang="en-US" sz="3600" dirty="0" smtClean="0">
                <a:solidFill>
                  <a:srgbClr val="FF0000"/>
                </a:solidFill>
              </a:rPr>
              <a:t>Java Standard Edition</a:t>
            </a:r>
            <a:r>
              <a:rPr lang="en-US" sz="3600" dirty="0" smtClean="0"/>
              <a:t>, which has all packages related to Core Java</a:t>
            </a:r>
          </a:p>
          <a:p>
            <a:pPr algn="l"/>
            <a:r>
              <a:rPr lang="en-US" sz="3600" dirty="0" smtClean="0">
                <a:solidFill>
                  <a:srgbClr val="FF0000"/>
                </a:solidFill>
              </a:rPr>
              <a:t>J2EE</a:t>
            </a:r>
            <a:r>
              <a:rPr lang="en-US" sz="3600" dirty="0" smtClean="0"/>
              <a:t> means </a:t>
            </a:r>
            <a:r>
              <a:rPr lang="en-US" sz="3600" dirty="0" smtClean="0">
                <a:solidFill>
                  <a:srgbClr val="FF0000"/>
                </a:solidFill>
              </a:rPr>
              <a:t>Java 2 Enterprise Edition</a:t>
            </a:r>
            <a:r>
              <a:rPr lang="en-US" sz="3600" dirty="0" smtClean="0"/>
              <a:t>, which has all packages related to Advanced java(like </a:t>
            </a:r>
            <a:r>
              <a:rPr lang="en-US" sz="3600" dirty="0" err="1" smtClean="0"/>
              <a:t>Jsp</a:t>
            </a:r>
            <a:r>
              <a:rPr lang="en-US" sz="3600" dirty="0" smtClean="0"/>
              <a:t>/</a:t>
            </a:r>
            <a:r>
              <a:rPr lang="en-US" sz="3600" dirty="0" err="1" smtClean="0"/>
              <a:t>servlets</a:t>
            </a:r>
            <a:r>
              <a:rPr lang="en-US" sz="3600" dirty="0" smtClean="0"/>
              <a:t>/EJB/etc…)</a:t>
            </a:r>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0" y="914400"/>
            <a:ext cx="1981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code(Human writeable, readable)</a:t>
            </a:r>
            <a:endParaRPr lang="en-US" dirty="0"/>
          </a:p>
        </p:txBody>
      </p:sp>
      <p:sp>
        <p:nvSpPr>
          <p:cNvPr id="6" name="Rectangle 5"/>
          <p:cNvSpPr/>
          <p:nvPr/>
        </p:nvSpPr>
        <p:spPr>
          <a:xfrm>
            <a:off x="2819400" y="4953000"/>
            <a:ext cx="1981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executable</a:t>
            </a:r>
            <a:endParaRPr lang="en-US" dirty="0"/>
          </a:p>
        </p:txBody>
      </p:sp>
      <p:sp>
        <p:nvSpPr>
          <p:cNvPr id="7" name="Rectangle 6"/>
          <p:cNvSpPr/>
          <p:nvPr/>
        </p:nvSpPr>
        <p:spPr>
          <a:xfrm>
            <a:off x="2819400" y="3124200"/>
            <a:ext cx="1981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(byte code)</a:t>
            </a:r>
            <a:endParaRPr lang="en-US" dirty="0"/>
          </a:p>
        </p:txBody>
      </p:sp>
      <p:sp>
        <p:nvSpPr>
          <p:cNvPr id="8" name="Down Arrow 7"/>
          <p:cNvSpPr/>
          <p:nvPr/>
        </p:nvSpPr>
        <p:spPr>
          <a:xfrm>
            <a:off x="3657600" y="1981200"/>
            <a:ext cx="2286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657600" y="4114800"/>
            <a:ext cx="2286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76600" y="2667000"/>
            <a:ext cx="2209800" cy="369332"/>
          </a:xfrm>
          <a:prstGeom prst="rect">
            <a:avLst/>
          </a:prstGeom>
          <a:noFill/>
        </p:spPr>
        <p:txBody>
          <a:bodyPr wrap="square" rtlCol="0">
            <a:spAutoFit/>
          </a:bodyPr>
          <a:lstStyle/>
          <a:p>
            <a:r>
              <a:rPr lang="en-US" b="1" dirty="0" err="1" smtClean="0">
                <a:solidFill>
                  <a:srgbClr val="FF0000"/>
                </a:solidFill>
              </a:rPr>
              <a:t>Javac</a:t>
            </a:r>
            <a:r>
              <a:rPr lang="en-US" b="1" dirty="0" smtClean="0">
                <a:solidFill>
                  <a:srgbClr val="FF0000"/>
                </a:solidFill>
              </a:rPr>
              <a:t> Abcd.java</a:t>
            </a:r>
            <a:endParaRPr lang="en-US" b="1" dirty="0">
              <a:solidFill>
                <a:srgbClr val="FF0000"/>
              </a:solidFill>
            </a:endParaRPr>
          </a:p>
        </p:txBody>
      </p:sp>
      <p:sp>
        <p:nvSpPr>
          <p:cNvPr id="11" name="TextBox 10"/>
          <p:cNvSpPr txBox="1"/>
          <p:nvPr/>
        </p:nvSpPr>
        <p:spPr>
          <a:xfrm>
            <a:off x="3429000" y="4572000"/>
            <a:ext cx="2209800" cy="369332"/>
          </a:xfrm>
          <a:prstGeom prst="rect">
            <a:avLst/>
          </a:prstGeom>
          <a:noFill/>
        </p:spPr>
        <p:txBody>
          <a:bodyPr wrap="square" rtlCol="0">
            <a:spAutoFit/>
          </a:bodyPr>
          <a:lstStyle/>
          <a:p>
            <a:r>
              <a:rPr lang="en-US" b="1" dirty="0" smtClean="0">
                <a:solidFill>
                  <a:srgbClr val="FF0000"/>
                </a:solidFill>
              </a:rPr>
              <a:t>Java </a:t>
            </a:r>
            <a:r>
              <a:rPr lang="en-US" b="1" dirty="0" err="1" smtClean="0">
                <a:solidFill>
                  <a:srgbClr val="FF0000"/>
                </a:solidFill>
              </a:rPr>
              <a:t>Abcd</a:t>
            </a:r>
            <a:endParaRPr lang="en-US" b="1" dirty="0">
              <a:solidFill>
                <a:srgbClr val="FF0000"/>
              </a:solidFill>
            </a:endParaRPr>
          </a:p>
        </p:txBody>
      </p:sp>
      <p:sp>
        <p:nvSpPr>
          <p:cNvPr id="12" name="Right Brace 11"/>
          <p:cNvSpPr/>
          <p:nvPr/>
        </p:nvSpPr>
        <p:spPr>
          <a:xfrm>
            <a:off x="5410200" y="1905000"/>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410200" y="3962400"/>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715000" y="2590800"/>
            <a:ext cx="2209800" cy="923330"/>
          </a:xfrm>
          <a:prstGeom prst="rect">
            <a:avLst/>
          </a:prstGeom>
          <a:noFill/>
        </p:spPr>
        <p:txBody>
          <a:bodyPr wrap="square" rtlCol="0">
            <a:spAutoFit/>
          </a:bodyPr>
          <a:lstStyle/>
          <a:p>
            <a:r>
              <a:rPr lang="en-US" dirty="0" smtClean="0"/>
              <a:t>Step1: Compilation, which is performed by Developer</a:t>
            </a:r>
            <a:endParaRPr lang="en-US" dirty="0"/>
          </a:p>
        </p:txBody>
      </p:sp>
      <p:sp>
        <p:nvSpPr>
          <p:cNvPr id="15" name="TextBox 14"/>
          <p:cNvSpPr txBox="1"/>
          <p:nvPr/>
        </p:nvSpPr>
        <p:spPr>
          <a:xfrm>
            <a:off x="5715000" y="4343400"/>
            <a:ext cx="2743200" cy="1200329"/>
          </a:xfrm>
          <a:prstGeom prst="rect">
            <a:avLst/>
          </a:prstGeom>
          <a:noFill/>
        </p:spPr>
        <p:txBody>
          <a:bodyPr wrap="square" rtlCol="0">
            <a:spAutoFit/>
          </a:bodyPr>
          <a:lstStyle/>
          <a:p>
            <a:r>
              <a:rPr lang="en-US" dirty="0" smtClean="0"/>
              <a:t>Step2:Interpretation or Execution, which is performed by End user of Java Application</a:t>
            </a:r>
            <a:endParaRPr lang="en-US" dirty="0"/>
          </a:p>
        </p:txBody>
      </p:sp>
      <p:sp>
        <p:nvSpPr>
          <p:cNvPr id="16" name="Left Brace 15"/>
          <p:cNvSpPr/>
          <p:nvPr/>
        </p:nvSpPr>
        <p:spPr>
          <a:xfrm>
            <a:off x="2438400" y="3048000"/>
            <a:ext cx="304800" cy="1676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0" y="2895600"/>
            <a:ext cx="2362200" cy="2031325"/>
          </a:xfrm>
          <a:prstGeom prst="rect">
            <a:avLst/>
          </a:prstGeom>
          <a:noFill/>
        </p:spPr>
        <p:txBody>
          <a:bodyPr wrap="square" rtlCol="0">
            <a:spAutoFit/>
          </a:bodyPr>
          <a:lstStyle/>
          <a:p>
            <a:r>
              <a:rPr lang="en-US" dirty="0" smtClean="0"/>
              <a:t> .class or byte code is platform independent, </a:t>
            </a:r>
            <a:r>
              <a:rPr lang="en-US" dirty="0" err="1" smtClean="0"/>
              <a:t>i</a:t>
            </a:r>
            <a:r>
              <a:rPr lang="en-US" dirty="0" smtClean="0"/>
              <a:t>..e can be executed on any platform (having different CPU or Operating System) using JRE.</a:t>
            </a:r>
            <a:endParaRPr lang="en-US" dirty="0"/>
          </a:p>
        </p:txBody>
      </p:sp>
      <p:sp>
        <p:nvSpPr>
          <p:cNvPr id="18" name="TextBox 17"/>
          <p:cNvSpPr txBox="1"/>
          <p:nvPr/>
        </p:nvSpPr>
        <p:spPr>
          <a:xfrm>
            <a:off x="0" y="5410200"/>
            <a:ext cx="2362200" cy="923330"/>
          </a:xfrm>
          <a:prstGeom prst="rect">
            <a:avLst/>
          </a:prstGeom>
          <a:noFill/>
        </p:spPr>
        <p:txBody>
          <a:bodyPr wrap="square" rtlCol="0">
            <a:spAutoFit/>
          </a:bodyPr>
          <a:lstStyle/>
          <a:p>
            <a:r>
              <a:rPr lang="en-US" dirty="0" smtClean="0"/>
              <a:t> .class is platform independent representation </a:t>
            </a:r>
            <a:endParaRPr lang="en-US" dirty="0"/>
          </a:p>
        </p:txBody>
      </p:sp>
      <p:sp>
        <p:nvSpPr>
          <p:cNvPr id="19" name="TextBox 18"/>
          <p:cNvSpPr txBox="1"/>
          <p:nvPr/>
        </p:nvSpPr>
        <p:spPr>
          <a:xfrm>
            <a:off x="0" y="0"/>
            <a:ext cx="7467600" cy="523220"/>
          </a:xfrm>
          <a:prstGeom prst="rect">
            <a:avLst/>
          </a:prstGeom>
          <a:noFill/>
        </p:spPr>
        <p:txBody>
          <a:bodyPr wrap="square" rtlCol="0">
            <a:spAutoFit/>
          </a:bodyPr>
          <a:lstStyle/>
          <a:p>
            <a:r>
              <a:rPr lang="en-US" sz="2800" dirty="0" smtClean="0">
                <a:solidFill>
                  <a:srgbClr val="FF0000"/>
                </a:solidFill>
              </a:rPr>
              <a:t>How Java is Platform Independent?</a:t>
            </a:r>
            <a:endParaRPr lang="en-US" sz="2800" dirty="0">
              <a:solidFill>
                <a:srgbClr val="FF0000"/>
              </a:solidFill>
            </a:endParaRPr>
          </a:p>
        </p:txBody>
      </p:sp>
      <p:cxnSp>
        <p:nvCxnSpPr>
          <p:cNvPr id="21" name="Straight Arrow Connector 20"/>
          <p:cNvCxnSpPr/>
          <p:nvPr/>
        </p:nvCxnSpPr>
        <p:spPr>
          <a:xfrm flipV="1">
            <a:off x="4648200" y="2209800"/>
            <a:ext cx="1219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43600" y="1524000"/>
            <a:ext cx="2209800" cy="646331"/>
          </a:xfrm>
          <a:prstGeom prst="rect">
            <a:avLst/>
          </a:prstGeom>
          <a:noFill/>
        </p:spPr>
        <p:txBody>
          <a:bodyPr wrap="square" rtlCol="0">
            <a:spAutoFit/>
          </a:bodyPr>
          <a:lstStyle/>
          <a:p>
            <a:r>
              <a:rPr lang="en-US" dirty="0" smtClean="0"/>
              <a:t>Command to compile java program</a:t>
            </a:r>
            <a:endParaRPr lang="en-US" dirty="0"/>
          </a:p>
        </p:txBody>
      </p:sp>
      <p:cxnSp>
        <p:nvCxnSpPr>
          <p:cNvPr id="23" name="Straight Arrow Connector 22"/>
          <p:cNvCxnSpPr/>
          <p:nvPr/>
        </p:nvCxnSpPr>
        <p:spPr>
          <a:xfrm>
            <a:off x="4191000" y="4724400"/>
            <a:ext cx="1600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43600" y="5791200"/>
            <a:ext cx="2743200" cy="646331"/>
          </a:xfrm>
          <a:prstGeom prst="rect">
            <a:avLst/>
          </a:prstGeom>
          <a:noFill/>
        </p:spPr>
        <p:txBody>
          <a:bodyPr wrap="square" rtlCol="0">
            <a:spAutoFit/>
          </a:bodyPr>
          <a:lstStyle/>
          <a:p>
            <a:r>
              <a:rPr lang="en-US" dirty="0" smtClean="0"/>
              <a:t>Command to interpret java program</a:t>
            </a:r>
            <a:endParaRPr lang="en-US" dirty="0"/>
          </a:p>
        </p:txBody>
      </p:sp>
      <p:sp>
        <p:nvSpPr>
          <p:cNvPr id="26" name="TextBox 25"/>
          <p:cNvSpPr txBox="1"/>
          <p:nvPr/>
        </p:nvSpPr>
        <p:spPr>
          <a:xfrm>
            <a:off x="5410200" y="228600"/>
            <a:ext cx="2362200" cy="923330"/>
          </a:xfrm>
          <a:prstGeom prst="rect">
            <a:avLst/>
          </a:prstGeom>
          <a:noFill/>
        </p:spPr>
        <p:txBody>
          <a:bodyPr wrap="square" rtlCol="0">
            <a:spAutoFit/>
          </a:bodyPr>
          <a:lstStyle/>
          <a:p>
            <a:r>
              <a:rPr lang="en-US" dirty="0" smtClean="0"/>
              <a:t>Since java is interpreted, it executes relatively slower</a:t>
            </a:r>
            <a:endParaRPr lang="en-US" dirty="0"/>
          </a:p>
        </p:txBody>
      </p:sp>
      <p:sp>
        <p:nvSpPr>
          <p:cNvPr id="24" name="Footer Placeholder 2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305800" cy="6172200"/>
          </a:xfrm>
        </p:spPr>
        <p:txBody>
          <a:bodyPr>
            <a:normAutofit fontScale="25000" lnSpcReduction="20000"/>
          </a:bodyPr>
          <a:lstStyle/>
          <a:p>
            <a:pPr algn="l"/>
            <a:r>
              <a:rPr lang="en-US" sz="14400" dirty="0" smtClean="0"/>
              <a:t>Programs:</a:t>
            </a:r>
          </a:p>
          <a:p>
            <a:pPr algn="l"/>
            <a:r>
              <a:rPr lang="en-US" sz="14400" dirty="0" smtClean="0"/>
              <a:t>#1.Hello World Program</a:t>
            </a:r>
          </a:p>
          <a:p>
            <a:pPr algn="l"/>
            <a:r>
              <a:rPr lang="en-US" sz="14400" dirty="0" smtClean="0"/>
              <a:t>#2.Add two numbers, multiply,  mod, divide.</a:t>
            </a:r>
          </a:p>
          <a:p>
            <a:pPr algn="l"/>
            <a:r>
              <a:rPr lang="en-US" sz="14400" dirty="0" smtClean="0"/>
              <a:t>#3.Display multiplication table of a number</a:t>
            </a:r>
          </a:p>
          <a:p>
            <a:pPr algn="l"/>
            <a:r>
              <a:rPr lang="en-US" sz="14400" dirty="0" smtClean="0"/>
              <a:t>#4.Bit complex mathematical expression</a:t>
            </a:r>
          </a:p>
          <a:p>
            <a:pPr algn="l"/>
            <a:r>
              <a:rPr lang="en-US" sz="14400" dirty="0" smtClean="0"/>
              <a:t>#5.Fibonacci series</a:t>
            </a:r>
          </a:p>
          <a:p>
            <a:pPr algn="l"/>
            <a:r>
              <a:rPr lang="en-US" sz="14400" dirty="0" smtClean="0"/>
              <a:t>#6.Extract and print each digit of a number</a:t>
            </a:r>
          </a:p>
          <a:p>
            <a:pPr algn="l"/>
            <a:r>
              <a:rPr lang="en-US" sz="14400" dirty="0" smtClean="0"/>
              <a:t>#7.Use loops to display multiplication tables from 1 to 5, and 10 multiples of each.</a:t>
            </a:r>
          </a:p>
          <a:p>
            <a:pPr algn="l"/>
            <a:endParaRPr lang="en-US" sz="11200" dirty="0" smtClean="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1397000"/>
          <a:ext cx="6095999" cy="370840"/>
        </p:xfrm>
        <a:graphic>
          <a:graphicData uri="http://schemas.openxmlformats.org/drawingml/2006/table">
            <a:tbl>
              <a:tblPr firstRow="1" bandRow="1">
                <a:tableStyleId>{2D5ABB26-0587-4C30-8999-92F81FD0307C}</a:tableStyleId>
              </a:tblPr>
              <a:tblGrid>
                <a:gridCol w="870857"/>
                <a:gridCol w="870857"/>
                <a:gridCol w="870857"/>
                <a:gridCol w="870857"/>
                <a:gridCol w="870857"/>
                <a:gridCol w="870857"/>
                <a:gridCol w="870857"/>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6" name="Rectangle 5"/>
          <p:cNvSpPr/>
          <p:nvPr/>
        </p:nvSpPr>
        <p:spPr>
          <a:xfrm>
            <a:off x="457200" y="381000"/>
            <a:ext cx="8153400" cy="5632311"/>
          </a:xfrm>
          <a:prstGeom prst="rect">
            <a:avLst/>
          </a:prstGeom>
        </p:spPr>
        <p:txBody>
          <a:bodyPr wrap="square">
            <a:spAutoFit/>
          </a:bodyPr>
          <a:lstStyle/>
          <a:p>
            <a:r>
              <a:rPr lang="en-US" dirty="0" smtClean="0"/>
              <a:t>#7. Program to check Armstrong number</a:t>
            </a:r>
          </a:p>
          <a:p>
            <a:r>
              <a:rPr lang="en-US" dirty="0" smtClean="0"/>
              <a:t>#8.Take a number in String format, print sum of individual digits. </a:t>
            </a:r>
            <a:r>
              <a:rPr lang="en-US" dirty="0" err="1" smtClean="0"/>
              <a:t>Eg</a:t>
            </a:r>
            <a:r>
              <a:rPr lang="en-US" dirty="0" smtClean="0"/>
              <a:t>. If “5436” is given as input, output should be 18 </a:t>
            </a:r>
            <a:r>
              <a:rPr lang="en-US" dirty="0" err="1" smtClean="0"/>
              <a:t>i</a:t>
            </a:r>
            <a:r>
              <a:rPr lang="en-US" dirty="0" smtClean="0"/>
              <a:t>..e 5+4+3+6</a:t>
            </a:r>
          </a:p>
          <a:p>
            <a:r>
              <a:rPr lang="en-US" dirty="0" smtClean="0"/>
              <a:t>#9. Reverse digits of any given </a:t>
            </a:r>
            <a:r>
              <a:rPr lang="en-US" dirty="0" err="1" smtClean="0"/>
              <a:t>int</a:t>
            </a:r>
            <a:r>
              <a:rPr lang="en-US" dirty="0" smtClean="0"/>
              <a:t> and print. For </a:t>
            </a:r>
            <a:r>
              <a:rPr lang="en-US" dirty="0" err="1" smtClean="0"/>
              <a:t>eg</a:t>
            </a:r>
            <a:r>
              <a:rPr lang="en-US" dirty="0" smtClean="0"/>
              <a:t>. 4386 is input, output should be 6834</a:t>
            </a:r>
          </a:p>
          <a:p>
            <a:r>
              <a:rPr lang="en-US" dirty="0" smtClean="0"/>
              <a:t>#10. Read contents of a file, append A at the end of every word, and write it back to file.</a:t>
            </a:r>
          </a:p>
          <a:p>
            <a:r>
              <a:rPr lang="en-US" dirty="0" smtClean="0"/>
              <a:t>For </a:t>
            </a:r>
            <a:r>
              <a:rPr lang="en-US" dirty="0" err="1" smtClean="0"/>
              <a:t>eg</a:t>
            </a:r>
            <a:r>
              <a:rPr lang="en-US" dirty="0" smtClean="0"/>
              <a:t>, if below is contents of file</a:t>
            </a:r>
          </a:p>
          <a:p>
            <a:r>
              <a:rPr lang="en-US" dirty="0" smtClean="0"/>
              <a:t>Hello How are you?</a:t>
            </a:r>
          </a:p>
          <a:p>
            <a:r>
              <a:rPr lang="en-US" dirty="0" smtClean="0"/>
              <a:t>This need to be changed to </a:t>
            </a:r>
          </a:p>
          <a:p>
            <a:r>
              <a:rPr lang="en-US" dirty="0" err="1" smtClean="0"/>
              <a:t>HelloA</a:t>
            </a:r>
            <a:r>
              <a:rPr lang="en-US" dirty="0" smtClean="0"/>
              <a:t> </a:t>
            </a:r>
            <a:r>
              <a:rPr lang="en-US" dirty="0" err="1" smtClean="0"/>
              <a:t>HowA</a:t>
            </a:r>
            <a:r>
              <a:rPr lang="en-US" dirty="0" smtClean="0"/>
              <a:t> </a:t>
            </a:r>
            <a:r>
              <a:rPr lang="en-US" dirty="0" err="1" smtClean="0"/>
              <a:t>areA</a:t>
            </a:r>
            <a:r>
              <a:rPr lang="en-US" dirty="0" smtClean="0"/>
              <a:t> </a:t>
            </a:r>
            <a:r>
              <a:rPr lang="en-US" dirty="0" err="1" smtClean="0"/>
              <a:t>you?A</a:t>
            </a:r>
            <a:endParaRPr lang="en-US" dirty="0" smtClean="0"/>
          </a:p>
          <a:p>
            <a:r>
              <a:rPr lang="en-US" dirty="0" smtClean="0"/>
              <a:t>#11. For a given </a:t>
            </a:r>
            <a:r>
              <a:rPr lang="en-US" dirty="0" err="1" smtClean="0"/>
              <a:t>int</a:t>
            </a:r>
            <a:r>
              <a:rPr lang="en-US" dirty="0" smtClean="0"/>
              <a:t>, multiply with 2 and print, whenever Enter key is pressed. Program can exit, when stop is entered by user, and enter is pressed.</a:t>
            </a:r>
          </a:p>
          <a:p>
            <a:r>
              <a:rPr lang="en-US" dirty="0" smtClean="0"/>
              <a:t>#12.Print two dimensional arrays, in column major order </a:t>
            </a:r>
            <a:r>
              <a:rPr lang="en-US" dirty="0" err="1" smtClean="0"/>
              <a:t>i</a:t>
            </a:r>
            <a:r>
              <a:rPr lang="en-US" dirty="0" smtClean="0"/>
              <a:t>..e print first column numbers, then second </a:t>
            </a:r>
            <a:r>
              <a:rPr lang="en-US" dirty="0" err="1" smtClean="0"/>
              <a:t>column,etc</a:t>
            </a:r>
            <a:r>
              <a:rPr lang="en-US" dirty="0" smtClean="0"/>
              <a:t>…</a:t>
            </a:r>
          </a:p>
          <a:p>
            <a:r>
              <a:rPr lang="en-US" dirty="0" smtClean="0"/>
              <a:t>#13.print  two dimensional array elements diagonal wise, starting from left(consider no. of rows are same as number of columns)</a:t>
            </a:r>
          </a:p>
          <a:p>
            <a:r>
              <a:rPr lang="en-US" dirty="0" smtClean="0"/>
              <a:t>#14.print two dimensional array elements diagonal wise, starting from left</a:t>
            </a:r>
          </a:p>
          <a:p>
            <a:r>
              <a:rPr lang="en-US" dirty="0" smtClean="0"/>
              <a:t>#15.diff b/n runtime &amp; compile time polymorphism</a:t>
            </a:r>
          </a:p>
          <a:p>
            <a:endParaRPr lang="en-US" dirty="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305800" cy="6400800"/>
          </a:xfrm>
        </p:spPr>
        <p:txBody>
          <a:bodyPr>
            <a:normAutofit/>
          </a:bodyPr>
          <a:lstStyle/>
          <a:p>
            <a:pPr algn="l"/>
            <a:r>
              <a:rPr lang="en-US" dirty="0" smtClean="0">
                <a:solidFill>
                  <a:srgbClr val="FF0000"/>
                </a:solidFill>
              </a:rPr>
              <a:t>Array: </a:t>
            </a:r>
            <a:r>
              <a:rPr lang="en-US" dirty="0" smtClean="0"/>
              <a:t>An Array is simplest data structure  which stores same type of multiple items, sequentially in main memory.</a:t>
            </a:r>
          </a:p>
          <a:p>
            <a:pPr algn="l"/>
            <a:endParaRPr lang="en-US" dirty="0" smtClean="0"/>
          </a:p>
          <a:p>
            <a:pPr algn="l"/>
            <a:endParaRPr lang="en-US" dirty="0" smtClean="0"/>
          </a:p>
          <a:p>
            <a:r>
              <a:rPr lang="en-US" dirty="0" smtClean="0"/>
              <a:t>An array has a name, type, and size associated with it. Size of array is number of elements in it. Array is stored in above manner in Main Memory.</a:t>
            </a:r>
          </a:p>
          <a:p>
            <a:r>
              <a:rPr lang="en-US" dirty="0" err="1" smtClean="0">
                <a:solidFill>
                  <a:srgbClr val="FF0000"/>
                </a:solidFill>
              </a:rPr>
              <a:t>Array_name.length</a:t>
            </a:r>
            <a:r>
              <a:rPr lang="en-US" dirty="0" smtClean="0"/>
              <a:t> gives total number of elements in array</a:t>
            </a:r>
          </a:p>
          <a:p>
            <a:pPr algn="l"/>
            <a:endParaRPr lang="en-US" dirty="0" smtClean="0"/>
          </a:p>
        </p:txBody>
      </p:sp>
      <p:sp>
        <p:nvSpPr>
          <p:cNvPr id="4" name="Rectangle 3"/>
          <p:cNvSpPr/>
          <p:nvPr/>
        </p:nvSpPr>
        <p:spPr>
          <a:xfrm>
            <a:off x="5334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56</a:t>
            </a:r>
            <a:endParaRPr lang="en-US" dirty="0"/>
          </a:p>
        </p:txBody>
      </p:sp>
      <p:sp>
        <p:nvSpPr>
          <p:cNvPr id="5" name="Rectangle 4"/>
          <p:cNvSpPr/>
          <p:nvPr/>
        </p:nvSpPr>
        <p:spPr>
          <a:xfrm>
            <a:off x="14478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a:t>
            </a:r>
            <a:endParaRPr lang="en-US" dirty="0"/>
          </a:p>
        </p:txBody>
      </p:sp>
      <p:sp>
        <p:nvSpPr>
          <p:cNvPr id="6" name="Rectangle 5"/>
          <p:cNvSpPr/>
          <p:nvPr/>
        </p:nvSpPr>
        <p:spPr>
          <a:xfrm>
            <a:off x="23622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52</a:t>
            </a:r>
            <a:endParaRPr lang="en-US" dirty="0"/>
          </a:p>
        </p:txBody>
      </p:sp>
      <p:sp>
        <p:nvSpPr>
          <p:cNvPr id="7" name="Subtitle 3"/>
          <p:cNvSpPr txBox="1">
            <a:spLocks/>
          </p:cNvSpPr>
          <p:nvPr/>
        </p:nvSpPr>
        <p:spPr>
          <a:xfrm>
            <a:off x="457200" y="15794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tint val="75000"/>
                  </a:schemeClr>
                </a:solidFill>
                <a:effectLst/>
                <a:uLnTx/>
                <a:uFillTx/>
                <a:latin typeface="+mn-lt"/>
                <a:ea typeface="+mn-ea"/>
                <a:cs typeface="+mn-cs"/>
              </a:rPr>
              <a:t>0</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ubtitle 3"/>
          <p:cNvSpPr txBox="1">
            <a:spLocks/>
          </p:cNvSpPr>
          <p:nvPr/>
        </p:nvSpPr>
        <p:spPr>
          <a:xfrm>
            <a:off x="1447800" y="16556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1</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3"/>
          <p:cNvSpPr txBox="1">
            <a:spLocks/>
          </p:cNvSpPr>
          <p:nvPr/>
        </p:nvSpPr>
        <p:spPr>
          <a:xfrm>
            <a:off x="2286000" y="16556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2</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ubtitle 3"/>
          <p:cNvSpPr txBox="1">
            <a:spLocks/>
          </p:cNvSpPr>
          <p:nvPr/>
        </p:nvSpPr>
        <p:spPr>
          <a:xfrm>
            <a:off x="6754090" y="147551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tint val="75000"/>
                  </a:schemeClr>
                </a:solidFill>
                <a:effectLst/>
                <a:uLnTx/>
                <a:uFillTx/>
                <a:latin typeface="+mn-lt"/>
                <a:ea typeface="+mn-ea"/>
                <a:cs typeface="+mn-cs"/>
              </a:rPr>
              <a:t>Index</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11" name="Straight Arrow Connector 10"/>
          <p:cNvCxnSpPr/>
          <p:nvPr/>
        </p:nvCxnSpPr>
        <p:spPr>
          <a:xfrm flipV="1">
            <a:off x="5715000" y="1655618"/>
            <a:ext cx="1676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766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
        <p:nvSpPr>
          <p:cNvPr id="13" name="Rectangle 12"/>
          <p:cNvSpPr/>
          <p:nvPr/>
        </p:nvSpPr>
        <p:spPr>
          <a:xfrm>
            <a:off x="41910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41</a:t>
            </a:r>
            <a:endParaRPr lang="en-US" dirty="0"/>
          </a:p>
        </p:txBody>
      </p:sp>
      <p:sp>
        <p:nvSpPr>
          <p:cNvPr id="14" name="Rectangle 13"/>
          <p:cNvSpPr/>
          <p:nvPr/>
        </p:nvSpPr>
        <p:spPr>
          <a:xfrm>
            <a:off x="5105400" y="21128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32</a:t>
            </a:r>
            <a:endParaRPr lang="en-US" dirty="0"/>
          </a:p>
        </p:txBody>
      </p:sp>
      <p:sp>
        <p:nvSpPr>
          <p:cNvPr id="15" name="Subtitle 3"/>
          <p:cNvSpPr txBox="1">
            <a:spLocks/>
          </p:cNvSpPr>
          <p:nvPr/>
        </p:nvSpPr>
        <p:spPr>
          <a:xfrm>
            <a:off x="3276600" y="16556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3</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Subtitle 3"/>
          <p:cNvSpPr txBox="1">
            <a:spLocks/>
          </p:cNvSpPr>
          <p:nvPr/>
        </p:nvSpPr>
        <p:spPr>
          <a:xfrm>
            <a:off x="4267200" y="17318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tint val="75000"/>
                  </a:schemeClr>
                </a:solidFill>
                <a:effectLst/>
                <a:uLnTx/>
                <a:uFillTx/>
                <a:latin typeface="+mn-lt"/>
                <a:ea typeface="+mn-ea"/>
                <a:cs typeface="+mn-cs"/>
              </a:rPr>
              <a:t>4</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7" name="Subtitle 3"/>
          <p:cNvSpPr txBox="1">
            <a:spLocks/>
          </p:cNvSpPr>
          <p:nvPr/>
        </p:nvSpPr>
        <p:spPr>
          <a:xfrm>
            <a:off x="5105400" y="1731818"/>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tint val="75000"/>
                  </a:schemeClr>
                </a:solidFill>
                <a:effectLst/>
                <a:uLnTx/>
                <a:uFillTx/>
                <a:latin typeface="+mn-lt"/>
                <a:ea typeface="+mn-ea"/>
                <a:cs typeface="+mn-cs"/>
              </a:rPr>
              <a:t>5</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18" name="Straight Arrow Connector 17"/>
          <p:cNvCxnSpPr/>
          <p:nvPr/>
        </p:nvCxnSpPr>
        <p:spPr>
          <a:xfrm flipV="1">
            <a:off x="5715000" y="2417618"/>
            <a:ext cx="1143000" cy="762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Subtitle 3"/>
          <p:cNvSpPr txBox="1">
            <a:spLocks/>
          </p:cNvSpPr>
          <p:nvPr/>
        </p:nvSpPr>
        <p:spPr>
          <a:xfrm>
            <a:off x="6754090" y="220980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smtClean="0">
                <a:solidFill>
                  <a:schemeClr val="tx1">
                    <a:tint val="75000"/>
                  </a:schemeClr>
                </a:solidFill>
              </a:rPr>
              <a:t>Element</a:t>
            </a:r>
            <a:r>
              <a:rPr lang="en-US" sz="2000" dirty="0" smtClean="0">
                <a:solidFill>
                  <a:schemeClr val="tx1">
                    <a:tint val="75000"/>
                  </a:schemeClr>
                </a:solidFill>
              </a:rPr>
              <a:t> or item</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0" name="Footer Placeholder 19"/>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92500" lnSpcReduction="10000"/>
          </a:bodyPr>
          <a:lstStyle/>
          <a:p>
            <a:pPr algn="l"/>
            <a:r>
              <a:rPr lang="en-US" dirty="0" smtClean="0"/>
              <a:t>Array can be of any type. There are two ways an array can be declared</a:t>
            </a:r>
          </a:p>
          <a:p>
            <a:pPr algn="l"/>
            <a:r>
              <a:rPr lang="en-US" dirty="0" smtClean="0"/>
              <a:t>1. For </a:t>
            </a:r>
            <a:r>
              <a:rPr lang="en-US" dirty="0" err="1" smtClean="0"/>
              <a:t>eg</a:t>
            </a:r>
            <a:r>
              <a:rPr lang="en-US" dirty="0" smtClean="0"/>
              <a:t>. To declare an </a:t>
            </a:r>
            <a:r>
              <a:rPr lang="en-US" dirty="0" err="1" smtClean="0"/>
              <a:t>int</a:t>
            </a:r>
            <a:r>
              <a:rPr lang="en-US" dirty="0" smtClean="0"/>
              <a:t> array of size 20</a:t>
            </a:r>
          </a:p>
          <a:p>
            <a:pPr algn="l"/>
            <a:r>
              <a:rPr lang="en-US" i="1" dirty="0" err="1" smtClean="0">
                <a:solidFill>
                  <a:srgbClr val="00B050"/>
                </a:solidFill>
              </a:rPr>
              <a:t>int</a:t>
            </a:r>
            <a:r>
              <a:rPr lang="en-US" i="1" dirty="0" smtClean="0"/>
              <a:t> </a:t>
            </a:r>
            <a:r>
              <a:rPr lang="en-US" i="1" dirty="0" err="1" smtClean="0"/>
              <a:t>arr</a:t>
            </a:r>
            <a:r>
              <a:rPr lang="en-US" i="1" dirty="0" smtClean="0"/>
              <a:t>[] = </a:t>
            </a:r>
            <a:r>
              <a:rPr lang="en-US" i="1" dirty="0" smtClean="0">
                <a:solidFill>
                  <a:srgbClr val="00B050"/>
                </a:solidFill>
              </a:rPr>
              <a:t>new</a:t>
            </a:r>
            <a:r>
              <a:rPr lang="en-US" i="1" dirty="0" smtClean="0"/>
              <a:t> </a:t>
            </a:r>
            <a:r>
              <a:rPr lang="en-US" i="1" dirty="0" err="1" smtClean="0">
                <a:solidFill>
                  <a:srgbClr val="00B050"/>
                </a:solidFill>
              </a:rPr>
              <a:t>int</a:t>
            </a:r>
            <a:r>
              <a:rPr lang="en-US" i="1" dirty="0" smtClean="0"/>
              <a:t>[20];</a:t>
            </a:r>
          </a:p>
          <a:p>
            <a:pPr algn="l"/>
            <a:r>
              <a:rPr lang="en-US" i="1" dirty="0" smtClean="0"/>
              <a:t>//only memory is allocated, but not initialized</a:t>
            </a:r>
          </a:p>
          <a:p>
            <a:pPr algn="l"/>
            <a:r>
              <a:rPr lang="en-US" dirty="0" smtClean="0"/>
              <a:t>//new keyword is used to allocate memory</a:t>
            </a:r>
          </a:p>
          <a:p>
            <a:pPr algn="l"/>
            <a:r>
              <a:rPr lang="en-US" dirty="0" smtClean="0"/>
              <a:t>2.How to initialize arrays, below statement allocates memory and also initializes values</a:t>
            </a:r>
          </a:p>
          <a:p>
            <a:pPr algn="l"/>
            <a:r>
              <a:rPr lang="en-US" i="1" dirty="0" smtClean="0"/>
              <a:t>float marks[] ={ 34,21,42,18}; //new keyword not required</a:t>
            </a:r>
          </a:p>
          <a:p>
            <a:pPr algn="l"/>
            <a:endParaRPr lang="en-US" dirty="0" smtClean="0"/>
          </a:p>
          <a:p>
            <a:pPr algn="l"/>
            <a:r>
              <a:rPr lang="en-US" dirty="0" smtClean="0"/>
              <a:t>An element in an array can be referred using index as shown below.</a:t>
            </a:r>
          </a:p>
          <a:p>
            <a:pPr algn="l"/>
            <a:r>
              <a:rPr lang="en-US" i="1" dirty="0" err="1" smtClean="0"/>
              <a:t>arr</a:t>
            </a:r>
            <a:r>
              <a:rPr lang="en-US" i="1" dirty="0" smtClean="0"/>
              <a:t>[3] = 56;//to access an item in index 3</a:t>
            </a:r>
          </a:p>
          <a:p>
            <a:pPr algn="l"/>
            <a:r>
              <a:rPr lang="en-US" i="1" dirty="0" err="1" smtClean="0"/>
              <a:t>System.out.println</a:t>
            </a:r>
            <a:r>
              <a:rPr lang="en-US" i="1" dirty="0" smtClean="0"/>
              <a:t>(</a:t>
            </a:r>
            <a:r>
              <a:rPr lang="en-US" i="1" dirty="0" err="1" smtClean="0"/>
              <a:t>arr</a:t>
            </a:r>
            <a:r>
              <a:rPr lang="en-US" i="1" dirty="0" smtClean="0"/>
              <a:t>[3]);</a:t>
            </a:r>
          </a:p>
          <a:p>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219200"/>
            <a:ext cx="990600" cy="533400"/>
          </a:xfrm>
        </p:spPr>
        <p:txBody>
          <a:bodyPr>
            <a:normAutofit/>
          </a:bodyPr>
          <a:lstStyle/>
          <a:p>
            <a:r>
              <a:rPr lang="en-US" sz="1600" dirty="0" smtClean="0"/>
              <a:t>0</a:t>
            </a:r>
            <a:endParaRPr lang="en-US" sz="1600" dirty="0"/>
          </a:p>
        </p:txBody>
      </p:sp>
      <p:sp>
        <p:nvSpPr>
          <p:cNvPr id="6" name="Rectangle 5"/>
          <p:cNvSpPr/>
          <p:nvPr/>
        </p:nvSpPr>
        <p:spPr>
          <a:xfrm>
            <a:off x="8382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7526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667000" y="1219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p:cNvGraphicFramePr>
            <a:graphicFrameLocks noGrp="1"/>
          </p:cNvGraphicFramePr>
          <p:nvPr/>
        </p:nvGraphicFramePr>
        <p:xfrm>
          <a:off x="1524000" y="2112818"/>
          <a:ext cx="6095999" cy="370840"/>
        </p:xfrm>
        <a:graphic>
          <a:graphicData uri="http://schemas.openxmlformats.org/drawingml/2006/table">
            <a:tbl>
              <a:tblPr firstRow="1" bandRow="1">
                <a:tableStyleId>{2D5ABB26-0587-4C30-8999-92F81FD0307C}</a:tableStyleId>
              </a:tblPr>
              <a:tblGrid>
                <a:gridCol w="870857"/>
                <a:gridCol w="870857"/>
                <a:gridCol w="239486"/>
                <a:gridCol w="1502228"/>
                <a:gridCol w="870857"/>
                <a:gridCol w="870857"/>
                <a:gridCol w="870857"/>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13" name="Rectangle 12"/>
          <p:cNvSpPr/>
          <p:nvPr/>
        </p:nvSpPr>
        <p:spPr>
          <a:xfrm>
            <a:off x="838200" y="19350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752600" y="19350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667000" y="1935018"/>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9" name="Table 18"/>
          <p:cNvGraphicFramePr>
            <a:graphicFrameLocks noGrp="1"/>
          </p:cNvGraphicFramePr>
          <p:nvPr/>
        </p:nvGraphicFramePr>
        <p:xfrm>
          <a:off x="1524000" y="2768600"/>
          <a:ext cx="6095999" cy="370840"/>
        </p:xfrm>
        <a:graphic>
          <a:graphicData uri="http://schemas.openxmlformats.org/drawingml/2006/table">
            <a:tbl>
              <a:tblPr firstRow="1" bandRow="1">
                <a:tableStyleId>{2D5ABB26-0587-4C30-8999-92F81FD0307C}</a:tableStyleId>
              </a:tblPr>
              <a:tblGrid>
                <a:gridCol w="870857"/>
                <a:gridCol w="870857"/>
                <a:gridCol w="870857"/>
                <a:gridCol w="870857"/>
                <a:gridCol w="870857"/>
                <a:gridCol w="870857"/>
                <a:gridCol w="870857"/>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20" name="Rectangle 19"/>
          <p:cNvSpPr/>
          <p:nvPr/>
        </p:nvSpPr>
        <p:spPr>
          <a:xfrm>
            <a:off x="838200" y="2590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1752600" y="2590800"/>
            <a:ext cx="914400" cy="685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67000" y="2590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8382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7526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2667000" y="3276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Subtitle 3"/>
          <p:cNvSpPr txBox="1">
            <a:spLocks/>
          </p:cNvSpPr>
          <p:nvPr/>
        </p:nvSpPr>
        <p:spPr>
          <a:xfrm>
            <a:off x="0" y="19812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1</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4" name="Subtitle 3"/>
          <p:cNvSpPr txBox="1">
            <a:spLocks/>
          </p:cNvSpPr>
          <p:nvPr/>
        </p:nvSpPr>
        <p:spPr>
          <a:xfrm>
            <a:off x="0" y="26670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2</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5" name="Subtitle 3"/>
          <p:cNvSpPr txBox="1">
            <a:spLocks/>
          </p:cNvSpPr>
          <p:nvPr/>
        </p:nvSpPr>
        <p:spPr>
          <a:xfrm>
            <a:off x="0" y="33528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3</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6" name="Subtitle 3"/>
          <p:cNvSpPr txBox="1">
            <a:spLocks/>
          </p:cNvSpPr>
          <p:nvPr/>
        </p:nvSpPr>
        <p:spPr>
          <a:xfrm>
            <a:off x="762000" y="6858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tint val="75000"/>
                  </a:schemeClr>
                </a:solidFill>
                <a:effectLst/>
                <a:uLnTx/>
                <a:uFillTx/>
                <a:latin typeface="+mn-lt"/>
                <a:ea typeface="+mn-ea"/>
                <a:cs typeface="+mn-cs"/>
              </a:rPr>
              <a:t>0</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7" name="Subtitle 3"/>
          <p:cNvSpPr txBox="1">
            <a:spLocks/>
          </p:cNvSpPr>
          <p:nvPr/>
        </p:nvSpPr>
        <p:spPr>
          <a:xfrm>
            <a:off x="1752600" y="7620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1</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8" name="Subtitle 3"/>
          <p:cNvSpPr txBox="1">
            <a:spLocks/>
          </p:cNvSpPr>
          <p:nvPr/>
        </p:nvSpPr>
        <p:spPr>
          <a:xfrm>
            <a:off x="2590800" y="762000"/>
            <a:ext cx="990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smtClean="0">
                <a:solidFill>
                  <a:schemeClr val="tx1">
                    <a:tint val="75000"/>
                  </a:schemeClr>
                </a:solidFill>
              </a:rPr>
              <a:t>2</a:t>
            </a: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9" name="Subtitle 3"/>
          <p:cNvSpPr txBox="1">
            <a:spLocks/>
          </p:cNvSpPr>
          <p:nvPr/>
        </p:nvSpPr>
        <p:spPr>
          <a:xfrm>
            <a:off x="304800" y="419100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Row</a:t>
            </a:r>
            <a:r>
              <a:rPr kumimoji="0" lang="en-US" sz="2000" b="0" i="0" u="none" strike="noStrike" kern="1200" cap="none" spc="0" normalizeH="0" noProof="0" dirty="0" smtClean="0">
                <a:ln>
                  <a:noFill/>
                </a:ln>
                <a:solidFill>
                  <a:schemeClr val="tx1">
                    <a:tint val="75000"/>
                  </a:schemeClr>
                </a:solidFill>
                <a:effectLst/>
                <a:uLnTx/>
                <a:uFillTx/>
                <a:latin typeface="+mn-lt"/>
                <a:ea typeface="+mn-ea"/>
                <a:cs typeface="+mn-cs"/>
              </a:rPr>
              <a:t> Index</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0" name="Subtitle 3"/>
          <p:cNvSpPr txBox="1">
            <a:spLocks/>
          </p:cNvSpPr>
          <p:nvPr/>
        </p:nvSpPr>
        <p:spPr>
          <a:xfrm>
            <a:off x="4191000" y="68580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rPr>
              <a:t>Column</a:t>
            </a:r>
            <a:r>
              <a:rPr kumimoji="0" lang="en-US" sz="2000" b="0" i="0" u="none" strike="noStrike" kern="1200" cap="none" spc="0" normalizeH="0" noProof="0" dirty="0" smtClean="0">
                <a:ln>
                  <a:noFill/>
                </a:ln>
                <a:solidFill>
                  <a:schemeClr val="tx1">
                    <a:tint val="75000"/>
                  </a:schemeClr>
                </a:solidFill>
                <a:effectLst/>
                <a:uLnTx/>
                <a:uFillTx/>
                <a:latin typeface="+mn-lt"/>
                <a:ea typeface="+mn-ea"/>
                <a:cs typeface="+mn-cs"/>
              </a:rPr>
              <a:t> Index</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42" name="Straight Arrow Connector 41"/>
          <p:cNvCxnSpPr>
            <a:endCxn id="35" idx="2"/>
          </p:cNvCxnSpPr>
          <p:nvPr/>
        </p:nvCxnSpPr>
        <p:spPr>
          <a:xfrm rot="16200000" flipV="1">
            <a:off x="323850" y="4057650"/>
            <a:ext cx="609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flipV="1">
            <a:off x="3352800" y="914400"/>
            <a:ext cx="99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Subtitle 3"/>
          <p:cNvSpPr txBox="1">
            <a:spLocks/>
          </p:cNvSpPr>
          <p:nvPr/>
        </p:nvSpPr>
        <p:spPr>
          <a:xfrm>
            <a:off x="0" y="4724400"/>
            <a:ext cx="9144000" cy="2133600"/>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solidFill>
                  <a:schemeClr val="tx1">
                    <a:tint val="75000"/>
                  </a:schemeClr>
                </a:solidFill>
              </a:rPr>
              <a:t>Two dimensional array is an Array of Arrays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solidFill>
                  <a:schemeClr val="tx1">
                    <a:tint val="75000"/>
                  </a:schemeClr>
                </a:solidFill>
              </a:rPr>
              <a:t>How to declare 2-d Array</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err="1" smtClean="0">
                <a:solidFill>
                  <a:schemeClr val="tx1">
                    <a:tint val="75000"/>
                  </a:schemeClr>
                </a:solidFill>
              </a:rPr>
              <a:t>int</a:t>
            </a:r>
            <a:r>
              <a:rPr lang="en-US" sz="2800" dirty="0" smtClean="0">
                <a:solidFill>
                  <a:schemeClr val="tx1">
                    <a:tint val="75000"/>
                  </a:schemeClr>
                </a:solidFill>
              </a:rPr>
              <a:t> </a:t>
            </a:r>
            <a:r>
              <a:rPr lang="en-US" sz="2800" dirty="0" err="1" smtClean="0">
                <a:solidFill>
                  <a:schemeClr val="tx1">
                    <a:tint val="75000"/>
                  </a:schemeClr>
                </a:solidFill>
              </a:rPr>
              <a:t>arr</a:t>
            </a:r>
            <a:r>
              <a:rPr lang="en-US" sz="2800" dirty="0" smtClean="0">
                <a:solidFill>
                  <a:schemeClr val="tx1">
                    <a:tint val="75000"/>
                  </a:schemeClr>
                </a:solidFill>
              </a:rPr>
              <a:t>[][] = new </a:t>
            </a:r>
            <a:r>
              <a:rPr lang="en-US" sz="2800" dirty="0" err="1" smtClean="0">
                <a:solidFill>
                  <a:schemeClr val="tx1">
                    <a:tint val="75000"/>
                  </a:schemeClr>
                </a:solidFill>
              </a:rPr>
              <a:t>int</a:t>
            </a:r>
            <a:r>
              <a:rPr lang="en-US" sz="2800" dirty="0" smtClean="0">
                <a:solidFill>
                  <a:schemeClr val="tx1">
                    <a:tint val="75000"/>
                  </a:schemeClr>
                </a:solidFill>
              </a:rPr>
              <a:t>[4][3];</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How to access an element in 2 d array</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err="1" smtClean="0">
                <a:solidFill>
                  <a:schemeClr val="tx1">
                    <a:tint val="75000"/>
                  </a:schemeClr>
                </a:solidFill>
              </a:rPr>
              <a:t>arr</a:t>
            </a:r>
            <a:r>
              <a:rPr lang="en-US" sz="2800" dirty="0" smtClean="0">
                <a:solidFill>
                  <a:schemeClr val="tx1">
                    <a:tint val="75000"/>
                  </a:schemeClr>
                </a:solidFill>
              </a:rPr>
              <a:t>[0][0] = 45;</a:t>
            </a:r>
            <a:endPar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6" name="Subtitle 3"/>
          <p:cNvSpPr txBox="1">
            <a:spLocks/>
          </p:cNvSpPr>
          <p:nvPr/>
        </p:nvSpPr>
        <p:spPr>
          <a:xfrm>
            <a:off x="-228600" y="0"/>
            <a:ext cx="5334000" cy="685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0" i="0" u="none" strike="noStrike" kern="1200" cap="none" spc="0" normalizeH="0" baseline="0" noProof="0" dirty="0" smtClean="0">
                <a:ln>
                  <a:noFill/>
                </a:ln>
                <a:solidFill>
                  <a:srgbClr val="FF0000"/>
                </a:solidFill>
                <a:effectLst/>
                <a:uLnTx/>
                <a:uFillTx/>
                <a:latin typeface="+mn-lt"/>
                <a:ea typeface="+mn-ea"/>
                <a:cs typeface="+mn-cs"/>
              </a:rPr>
              <a:t>Two Dimensional Arrays</a:t>
            </a:r>
            <a:endParaRPr kumimoji="0" lang="en-US" sz="3600" b="0" i="0" u="none" strike="noStrike" kern="1200" cap="none" spc="0" normalizeH="0" baseline="0" noProof="0" dirty="0">
              <a:ln>
                <a:noFill/>
              </a:ln>
              <a:solidFill>
                <a:srgbClr val="FF0000"/>
              </a:solidFill>
              <a:effectLst/>
              <a:uLnTx/>
              <a:uFillTx/>
              <a:latin typeface="+mn-lt"/>
              <a:ea typeface="+mn-ea"/>
              <a:cs typeface="+mn-cs"/>
            </a:endParaRPr>
          </a:p>
        </p:txBody>
      </p:sp>
      <p:cxnSp>
        <p:nvCxnSpPr>
          <p:cNvPr id="31" name="Straight Arrow Connector 30"/>
          <p:cNvCxnSpPr/>
          <p:nvPr/>
        </p:nvCxnSpPr>
        <p:spPr>
          <a:xfrm flipV="1">
            <a:off x="2286000" y="2590800"/>
            <a:ext cx="2819400" cy="30480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2" name="Subtitle 3"/>
          <p:cNvSpPr txBox="1">
            <a:spLocks/>
          </p:cNvSpPr>
          <p:nvPr/>
        </p:nvSpPr>
        <p:spPr>
          <a:xfrm>
            <a:off x="4648200" y="2362200"/>
            <a:ext cx="19812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err="1" smtClean="0">
                <a:solidFill>
                  <a:schemeClr val="tx1">
                    <a:tint val="75000"/>
                  </a:schemeClr>
                </a:solidFill>
              </a:rPr>
              <a:t>a</a:t>
            </a:r>
            <a:r>
              <a:rPr kumimoji="0" lang="en-US" sz="2000" b="1" i="0" u="none" strike="noStrike" kern="1200" cap="none" spc="0" normalizeH="0" baseline="0" noProof="0" dirty="0" err="1" smtClean="0">
                <a:ln>
                  <a:noFill/>
                </a:ln>
                <a:solidFill>
                  <a:schemeClr val="tx1">
                    <a:tint val="75000"/>
                  </a:schemeClr>
                </a:solidFill>
                <a:effectLst/>
                <a:uLnTx/>
                <a:uFillTx/>
                <a:latin typeface="+mn-lt"/>
                <a:ea typeface="+mn-ea"/>
                <a:cs typeface="+mn-cs"/>
              </a:rPr>
              <a:t>rr</a:t>
            </a:r>
            <a:r>
              <a:rPr kumimoji="0" lang="en-US" sz="2000" b="1" i="0" u="none" strike="noStrike" kern="1200" cap="none" spc="0" normalizeH="0" baseline="0" noProof="0" dirty="0" smtClean="0">
                <a:ln>
                  <a:noFill/>
                </a:ln>
                <a:solidFill>
                  <a:schemeClr val="tx1">
                    <a:tint val="75000"/>
                  </a:schemeClr>
                </a:solidFill>
                <a:effectLst/>
                <a:uLnTx/>
                <a:uFillTx/>
                <a:latin typeface="+mn-lt"/>
                <a:ea typeface="+mn-ea"/>
                <a:cs typeface="+mn-cs"/>
              </a:rPr>
              <a:t>[2][1]</a:t>
            </a:r>
            <a:endParaRPr kumimoji="0" lang="en-US" sz="20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1" name="Footer Placeholder 40"/>
          <p:cNvSpPr>
            <a:spLocks noGrp="1"/>
          </p:cNvSpPr>
          <p:nvPr>
            <p:ph type="ftr" sz="quarter" idx="11"/>
          </p:nvPr>
        </p:nvSpPr>
        <p:spPr/>
        <p:txBody>
          <a:bodyPr/>
          <a:lstStyle/>
          <a:p>
            <a:endParaRPr lang="en-US" dirty="0"/>
          </a:p>
        </p:txBody>
      </p:sp>
      <p:sp>
        <p:nvSpPr>
          <p:cNvPr id="43" name="Rectangle 42"/>
          <p:cNvSpPr/>
          <p:nvPr/>
        </p:nvSpPr>
        <p:spPr>
          <a:xfrm>
            <a:off x="0" y="1066800"/>
            <a:ext cx="4419600" cy="10668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3" idx="3"/>
          </p:cNvCxnSpPr>
          <p:nvPr/>
        </p:nvCxnSpPr>
        <p:spPr>
          <a:xfrm flipV="1">
            <a:off x="4419600" y="1447800"/>
            <a:ext cx="914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Subtitle 3"/>
          <p:cNvSpPr txBox="1">
            <a:spLocks/>
          </p:cNvSpPr>
          <p:nvPr/>
        </p:nvSpPr>
        <p:spPr>
          <a:xfrm>
            <a:off x="5181600" y="1219200"/>
            <a:ext cx="11430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rPr>
              <a:t>a</a:t>
            </a:r>
            <a:r>
              <a:rPr kumimoji="0" lang="en-US" sz="2000" b="0" i="0" u="none" strike="noStrike" kern="1200" cap="none" spc="0" normalizeH="0" baseline="0" noProof="0" dirty="0" err="1" smtClean="0">
                <a:ln>
                  <a:noFill/>
                </a:ln>
                <a:solidFill>
                  <a:schemeClr val="tx1">
                    <a:tint val="75000"/>
                  </a:schemeClr>
                </a:solidFill>
                <a:effectLst/>
                <a:uLnTx/>
                <a:uFillTx/>
                <a:latin typeface="+mn-lt"/>
                <a:ea typeface="+mn-ea"/>
                <a:cs typeface="+mn-cs"/>
              </a:rPr>
              <a:t>rr</a:t>
            </a: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[0]</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55000" lnSpcReduction="20000"/>
          </a:bodyPr>
          <a:lstStyle/>
          <a:p>
            <a:pPr algn="l"/>
            <a:r>
              <a:rPr lang="en-US" dirty="0" smtClean="0">
                <a:solidFill>
                  <a:srgbClr val="FF0000"/>
                </a:solidFill>
              </a:rPr>
              <a:t>Two dimensional Array:</a:t>
            </a:r>
          </a:p>
          <a:p>
            <a:pPr algn="l"/>
            <a:r>
              <a:rPr lang="en-US" sz="3800" dirty="0" smtClean="0">
                <a:solidFill>
                  <a:srgbClr val="FF0000"/>
                </a:solidFill>
              </a:rPr>
              <a:t>There are two ways to declare/initialize arrays</a:t>
            </a:r>
          </a:p>
          <a:p>
            <a:pPr algn="l"/>
            <a:r>
              <a:rPr lang="en-US" sz="3800" dirty="0" smtClean="0">
                <a:solidFill>
                  <a:srgbClr val="FF0000"/>
                </a:solidFill>
              </a:rPr>
              <a:t>#1.</a:t>
            </a:r>
          </a:p>
          <a:p>
            <a:pPr algn="l"/>
            <a:r>
              <a:rPr lang="en-US" sz="3800" dirty="0" err="1" smtClean="0">
                <a:solidFill>
                  <a:srgbClr val="FF0000"/>
                </a:solidFill>
              </a:rPr>
              <a:t>int</a:t>
            </a:r>
            <a:r>
              <a:rPr lang="en-US" sz="3800" dirty="0" smtClean="0">
                <a:solidFill>
                  <a:srgbClr val="FF0000"/>
                </a:solidFill>
              </a:rPr>
              <a:t> </a:t>
            </a:r>
            <a:r>
              <a:rPr lang="en-US" sz="3800" dirty="0" err="1" smtClean="0">
                <a:solidFill>
                  <a:srgbClr val="FF0000"/>
                </a:solidFill>
              </a:rPr>
              <a:t>subj_marks</a:t>
            </a:r>
            <a:r>
              <a:rPr lang="en-US" sz="3800" dirty="0" smtClean="0">
                <a:solidFill>
                  <a:srgbClr val="FF0000"/>
                </a:solidFill>
              </a:rPr>
              <a:t>[][] = new </a:t>
            </a:r>
            <a:r>
              <a:rPr lang="en-US" sz="3800" dirty="0" err="1" smtClean="0">
                <a:solidFill>
                  <a:srgbClr val="FF0000"/>
                </a:solidFill>
              </a:rPr>
              <a:t>int</a:t>
            </a:r>
            <a:r>
              <a:rPr lang="en-US" sz="3800" dirty="0" smtClean="0">
                <a:solidFill>
                  <a:srgbClr val="FF0000"/>
                </a:solidFill>
              </a:rPr>
              <a:t>[5][10];</a:t>
            </a:r>
          </a:p>
          <a:p>
            <a:pPr algn="l"/>
            <a:r>
              <a:rPr lang="en-US" sz="3800" dirty="0" err="1" smtClean="0">
                <a:solidFill>
                  <a:srgbClr val="FF0000"/>
                </a:solidFill>
              </a:rPr>
              <a:t>subj_marks</a:t>
            </a:r>
            <a:r>
              <a:rPr lang="en-US" sz="3800" dirty="0" smtClean="0">
                <a:solidFill>
                  <a:srgbClr val="FF0000"/>
                </a:solidFill>
              </a:rPr>
              <a:t>[0][0] = 46;</a:t>
            </a:r>
          </a:p>
          <a:p>
            <a:pPr algn="l"/>
            <a:endParaRPr lang="en-US" sz="3800" dirty="0" smtClean="0">
              <a:solidFill>
                <a:srgbClr val="FF0000"/>
              </a:solidFill>
            </a:endParaRPr>
          </a:p>
          <a:p>
            <a:pPr algn="l"/>
            <a:r>
              <a:rPr lang="en-US" sz="3800" dirty="0" smtClean="0">
                <a:solidFill>
                  <a:srgbClr val="FF0000"/>
                </a:solidFill>
              </a:rPr>
              <a:t>#2.//2 rows, 3 columns</a:t>
            </a:r>
          </a:p>
          <a:p>
            <a:pPr algn="l"/>
            <a:r>
              <a:rPr lang="en-US" sz="3800" dirty="0" smtClean="0">
                <a:solidFill>
                  <a:srgbClr val="FF0000"/>
                </a:solidFill>
              </a:rPr>
              <a:t>float </a:t>
            </a:r>
            <a:r>
              <a:rPr lang="en-US" sz="3800" dirty="0" err="1" smtClean="0">
                <a:solidFill>
                  <a:srgbClr val="FF0000"/>
                </a:solidFill>
              </a:rPr>
              <a:t>abc</a:t>
            </a:r>
            <a:r>
              <a:rPr lang="en-US" sz="3800" dirty="0" smtClean="0">
                <a:solidFill>
                  <a:srgbClr val="FF0000"/>
                </a:solidFill>
              </a:rPr>
              <a:t>[][] ={</a:t>
            </a:r>
          </a:p>
          <a:p>
            <a:pPr algn="l"/>
            <a:r>
              <a:rPr lang="en-US" sz="3800" dirty="0" smtClean="0">
                <a:solidFill>
                  <a:srgbClr val="00B050"/>
                </a:solidFill>
              </a:rPr>
              <a:t>	{15,21,13}</a:t>
            </a:r>
            <a:r>
              <a:rPr lang="en-US" sz="3800" dirty="0" smtClean="0">
                <a:solidFill>
                  <a:srgbClr val="FF0000"/>
                </a:solidFill>
              </a:rPr>
              <a:t>,</a:t>
            </a:r>
          </a:p>
          <a:p>
            <a:pPr algn="l"/>
            <a:r>
              <a:rPr lang="en-US" sz="3800" dirty="0" smtClean="0">
                <a:solidFill>
                  <a:srgbClr val="00B050"/>
                </a:solidFill>
              </a:rPr>
              <a:t>	{43,15,46}</a:t>
            </a:r>
          </a:p>
          <a:p>
            <a:pPr algn="l"/>
            <a:r>
              <a:rPr lang="en-US" sz="3800" dirty="0" smtClean="0">
                <a:solidFill>
                  <a:srgbClr val="00B050"/>
                </a:solidFill>
              </a:rPr>
              <a:t>		</a:t>
            </a:r>
            <a:r>
              <a:rPr lang="en-US" sz="3800" dirty="0" smtClean="0">
                <a:solidFill>
                  <a:srgbClr val="FF0000"/>
                </a:solidFill>
              </a:rPr>
              <a:t>}; </a:t>
            </a:r>
          </a:p>
          <a:p>
            <a:pPr algn="l"/>
            <a:r>
              <a:rPr lang="en-US" sz="2400" b="1" dirty="0" smtClean="0"/>
              <a:t>double [][] temperature = {{23.4,32.5,45.3},</a:t>
            </a:r>
          </a:p>
          <a:p>
            <a:r>
              <a:rPr lang="en-US" sz="2400" dirty="0" smtClean="0"/>
              <a:t>{42.3,37.4,39.6}};</a:t>
            </a:r>
            <a:endParaRPr lang="en-US" sz="3800" dirty="0" smtClean="0">
              <a:solidFill>
                <a:srgbClr val="FF0000"/>
              </a:solidFill>
            </a:endParaRPr>
          </a:p>
          <a:p>
            <a:pPr algn="l"/>
            <a:r>
              <a:rPr lang="en-US" sz="3800" dirty="0" err="1" smtClean="0">
                <a:solidFill>
                  <a:srgbClr val="FF0000"/>
                </a:solidFill>
              </a:rPr>
              <a:t>Abc</a:t>
            </a:r>
            <a:r>
              <a:rPr lang="en-US" sz="3800" dirty="0" smtClean="0">
                <a:solidFill>
                  <a:srgbClr val="FF0000"/>
                </a:solidFill>
              </a:rPr>
              <a:t> array has two rows and three columns</a:t>
            </a:r>
          </a:p>
          <a:p>
            <a:pPr algn="l"/>
            <a:endParaRPr lang="en-US" sz="3800" dirty="0" smtClean="0">
              <a:solidFill>
                <a:srgbClr val="FF0000"/>
              </a:solidFill>
            </a:endParaRPr>
          </a:p>
          <a:p>
            <a:pPr algn="l"/>
            <a:r>
              <a:rPr lang="en-US" sz="3800" dirty="0" err="1" smtClean="0">
                <a:solidFill>
                  <a:srgbClr val="FF0000"/>
                </a:solidFill>
              </a:rPr>
              <a:t>abc</a:t>
            </a:r>
            <a:r>
              <a:rPr lang="en-US" sz="3800" dirty="0" smtClean="0">
                <a:solidFill>
                  <a:srgbClr val="FF0000"/>
                </a:solidFill>
              </a:rPr>
              <a:t>[0][1] = 58;</a:t>
            </a:r>
          </a:p>
          <a:p>
            <a:pPr algn="l"/>
            <a:r>
              <a:rPr lang="en-US" sz="3800" dirty="0" err="1" smtClean="0">
                <a:solidFill>
                  <a:srgbClr val="FF0000"/>
                </a:solidFill>
              </a:rPr>
              <a:t>System.out.println</a:t>
            </a:r>
            <a:r>
              <a:rPr lang="en-US" sz="3800" dirty="0" smtClean="0">
                <a:solidFill>
                  <a:srgbClr val="FF0000"/>
                </a:solidFill>
              </a:rPr>
              <a:t>(</a:t>
            </a:r>
            <a:r>
              <a:rPr lang="en-US" sz="3800" dirty="0" err="1" smtClean="0">
                <a:solidFill>
                  <a:srgbClr val="FF0000"/>
                </a:solidFill>
              </a:rPr>
              <a:t>abc</a:t>
            </a:r>
            <a:r>
              <a:rPr lang="en-US" sz="3800" dirty="0" smtClean="0">
                <a:solidFill>
                  <a:srgbClr val="FF0000"/>
                </a:solidFill>
              </a:rPr>
              <a:t>[1][2]);</a:t>
            </a:r>
          </a:p>
          <a:p>
            <a:pPr algn="l"/>
            <a:endParaRPr lang="en-US" sz="3800" dirty="0" smtClean="0">
              <a:solidFill>
                <a:srgbClr val="FF0000"/>
              </a:solidFill>
            </a:endParaRPr>
          </a:p>
          <a:p>
            <a:pPr algn="l"/>
            <a:r>
              <a:rPr lang="en-US" sz="3800" dirty="0" smtClean="0">
                <a:solidFill>
                  <a:srgbClr val="FF0000"/>
                </a:solidFill>
              </a:rPr>
              <a:t>new is keyword used to allocate memory</a:t>
            </a:r>
          </a:p>
          <a:p>
            <a:pPr algn="l"/>
            <a:r>
              <a:rPr lang="en-US" sz="3800" dirty="0" smtClean="0">
                <a:solidFill>
                  <a:srgbClr val="FF0000"/>
                </a:solidFill>
              </a:rPr>
              <a:t>Number of rows and columns cannot be changed dynamically(during program execution), after creation of an array </a:t>
            </a:r>
            <a:endParaRPr lang="en-US" sz="3800" dirty="0" smtClean="0"/>
          </a:p>
        </p:txBody>
      </p:sp>
      <p:graphicFrame>
        <p:nvGraphicFramePr>
          <p:cNvPr id="4" name="Table 3"/>
          <p:cNvGraphicFramePr>
            <a:graphicFrameLocks noGrp="1"/>
          </p:cNvGraphicFramePr>
          <p:nvPr/>
        </p:nvGraphicFramePr>
        <p:xfrm>
          <a:off x="1295400" y="4343400"/>
          <a:ext cx="6096000" cy="111252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1524000" y="4267200"/>
          <a:ext cx="6096000" cy="111252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6" name="TextBox 5"/>
          <p:cNvSpPr txBox="1"/>
          <p:nvPr/>
        </p:nvSpPr>
        <p:spPr>
          <a:xfrm>
            <a:off x="6324600" y="5715000"/>
            <a:ext cx="184731" cy="369332"/>
          </a:xfrm>
          <a:prstGeom prst="rect">
            <a:avLst/>
          </a:prstGeom>
          <a:noFill/>
        </p:spPr>
        <p:txBody>
          <a:bodyPr wrap="none" rtlCol="0">
            <a:spAutoFit/>
          </a:bodyPr>
          <a:lstStyle/>
          <a:p>
            <a:endParaRPr lang="en-US" dirty="0"/>
          </a:p>
        </p:txBody>
      </p:sp>
      <p:sp>
        <p:nvSpPr>
          <p:cNvPr id="7" name="Footer Placeholder 6"/>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pPr algn="l"/>
            <a:r>
              <a:rPr lang="en-US" b="1" dirty="0" smtClean="0">
                <a:solidFill>
                  <a:srgbClr val="FF0000"/>
                </a:solidFill>
              </a:rPr>
              <a:t>Type Casting:</a:t>
            </a:r>
          </a:p>
          <a:p>
            <a:pPr algn="l"/>
            <a:r>
              <a:rPr lang="en-US" sz="3800" dirty="0" smtClean="0">
                <a:solidFill>
                  <a:schemeClr val="tx1"/>
                </a:solidFill>
              </a:rPr>
              <a:t>Type Casting is converting one data type to another, and Type casting is allowed only between compatible types. Since Java is strictly or strongly typed language, Type casting is required to convert bigger values into smaller. For </a:t>
            </a:r>
            <a:r>
              <a:rPr lang="en-US" sz="3800" dirty="0" err="1" smtClean="0">
                <a:solidFill>
                  <a:schemeClr val="tx1"/>
                </a:solidFill>
              </a:rPr>
              <a:t>eg</a:t>
            </a:r>
            <a:r>
              <a:rPr lang="en-US" sz="3800" dirty="0" smtClean="0">
                <a:solidFill>
                  <a:schemeClr val="tx1"/>
                </a:solidFill>
              </a:rPr>
              <a:t>.</a:t>
            </a:r>
          </a:p>
          <a:p>
            <a:pPr algn="l"/>
            <a:r>
              <a:rPr lang="en-US" sz="3800" dirty="0" smtClean="0">
                <a:solidFill>
                  <a:schemeClr val="tx1"/>
                </a:solidFill>
              </a:rPr>
              <a:t>float </a:t>
            </a:r>
            <a:r>
              <a:rPr lang="en-US" sz="3800" dirty="0" err="1" smtClean="0">
                <a:solidFill>
                  <a:schemeClr val="tx1"/>
                </a:solidFill>
              </a:rPr>
              <a:t>tmp</a:t>
            </a:r>
            <a:r>
              <a:rPr lang="en-US" sz="3800" dirty="0" smtClean="0">
                <a:solidFill>
                  <a:schemeClr val="tx1"/>
                </a:solidFill>
              </a:rPr>
              <a:t> = (float)23.7; </a:t>
            </a:r>
          </a:p>
          <a:p>
            <a:pPr algn="l"/>
            <a:r>
              <a:rPr lang="en-US" sz="3800" dirty="0" err="1" smtClean="0">
                <a:solidFill>
                  <a:schemeClr val="tx1"/>
                </a:solidFill>
              </a:rPr>
              <a:t>int</a:t>
            </a:r>
            <a:r>
              <a:rPr lang="en-US" sz="3800" dirty="0" smtClean="0">
                <a:solidFill>
                  <a:schemeClr val="tx1"/>
                </a:solidFill>
              </a:rPr>
              <a:t> marks = (</a:t>
            </a:r>
            <a:r>
              <a:rPr lang="en-US" sz="3800" dirty="0" err="1" smtClean="0">
                <a:solidFill>
                  <a:schemeClr val="tx1"/>
                </a:solidFill>
              </a:rPr>
              <a:t>int</a:t>
            </a:r>
            <a:r>
              <a:rPr lang="en-US" sz="3800" dirty="0" smtClean="0">
                <a:solidFill>
                  <a:schemeClr val="tx1"/>
                </a:solidFill>
              </a:rPr>
              <a:t>) 56.37; </a:t>
            </a:r>
          </a:p>
          <a:p>
            <a:pPr algn="l"/>
            <a:endParaRPr lang="en-US" sz="3800" dirty="0" smtClean="0">
              <a:solidFill>
                <a:srgbClr val="FF0000"/>
              </a:solidFill>
            </a:endParaRPr>
          </a:p>
          <a:p>
            <a:pPr algn="l"/>
            <a:endParaRPr lang="en-US" sz="3800" dirty="0" smtClean="0">
              <a:solidFill>
                <a:srgbClr val="FF0000"/>
              </a:solidFill>
            </a:endParaRPr>
          </a:p>
          <a:p>
            <a:pPr algn="l"/>
            <a:endParaRPr lang="en-US" sz="3800" dirty="0" smtClean="0">
              <a:solidFill>
                <a:srgbClr val="FF0000"/>
              </a:solidFill>
            </a:endParaRPr>
          </a:p>
          <a:p>
            <a:pPr algn="l"/>
            <a:endParaRPr lang="en-US" sz="3800" dirty="0" smtClean="0">
              <a:solidFill>
                <a:srgbClr val="FF0000"/>
              </a:solidFill>
            </a:endParaRPr>
          </a:p>
          <a:p>
            <a:pPr algn="l"/>
            <a:endParaRPr lang="en-US" sz="3800" dirty="0" smtClean="0">
              <a:solidFill>
                <a:srgbClr val="FF0000"/>
              </a:solidFill>
            </a:endParaRPr>
          </a:p>
          <a:p>
            <a:pPr algn="l"/>
            <a:r>
              <a:rPr lang="en-US" sz="3800" dirty="0" smtClean="0">
                <a:solidFill>
                  <a:srgbClr val="FF0000"/>
                </a:solidFill>
              </a:rPr>
              <a:t>NOTE: </a:t>
            </a:r>
            <a:r>
              <a:rPr lang="en-US" sz="3800" dirty="0" smtClean="0">
                <a:solidFill>
                  <a:schemeClr val="tx1"/>
                </a:solidFill>
              </a:rPr>
              <a:t>Compiler treats 3.52 as double by default. To store 3.52 in float variable, u need to use 3.52f or typecast it, as shown above. long literals need to be suffixed with l or L</a:t>
            </a:r>
          </a:p>
          <a:p>
            <a:pPr algn="l"/>
            <a:r>
              <a:rPr lang="en-US" sz="3800" b="1" dirty="0" smtClean="0">
                <a:solidFill>
                  <a:srgbClr val="FF0000"/>
                </a:solidFill>
              </a:rPr>
              <a:t>Type Promotion:</a:t>
            </a:r>
            <a:r>
              <a:rPr lang="en-US" sz="3800" dirty="0" smtClean="0">
                <a:solidFill>
                  <a:srgbClr val="FF0000"/>
                </a:solidFill>
              </a:rPr>
              <a:t> </a:t>
            </a:r>
            <a:r>
              <a:rPr lang="en-US" sz="3800" dirty="0" smtClean="0">
                <a:solidFill>
                  <a:schemeClr val="tx1"/>
                </a:solidFill>
              </a:rPr>
              <a:t>Automatically</a:t>
            </a:r>
            <a:r>
              <a:rPr lang="en-US" sz="3800" dirty="0" smtClean="0">
                <a:solidFill>
                  <a:srgbClr val="FF0000"/>
                </a:solidFill>
              </a:rPr>
              <a:t> </a:t>
            </a:r>
            <a:r>
              <a:rPr lang="en-US" sz="3800" dirty="0" smtClean="0">
                <a:solidFill>
                  <a:schemeClr val="tx1"/>
                </a:solidFill>
              </a:rPr>
              <a:t>converting a data type of smaller size to a bigger one. For example accommodating float literal in a double variable. Here </a:t>
            </a:r>
            <a:r>
              <a:rPr lang="en-US" sz="3800" dirty="0" err="1" smtClean="0">
                <a:solidFill>
                  <a:schemeClr val="tx1"/>
                </a:solidFill>
              </a:rPr>
              <a:t>int</a:t>
            </a:r>
            <a:r>
              <a:rPr lang="en-US" sz="3800" dirty="0" smtClean="0">
                <a:solidFill>
                  <a:schemeClr val="tx1"/>
                </a:solidFill>
              </a:rPr>
              <a:t> literal is promoted to double.</a:t>
            </a:r>
          </a:p>
          <a:p>
            <a:pPr algn="l"/>
            <a:r>
              <a:rPr lang="en-US" sz="3800" dirty="0" smtClean="0">
                <a:solidFill>
                  <a:schemeClr val="tx1"/>
                </a:solidFill>
              </a:rPr>
              <a:t>double </a:t>
            </a:r>
            <a:r>
              <a:rPr lang="en-US" sz="3800" dirty="0" err="1" smtClean="0">
                <a:solidFill>
                  <a:schemeClr val="tx1"/>
                </a:solidFill>
              </a:rPr>
              <a:t>abc</a:t>
            </a:r>
            <a:r>
              <a:rPr lang="en-US" sz="3800" dirty="0" smtClean="0">
                <a:solidFill>
                  <a:schemeClr val="tx1"/>
                </a:solidFill>
              </a:rPr>
              <a:t> = 3;</a:t>
            </a:r>
          </a:p>
        </p:txBody>
      </p:sp>
      <p:graphicFrame>
        <p:nvGraphicFramePr>
          <p:cNvPr id="4" name="Table 3"/>
          <p:cNvGraphicFramePr>
            <a:graphicFrameLocks noGrp="1"/>
          </p:cNvGraphicFramePr>
          <p:nvPr/>
        </p:nvGraphicFramePr>
        <p:xfrm>
          <a:off x="1295400" y="2667000"/>
          <a:ext cx="6096000" cy="1112520"/>
        </p:xfrm>
        <a:graphic>
          <a:graphicData uri="http://schemas.openxmlformats.org/drawingml/2006/table">
            <a:tbl>
              <a:tblPr firstRow="1" bandRow="1">
                <a:tableStyleId>{2D5ABB26-0587-4C30-8999-92F81FD0307C}</a:tableStyleId>
              </a:tblPr>
              <a:tblGrid>
                <a:gridCol w="1219200"/>
                <a:gridCol w="1219200"/>
                <a:gridCol w="1219200"/>
                <a:gridCol w="1219200"/>
                <a:gridCol w="1219200"/>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6" name="TextBox 5"/>
          <p:cNvSpPr txBox="1"/>
          <p:nvPr/>
        </p:nvSpPr>
        <p:spPr>
          <a:xfrm>
            <a:off x="6324600" y="5715000"/>
            <a:ext cx="184731" cy="369332"/>
          </a:xfrm>
          <a:prstGeom prst="rect">
            <a:avLst/>
          </a:prstGeom>
          <a:noFill/>
        </p:spPr>
        <p:txBody>
          <a:bodyPr wrap="none" rtlCol="0">
            <a:spAutoFit/>
          </a:bodyPr>
          <a:lstStyle/>
          <a:p>
            <a:endParaRPr lang="en-US" dirty="0"/>
          </a:p>
        </p:txBody>
      </p:sp>
      <p:cxnSp>
        <p:nvCxnSpPr>
          <p:cNvPr id="8" name="Straight Arrow Connector 7"/>
          <p:cNvCxnSpPr/>
          <p:nvPr/>
        </p:nvCxnSpPr>
        <p:spPr>
          <a:xfrm>
            <a:off x="1981200" y="1828800"/>
            <a:ext cx="3200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66800" y="1828800"/>
            <a:ext cx="1524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152400" y="25146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76800" y="2971800"/>
            <a:ext cx="2057400" cy="369332"/>
          </a:xfrm>
          <a:prstGeom prst="rect">
            <a:avLst/>
          </a:prstGeom>
          <a:noFill/>
        </p:spPr>
        <p:txBody>
          <a:bodyPr wrap="square" rtlCol="0">
            <a:spAutoFit/>
          </a:bodyPr>
          <a:lstStyle/>
          <a:p>
            <a:r>
              <a:rPr lang="en-US" dirty="0" smtClean="0"/>
              <a:t>Source type</a:t>
            </a:r>
            <a:endParaRPr lang="en-US" dirty="0"/>
          </a:p>
        </p:txBody>
      </p:sp>
      <p:sp>
        <p:nvSpPr>
          <p:cNvPr id="14" name="TextBox 13"/>
          <p:cNvSpPr txBox="1"/>
          <p:nvPr/>
        </p:nvSpPr>
        <p:spPr>
          <a:xfrm>
            <a:off x="2209800" y="3352800"/>
            <a:ext cx="2057400" cy="369332"/>
          </a:xfrm>
          <a:prstGeom prst="rect">
            <a:avLst/>
          </a:prstGeom>
          <a:noFill/>
        </p:spPr>
        <p:txBody>
          <a:bodyPr wrap="square" rtlCol="0">
            <a:spAutoFit/>
          </a:bodyPr>
          <a:lstStyle/>
          <a:p>
            <a:r>
              <a:rPr lang="en-US" dirty="0" smtClean="0"/>
              <a:t>Destination type</a:t>
            </a:r>
            <a:endParaRPr lang="en-US" dirty="0"/>
          </a:p>
        </p:txBody>
      </p:sp>
      <p:sp>
        <p:nvSpPr>
          <p:cNvPr id="15" name="TextBox 14"/>
          <p:cNvSpPr txBox="1"/>
          <p:nvPr/>
        </p:nvSpPr>
        <p:spPr>
          <a:xfrm>
            <a:off x="0" y="3581400"/>
            <a:ext cx="2057400" cy="369332"/>
          </a:xfrm>
          <a:prstGeom prst="rect">
            <a:avLst/>
          </a:prstGeom>
          <a:noFill/>
        </p:spPr>
        <p:txBody>
          <a:bodyPr wrap="square" rtlCol="0">
            <a:spAutoFit/>
          </a:bodyPr>
          <a:lstStyle/>
          <a:p>
            <a:r>
              <a:rPr lang="en-US" dirty="0" smtClean="0"/>
              <a:t>Destination variable</a:t>
            </a:r>
            <a:endParaRPr lang="en-US" dirty="0"/>
          </a:p>
        </p:txBody>
      </p:sp>
      <p:sp>
        <p:nvSpPr>
          <p:cNvPr id="11" name="Footer Placeholder 10"/>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sz="5200" dirty="0" smtClean="0">
                <a:solidFill>
                  <a:srgbClr val="FF0000"/>
                </a:solidFill>
              </a:rPr>
              <a:t>Evolution of Computer Languages</a:t>
            </a:r>
          </a:p>
          <a:p>
            <a:r>
              <a:rPr lang="en-US" dirty="0" smtClean="0"/>
              <a:t>As known, CPU finally executes only binary instructions, or machine Language. However, it is tedious and time consuming to directly develop Applications in Binary. Hence Assembly language was used(</a:t>
            </a:r>
            <a:r>
              <a:rPr lang="en-US" dirty="0" err="1" smtClean="0"/>
              <a:t>Mov</a:t>
            </a:r>
            <a:r>
              <a:rPr lang="en-US" dirty="0" smtClean="0"/>
              <a:t> A,B ADD A,C)</a:t>
            </a:r>
          </a:p>
          <a:p>
            <a:r>
              <a:rPr lang="en-US" dirty="0" smtClean="0"/>
              <a:t>A Compiler translates High Level Language program to Machine code. For </a:t>
            </a:r>
            <a:r>
              <a:rPr lang="en-US" dirty="0" err="1" smtClean="0"/>
              <a:t>eg</a:t>
            </a:r>
            <a:r>
              <a:rPr lang="en-US" dirty="0" smtClean="0"/>
              <a:t>. C, C++, Java are various Compilers.</a:t>
            </a:r>
            <a:endParaRPr lang="en-US" dirty="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3810000" cy="6400800"/>
          </a:xfrm>
        </p:spPr>
        <p:txBody>
          <a:bodyPr>
            <a:noAutofit/>
          </a:bodyPr>
          <a:lstStyle/>
          <a:p>
            <a:pPr algn="l"/>
            <a:r>
              <a:rPr lang="en-US" sz="1800" dirty="0" smtClean="0"/>
              <a:t>Conditional/Control Flow statements</a:t>
            </a:r>
          </a:p>
          <a:p>
            <a:pPr algn="l"/>
            <a:r>
              <a:rPr lang="en-US" sz="1800" dirty="0" smtClean="0"/>
              <a:t>#1. to execute set of statement when a condition is true</a:t>
            </a:r>
          </a:p>
          <a:p>
            <a:pPr algn="l"/>
            <a:r>
              <a:rPr lang="en-US" sz="1800" dirty="0" smtClean="0">
                <a:solidFill>
                  <a:srgbClr val="FF0000"/>
                </a:solidFill>
              </a:rPr>
              <a:t>if</a:t>
            </a:r>
            <a:r>
              <a:rPr lang="en-US" sz="1800" dirty="0" smtClean="0"/>
              <a:t>(condition)</a:t>
            </a:r>
          </a:p>
          <a:p>
            <a:pPr algn="l"/>
            <a:r>
              <a:rPr lang="en-US" sz="1800" dirty="0" smtClean="0"/>
              <a:t>{</a:t>
            </a:r>
          </a:p>
          <a:p>
            <a:pPr algn="l"/>
            <a:r>
              <a:rPr lang="en-US" sz="1800" dirty="0" smtClean="0"/>
              <a:t>//statement 1</a:t>
            </a:r>
          </a:p>
          <a:p>
            <a:pPr algn="l"/>
            <a:r>
              <a:rPr lang="en-US" sz="1800" dirty="0" smtClean="0"/>
              <a:t>}</a:t>
            </a:r>
          </a:p>
          <a:p>
            <a:pPr algn="l"/>
            <a:r>
              <a:rPr lang="en-US" sz="1800" dirty="0" err="1" smtClean="0"/>
              <a:t>Eg</a:t>
            </a:r>
            <a:r>
              <a:rPr lang="en-US" sz="1800" dirty="0" smtClean="0"/>
              <a:t>) . </a:t>
            </a:r>
            <a:r>
              <a:rPr lang="en-US" sz="1800" dirty="0" smtClean="0">
                <a:solidFill>
                  <a:srgbClr val="FF0000"/>
                </a:solidFill>
              </a:rPr>
              <a:t>if</a:t>
            </a:r>
            <a:r>
              <a:rPr lang="en-US" sz="1800" dirty="0" smtClean="0"/>
              <a:t>(z&lt;20)</a:t>
            </a:r>
          </a:p>
          <a:p>
            <a:pPr algn="l"/>
            <a:r>
              <a:rPr lang="en-US" sz="1800" dirty="0" smtClean="0"/>
              <a:t>{</a:t>
            </a:r>
          </a:p>
          <a:p>
            <a:pPr algn="l"/>
            <a:r>
              <a:rPr lang="en-US" sz="1800" dirty="0" smtClean="0"/>
              <a:t>//statements</a:t>
            </a:r>
          </a:p>
          <a:p>
            <a:pPr algn="l"/>
            <a:r>
              <a:rPr lang="en-US" sz="1800" dirty="0" smtClean="0"/>
              <a:t>}</a:t>
            </a:r>
          </a:p>
          <a:p>
            <a:pPr algn="l"/>
            <a:r>
              <a:rPr lang="en-US" sz="1800" dirty="0" smtClean="0"/>
              <a:t>#2. to  execute one set of statements when a condition is true, and execute another set of statements, when condition is false</a:t>
            </a:r>
          </a:p>
          <a:p>
            <a:pPr algn="l"/>
            <a:r>
              <a:rPr lang="en-US" sz="1800" dirty="0" smtClean="0">
                <a:solidFill>
                  <a:srgbClr val="FF0000"/>
                </a:solidFill>
              </a:rPr>
              <a:t>if</a:t>
            </a:r>
            <a:r>
              <a:rPr lang="en-US" sz="1800" dirty="0" smtClean="0"/>
              <a:t>(condition)</a:t>
            </a:r>
          </a:p>
          <a:p>
            <a:pPr algn="l"/>
            <a:r>
              <a:rPr lang="en-US" sz="1800" dirty="0" smtClean="0"/>
              <a:t>{</a:t>
            </a:r>
          </a:p>
          <a:p>
            <a:pPr algn="l"/>
            <a:r>
              <a:rPr lang="en-US" sz="1800" dirty="0" smtClean="0"/>
              <a:t>//statements 1</a:t>
            </a:r>
          </a:p>
          <a:p>
            <a:pPr algn="l"/>
            <a:r>
              <a:rPr lang="en-US" sz="1800" dirty="0" smtClean="0"/>
              <a:t>}</a:t>
            </a:r>
            <a:r>
              <a:rPr lang="en-US" sz="1800" dirty="0" smtClean="0">
                <a:solidFill>
                  <a:srgbClr val="FF0000"/>
                </a:solidFill>
              </a:rPr>
              <a:t>else</a:t>
            </a:r>
          </a:p>
          <a:p>
            <a:pPr algn="l"/>
            <a:r>
              <a:rPr lang="en-US" sz="1800" dirty="0" smtClean="0"/>
              <a:t>{</a:t>
            </a:r>
          </a:p>
          <a:p>
            <a:pPr algn="l"/>
            <a:r>
              <a:rPr lang="en-US" sz="1800" dirty="0" smtClean="0"/>
              <a:t>//statements 2</a:t>
            </a:r>
          </a:p>
          <a:p>
            <a:pPr algn="l"/>
            <a:r>
              <a:rPr lang="en-US" sz="1800" dirty="0" smtClean="0"/>
              <a:t>}</a:t>
            </a:r>
          </a:p>
          <a:p>
            <a:pPr algn="l"/>
            <a:endParaRPr lang="en-US" sz="1200" dirty="0" smtClean="0"/>
          </a:p>
        </p:txBody>
      </p:sp>
      <p:sp>
        <p:nvSpPr>
          <p:cNvPr id="5" name="Rectangle 4"/>
          <p:cNvSpPr/>
          <p:nvPr/>
        </p:nvSpPr>
        <p:spPr>
          <a:xfrm>
            <a:off x="4191000" y="0"/>
            <a:ext cx="4572000" cy="6432530"/>
          </a:xfrm>
          <a:prstGeom prst="rect">
            <a:avLst/>
          </a:prstGeom>
        </p:spPr>
        <p:txBody>
          <a:bodyPr wrap="square">
            <a:spAutoFit/>
          </a:bodyPr>
          <a:lstStyle/>
          <a:p>
            <a:r>
              <a:rPr lang="en-US" sz="2800" dirty="0" smtClean="0"/>
              <a:t>#3. </a:t>
            </a:r>
            <a:endParaRPr lang="en-US" sz="2800" dirty="0" smtClean="0">
              <a:solidFill>
                <a:srgbClr val="FF0000"/>
              </a:solidFill>
            </a:endParaRPr>
          </a:p>
          <a:p>
            <a:r>
              <a:rPr lang="en-US" sz="2400" dirty="0" smtClean="0">
                <a:solidFill>
                  <a:srgbClr val="FF0000"/>
                </a:solidFill>
              </a:rPr>
              <a:t>if</a:t>
            </a:r>
            <a:r>
              <a:rPr lang="en-US" sz="2400" dirty="0" smtClean="0"/>
              <a:t>(condition1)</a:t>
            </a:r>
          </a:p>
          <a:p>
            <a:r>
              <a:rPr lang="en-US" sz="2400" dirty="0" smtClean="0"/>
              <a:t>{</a:t>
            </a:r>
          </a:p>
          <a:p>
            <a:r>
              <a:rPr lang="en-US" sz="2400" dirty="0" smtClean="0"/>
              <a:t>//statements</a:t>
            </a:r>
          </a:p>
          <a:p>
            <a:r>
              <a:rPr lang="en-US" sz="2400" dirty="0" smtClean="0"/>
              <a:t>}</a:t>
            </a:r>
          </a:p>
          <a:p>
            <a:r>
              <a:rPr lang="en-US" sz="2400" dirty="0" smtClean="0">
                <a:solidFill>
                  <a:srgbClr val="FF0000"/>
                </a:solidFill>
              </a:rPr>
              <a:t>else if</a:t>
            </a:r>
            <a:r>
              <a:rPr lang="en-US" sz="2400" dirty="0" smtClean="0"/>
              <a:t>(condition2)</a:t>
            </a:r>
          </a:p>
          <a:p>
            <a:r>
              <a:rPr lang="en-US" sz="2400" dirty="0" smtClean="0"/>
              <a:t>{</a:t>
            </a:r>
          </a:p>
          <a:p>
            <a:r>
              <a:rPr lang="en-US" sz="2400" dirty="0" smtClean="0"/>
              <a:t>//statements</a:t>
            </a:r>
          </a:p>
          <a:p>
            <a:r>
              <a:rPr lang="en-US" sz="2400" dirty="0" smtClean="0"/>
              <a:t>}</a:t>
            </a:r>
          </a:p>
          <a:p>
            <a:r>
              <a:rPr lang="en-US" sz="2400" dirty="0" smtClean="0">
                <a:solidFill>
                  <a:srgbClr val="FF0000"/>
                </a:solidFill>
              </a:rPr>
              <a:t>else if</a:t>
            </a:r>
            <a:r>
              <a:rPr lang="en-US" sz="2400" dirty="0" smtClean="0"/>
              <a:t>(condition3)</a:t>
            </a:r>
          </a:p>
          <a:p>
            <a:r>
              <a:rPr lang="en-US" sz="2400" dirty="0" smtClean="0"/>
              <a:t>{</a:t>
            </a:r>
          </a:p>
          <a:p>
            <a:r>
              <a:rPr lang="en-US" sz="2400" dirty="0" smtClean="0"/>
              <a:t>//statements</a:t>
            </a:r>
          </a:p>
          <a:p>
            <a:r>
              <a:rPr lang="en-US" sz="2400" dirty="0" smtClean="0"/>
              <a:t>}</a:t>
            </a:r>
          </a:p>
          <a:p>
            <a:r>
              <a:rPr lang="en-US" sz="2400" dirty="0" smtClean="0">
                <a:solidFill>
                  <a:srgbClr val="FF0000"/>
                </a:solidFill>
              </a:rPr>
              <a:t>else</a:t>
            </a:r>
            <a:r>
              <a:rPr lang="en-US" sz="2400" dirty="0" smtClean="0"/>
              <a:t> //else is optional</a:t>
            </a:r>
          </a:p>
          <a:p>
            <a:r>
              <a:rPr lang="en-US" sz="2400" dirty="0" smtClean="0"/>
              <a:t>{</a:t>
            </a:r>
          </a:p>
          <a:p>
            <a:r>
              <a:rPr lang="en-US" sz="2400" dirty="0" smtClean="0"/>
              <a:t>}</a:t>
            </a:r>
          </a:p>
          <a:p>
            <a:endParaRPr lang="en-US" sz="2400" dirty="0" smtClean="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pPr algn="l"/>
            <a:r>
              <a:rPr lang="en-US" dirty="0" smtClean="0">
                <a:solidFill>
                  <a:srgbClr val="FF0000"/>
                </a:solidFill>
              </a:rPr>
              <a:t>Nested if is valid</a:t>
            </a:r>
          </a:p>
          <a:p>
            <a:pPr algn="l"/>
            <a:r>
              <a:rPr lang="en-US" dirty="0" smtClean="0"/>
              <a:t>if(condition1) //outer if</a:t>
            </a:r>
          </a:p>
          <a:p>
            <a:pPr algn="l"/>
            <a:r>
              <a:rPr lang="en-US" dirty="0" smtClean="0"/>
              <a:t>{</a:t>
            </a:r>
          </a:p>
          <a:p>
            <a:pPr algn="l"/>
            <a:r>
              <a:rPr lang="en-US" dirty="0" smtClean="0"/>
              <a:t>//statements to execute when condition1 is true</a:t>
            </a:r>
          </a:p>
          <a:p>
            <a:pPr algn="l"/>
            <a:r>
              <a:rPr lang="en-US" dirty="0" smtClean="0"/>
              <a:t>	if(condition2) //inner if</a:t>
            </a:r>
          </a:p>
          <a:p>
            <a:pPr algn="l"/>
            <a:r>
              <a:rPr lang="en-US" dirty="0" smtClean="0"/>
              <a:t>	{</a:t>
            </a:r>
          </a:p>
          <a:p>
            <a:pPr algn="l"/>
            <a:r>
              <a:rPr lang="en-US" dirty="0" smtClean="0"/>
              <a:t>		//statements to execute when condition1 and condition2 are true</a:t>
            </a:r>
          </a:p>
          <a:p>
            <a:pPr algn="l"/>
            <a:r>
              <a:rPr lang="en-US" dirty="0" smtClean="0"/>
              <a:t>	}</a:t>
            </a:r>
          </a:p>
          <a:p>
            <a:pPr algn="l"/>
            <a:r>
              <a:rPr lang="en-US" dirty="0" smtClean="0"/>
              <a:t>}</a:t>
            </a:r>
          </a:p>
          <a:p>
            <a:pPr algn="l"/>
            <a:r>
              <a:rPr lang="en-US" dirty="0" smtClean="0">
                <a:solidFill>
                  <a:srgbClr val="FF0000"/>
                </a:solidFill>
              </a:rPr>
              <a:t>Find difference between above and below</a:t>
            </a:r>
          </a:p>
          <a:p>
            <a:pPr algn="l"/>
            <a:r>
              <a:rPr lang="en-US" dirty="0" smtClean="0"/>
              <a:t>if(condition1 &amp;&amp; condition2 )</a:t>
            </a:r>
          </a:p>
          <a:p>
            <a:pPr algn="l"/>
            <a:r>
              <a:rPr lang="en-US" dirty="0" smtClean="0"/>
              <a:t>{		</a:t>
            </a:r>
          </a:p>
          <a:p>
            <a:pPr algn="l"/>
            <a:r>
              <a:rPr lang="en-US" dirty="0" smtClean="0"/>
              <a:t>	//statements to execute when condition1 and 2 are true</a:t>
            </a:r>
          </a:p>
          <a:p>
            <a:pPr algn="l"/>
            <a:r>
              <a:rPr lang="en-US" dirty="0" smtClean="0"/>
              <a:t>}</a:t>
            </a:r>
          </a:p>
          <a:p>
            <a:pPr algn="l"/>
            <a:endParaRPr lang="en-US" dirty="0" smtClean="0"/>
          </a:p>
          <a:p>
            <a:pPr algn="l"/>
            <a:r>
              <a:rPr lang="en-US" dirty="0" smtClean="0"/>
              <a:t>if(condition1 || condition2 )</a:t>
            </a:r>
          </a:p>
          <a:p>
            <a:pPr algn="l"/>
            <a:r>
              <a:rPr lang="en-US" dirty="0" smtClean="0"/>
              <a:t>{		</a:t>
            </a:r>
          </a:p>
          <a:p>
            <a:pPr algn="l"/>
            <a:r>
              <a:rPr lang="en-US" dirty="0" smtClean="0"/>
              <a:t>	//statements to execute when either condition1 or 2 is true</a:t>
            </a:r>
          </a:p>
          <a:p>
            <a:pPr algn="l"/>
            <a:r>
              <a:rPr lang="en-US" dirty="0" smtClean="0"/>
              <a:t>}</a:t>
            </a:r>
          </a:p>
          <a:p>
            <a:pPr algn="l"/>
            <a:endParaRPr lang="en-US" dirty="0" smtClean="0"/>
          </a:p>
          <a:p>
            <a:pPr algn="l"/>
            <a:endParaRPr lang="en-US" dirty="0" smtClean="0"/>
          </a:p>
          <a:p>
            <a:pPr algn="l"/>
            <a:r>
              <a:rPr lang="en-US" dirty="0" smtClean="0"/>
              <a:t>The execution flow differs when condition1 is true and condition is false</a:t>
            </a:r>
          </a:p>
          <a:p>
            <a:pPr algn="l"/>
            <a:endParaRPr lang="en-US" dirty="0" smtClean="0"/>
          </a:p>
          <a:p>
            <a:pPr algn="l"/>
            <a:endParaRPr lang="en-US" dirty="0" smtClean="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305800" cy="6400800"/>
          </a:xfrm>
        </p:spPr>
        <p:txBody>
          <a:bodyPr>
            <a:normAutofit fontScale="92500" lnSpcReduction="20000"/>
          </a:bodyPr>
          <a:lstStyle/>
          <a:p>
            <a:pPr algn="l"/>
            <a:r>
              <a:rPr lang="en-US" dirty="0"/>
              <a:t>s</a:t>
            </a:r>
            <a:r>
              <a:rPr lang="en-US" dirty="0" smtClean="0"/>
              <a:t>witch()</a:t>
            </a:r>
          </a:p>
          <a:p>
            <a:pPr algn="l"/>
            <a:r>
              <a:rPr lang="en-US" dirty="0" smtClean="0"/>
              <a:t>{</a:t>
            </a:r>
          </a:p>
          <a:p>
            <a:pPr algn="l"/>
            <a:r>
              <a:rPr lang="en-US" dirty="0"/>
              <a:t>c</a:t>
            </a:r>
            <a:r>
              <a:rPr lang="en-US" dirty="0" smtClean="0"/>
              <a:t>ase 1:</a:t>
            </a:r>
          </a:p>
          <a:p>
            <a:pPr algn="l"/>
            <a:r>
              <a:rPr lang="en-US" dirty="0" smtClean="0"/>
              <a:t>//statement;</a:t>
            </a:r>
          </a:p>
          <a:p>
            <a:pPr algn="l"/>
            <a:r>
              <a:rPr lang="en-US" dirty="0"/>
              <a:t>b</a:t>
            </a:r>
            <a:r>
              <a:rPr lang="en-US" dirty="0" smtClean="0"/>
              <a:t>reak;</a:t>
            </a:r>
          </a:p>
          <a:p>
            <a:pPr algn="l"/>
            <a:endParaRPr lang="en-US" dirty="0"/>
          </a:p>
          <a:p>
            <a:pPr algn="l"/>
            <a:r>
              <a:rPr lang="en-US" dirty="0"/>
              <a:t>c</a:t>
            </a:r>
            <a:r>
              <a:rPr lang="en-US" dirty="0" smtClean="0"/>
              <a:t>ase2:</a:t>
            </a:r>
          </a:p>
          <a:p>
            <a:pPr algn="l"/>
            <a:r>
              <a:rPr lang="en-US" dirty="0" smtClean="0"/>
              <a:t>//statement;</a:t>
            </a:r>
          </a:p>
          <a:p>
            <a:pPr algn="l"/>
            <a:r>
              <a:rPr lang="en-US" dirty="0"/>
              <a:t>b</a:t>
            </a:r>
            <a:r>
              <a:rPr lang="en-US" dirty="0" smtClean="0"/>
              <a:t>reak;</a:t>
            </a:r>
          </a:p>
          <a:p>
            <a:pPr algn="l"/>
            <a:endParaRPr lang="en-US" dirty="0"/>
          </a:p>
          <a:p>
            <a:pPr algn="l"/>
            <a:r>
              <a:rPr lang="en-US" dirty="0"/>
              <a:t>d</a:t>
            </a:r>
            <a:r>
              <a:rPr lang="en-US" dirty="0" smtClean="0"/>
              <a:t>efault:</a:t>
            </a:r>
          </a:p>
          <a:p>
            <a:pPr algn="l"/>
            <a:r>
              <a:rPr lang="en-US" dirty="0" smtClean="0"/>
              <a:t>//statement</a:t>
            </a:r>
          </a:p>
          <a:p>
            <a:pPr algn="l"/>
            <a:r>
              <a:rPr lang="en-US" dirty="0"/>
              <a:t>}</a:t>
            </a:r>
            <a:endParaRPr lang="en-US" dirty="0" smtClean="0"/>
          </a:p>
          <a:p>
            <a:pPr algn="l"/>
            <a:endParaRPr lang="en-US" dirty="0" smtClean="0"/>
          </a:p>
          <a:p>
            <a:pPr algn="l"/>
            <a:endParaRPr lang="en-US" dirty="0" smtClean="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5105400" cy="6324600"/>
          </a:xfrm>
        </p:spPr>
        <p:txBody>
          <a:bodyPr>
            <a:normAutofit lnSpcReduction="10000"/>
          </a:bodyPr>
          <a:lstStyle/>
          <a:p>
            <a:pPr algn="l"/>
            <a:r>
              <a:rPr lang="en-US" sz="2000" dirty="0" smtClean="0">
                <a:solidFill>
                  <a:schemeClr val="tx1"/>
                </a:solidFill>
              </a:rPr>
              <a:t>Loops are used to execute set of  program statements repeatedly, until condition is true</a:t>
            </a:r>
          </a:p>
          <a:p>
            <a:pPr marL="514350" indent="-514350" algn="l"/>
            <a:r>
              <a:rPr lang="en-US" sz="2000" dirty="0" smtClean="0">
                <a:solidFill>
                  <a:schemeClr val="tx1"/>
                </a:solidFill>
              </a:rPr>
              <a:t>1.for loop </a:t>
            </a:r>
          </a:p>
          <a:p>
            <a:pPr marL="514350" indent="-514350" algn="l"/>
            <a:r>
              <a:rPr lang="en-US" sz="2000" dirty="0" smtClean="0">
                <a:solidFill>
                  <a:schemeClr val="tx1"/>
                </a:solidFill>
              </a:rPr>
              <a:t>	</a:t>
            </a:r>
            <a:r>
              <a:rPr lang="en-US" sz="2000" dirty="0" smtClean="0">
                <a:solidFill>
                  <a:srgbClr val="00B050"/>
                </a:solidFill>
              </a:rPr>
              <a:t>for</a:t>
            </a:r>
            <a:r>
              <a:rPr lang="en-US" sz="2000" dirty="0" smtClean="0">
                <a:solidFill>
                  <a:srgbClr val="FF0000"/>
                </a:solidFill>
              </a:rPr>
              <a:t>(</a:t>
            </a:r>
            <a:r>
              <a:rPr lang="en-US" sz="2000" dirty="0" err="1" smtClean="0">
                <a:solidFill>
                  <a:srgbClr val="FF0000"/>
                </a:solidFill>
              </a:rPr>
              <a:t>initialization;condition;expression</a:t>
            </a:r>
            <a:r>
              <a:rPr lang="en-US" sz="2000" dirty="0" smtClean="0">
                <a:solidFill>
                  <a:srgbClr val="FF0000"/>
                </a:solidFill>
              </a:rPr>
              <a:t>)</a:t>
            </a:r>
          </a:p>
          <a:p>
            <a:pPr marL="514350" indent="-514350" algn="l"/>
            <a:r>
              <a:rPr lang="en-US" sz="2000" dirty="0" smtClean="0">
                <a:solidFill>
                  <a:srgbClr val="FF0000"/>
                </a:solidFill>
              </a:rPr>
              <a:t>	{</a:t>
            </a:r>
          </a:p>
          <a:p>
            <a:pPr marL="514350" indent="-514350" algn="l"/>
            <a:r>
              <a:rPr lang="en-US" sz="2000" dirty="0" smtClean="0">
                <a:solidFill>
                  <a:srgbClr val="FF0000"/>
                </a:solidFill>
              </a:rPr>
              <a:t>		//…statements</a:t>
            </a:r>
          </a:p>
          <a:p>
            <a:pPr marL="514350" indent="-514350" algn="l"/>
            <a:r>
              <a:rPr lang="en-US" sz="2000" dirty="0" smtClean="0">
                <a:solidFill>
                  <a:srgbClr val="FF0000"/>
                </a:solidFill>
              </a:rPr>
              <a:t>	}</a:t>
            </a:r>
          </a:p>
          <a:p>
            <a:pPr marL="514350" indent="-514350" algn="l"/>
            <a:endParaRPr lang="en-US" sz="2000" dirty="0" smtClean="0">
              <a:solidFill>
                <a:schemeClr val="tx1"/>
              </a:solidFill>
            </a:endParaRPr>
          </a:p>
          <a:p>
            <a:pPr marL="514350" indent="-514350" algn="l"/>
            <a:r>
              <a:rPr lang="en-US" sz="2000" dirty="0" smtClean="0">
                <a:solidFill>
                  <a:schemeClr val="tx1"/>
                </a:solidFill>
              </a:rPr>
              <a:t>2.While loop </a:t>
            </a:r>
          </a:p>
          <a:p>
            <a:pPr marL="971550" lvl="1" indent="-514350" algn="l"/>
            <a:r>
              <a:rPr lang="en-US" sz="2000" dirty="0" smtClean="0">
                <a:solidFill>
                  <a:srgbClr val="00B050"/>
                </a:solidFill>
              </a:rPr>
              <a:t>while</a:t>
            </a:r>
            <a:r>
              <a:rPr lang="en-US" sz="2000" dirty="0" smtClean="0">
                <a:solidFill>
                  <a:srgbClr val="FF0000"/>
                </a:solidFill>
              </a:rPr>
              <a:t>(condition)</a:t>
            </a:r>
          </a:p>
          <a:p>
            <a:pPr marL="971550" lvl="1" indent="-514350" algn="l"/>
            <a:r>
              <a:rPr lang="en-US" sz="2000" dirty="0" smtClean="0">
                <a:solidFill>
                  <a:srgbClr val="FF0000"/>
                </a:solidFill>
              </a:rPr>
              <a:t>{</a:t>
            </a:r>
          </a:p>
          <a:p>
            <a:pPr marL="971550" lvl="1" indent="-514350" algn="l"/>
            <a:r>
              <a:rPr lang="en-US" sz="2000" dirty="0" smtClean="0">
                <a:solidFill>
                  <a:srgbClr val="FF0000"/>
                </a:solidFill>
              </a:rPr>
              <a:t>//…statements</a:t>
            </a:r>
          </a:p>
          <a:p>
            <a:pPr marL="971550" lvl="1" indent="-514350" algn="l"/>
            <a:r>
              <a:rPr lang="en-US" sz="2000" dirty="0" smtClean="0">
                <a:solidFill>
                  <a:srgbClr val="FF0000"/>
                </a:solidFill>
              </a:rPr>
              <a:t>}</a:t>
            </a:r>
          </a:p>
          <a:p>
            <a:pPr marL="514350" indent="-514350" algn="l"/>
            <a:r>
              <a:rPr lang="en-US" sz="2000" dirty="0" smtClean="0">
                <a:solidFill>
                  <a:schemeClr val="tx1"/>
                </a:solidFill>
              </a:rPr>
              <a:t>3.Do while loop</a:t>
            </a:r>
          </a:p>
          <a:p>
            <a:pPr marL="514350" indent="-514350" algn="l"/>
            <a:r>
              <a:rPr lang="en-US" sz="2000" dirty="0" smtClean="0">
                <a:solidFill>
                  <a:schemeClr val="tx1"/>
                </a:solidFill>
              </a:rPr>
              <a:t>	</a:t>
            </a:r>
            <a:r>
              <a:rPr lang="en-US" sz="2000" dirty="0" smtClean="0">
                <a:solidFill>
                  <a:srgbClr val="00B050"/>
                </a:solidFill>
              </a:rPr>
              <a:t>do</a:t>
            </a:r>
            <a:r>
              <a:rPr lang="en-US" sz="2000" dirty="0" smtClean="0">
                <a:solidFill>
                  <a:srgbClr val="FF0000"/>
                </a:solidFill>
              </a:rPr>
              <a:t>{</a:t>
            </a:r>
          </a:p>
          <a:p>
            <a:pPr marL="514350" indent="-514350" algn="l"/>
            <a:r>
              <a:rPr lang="en-US" sz="2000" dirty="0" smtClean="0">
                <a:solidFill>
                  <a:srgbClr val="FF0000"/>
                </a:solidFill>
              </a:rPr>
              <a:t>	//…statements</a:t>
            </a:r>
          </a:p>
          <a:p>
            <a:pPr marL="514350" indent="-514350" algn="l"/>
            <a:r>
              <a:rPr lang="en-US" sz="2000" dirty="0" smtClean="0">
                <a:solidFill>
                  <a:srgbClr val="FF0000"/>
                </a:solidFill>
              </a:rPr>
              <a:t>	}</a:t>
            </a:r>
            <a:r>
              <a:rPr lang="en-US" sz="2000" dirty="0" smtClean="0">
                <a:solidFill>
                  <a:srgbClr val="00B050"/>
                </a:solidFill>
              </a:rPr>
              <a:t>while</a:t>
            </a:r>
            <a:r>
              <a:rPr lang="en-US" sz="2000" dirty="0" smtClean="0">
                <a:solidFill>
                  <a:srgbClr val="FF0000"/>
                </a:solidFill>
              </a:rPr>
              <a:t>(condition);</a:t>
            </a:r>
          </a:p>
          <a:p>
            <a:pPr marL="514350" indent="-514350" algn="l"/>
            <a:r>
              <a:rPr lang="en-US" sz="2000" dirty="0" smtClean="0">
                <a:solidFill>
                  <a:srgbClr val="FF0000"/>
                </a:solidFill>
              </a:rPr>
              <a:t>Condition can be relational or logical expression</a:t>
            </a:r>
          </a:p>
          <a:p>
            <a:pPr marL="514350" indent="-514350" algn="l"/>
            <a:endParaRPr lang="en-US" sz="1400" dirty="0" smtClean="0">
              <a:solidFill>
                <a:schemeClr val="tx1"/>
              </a:solidFill>
            </a:endParaRPr>
          </a:p>
          <a:p>
            <a:pPr algn="l"/>
            <a:endParaRPr lang="en-US" sz="1400" dirty="0" smtClean="0">
              <a:solidFill>
                <a:schemeClr val="tx1"/>
              </a:solidFill>
            </a:endParaRPr>
          </a:p>
          <a:p>
            <a:pPr algn="l"/>
            <a:endParaRPr lang="en-US" sz="1400" dirty="0" smtClean="0">
              <a:solidFill>
                <a:schemeClr val="tx1"/>
              </a:solidFill>
            </a:endParaRPr>
          </a:p>
        </p:txBody>
      </p:sp>
      <p:sp>
        <p:nvSpPr>
          <p:cNvPr id="4" name="Rectangle 3"/>
          <p:cNvSpPr/>
          <p:nvPr/>
        </p:nvSpPr>
        <p:spPr>
          <a:xfrm>
            <a:off x="4876800" y="381001"/>
            <a:ext cx="4267200" cy="5632311"/>
          </a:xfrm>
          <a:prstGeom prst="rect">
            <a:avLst/>
          </a:prstGeom>
        </p:spPr>
        <p:txBody>
          <a:bodyPr wrap="square">
            <a:spAutoFit/>
          </a:bodyPr>
          <a:lstStyle/>
          <a:p>
            <a:pPr marL="514350" indent="-514350">
              <a:buFont typeface="Arial" pitchFamily="34" charset="0"/>
              <a:buChar char="•"/>
            </a:pPr>
            <a:r>
              <a:rPr lang="en-US" sz="2400" dirty="0" smtClean="0"/>
              <a:t>while executes zero or more times, entry controlled loop</a:t>
            </a:r>
          </a:p>
          <a:p>
            <a:pPr marL="514350" indent="-514350">
              <a:buFont typeface="Arial" pitchFamily="34" charset="0"/>
              <a:buChar char="•"/>
            </a:pPr>
            <a:r>
              <a:rPr lang="en-US" sz="2400" dirty="0" smtClean="0"/>
              <a:t>do while executes one or more times, exit controlled loop</a:t>
            </a:r>
          </a:p>
          <a:p>
            <a:pPr marL="514350" indent="-514350">
              <a:buFont typeface="Arial" pitchFamily="34" charset="0"/>
              <a:buChar char="•"/>
            </a:pPr>
            <a:endParaRPr lang="en-US" sz="2400" dirty="0" smtClean="0"/>
          </a:p>
          <a:p>
            <a:pPr marL="514350" indent="-514350">
              <a:buFont typeface="Arial" pitchFamily="34" charset="0"/>
              <a:buChar char="•"/>
            </a:pPr>
            <a:r>
              <a:rPr lang="en-US" sz="2400" dirty="0" smtClean="0"/>
              <a:t>Nested loops are valid </a:t>
            </a:r>
            <a:r>
              <a:rPr lang="en-US" sz="2400" dirty="0" err="1" smtClean="0"/>
              <a:t>i</a:t>
            </a:r>
            <a:r>
              <a:rPr lang="en-US" sz="2400" dirty="0" smtClean="0"/>
              <a:t>..e for within for or for within while, etc…</a:t>
            </a:r>
          </a:p>
          <a:p>
            <a:pPr marL="514350" indent="-514350">
              <a:buFont typeface="Arial" pitchFamily="34" charset="0"/>
              <a:buChar char="•"/>
            </a:pPr>
            <a:endParaRPr lang="en-US" sz="2400" dirty="0" smtClean="0"/>
          </a:p>
          <a:p>
            <a:pPr marL="514350" indent="-514350">
              <a:buFont typeface="Arial" pitchFamily="34" charset="0"/>
              <a:buChar char="•"/>
            </a:pPr>
            <a:r>
              <a:rPr lang="en-US" sz="2400" dirty="0" smtClean="0">
                <a:solidFill>
                  <a:srgbClr val="00B050"/>
                </a:solidFill>
              </a:rPr>
              <a:t>break; </a:t>
            </a:r>
          </a:p>
          <a:p>
            <a:pPr marL="514350" indent="-514350"/>
            <a:r>
              <a:rPr lang="en-US" sz="2400" dirty="0" smtClean="0"/>
              <a:t>        break exits from the  loop</a:t>
            </a:r>
          </a:p>
          <a:p>
            <a:pPr>
              <a:buFont typeface="Arial" pitchFamily="34" charset="0"/>
              <a:buChar char="•"/>
            </a:pPr>
            <a:r>
              <a:rPr lang="en-US" sz="2400" dirty="0" smtClean="0"/>
              <a:t>      </a:t>
            </a:r>
            <a:r>
              <a:rPr lang="en-US" sz="2400" dirty="0" smtClean="0">
                <a:solidFill>
                  <a:srgbClr val="00B050"/>
                </a:solidFill>
              </a:rPr>
              <a:t>continue; </a:t>
            </a:r>
            <a:r>
              <a:rPr lang="en-US" sz="2400" dirty="0" smtClean="0"/>
              <a:t>skips current iteration and continues loop with next iteration</a:t>
            </a: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5105400" cy="6324600"/>
          </a:xfrm>
        </p:spPr>
        <p:txBody>
          <a:bodyPr>
            <a:normAutofit/>
          </a:bodyPr>
          <a:lstStyle/>
          <a:p>
            <a:pPr algn="l"/>
            <a:r>
              <a:rPr lang="en-US" sz="2000" dirty="0" smtClean="0">
                <a:solidFill>
                  <a:schemeClr val="tx1"/>
                </a:solidFill>
              </a:rPr>
              <a:t>Enhanced For Loop</a:t>
            </a:r>
          </a:p>
          <a:p>
            <a:pPr algn="l"/>
            <a:endParaRPr lang="en-US" sz="2000" dirty="0" smtClean="0">
              <a:solidFill>
                <a:schemeClr val="tx1"/>
              </a:solidFill>
            </a:endParaRPr>
          </a:p>
          <a:p>
            <a:pPr algn="l"/>
            <a:r>
              <a:rPr lang="en-US" sz="2000" dirty="0" smtClean="0"/>
              <a:t>enhanced for loop has been introduced in Java 5 version.</a:t>
            </a:r>
          </a:p>
          <a:p>
            <a:pPr algn="l"/>
            <a:endParaRPr lang="en-US" sz="2000" dirty="0" smtClean="0">
              <a:solidFill>
                <a:schemeClr val="tx1"/>
              </a:solidFill>
            </a:endParaRPr>
          </a:p>
          <a:p>
            <a:pPr algn="l"/>
            <a:r>
              <a:rPr lang="en-US" sz="2000" dirty="0" smtClean="0"/>
              <a:t>It is mainly used to traverse thru individual elements including arrays or any Collection</a:t>
            </a:r>
            <a:endParaRPr lang="en-US" sz="2000" dirty="0" smtClean="0">
              <a:solidFill>
                <a:schemeClr val="tx1"/>
              </a:solidFill>
            </a:endParaRPr>
          </a:p>
          <a:p>
            <a:pPr marL="514350" indent="-514350" algn="l"/>
            <a:endParaRPr lang="en-US" sz="1400" dirty="0" smtClean="0">
              <a:solidFill>
                <a:schemeClr val="tx1"/>
              </a:solidFill>
            </a:endParaRPr>
          </a:p>
          <a:p>
            <a:pPr algn="l"/>
            <a:endParaRPr lang="en-US" sz="1400" dirty="0" smtClean="0">
              <a:solidFill>
                <a:schemeClr val="tx1"/>
              </a:solidFill>
            </a:endParaRPr>
          </a:p>
          <a:p>
            <a:pPr algn="l"/>
            <a:endParaRPr lang="en-US" sz="1400" dirty="0" smtClean="0">
              <a:solidFill>
                <a:schemeClr val="tx1"/>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7924800" cy="2133600"/>
          </a:xfrm>
        </p:spPr>
        <p:txBody>
          <a:bodyPr>
            <a:normAutofit lnSpcReduction="10000"/>
          </a:bodyPr>
          <a:lstStyle/>
          <a:p>
            <a:pPr algn="l"/>
            <a:r>
              <a:rPr lang="en-US" sz="2000" dirty="0" smtClean="0">
                <a:solidFill>
                  <a:schemeClr val="tx1"/>
                </a:solidFill>
              </a:rPr>
              <a:t>How for loop works</a:t>
            </a:r>
          </a:p>
          <a:p>
            <a:pPr marL="514350" indent="-514350" algn="l"/>
            <a:r>
              <a:rPr lang="en-US" sz="2000" dirty="0" smtClean="0">
                <a:solidFill>
                  <a:schemeClr val="tx1"/>
                </a:solidFill>
              </a:rPr>
              <a:t>1.for loop </a:t>
            </a:r>
          </a:p>
          <a:p>
            <a:pPr marL="514350" indent="-514350" algn="l"/>
            <a:r>
              <a:rPr lang="en-US" sz="2000" dirty="0" smtClean="0">
                <a:solidFill>
                  <a:schemeClr val="tx1"/>
                </a:solidFill>
              </a:rPr>
              <a:t>	</a:t>
            </a:r>
            <a:r>
              <a:rPr lang="en-US" sz="2000" dirty="0" smtClean="0">
                <a:solidFill>
                  <a:srgbClr val="00B050"/>
                </a:solidFill>
              </a:rPr>
              <a:t>for</a:t>
            </a:r>
            <a:r>
              <a:rPr lang="en-US" sz="2000" dirty="0" smtClean="0">
                <a:solidFill>
                  <a:srgbClr val="FF0000"/>
                </a:solidFill>
              </a:rPr>
              <a:t>(</a:t>
            </a:r>
            <a:r>
              <a:rPr lang="en-US" sz="2000" dirty="0" err="1" smtClean="0">
                <a:solidFill>
                  <a:srgbClr val="FF0000"/>
                </a:solidFill>
              </a:rPr>
              <a:t>initialization;condition;expression</a:t>
            </a:r>
            <a:r>
              <a:rPr lang="en-US" sz="2000" dirty="0" smtClean="0">
                <a:solidFill>
                  <a:srgbClr val="FF0000"/>
                </a:solidFill>
              </a:rPr>
              <a:t>)</a:t>
            </a:r>
          </a:p>
          <a:p>
            <a:pPr marL="514350" indent="-514350" algn="l"/>
            <a:r>
              <a:rPr lang="en-US" sz="2000" dirty="0" smtClean="0">
                <a:solidFill>
                  <a:srgbClr val="FF0000"/>
                </a:solidFill>
              </a:rPr>
              <a:t>	{</a:t>
            </a:r>
          </a:p>
          <a:p>
            <a:pPr marL="514350" indent="-514350" algn="l"/>
            <a:r>
              <a:rPr lang="en-US" sz="2000" dirty="0" smtClean="0">
                <a:solidFill>
                  <a:srgbClr val="FF0000"/>
                </a:solidFill>
              </a:rPr>
              <a:t>		//…statements</a:t>
            </a:r>
          </a:p>
          <a:p>
            <a:pPr marL="514350" indent="-514350" algn="l"/>
            <a:r>
              <a:rPr lang="en-US" sz="2000" dirty="0" smtClean="0">
                <a:solidFill>
                  <a:srgbClr val="FF0000"/>
                </a:solidFill>
              </a:rPr>
              <a:t>	}</a:t>
            </a:r>
            <a:endParaRPr lang="en-US" sz="1400" dirty="0" smtClean="0">
              <a:solidFill>
                <a:schemeClr val="tx1"/>
              </a:solidFill>
            </a:endParaRPr>
          </a:p>
          <a:p>
            <a:pPr algn="l"/>
            <a:endParaRPr lang="en-US" sz="1400" dirty="0" smtClean="0">
              <a:solidFill>
                <a:schemeClr val="tx1"/>
              </a:solidFill>
            </a:endParaRPr>
          </a:p>
          <a:p>
            <a:pPr algn="l"/>
            <a:endParaRPr lang="en-US" sz="1400" dirty="0" smtClean="0">
              <a:solidFill>
                <a:schemeClr val="tx1"/>
              </a:solidFill>
            </a:endParaRPr>
          </a:p>
        </p:txBody>
      </p:sp>
      <p:cxnSp>
        <p:nvCxnSpPr>
          <p:cNvPr id="6" name="Straight Arrow Connector 5"/>
          <p:cNvCxnSpPr/>
          <p:nvPr/>
        </p:nvCxnSpPr>
        <p:spPr>
          <a:xfrm rot="5400000">
            <a:off x="76200" y="2286000"/>
            <a:ext cx="2743200" cy="6096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3810000"/>
            <a:ext cx="2667000" cy="923330"/>
          </a:xfrm>
          <a:prstGeom prst="rect">
            <a:avLst/>
          </a:prstGeom>
          <a:noFill/>
        </p:spPr>
        <p:txBody>
          <a:bodyPr wrap="square" rtlCol="0">
            <a:spAutoFit/>
          </a:bodyPr>
          <a:lstStyle/>
          <a:p>
            <a:r>
              <a:rPr lang="en-US" dirty="0" smtClean="0">
                <a:solidFill>
                  <a:srgbClr val="FF0000"/>
                </a:solidFill>
              </a:rPr>
              <a:t>Executes only once</a:t>
            </a:r>
            <a:r>
              <a:rPr lang="en-US" dirty="0" smtClean="0"/>
              <a:t>, when execution enters loop, only for the first time</a:t>
            </a:r>
            <a:endParaRPr lang="en-US" dirty="0"/>
          </a:p>
        </p:txBody>
      </p:sp>
      <p:cxnSp>
        <p:nvCxnSpPr>
          <p:cNvPr id="8" name="Straight Arrow Connector 7"/>
          <p:cNvCxnSpPr/>
          <p:nvPr/>
        </p:nvCxnSpPr>
        <p:spPr>
          <a:xfrm rot="16200000" flipH="1">
            <a:off x="1447800" y="2819400"/>
            <a:ext cx="3733800" cy="2286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14600" y="4800600"/>
            <a:ext cx="2667000" cy="1754326"/>
          </a:xfrm>
          <a:prstGeom prst="rect">
            <a:avLst/>
          </a:prstGeom>
          <a:noFill/>
        </p:spPr>
        <p:txBody>
          <a:bodyPr wrap="square" rtlCol="0">
            <a:spAutoFit/>
          </a:bodyPr>
          <a:lstStyle/>
          <a:p>
            <a:r>
              <a:rPr lang="en-US" dirty="0" smtClean="0">
                <a:solidFill>
                  <a:srgbClr val="FF0000"/>
                </a:solidFill>
              </a:rPr>
              <a:t>Executes one time before each iteration(</a:t>
            </a:r>
            <a:r>
              <a:rPr lang="en-US" dirty="0" smtClean="0"/>
              <a:t>when each iteration starts)</a:t>
            </a:r>
          </a:p>
          <a:p>
            <a:r>
              <a:rPr lang="en-US" dirty="0" smtClean="0"/>
              <a:t>NOTE: iterations are continued until </a:t>
            </a:r>
            <a:r>
              <a:rPr lang="en-US" dirty="0" smtClean="0">
                <a:solidFill>
                  <a:srgbClr val="FF0000"/>
                </a:solidFill>
              </a:rPr>
              <a:t>condition</a:t>
            </a:r>
            <a:r>
              <a:rPr lang="en-US" dirty="0" smtClean="0"/>
              <a:t> is true</a:t>
            </a:r>
            <a:endParaRPr lang="en-US" dirty="0"/>
          </a:p>
        </p:txBody>
      </p:sp>
      <p:cxnSp>
        <p:nvCxnSpPr>
          <p:cNvPr id="11" name="Straight Arrow Connector 10"/>
          <p:cNvCxnSpPr/>
          <p:nvPr/>
        </p:nvCxnSpPr>
        <p:spPr>
          <a:xfrm rot="16200000" flipH="1">
            <a:off x="3924300" y="1562100"/>
            <a:ext cx="1828800" cy="990600"/>
          </a:xfrm>
          <a:prstGeom prst="straightConnector1">
            <a:avLst/>
          </a:prstGeom>
          <a:ln>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5400" y="2971800"/>
            <a:ext cx="2667000" cy="923330"/>
          </a:xfrm>
          <a:prstGeom prst="rect">
            <a:avLst/>
          </a:prstGeom>
          <a:noFill/>
        </p:spPr>
        <p:txBody>
          <a:bodyPr wrap="square" rtlCol="0">
            <a:spAutoFit/>
          </a:bodyPr>
          <a:lstStyle/>
          <a:p>
            <a:r>
              <a:rPr lang="en-US" dirty="0" smtClean="0">
                <a:solidFill>
                  <a:srgbClr val="FF0000"/>
                </a:solidFill>
              </a:rPr>
              <a:t>Executes one time after each iteration</a:t>
            </a:r>
            <a:r>
              <a:rPr lang="en-US" dirty="0" smtClean="0"/>
              <a:t>(when each iteration ends</a:t>
            </a:r>
            <a:endParaRPr lang="en-US" dirty="0"/>
          </a:p>
        </p:txBody>
      </p:sp>
      <p:sp>
        <p:nvSpPr>
          <p:cNvPr id="9" name="Footer Placeholder 8"/>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a:bodyPr>
          <a:lstStyle/>
          <a:p>
            <a:pPr algn="l"/>
            <a:r>
              <a:rPr lang="en-US" sz="2000" dirty="0" smtClean="0">
                <a:solidFill>
                  <a:schemeClr val="tx1"/>
                </a:solidFill>
              </a:rPr>
              <a:t>How many statements we can have in for loop?</a:t>
            </a:r>
          </a:p>
          <a:p>
            <a:pPr algn="l"/>
            <a:endParaRPr lang="en-US" sz="2000" dirty="0" smtClean="0">
              <a:solidFill>
                <a:schemeClr val="tx1"/>
              </a:solidFill>
            </a:endParaRPr>
          </a:p>
          <a:p>
            <a:pPr algn="l"/>
            <a:r>
              <a:rPr lang="en-US" sz="2000" dirty="0" smtClean="0">
                <a:solidFill>
                  <a:schemeClr val="tx1"/>
                </a:solidFill>
              </a:rPr>
              <a:t>How many statements we can have in if statement?</a:t>
            </a:r>
          </a:p>
          <a:p>
            <a:pPr algn="l"/>
            <a:endParaRPr lang="en-US" sz="2000" dirty="0" smtClean="0">
              <a:solidFill>
                <a:schemeClr val="tx1"/>
              </a:solidFill>
            </a:endParaRPr>
          </a:p>
          <a:p>
            <a:pPr algn="l"/>
            <a:r>
              <a:rPr lang="en-US" sz="2000" dirty="0" smtClean="0">
                <a:solidFill>
                  <a:schemeClr val="tx1"/>
                </a:solidFill>
              </a:rPr>
              <a:t>for(</a:t>
            </a:r>
            <a:r>
              <a:rPr lang="en-US" sz="2000" dirty="0" err="1" smtClean="0">
                <a:solidFill>
                  <a:schemeClr val="tx1"/>
                </a:solidFill>
              </a:rPr>
              <a:t>int</a:t>
            </a:r>
            <a:r>
              <a:rPr lang="en-US" sz="2000" dirty="0" smtClean="0">
                <a:solidFill>
                  <a:schemeClr val="tx1"/>
                </a:solidFill>
              </a:rPr>
              <a:t>  </a:t>
            </a:r>
            <a:r>
              <a:rPr lang="en-US" sz="2000" dirty="0" err="1" smtClean="0">
                <a:solidFill>
                  <a:schemeClr val="tx1"/>
                </a:solidFill>
              </a:rPr>
              <a:t>i</a:t>
            </a:r>
            <a:r>
              <a:rPr lang="en-US" sz="2000" dirty="0" smtClean="0">
                <a:solidFill>
                  <a:schemeClr val="tx1"/>
                </a:solidFill>
              </a:rPr>
              <a:t>=0;i&lt;10;i++)</a:t>
            </a:r>
          </a:p>
          <a:p>
            <a:pPr algn="l"/>
            <a:r>
              <a:rPr lang="en-US" sz="2000" dirty="0" smtClean="0">
                <a:solidFill>
                  <a:schemeClr val="tx1"/>
                </a:solidFill>
              </a:rPr>
              <a:t>{</a:t>
            </a:r>
          </a:p>
          <a:p>
            <a:pPr algn="l"/>
            <a:r>
              <a:rPr lang="en-US" sz="2000" dirty="0" err="1" smtClean="0">
                <a:solidFill>
                  <a:schemeClr val="tx1"/>
                </a:solidFill>
              </a:rPr>
              <a:t>System.out.println</a:t>
            </a:r>
            <a:r>
              <a:rPr lang="en-US" sz="2000" dirty="0" smtClean="0">
                <a:solidFill>
                  <a:schemeClr val="tx1"/>
                </a:solidFill>
              </a:rPr>
              <a:t>(</a:t>
            </a:r>
            <a:r>
              <a:rPr lang="en-US" sz="2000" dirty="0" err="1" smtClean="0">
                <a:solidFill>
                  <a:schemeClr val="tx1"/>
                </a:solidFill>
              </a:rPr>
              <a:t>i</a:t>
            </a:r>
            <a:r>
              <a:rPr lang="en-US" sz="2000" dirty="0" smtClean="0">
                <a:solidFill>
                  <a:schemeClr val="tx1"/>
                </a:solidFill>
              </a:rPr>
              <a:t>);</a:t>
            </a:r>
          </a:p>
          <a:p>
            <a:pPr algn="l"/>
            <a:r>
              <a:rPr lang="en-US" sz="2000" dirty="0" smtClean="0">
                <a:solidFill>
                  <a:schemeClr val="tx1"/>
                </a:solidFill>
              </a:rPr>
              <a:t>}</a:t>
            </a:r>
          </a:p>
          <a:p>
            <a:pPr algn="l"/>
            <a:r>
              <a:rPr lang="en-US" sz="2000" dirty="0" smtClean="0">
                <a:solidFill>
                  <a:schemeClr val="tx1"/>
                </a:solidFill>
              </a:rPr>
              <a:t>/* Above for loop iterates 10 times, incrementing </a:t>
            </a:r>
            <a:r>
              <a:rPr lang="en-US" sz="2000" dirty="0" err="1" smtClean="0">
                <a:solidFill>
                  <a:schemeClr val="tx1"/>
                </a:solidFill>
              </a:rPr>
              <a:t>i</a:t>
            </a:r>
            <a:r>
              <a:rPr lang="en-US" sz="2000" dirty="0" smtClean="0">
                <a:solidFill>
                  <a:schemeClr val="tx1"/>
                </a:solidFill>
              </a:rPr>
              <a:t> value by 1, for each iteration</a:t>
            </a:r>
          </a:p>
          <a:p>
            <a:pPr algn="l"/>
            <a:r>
              <a:rPr lang="en-US" sz="2000" dirty="0" smtClean="0">
                <a:solidFill>
                  <a:schemeClr val="tx1"/>
                </a:solidFill>
              </a:rPr>
              <a:t>*/</a:t>
            </a:r>
          </a:p>
          <a:p>
            <a:pPr algn="l"/>
            <a:endParaRPr lang="en-US" sz="2000" dirty="0" smtClean="0">
              <a:solidFill>
                <a:schemeClr val="tx1"/>
              </a:solidFill>
            </a:endParaRPr>
          </a:p>
          <a:p>
            <a:pPr algn="l"/>
            <a:r>
              <a:rPr lang="en-US" sz="2000" dirty="0" smtClean="0">
                <a:solidFill>
                  <a:schemeClr val="tx1"/>
                </a:solidFill>
              </a:rPr>
              <a:t>//How many times below loop iterates??</a:t>
            </a:r>
          </a:p>
          <a:p>
            <a:pPr algn="l"/>
            <a:r>
              <a:rPr lang="en-US" sz="2000" dirty="0" smtClean="0">
                <a:solidFill>
                  <a:schemeClr val="tx1"/>
                </a:solidFill>
              </a:rPr>
              <a:t>for(double k=50;k&gt;=20;k=k-0.2)</a:t>
            </a:r>
          </a:p>
          <a:p>
            <a:pPr algn="l"/>
            <a:r>
              <a:rPr lang="en-US" sz="2000" dirty="0" smtClean="0">
                <a:solidFill>
                  <a:schemeClr val="tx1"/>
                </a:solidFill>
              </a:rPr>
              <a:t>{</a:t>
            </a:r>
          </a:p>
          <a:p>
            <a:pPr algn="l"/>
            <a:r>
              <a:rPr lang="en-US" sz="2000" dirty="0" err="1" smtClean="0">
                <a:solidFill>
                  <a:schemeClr val="tx1"/>
                </a:solidFill>
              </a:rPr>
              <a:t>System.out.println</a:t>
            </a:r>
            <a:r>
              <a:rPr lang="en-US" sz="2000" dirty="0" smtClean="0">
                <a:solidFill>
                  <a:schemeClr val="tx1"/>
                </a:solidFill>
              </a:rPr>
              <a:t>(k);</a:t>
            </a:r>
          </a:p>
          <a:p>
            <a:pPr algn="l"/>
            <a:r>
              <a:rPr lang="en-US" sz="2000" dirty="0" smtClean="0">
                <a:solidFill>
                  <a:schemeClr val="tx1"/>
                </a:solidFill>
              </a:rPr>
              <a:t>}</a:t>
            </a:r>
          </a:p>
          <a:p>
            <a:pPr algn="l"/>
            <a:endParaRPr lang="en-US" sz="2000" dirty="0" smtClean="0">
              <a:solidFill>
                <a:schemeClr val="tx1"/>
              </a:solidFill>
            </a:endParaRPr>
          </a:p>
          <a:p>
            <a:pPr algn="l"/>
            <a:r>
              <a:rPr lang="en-US" sz="2000" dirty="0" smtClean="0">
                <a:solidFill>
                  <a:schemeClr val="tx1"/>
                </a:solidFill>
              </a:rPr>
              <a:t>//How many times above for loop iterates??</a:t>
            </a:r>
          </a:p>
          <a:p>
            <a:pPr algn="l"/>
            <a:endParaRPr lang="en-US" sz="2000" dirty="0" smtClean="0">
              <a:solidFill>
                <a:srgbClr val="FF0000"/>
              </a:solidFill>
            </a:endParaRPr>
          </a:p>
          <a:p>
            <a:pPr marL="514350" indent="-514350" algn="l"/>
            <a:endParaRPr lang="en-US" sz="1400" dirty="0" smtClean="0">
              <a:solidFill>
                <a:schemeClr val="tx1"/>
              </a:solidFill>
            </a:endParaRPr>
          </a:p>
          <a:p>
            <a:pPr algn="l"/>
            <a:endParaRPr lang="en-US" sz="1400" dirty="0" smtClean="0">
              <a:solidFill>
                <a:schemeClr val="tx1"/>
              </a:solidFill>
            </a:endParaRPr>
          </a:p>
          <a:p>
            <a:pPr algn="l"/>
            <a:endParaRPr lang="en-US" sz="1400" dirty="0" smtClean="0">
              <a:solidFill>
                <a:schemeClr val="tx1"/>
              </a:solidFill>
            </a:endParaRPr>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5029200" cy="6858000"/>
          </a:xfrm>
        </p:spPr>
        <p:txBody>
          <a:bodyPr>
            <a:normAutofit fontScale="92500" lnSpcReduction="20000"/>
          </a:bodyPr>
          <a:lstStyle/>
          <a:p>
            <a:pPr marL="514350" indent="-514350" algn="l"/>
            <a:r>
              <a:rPr lang="en-US" sz="1800" dirty="0" smtClean="0">
                <a:solidFill>
                  <a:schemeClr val="tx1"/>
                </a:solidFill>
              </a:rPr>
              <a:t>Generally break and  continue statements need to be enclosed in any conditional block</a:t>
            </a:r>
          </a:p>
          <a:p>
            <a:pPr marL="514350" indent="-514350" algn="l"/>
            <a:r>
              <a:rPr lang="en-US" sz="1800" dirty="0" smtClean="0">
                <a:solidFill>
                  <a:schemeClr val="tx1"/>
                </a:solidFill>
              </a:rPr>
              <a:t>Below are some valid usages of for loop</a:t>
            </a:r>
          </a:p>
          <a:p>
            <a:pPr marL="514350" indent="-514350" algn="l"/>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i</a:t>
            </a:r>
            <a:r>
              <a:rPr lang="en-US" sz="1800" dirty="0" smtClean="0">
                <a:solidFill>
                  <a:schemeClr val="tx1"/>
                </a:solidFill>
              </a:rPr>
              <a:t>=0;</a:t>
            </a:r>
          </a:p>
          <a:p>
            <a:pPr marL="514350" indent="-514350" algn="l"/>
            <a:r>
              <a:rPr lang="en-US" sz="1800" dirty="0" smtClean="0">
                <a:solidFill>
                  <a:schemeClr val="tx1"/>
                </a:solidFill>
              </a:rPr>
              <a:t>for(;</a:t>
            </a:r>
            <a:r>
              <a:rPr lang="en-US" sz="1800" dirty="0" err="1" smtClean="0">
                <a:solidFill>
                  <a:schemeClr val="tx1"/>
                </a:solidFill>
              </a:rPr>
              <a:t>i</a:t>
            </a:r>
            <a:r>
              <a:rPr lang="en-US" sz="1800" dirty="0" smtClean="0">
                <a:solidFill>
                  <a:schemeClr val="tx1"/>
                </a:solidFill>
              </a:rPr>
              <a:t>&lt;10;i++) //1</a:t>
            </a:r>
          </a:p>
          <a:p>
            <a:pPr marL="514350" indent="-514350" algn="l"/>
            <a:r>
              <a:rPr lang="en-US" sz="1800" dirty="0" smtClean="0">
                <a:solidFill>
                  <a:schemeClr val="tx1"/>
                </a:solidFill>
              </a:rPr>
              <a:t>{</a:t>
            </a:r>
          </a:p>
          <a:p>
            <a:pPr marL="514350" lvl="0" indent="-514350" algn="l"/>
            <a:r>
              <a:rPr lang="en-US" sz="1800" dirty="0" smtClean="0">
                <a:solidFill>
                  <a:schemeClr val="tx1"/>
                </a:solidFill>
              </a:rPr>
              <a:t>//statements</a:t>
            </a:r>
          </a:p>
          <a:p>
            <a:pPr marL="514350" indent="-514350" algn="l"/>
            <a:r>
              <a:rPr lang="en-US" sz="1800" dirty="0" smtClean="0">
                <a:solidFill>
                  <a:schemeClr val="tx1"/>
                </a:solidFill>
              </a:rPr>
              <a:t>}</a:t>
            </a:r>
          </a:p>
          <a:p>
            <a:pPr marL="514350" indent="-514350" algn="l"/>
            <a:endParaRPr lang="en-US" sz="1800" dirty="0" smtClean="0">
              <a:solidFill>
                <a:schemeClr val="tx1"/>
              </a:solidFill>
            </a:endParaRPr>
          </a:p>
          <a:p>
            <a:pPr marL="514350" indent="-514350" algn="l"/>
            <a:r>
              <a:rPr lang="en-US" sz="1800" dirty="0" smtClean="0">
                <a:solidFill>
                  <a:schemeClr val="tx1"/>
                </a:solidFill>
              </a:rPr>
              <a:t>for(;;)//infinite for loop //2</a:t>
            </a:r>
          </a:p>
          <a:p>
            <a:pPr marL="514350" indent="-514350" algn="l"/>
            <a:r>
              <a:rPr lang="en-US" sz="1800" dirty="0" smtClean="0">
                <a:solidFill>
                  <a:schemeClr val="tx1"/>
                </a:solidFill>
              </a:rPr>
              <a:t>{</a:t>
            </a:r>
          </a:p>
          <a:p>
            <a:pPr marL="514350" lvl="0" indent="-514350" algn="l"/>
            <a:r>
              <a:rPr lang="en-US" sz="1800" dirty="0" smtClean="0">
                <a:solidFill>
                  <a:schemeClr val="tx1"/>
                </a:solidFill>
              </a:rPr>
              <a:t>//statements</a:t>
            </a:r>
          </a:p>
          <a:p>
            <a:pPr marL="514350" indent="-514350" algn="l"/>
            <a:r>
              <a:rPr lang="en-US" sz="1800" smtClean="0">
                <a:solidFill>
                  <a:schemeClr val="tx1"/>
                </a:solidFill>
              </a:rPr>
              <a:t>}</a:t>
            </a:r>
            <a:endParaRPr lang="en-US" sz="1800" dirty="0" smtClean="0">
              <a:solidFill>
                <a:schemeClr val="tx1"/>
              </a:solidFill>
            </a:endParaRPr>
          </a:p>
          <a:p>
            <a:pPr marL="514350" indent="-514350" algn="l"/>
            <a:endParaRPr lang="en-US" sz="1800" dirty="0" smtClean="0">
              <a:solidFill>
                <a:schemeClr val="tx1"/>
              </a:solidFill>
            </a:endParaRPr>
          </a:p>
          <a:p>
            <a:pPr marL="514350" indent="-514350" algn="l"/>
            <a:r>
              <a:rPr lang="en-US" sz="1800" dirty="0" smtClean="0">
                <a:solidFill>
                  <a:schemeClr val="tx1"/>
                </a:solidFill>
              </a:rPr>
              <a:t>//multiple variables can be initialized, and multiple expression can be used in for loop</a:t>
            </a:r>
          </a:p>
          <a:p>
            <a:pPr marL="514350" indent="-514350" algn="l"/>
            <a:r>
              <a:rPr lang="en-US" sz="1800" dirty="0" smtClean="0">
                <a:solidFill>
                  <a:schemeClr val="tx1"/>
                </a:solidFill>
              </a:rPr>
              <a:t>for(</a:t>
            </a:r>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i</a:t>
            </a:r>
            <a:r>
              <a:rPr lang="en-US" sz="1800" dirty="0" smtClean="0">
                <a:solidFill>
                  <a:schemeClr val="tx1"/>
                </a:solidFill>
              </a:rPr>
              <a:t>=0,j=10;i&lt;5;i++,j--) //3</a:t>
            </a:r>
          </a:p>
          <a:p>
            <a:pPr marL="514350" indent="-514350" algn="l"/>
            <a:r>
              <a:rPr lang="en-US" sz="1800" dirty="0" smtClean="0">
                <a:solidFill>
                  <a:schemeClr val="tx1"/>
                </a:solidFill>
              </a:rPr>
              <a:t>{</a:t>
            </a:r>
          </a:p>
          <a:p>
            <a:pPr marL="514350" lvl="0" indent="-514350" algn="l"/>
            <a:r>
              <a:rPr lang="en-US" sz="1800" dirty="0" smtClean="0">
                <a:solidFill>
                  <a:schemeClr val="tx1"/>
                </a:solidFill>
              </a:rPr>
              <a:t>//statements</a:t>
            </a:r>
          </a:p>
          <a:p>
            <a:pPr marL="514350" indent="-514350" algn="l"/>
            <a:r>
              <a:rPr lang="en-US" sz="1800" dirty="0" smtClean="0">
                <a:solidFill>
                  <a:schemeClr val="tx1"/>
                </a:solidFill>
              </a:rPr>
              <a:t>}</a:t>
            </a:r>
          </a:p>
          <a:p>
            <a:pPr algn="l"/>
            <a:endParaRPr lang="en-US" sz="1800" dirty="0" smtClean="0">
              <a:solidFill>
                <a:schemeClr val="tx1"/>
              </a:solidFill>
            </a:endParaRPr>
          </a:p>
          <a:p>
            <a:pPr algn="l"/>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i</a:t>
            </a:r>
            <a:r>
              <a:rPr lang="en-US" sz="1800" dirty="0" smtClean="0">
                <a:solidFill>
                  <a:schemeClr val="tx1"/>
                </a:solidFill>
              </a:rPr>
              <a:t>=3,j=5;</a:t>
            </a:r>
          </a:p>
          <a:p>
            <a:pPr marL="514350" indent="-514350" algn="l"/>
            <a:r>
              <a:rPr lang="en-US" sz="1800" dirty="0" smtClean="0">
                <a:solidFill>
                  <a:schemeClr val="tx1"/>
                </a:solidFill>
              </a:rPr>
              <a:t>for(;</a:t>
            </a:r>
            <a:r>
              <a:rPr lang="en-US" sz="1800" dirty="0" err="1" smtClean="0">
                <a:solidFill>
                  <a:schemeClr val="tx1"/>
                </a:solidFill>
              </a:rPr>
              <a:t>i</a:t>
            </a:r>
            <a:r>
              <a:rPr lang="en-US" sz="1800" dirty="0" smtClean="0">
                <a:solidFill>
                  <a:schemeClr val="tx1"/>
                </a:solidFill>
              </a:rPr>
              <a:t>&lt;5&amp;&amp;j&gt;10;) //4</a:t>
            </a:r>
          </a:p>
          <a:p>
            <a:pPr marL="514350" indent="-514350" algn="l"/>
            <a:r>
              <a:rPr lang="en-US" sz="1800" dirty="0" smtClean="0">
                <a:solidFill>
                  <a:schemeClr val="tx1"/>
                </a:solidFill>
              </a:rPr>
              <a:t>{</a:t>
            </a:r>
          </a:p>
          <a:p>
            <a:pPr marL="514350" lvl="0" indent="-514350" algn="l"/>
            <a:r>
              <a:rPr lang="en-US" sz="1800" dirty="0" smtClean="0">
                <a:solidFill>
                  <a:schemeClr val="tx1"/>
                </a:solidFill>
              </a:rPr>
              <a:t>//statements</a:t>
            </a:r>
          </a:p>
          <a:p>
            <a:pPr marL="514350" indent="-514350" algn="l"/>
            <a:r>
              <a:rPr lang="en-US" sz="1800" dirty="0" smtClean="0">
                <a:solidFill>
                  <a:schemeClr val="tx1"/>
                </a:solidFill>
              </a:rPr>
              <a:t>}</a:t>
            </a:r>
          </a:p>
          <a:p>
            <a:pPr algn="l"/>
            <a:endParaRPr lang="en-US" sz="1800" dirty="0" smtClean="0">
              <a:solidFill>
                <a:schemeClr val="tx1"/>
              </a:solidFill>
            </a:endParaRPr>
          </a:p>
        </p:txBody>
      </p:sp>
      <p:sp>
        <p:nvSpPr>
          <p:cNvPr id="4" name="Subtitle 2"/>
          <p:cNvSpPr txBox="1">
            <a:spLocks/>
          </p:cNvSpPr>
          <p:nvPr/>
        </p:nvSpPr>
        <p:spPr>
          <a:xfrm>
            <a:off x="5029200" y="304800"/>
            <a:ext cx="4572000" cy="63246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f</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or(</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=0;i&lt;10;i++)</a:t>
            </a:r>
            <a:r>
              <a:rPr kumimoji="0" lang="en-US" sz="3600" b="0" i="0" u="none" strike="noStrike" kern="1200" cap="none" spc="0" normalizeH="0" baseline="0" noProof="0" dirty="0" smtClean="0">
                <a:ln>
                  <a:noFill/>
                </a:ln>
                <a:solidFill>
                  <a:srgbClr val="FF0000"/>
                </a:solidFill>
                <a:effectLst/>
                <a:uLnTx/>
                <a:uFillTx/>
                <a:latin typeface="+mn-lt"/>
                <a:ea typeface="+mn-ea"/>
                <a:cs typeface="+mn-cs"/>
              </a:rPr>
              <a:t>;</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//statements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dirty="0" smtClean="0"/>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dirty="0" smtClean="0"/>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2000" dirty="0" smtClean="0"/>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Note: When flower braces are not </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Used,</a:t>
            </a:r>
            <a:r>
              <a:rPr kumimoji="0" lang="en-US" sz="2000" b="0" i="0" u="none" strike="noStrike" kern="1200" cap="none" spc="0" normalizeH="0" noProof="0" dirty="0" smtClean="0">
                <a:ln>
                  <a:noFill/>
                </a:ln>
                <a:solidFill>
                  <a:schemeClr val="tx1"/>
                </a:solidFill>
                <a:effectLst/>
                <a:uLnTx/>
                <a:uFillTx/>
                <a:latin typeface="+mn-lt"/>
                <a:ea typeface="+mn-ea"/>
                <a:cs typeface="+mn-cs"/>
              </a:rPr>
              <a:t> by default only one statement</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immediately after loop is executed</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smtClean="0">
                <a:ln>
                  <a:noFill/>
                </a:ln>
                <a:solidFill>
                  <a:schemeClr val="tx1"/>
                </a:solidFill>
                <a:effectLst/>
                <a:uLnTx/>
                <a:uFillTx/>
                <a:latin typeface="+mn-lt"/>
                <a:ea typeface="+mn-ea"/>
                <a:cs typeface="+mn-cs"/>
              </a:rPr>
              <a:t>Iteratively. However, its good practice to</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t>Use flower braces</a:t>
            </a:r>
            <a:endParaRPr kumimoji="0" lang="en-US" sz="2000" b="0" i="0" u="none" strike="noStrike" kern="1200" cap="none" spc="0" normalizeH="0" noProof="0" dirty="0" smtClean="0">
              <a:ln>
                <a:noFill/>
              </a:ln>
              <a:solidFill>
                <a:schemeClr val="tx1"/>
              </a:solidFill>
              <a:effectLst/>
              <a:uLnTx/>
              <a:uFillTx/>
              <a:latin typeface="+mn-lt"/>
              <a:ea typeface="+mn-ea"/>
              <a:cs typeface="+mn-cs"/>
            </a:endParaRPr>
          </a:p>
        </p:txBody>
      </p:sp>
      <p:sp>
        <p:nvSpPr>
          <p:cNvPr id="5" name="TextBox 4"/>
          <p:cNvSpPr txBox="1"/>
          <p:nvPr/>
        </p:nvSpPr>
        <p:spPr>
          <a:xfrm rot="20459116">
            <a:off x="5480309" y="2443166"/>
            <a:ext cx="3395317" cy="1200329"/>
          </a:xfrm>
          <a:prstGeom prst="rect">
            <a:avLst/>
          </a:prstGeom>
          <a:noFill/>
        </p:spPr>
        <p:txBody>
          <a:bodyPr wrap="square" rtlCol="0">
            <a:spAutoFit/>
          </a:bodyPr>
          <a:lstStyle/>
          <a:p>
            <a:r>
              <a:rPr lang="en-US" dirty="0" smtClean="0"/>
              <a:t>Syntactically right, but logically may not produce expected output. Cause only for statement iterates, but not the entire block</a:t>
            </a:r>
            <a:endParaRPr lang="en-US" dirty="0"/>
          </a:p>
        </p:txBody>
      </p:sp>
      <p:cxnSp>
        <p:nvCxnSpPr>
          <p:cNvPr id="7" name="Straight Arrow Connector 6"/>
          <p:cNvCxnSpPr/>
          <p:nvPr/>
        </p:nvCxnSpPr>
        <p:spPr>
          <a:xfrm rot="5400000">
            <a:off x="6136803" y="1711799"/>
            <a:ext cx="1975797" cy="228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1828800" y="3658394"/>
            <a:ext cx="6325394" cy="75406"/>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marL="514350" indent="-514350" algn="l"/>
            <a:r>
              <a:rPr lang="en-US" sz="1800" b="1" u="sng" dirty="0" err="1" smtClean="0">
                <a:solidFill>
                  <a:srgbClr val="FF0000"/>
                </a:solidFill>
              </a:rPr>
              <a:t>enum</a:t>
            </a:r>
            <a:endParaRPr lang="en-US" sz="1800" b="1" u="sng" dirty="0" smtClean="0">
              <a:solidFill>
                <a:srgbClr val="FF0000"/>
              </a:solidFill>
            </a:endParaRPr>
          </a:p>
          <a:p>
            <a:pPr marL="514350" indent="-514350" algn="l"/>
            <a:r>
              <a:rPr lang="en-US" sz="1800" dirty="0" err="1" smtClean="0">
                <a:solidFill>
                  <a:schemeClr val="tx1"/>
                </a:solidFill>
              </a:rPr>
              <a:t>enum</a:t>
            </a:r>
            <a:r>
              <a:rPr lang="en-US" sz="1800" dirty="0" smtClean="0">
                <a:solidFill>
                  <a:schemeClr val="tx1"/>
                </a:solidFill>
              </a:rPr>
              <a:t> keyword is used to declare a set of constants, along with the name of constants. </a:t>
            </a:r>
          </a:p>
          <a:p>
            <a:pPr marL="514350" indent="-514350" algn="l"/>
            <a:endParaRPr lang="en-US" sz="1800" dirty="0" smtClean="0">
              <a:solidFill>
                <a:schemeClr val="tx1"/>
              </a:solidFill>
            </a:endParaRPr>
          </a:p>
          <a:p>
            <a:pPr marL="514350" indent="-514350" algn="l"/>
            <a:r>
              <a:rPr lang="en-US" sz="1800" dirty="0" smtClean="0">
                <a:solidFill>
                  <a:schemeClr val="tx1"/>
                </a:solidFill>
              </a:rPr>
              <a:t>For </a:t>
            </a:r>
            <a:r>
              <a:rPr lang="en-US" sz="1800" dirty="0" err="1" smtClean="0">
                <a:solidFill>
                  <a:schemeClr val="tx1"/>
                </a:solidFill>
              </a:rPr>
              <a:t>eg</a:t>
            </a:r>
            <a:r>
              <a:rPr lang="en-US" sz="1800" dirty="0" smtClean="0">
                <a:solidFill>
                  <a:schemeClr val="tx1"/>
                </a:solidFill>
              </a:rPr>
              <a:t>.  Below is an example on how to declare an </a:t>
            </a:r>
            <a:r>
              <a:rPr lang="en-US" sz="1800" dirty="0" err="1" smtClean="0">
                <a:solidFill>
                  <a:schemeClr val="tx1"/>
                </a:solidFill>
              </a:rPr>
              <a:t>enum</a:t>
            </a:r>
            <a:r>
              <a:rPr lang="en-US" sz="1800" dirty="0" smtClean="0">
                <a:solidFill>
                  <a:schemeClr val="tx1"/>
                </a:solidFill>
              </a:rPr>
              <a:t> </a:t>
            </a:r>
          </a:p>
          <a:p>
            <a:pPr marL="514350" indent="-514350" algn="l"/>
            <a:endParaRPr lang="en-US" sz="1800" dirty="0" smtClean="0">
              <a:solidFill>
                <a:schemeClr val="tx1"/>
              </a:solidFill>
            </a:endParaRPr>
          </a:p>
          <a:p>
            <a:pPr marL="514350" indent="-514350" algn="l"/>
            <a:r>
              <a:rPr lang="en-US" sz="1800" b="1" dirty="0" err="1" smtClean="0"/>
              <a:t>enum</a:t>
            </a:r>
            <a:r>
              <a:rPr lang="en-US" sz="1800" b="1" dirty="0" smtClean="0"/>
              <a:t> Season { </a:t>
            </a:r>
            <a:r>
              <a:rPr lang="en-US" sz="1800" b="1" i="1" dirty="0" smtClean="0"/>
              <a:t>WINTER, SPRING, SUMMER, FALL, RAINY };</a:t>
            </a:r>
          </a:p>
          <a:p>
            <a:pPr marL="514350" indent="-514350" algn="l"/>
            <a:endParaRPr lang="en-US" sz="1800" b="1" i="1" dirty="0" smtClean="0"/>
          </a:p>
          <a:p>
            <a:pPr marL="514350" indent="-514350" algn="l"/>
            <a:r>
              <a:rPr lang="en-US" sz="1800" b="1" i="1" dirty="0" err="1" smtClean="0"/>
              <a:t>Enum</a:t>
            </a:r>
            <a:r>
              <a:rPr lang="en-US" sz="1800" b="1" i="1" dirty="0" smtClean="0"/>
              <a:t> is also a data type, just like class or interface</a:t>
            </a:r>
          </a:p>
          <a:p>
            <a:pPr marL="514350" indent="-514350" algn="l"/>
            <a:endParaRPr lang="en-US" sz="1800" b="1" i="1" dirty="0" smtClean="0"/>
          </a:p>
          <a:p>
            <a:pPr marL="514350" indent="-514350" algn="l"/>
            <a:r>
              <a:rPr lang="en-US" sz="1800" b="1" i="1" dirty="0" smtClean="0"/>
              <a:t>How  and where to use </a:t>
            </a:r>
            <a:r>
              <a:rPr lang="en-US" sz="1800" b="1" i="1" dirty="0" err="1" smtClean="0"/>
              <a:t>enum</a:t>
            </a:r>
            <a:r>
              <a:rPr lang="en-US" sz="1800" b="1" i="1" dirty="0" smtClean="0"/>
              <a:t>?</a:t>
            </a:r>
          </a:p>
          <a:p>
            <a:pPr algn="l"/>
            <a:r>
              <a:rPr lang="en-US" sz="1800" dirty="0" smtClean="0"/>
              <a:t>#1. Season s=</a:t>
            </a:r>
            <a:r>
              <a:rPr lang="en-US" sz="1800" dirty="0" err="1" smtClean="0"/>
              <a:t>Season.</a:t>
            </a:r>
            <a:r>
              <a:rPr lang="en-US" sz="1800" i="1" dirty="0" err="1" smtClean="0"/>
              <a:t>WINTER</a:t>
            </a:r>
            <a:r>
              <a:rPr lang="en-US" sz="1800" i="1" dirty="0" smtClean="0"/>
              <a:t>;  </a:t>
            </a:r>
          </a:p>
          <a:p>
            <a:pPr algn="l"/>
            <a:r>
              <a:rPr lang="en-US" sz="1800" dirty="0" err="1" smtClean="0"/>
              <a:t>System.</a:t>
            </a:r>
            <a:r>
              <a:rPr lang="en-US" sz="1800" i="1" dirty="0" err="1" smtClean="0"/>
              <a:t>out.println</a:t>
            </a:r>
            <a:r>
              <a:rPr lang="en-US" sz="1800" i="1" dirty="0" smtClean="0"/>
              <a:t>(s);  </a:t>
            </a:r>
            <a:endParaRPr lang="en-US" sz="1800" dirty="0" smtClean="0"/>
          </a:p>
          <a:p>
            <a:pPr algn="l"/>
            <a:r>
              <a:rPr lang="en-US" sz="1800" b="1" dirty="0" smtClean="0"/>
              <a:t>if(s!=</a:t>
            </a:r>
            <a:r>
              <a:rPr lang="en-US" sz="1800" b="1" dirty="0" err="1" smtClean="0"/>
              <a:t>Season.</a:t>
            </a:r>
            <a:r>
              <a:rPr lang="en-US" sz="1800" b="1" i="1" dirty="0" err="1" smtClean="0"/>
              <a:t>FALL</a:t>
            </a:r>
            <a:r>
              <a:rPr lang="en-US" sz="1800" b="1" i="1" dirty="0" smtClean="0"/>
              <a:t>)</a:t>
            </a:r>
          </a:p>
          <a:p>
            <a:pPr algn="l"/>
            <a:r>
              <a:rPr lang="en-US" sz="1800" b="1" i="1" dirty="0" smtClean="0"/>
              <a:t>{</a:t>
            </a:r>
          </a:p>
          <a:p>
            <a:pPr algn="l"/>
            <a:r>
              <a:rPr lang="en-US" sz="1800" b="1" i="1" dirty="0" smtClean="0"/>
              <a:t>}</a:t>
            </a:r>
          </a:p>
          <a:p>
            <a:pPr algn="l"/>
            <a:r>
              <a:rPr lang="en-US" sz="1800" b="1" i="1" dirty="0" smtClean="0"/>
              <a:t>#2. Season </a:t>
            </a:r>
            <a:r>
              <a:rPr lang="en-US" sz="1800" b="1" i="1" dirty="0" err="1" smtClean="0"/>
              <a:t>getSeasonName</a:t>
            </a:r>
            <a:r>
              <a:rPr lang="en-US" sz="1800" b="1" i="1" dirty="0" smtClean="0"/>
              <a:t>()</a:t>
            </a:r>
          </a:p>
          <a:p>
            <a:pPr algn="l"/>
            <a:r>
              <a:rPr lang="en-US" sz="1800" b="1" i="1" dirty="0" smtClean="0"/>
              <a:t>{</a:t>
            </a:r>
          </a:p>
          <a:p>
            <a:pPr algn="l"/>
            <a:r>
              <a:rPr lang="en-US" sz="1800" b="1" i="1" dirty="0" smtClean="0"/>
              <a:t>}</a:t>
            </a:r>
          </a:p>
          <a:p>
            <a:pPr marL="514350" indent="-514350" algn="l"/>
            <a:endParaRPr lang="en-US" sz="1800" b="1" i="1" dirty="0" smtClean="0">
              <a:solidFill>
                <a:schemeClr val="tx1"/>
              </a:solidFill>
            </a:endParaRPr>
          </a:p>
          <a:p>
            <a:pPr marL="514350" indent="-514350" algn="l"/>
            <a:r>
              <a:rPr lang="en-US" sz="1800" b="1" i="1" dirty="0" smtClean="0">
                <a:solidFill>
                  <a:schemeClr val="tx1"/>
                </a:solidFill>
              </a:rPr>
              <a:t>Advantages:</a:t>
            </a:r>
          </a:p>
          <a:p>
            <a:pPr marL="514350" indent="-514350" algn="l">
              <a:buFont typeface="+mj-lt"/>
              <a:buAutoNum type="arabicPeriod"/>
            </a:pPr>
            <a:r>
              <a:rPr lang="en-US" sz="1800" b="1" i="1" dirty="0" smtClean="0">
                <a:solidFill>
                  <a:schemeClr val="tx1"/>
                </a:solidFill>
              </a:rPr>
              <a:t>Rather than having multiple constants, can be declared as type, improves readability of program</a:t>
            </a:r>
          </a:p>
          <a:p>
            <a:pPr marL="514350" indent="-514350" algn="l">
              <a:buFont typeface="+mj-lt"/>
              <a:buAutoNum type="arabicPeriod"/>
            </a:pPr>
            <a:r>
              <a:rPr lang="en-US" sz="1800" b="1" i="1" dirty="0" err="1" smtClean="0">
                <a:solidFill>
                  <a:schemeClr val="tx1"/>
                </a:solidFill>
              </a:rPr>
              <a:t>Enum</a:t>
            </a:r>
            <a:r>
              <a:rPr lang="en-US" sz="1800" b="1" i="1" dirty="0" smtClean="0">
                <a:solidFill>
                  <a:schemeClr val="tx1"/>
                </a:solidFill>
              </a:rPr>
              <a:t> can be declared within the class or outside class.</a:t>
            </a:r>
            <a:endParaRPr lang="en-US" sz="1800" dirty="0" smtClean="0">
              <a:solidFill>
                <a:schemeClr val="tx1"/>
              </a:solidFill>
            </a:endParaRPr>
          </a:p>
          <a:p>
            <a:pPr algn="l"/>
            <a:endParaRPr lang="en-US" sz="1800" dirty="0" smtClean="0">
              <a:solidFill>
                <a:schemeClr val="tx1"/>
              </a:solidFill>
            </a:endParaRPr>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marL="514350" indent="-514350" algn="l"/>
            <a:r>
              <a:rPr lang="en-US" sz="1800" b="1" u="sng" dirty="0" err="1" smtClean="0">
                <a:solidFill>
                  <a:srgbClr val="FF0000"/>
                </a:solidFill>
              </a:rPr>
              <a:t>enum</a:t>
            </a:r>
            <a:endParaRPr lang="en-US" sz="1800" b="1" u="sng" dirty="0" smtClean="0">
              <a:solidFill>
                <a:srgbClr val="FF0000"/>
              </a:solidFill>
            </a:endParaRPr>
          </a:p>
          <a:p>
            <a:pPr marL="514350" indent="-514350" algn="l"/>
            <a:r>
              <a:rPr lang="en-US" sz="1800" dirty="0" smtClean="0">
                <a:solidFill>
                  <a:schemeClr val="tx1"/>
                </a:solidFill>
              </a:rPr>
              <a:t>Some more details on Enumeration</a:t>
            </a:r>
          </a:p>
          <a:p>
            <a:pPr marL="514350" indent="-514350" algn="l"/>
            <a:endParaRPr lang="en-US" sz="1800" dirty="0" smtClean="0">
              <a:solidFill>
                <a:schemeClr val="tx1"/>
              </a:solidFill>
            </a:endParaRPr>
          </a:p>
          <a:p>
            <a:pPr marL="342900" indent="-342900" algn="l">
              <a:buFont typeface="+mj-lt"/>
              <a:buAutoNum type="arabicPeriod"/>
            </a:pPr>
            <a:r>
              <a:rPr lang="en-US" sz="1800" dirty="0" smtClean="0"/>
              <a:t>Enumerations are of class type, and have all the capabilities that a Java class has.</a:t>
            </a:r>
          </a:p>
          <a:p>
            <a:pPr marL="342900" indent="-342900" algn="l">
              <a:buFont typeface="+mj-lt"/>
              <a:buAutoNum type="arabicPeriod"/>
            </a:pPr>
            <a:r>
              <a:rPr lang="en-US" sz="1800" dirty="0" smtClean="0"/>
              <a:t>Enumerations can have Constructors, instance Variables, methods and can even implement Interfaces.</a:t>
            </a:r>
          </a:p>
          <a:p>
            <a:pPr marL="342900" indent="-342900" algn="l">
              <a:buFont typeface="+mj-lt"/>
              <a:buAutoNum type="arabicPeriod"/>
            </a:pPr>
            <a:r>
              <a:rPr lang="en-US" sz="1800" dirty="0" smtClean="0"/>
              <a:t>Enumerations are not instantiated using </a:t>
            </a:r>
            <a:r>
              <a:rPr lang="en-US" sz="1800" b="1" dirty="0" smtClean="0"/>
              <a:t>new</a:t>
            </a:r>
            <a:r>
              <a:rPr lang="en-US" sz="1800" dirty="0" smtClean="0"/>
              <a:t> keyword.</a:t>
            </a:r>
          </a:p>
          <a:p>
            <a:pPr marL="342900" indent="-342900" algn="l">
              <a:buFont typeface="+mj-lt"/>
              <a:buAutoNum type="arabicPeriod"/>
            </a:pPr>
            <a:r>
              <a:rPr lang="en-US" sz="1800" dirty="0" smtClean="0"/>
              <a:t>All Enumerations by default inherit </a:t>
            </a:r>
            <a:r>
              <a:rPr lang="en-US" sz="1800" b="1" dirty="0" err="1" smtClean="0"/>
              <a:t>java.lang.Enum</a:t>
            </a:r>
            <a:r>
              <a:rPr lang="en-US" sz="1800" dirty="0" smtClean="0"/>
              <a:t> class.</a:t>
            </a:r>
          </a:p>
          <a:p>
            <a:pPr marL="514350" indent="-514350" algn="l"/>
            <a:endParaRPr lang="en-US" sz="1800" dirty="0" smtClean="0">
              <a:solidFill>
                <a:schemeClr val="tx1"/>
              </a:solidFill>
            </a:endParaRPr>
          </a:p>
          <a:p>
            <a:pPr algn="l"/>
            <a:endParaRPr lang="en-US" sz="1800" dirty="0" smtClean="0">
              <a:solidFill>
                <a:schemeClr val="tx1"/>
              </a:solidFill>
            </a:endParaRPr>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915400" cy="6858000"/>
          </a:xfrm>
        </p:spPr>
        <p:txBody>
          <a:bodyPr>
            <a:normAutofit fontScale="25000" lnSpcReduction="20000"/>
          </a:bodyPr>
          <a:lstStyle/>
          <a:p>
            <a:r>
              <a:rPr lang="en-US" sz="10000" dirty="0" smtClean="0">
                <a:solidFill>
                  <a:srgbClr val="FF0000"/>
                </a:solidFill>
              </a:rPr>
              <a:t>Lexical Tokens:</a:t>
            </a:r>
          </a:p>
          <a:p>
            <a:r>
              <a:rPr lang="en-US" sz="10000" dirty="0" smtClean="0"/>
              <a:t>Below are basic building blocks of any Java program. Below are smallest bits and piece that can exist in a Java program.</a:t>
            </a:r>
          </a:p>
          <a:p>
            <a:pPr algn="l"/>
            <a:r>
              <a:rPr lang="en-US" sz="7000" dirty="0" smtClean="0">
                <a:solidFill>
                  <a:srgbClr val="FF0000"/>
                </a:solidFill>
              </a:rPr>
              <a:t>1.Keywords</a:t>
            </a:r>
          </a:p>
          <a:p>
            <a:pPr algn="l"/>
            <a:r>
              <a:rPr lang="en-US" sz="5500" dirty="0" err="1" smtClean="0">
                <a:solidFill>
                  <a:srgbClr val="00B050"/>
                </a:solidFill>
              </a:rPr>
              <a:t>int</a:t>
            </a:r>
            <a:r>
              <a:rPr lang="en-US" sz="5500" dirty="0" smtClean="0"/>
              <a:t> test12 = 10, </a:t>
            </a:r>
            <a:r>
              <a:rPr lang="en-US" sz="5500" dirty="0" err="1" smtClean="0"/>
              <a:t>i</a:t>
            </a:r>
            <a:r>
              <a:rPr lang="en-US" sz="5500" dirty="0" smtClean="0"/>
              <a:t>;</a:t>
            </a:r>
          </a:p>
          <a:p>
            <a:pPr algn="l"/>
            <a:r>
              <a:rPr lang="en-US" sz="5500" dirty="0" err="1" smtClean="0">
                <a:solidFill>
                  <a:srgbClr val="00B050"/>
                </a:solidFill>
              </a:rPr>
              <a:t>int</a:t>
            </a:r>
            <a:r>
              <a:rPr lang="en-US" sz="5500" dirty="0" smtClean="0"/>
              <a:t> TEst12 = 20;</a:t>
            </a:r>
          </a:p>
          <a:p>
            <a:pPr algn="l"/>
            <a:r>
              <a:rPr lang="en-US" sz="5500" dirty="0" err="1" smtClean="0"/>
              <a:t>Int</a:t>
            </a:r>
            <a:r>
              <a:rPr lang="en-US" sz="5500" dirty="0" smtClean="0"/>
              <a:t> keyword is used to declare integer variables</a:t>
            </a:r>
          </a:p>
          <a:p>
            <a:pPr algn="l"/>
            <a:r>
              <a:rPr lang="en-US" sz="5500" dirty="0" smtClean="0"/>
              <a:t>All Key words are lower case(small letters)</a:t>
            </a:r>
          </a:p>
          <a:p>
            <a:pPr algn="l"/>
            <a:r>
              <a:rPr lang="en-US" sz="5500" dirty="0" smtClean="0"/>
              <a:t>java is case sensitive language</a:t>
            </a:r>
          </a:p>
          <a:p>
            <a:pPr algn="l"/>
            <a:r>
              <a:rPr lang="en-US" sz="5500" dirty="0"/>
              <a:t>In the Java programming language, a keyword is one of </a:t>
            </a:r>
            <a:r>
              <a:rPr lang="en-US" sz="5500" b="1" dirty="0"/>
              <a:t>50</a:t>
            </a:r>
            <a:r>
              <a:rPr lang="en-US" sz="5500" dirty="0"/>
              <a:t> reserved words that have a predefined meaning in the language; </a:t>
            </a:r>
            <a:endParaRPr lang="en-US" sz="5500" dirty="0" smtClean="0"/>
          </a:p>
          <a:p>
            <a:pPr algn="l"/>
            <a:r>
              <a:rPr lang="en-US" sz="5500" dirty="0" smtClean="0"/>
              <a:t>because </a:t>
            </a:r>
            <a:r>
              <a:rPr lang="en-US" sz="5500" dirty="0"/>
              <a:t>of this, programmers cannot use keywords as names for variables, methods, classes, or as any other identifier</a:t>
            </a:r>
            <a:r>
              <a:rPr lang="en-US" sz="5500" dirty="0" smtClean="0"/>
              <a:t>.</a:t>
            </a:r>
          </a:p>
          <a:p>
            <a:pPr algn="l"/>
            <a:endParaRPr lang="en-US" sz="5500" dirty="0" smtClean="0"/>
          </a:p>
          <a:p>
            <a:pPr algn="l"/>
            <a:r>
              <a:rPr lang="en-US" sz="5500" dirty="0" smtClean="0"/>
              <a:t>Can we create a keyword? Can we remove an existing keyword, in Java?</a:t>
            </a:r>
          </a:p>
          <a:p>
            <a:pPr algn="l"/>
            <a:r>
              <a:rPr lang="en-US" sz="7000" dirty="0" smtClean="0">
                <a:solidFill>
                  <a:srgbClr val="FF0000"/>
                </a:solidFill>
              </a:rPr>
              <a:t>2.Identifiers</a:t>
            </a:r>
          </a:p>
          <a:p>
            <a:pPr algn="l"/>
            <a:r>
              <a:rPr lang="en-US" sz="5500" dirty="0" smtClean="0"/>
              <a:t>Names given to variables, class, package, methods.</a:t>
            </a:r>
          </a:p>
          <a:p>
            <a:pPr algn="l"/>
            <a:r>
              <a:rPr lang="en-US" sz="5500" dirty="0" smtClean="0"/>
              <a:t>Generally starts with letter followed by letters or digits, _(underscore). Other special characters like &amp;, %,#, not allowed in identifiers.</a:t>
            </a:r>
          </a:p>
          <a:p>
            <a:pPr algn="l"/>
            <a:r>
              <a:rPr lang="en-US" sz="5500" dirty="0" err="1" smtClean="0"/>
              <a:t>Eg</a:t>
            </a:r>
            <a:r>
              <a:rPr lang="en-US" sz="5500" dirty="0" smtClean="0"/>
              <a:t>. 3test is invalid identifier, since it starts with digit.</a:t>
            </a:r>
          </a:p>
          <a:p>
            <a:pPr algn="l"/>
            <a:r>
              <a:rPr lang="en-US" sz="5500" dirty="0" smtClean="0"/>
              <a:t>Test3 is valid identifier. Since java is case sensitive, test and Test are considered as two different variables.</a:t>
            </a:r>
          </a:p>
          <a:p>
            <a:pPr algn="l"/>
            <a:endParaRPr lang="en-US" sz="4400" dirty="0" smtClean="0"/>
          </a:p>
          <a:p>
            <a:pPr algn="l"/>
            <a:r>
              <a:rPr lang="en-US" sz="8600" dirty="0" smtClean="0">
                <a:solidFill>
                  <a:srgbClr val="FF0000"/>
                </a:solidFill>
              </a:rPr>
              <a:t>3.Literals or Fixed value</a:t>
            </a:r>
          </a:p>
          <a:p>
            <a:pPr algn="l"/>
            <a:r>
              <a:rPr lang="en-US" sz="6400" dirty="0" smtClean="0"/>
              <a:t>double check = 2.3;</a:t>
            </a:r>
          </a:p>
          <a:p>
            <a:pPr algn="l"/>
            <a:r>
              <a:rPr lang="en-US" sz="6400" dirty="0" smtClean="0"/>
              <a:t>A Literal of any data type can exist, </a:t>
            </a:r>
            <a:r>
              <a:rPr lang="en-US" sz="6400" dirty="0" err="1" smtClean="0"/>
              <a:t>int</a:t>
            </a:r>
            <a:r>
              <a:rPr lang="en-US" sz="6400" dirty="0" smtClean="0"/>
              <a:t> literal , float literal, String </a:t>
            </a:r>
            <a:r>
              <a:rPr lang="en-US" sz="6400" dirty="0" err="1" smtClean="0"/>
              <a:t>literal,etc</a:t>
            </a:r>
            <a:r>
              <a:rPr lang="en-US" sz="6400" dirty="0" smtClean="0"/>
              <a:t>..</a:t>
            </a:r>
          </a:p>
          <a:p>
            <a:pPr algn="l"/>
            <a:r>
              <a:rPr lang="en-US" sz="6400" dirty="0" smtClean="0"/>
              <a:t>String </a:t>
            </a:r>
            <a:r>
              <a:rPr lang="en-US" sz="6400" dirty="0" err="1" smtClean="0"/>
              <a:t>inst_name</a:t>
            </a:r>
            <a:r>
              <a:rPr lang="en-US" sz="6400" dirty="0" smtClean="0"/>
              <a:t> = "java fast Track";</a:t>
            </a:r>
          </a:p>
          <a:p>
            <a:pPr algn="l"/>
            <a:r>
              <a:rPr lang="en-US" sz="6400" dirty="0" smtClean="0"/>
              <a:t>2.3 is literal</a:t>
            </a:r>
          </a:p>
          <a:p>
            <a:pPr algn="l"/>
            <a:r>
              <a:rPr lang="en-US" sz="6400" dirty="0" smtClean="0"/>
              <a:t>"java fast Track" is String literal</a:t>
            </a:r>
          </a:p>
          <a:p>
            <a:endParaRPr lang="en-US" dirty="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629400"/>
          </a:xfrm>
        </p:spPr>
        <p:txBody>
          <a:bodyPr>
            <a:normAutofit fontScale="70000" lnSpcReduction="20000"/>
          </a:bodyPr>
          <a:lstStyle/>
          <a:p>
            <a:pPr algn="just"/>
            <a:r>
              <a:rPr lang="en-US" dirty="0" smtClean="0">
                <a:solidFill>
                  <a:srgbClr val="FF0000"/>
                </a:solidFill>
              </a:rPr>
              <a:t>Method: </a:t>
            </a:r>
            <a:r>
              <a:rPr lang="en-US" dirty="0" smtClean="0"/>
              <a:t>A method has a name and set of  program statements which performs specific functionality, which </a:t>
            </a:r>
            <a:r>
              <a:rPr lang="en-US" dirty="0" smtClean="0">
                <a:solidFill>
                  <a:srgbClr val="FF0000"/>
                </a:solidFill>
              </a:rPr>
              <a:t>takes input as arguments, processes them, and may return a value to the caller. Method improves code reusability, and reduces code duplication. A method</a:t>
            </a:r>
          </a:p>
          <a:p>
            <a:pPr marL="514350" indent="-514350" algn="just">
              <a:buFont typeface="+mj-lt"/>
              <a:buAutoNum type="arabicPeriod"/>
            </a:pPr>
            <a:r>
              <a:rPr lang="en-US" dirty="0" smtClean="0">
                <a:solidFill>
                  <a:srgbClr val="FF0000"/>
                </a:solidFill>
              </a:rPr>
              <a:t>May have parameters, to pass input to it.</a:t>
            </a:r>
          </a:p>
          <a:p>
            <a:pPr marL="514350" indent="-514350" algn="just">
              <a:buFont typeface="+mj-lt"/>
              <a:buAutoNum type="arabicPeriod"/>
            </a:pPr>
            <a:r>
              <a:rPr lang="en-US" dirty="0" smtClean="0">
                <a:solidFill>
                  <a:srgbClr val="FF0000"/>
                </a:solidFill>
              </a:rPr>
              <a:t>Returns a value</a:t>
            </a:r>
          </a:p>
          <a:p>
            <a:pPr marL="514350" indent="-514350" algn="just">
              <a:buFont typeface="+mj-lt"/>
              <a:buAutoNum type="arabicPeriod"/>
            </a:pPr>
            <a:r>
              <a:rPr lang="en-US" dirty="0" smtClean="0">
                <a:solidFill>
                  <a:srgbClr val="FF0000"/>
                </a:solidFill>
              </a:rPr>
              <a:t>Is enclosed in a class, and cannot exist out side class. For example</a:t>
            </a:r>
          </a:p>
          <a:p>
            <a:pPr marL="514350" indent="-514350" algn="just"/>
            <a:r>
              <a:rPr lang="en-US" dirty="0" smtClean="0"/>
              <a:t>NOTE: 1.A Program can have any number of methods, and each method can be called from other methods in program.</a:t>
            </a:r>
          </a:p>
          <a:p>
            <a:pPr marL="514350" indent="-514350" algn="just"/>
            <a:r>
              <a:rPr lang="en-US" dirty="0" smtClean="0"/>
              <a:t>2. Program execution always starts from main() method</a:t>
            </a:r>
          </a:p>
          <a:p>
            <a:pPr algn="just"/>
            <a:r>
              <a:rPr lang="en-US" dirty="0" smtClean="0"/>
              <a:t>class </a:t>
            </a:r>
            <a:r>
              <a:rPr lang="en-US" dirty="0" err="1" smtClean="0"/>
              <a:t>Abc</a:t>
            </a:r>
            <a:r>
              <a:rPr lang="en-US" dirty="0" smtClean="0"/>
              <a:t>{</a:t>
            </a:r>
          </a:p>
          <a:p>
            <a:pPr lvl="1" algn="just"/>
            <a:r>
              <a:rPr lang="en-US" dirty="0" err="1" smtClean="0"/>
              <a:t>int</a:t>
            </a:r>
            <a:r>
              <a:rPr lang="en-US" dirty="0" smtClean="0"/>
              <a:t> x, y;</a:t>
            </a:r>
          </a:p>
          <a:p>
            <a:pPr lvl="1" algn="just"/>
            <a:r>
              <a:rPr lang="en-US" dirty="0" smtClean="0">
                <a:solidFill>
                  <a:srgbClr val="7030A0"/>
                </a:solidFill>
              </a:rPr>
              <a:t>static </a:t>
            </a:r>
            <a:r>
              <a:rPr lang="en-US" dirty="0" err="1" smtClean="0">
                <a:solidFill>
                  <a:srgbClr val="7030A0"/>
                </a:solidFill>
              </a:rPr>
              <a:t>int</a:t>
            </a:r>
            <a:r>
              <a:rPr lang="en-US" dirty="0" smtClean="0">
                <a:solidFill>
                  <a:srgbClr val="7030A0"/>
                </a:solidFill>
              </a:rPr>
              <a:t> min( </a:t>
            </a:r>
            <a:r>
              <a:rPr lang="en-US" dirty="0" err="1" smtClean="0">
                <a:solidFill>
                  <a:srgbClr val="7030A0"/>
                </a:solidFill>
              </a:rPr>
              <a:t>int</a:t>
            </a:r>
            <a:r>
              <a:rPr lang="en-US" dirty="0" smtClean="0">
                <a:solidFill>
                  <a:srgbClr val="7030A0"/>
                </a:solidFill>
              </a:rPr>
              <a:t> i, </a:t>
            </a:r>
            <a:r>
              <a:rPr lang="en-US" dirty="0" err="1" smtClean="0">
                <a:solidFill>
                  <a:srgbClr val="7030A0"/>
                </a:solidFill>
              </a:rPr>
              <a:t>int</a:t>
            </a:r>
            <a:r>
              <a:rPr lang="en-US" dirty="0" smtClean="0">
                <a:solidFill>
                  <a:srgbClr val="7030A0"/>
                </a:solidFill>
              </a:rPr>
              <a:t> j, </a:t>
            </a:r>
            <a:r>
              <a:rPr lang="en-US" dirty="0" err="1" smtClean="0">
                <a:solidFill>
                  <a:srgbClr val="7030A0"/>
                </a:solidFill>
              </a:rPr>
              <a:t>int</a:t>
            </a:r>
            <a:r>
              <a:rPr lang="en-US" dirty="0" smtClean="0">
                <a:solidFill>
                  <a:srgbClr val="7030A0"/>
                </a:solidFill>
              </a:rPr>
              <a:t> k)</a:t>
            </a:r>
          </a:p>
          <a:p>
            <a:pPr lvl="1" algn="just"/>
            <a:r>
              <a:rPr lang="en-US" dirty="0" smtClean="0">
                <a:solidFill>
                  <a:srgbClr val="7030A0"/>
                </a:solidFill>
              </a:rPr>
              <a:t>{</a:t>
            </a:r>
          </a:p>
          <a:p>
            <a:pPr lvl="2" algn="just"/>
            <a:r>
              <a:rPr lang="en-US" dirty="0" smtClean="0">
                <a:solidFill>
                  <a:srgbClr val="7030A0"/>
                </a:solidFill>
              </a:rPr>
              <a:t>//business logic</a:t>
            </a:r>
          </a:p>
          <a:p>
            <a:pPr lvl="2" algn="just"/>
            <a:r>
              <a:rPr lang="en-US" dirty="0" err="1" smtClean="0">
                <a:solidFill>
                  <a:srgbClr val="7030A0"/>
                </a:solidFill>
              </a:rPr>
              <a:t>System.out.println</a:t>
            </a:r>
            <a:r>
              <a:rPr lang="en-US" dirty="0" smtClean="0">
                <a:solidFill>
                  <a:srgbClr val="7030A0"/>
                </a:solidFill>
              </a:rPr>
              <a:t>(“I Value is”+</a:t>
            </a:r>
            <a:r>
              <a:rPr lang="en-US" dirty="0" err="1" smtClean="0">
                <a:solidFill>
                  <a:srgbClr val="7030A0"/>
                </a:solidFill>
              </a:rPr>
              <a:t>i</a:t>
            </a:r>
            <a:r>
              <a:rPr lang="en-US" dirty="0" smtClean="0">
                <a:solidFill>
                  <a:srgbClr val="7030A0"/>
                </a:solidFill>
              </a:rPr>
              <a:t>);</a:t>
            </a:r>
          </a:p>
          <a:p>
            <a:pPr lvl="2" algn="just"/>
            <a:r>
              <a:rPr lang="en-US" dirty="0" smtClean="0">
                <a:solidFill>
                  <a:srgbClr val="00B050"/>
                </a:solidFill>
              </a:rPr>
              <a:t>return</a:t>
            </a:r>
            <a:r>
              <a:rPr lang="en-US" dirty="0" smtClean="0">
                <a:solidFill>
                  <a:srgbClr val="7030A0"/>
                </a:solidFill>
              </a:rPr>
              <a:t> </a:t>
            </a:r>
            <a:r>
              <a:rPr lang="en-US" dirty="0" err="1" smtClean="0">
                <a:solidFill>
                  <a:srgbClr val="7030A0"/>
                </a:solidFill>
              </a:rPr>
              <a:t>i</a:t>
            </a:r>
            <a:r>
              <a:rPr lang="en-US" dirty="0" smtClean="0">
                <a:solidFill>
                  <a:srgbClr val="7030A0"/>
                </a:solidFill>
              </a:rPr>
              <a:t>;</a:t>
            </a:r>
          </a:p>
          <a:p>
            <a:pPr lvl="1" algn="just"/>
            <a:r>
              <a:rPr lang="en-US" dirty="0" smtClean="0">
                <a:solidFill>
                  <a:srgbClr val="7030A0"/>
                </a:solidFill>
              </a:rPr>
              <a:t>}</a:t>
            </a:r>
          </a:p>
          <a:p>
            <a:pPr algn="just"/>
            <a:r>
              <a:rPr lang="en-US" dirty="0" smtClean="0"/>
              <a:t>}</a:t>
            </a:r>
          </a:p>
        </p:txBody>
      </p:sp>
      <p:sp>
        <p:nvSpPr>
          <p:cNvPr id="5" name="TextBox 4"/>
          <p:cNvSpPr txBox="1"/>
          <p:nvPr/>
        </p:nvSpPr>
        <p:spPr>
          <a:xfrm>
            <a:off x="1600200" y="6211669"/>
            <a:ext cx="6858000" cy="646331"/>
          </a:xfrm>
          <a:prstGeom prst="rect">
            <a:avLst/>
          </a:prstGeom>
          <a:noFill/>
        </p:spPr>
        <p:txBody>
          <a:bodyPr wrap="square" rtlCol="0">
            <a:spAutoFit/>
          </a:bodyPr>
          <a:lstStyle/>
          <a:p>
            <a:r>
              <a:rPr lang="en-US" dirty="0" smtClean="0"/>
              <a:t>Return type(void means method does not return any value. If method returns a value, specify type like double or float or </a:t>
            </a:r>
            <a:r>
              <a:rPr lang="en-US" dirty="0" err="1" smtClean="0"/>
              <a:t>int</a:t>
            </a:r>
            <a:r>
              <a:rPr lang="en-US" dirty="0" smtClean="0"/>
              <a:t> etc…</a:t>
            </a:r>
            <a:endParaRPr lang="en-US" dirty="0"/>
          </a:p>
        </p:txBody>
      </p:sp>
      <p:cxnSp>
        <p:nvCxnSpPr>
          <p:cNvPr id="7" name="Straight Arrow Connector 6"/>
          <p:cNvCxnSpPr/>
          <p:nvPr/>
        </p:nvCxnSpPr>
        <p:spPr>
          <a:xfrm rot="16200000" flipH="1">
            <a:off x="533400" y="4724400"/>
            <a:ext cx="2209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72200" y="3429000"/>
            <a:ext cx="2590800" cy="381000"/>
          </a:xfrm>
          <a:prstGeom prst="rect">
            <a:avLst/>
          </a:prstGeom>
          <a:noFill/>
        </p:spPr>
        <p:txBody>
          <a:bodyPr wrap="square" rtlCol="0">
            <a:spAutoFit/>
          </a:bodyPr>
          <a:lstStyle/>
          <a:p>
            <a:r>
              <a:rPr lang="en-US" dirty="0" smtClean="0"/>
              <a:t>Parameters to method</a:t>
            </a:r>
            <a:endParaRPr lang="en-US" dirty="0"/>
          </a:p>
        </p:txBody>
      </p:sp>
      <p:cxnSp>
        <p:nvCxnSpPr>
          <p:cNvPr id="10" name="Straight Arrow Connector 9"/>
          <p:cNvCxnSpPr/>
          <p:nvPr/>
        </p:nvCxnSpPr>
        <p:spPr>
          <a:xfrm flipV="1">
            <a:off x="2971800" y="3657600"/>
            <a:ext cx="3124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endParaRPr lang="en-US" dirty="0"/>
          </a:p>
        </p:txBody>
      </p:sp>
      <p:cxnSp>
        <p:nvCxnSpPr>
          <p:cNvPr id="12" name="Straight Arrow Connector 11"/>
          <p:cNvCxnSpPr/>
          <p:nvPr/>
        </p:nvCxnSpPr>
        <p:spPr>
          <a:xfrm>
            <a:off x="1676400" y="3962400"/>
            <a:ext cx="2971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00600" y="4419600"/>
            <a:ext cx="2590800" cy="381000"/>
          </a:xfrm>
          <a:prstGeom prst="rect">
            <a:avLst/>
          </a:prstGeom>
          <a:noFill/>
        </p:spPr>
        <p:txBody>
          <a:bodyPr wrap="square" rtlCol="0">
            <a:spAutoFit/>
          </a:bodyPr>
          <a:lstStyle/>
          <a:p>
            <a:r>
              <a:rPr lang="en-US" dirty="0" smtClean="0"/>
              <a:t>Method name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228600"/>
            <a:ext cx="8382000" cy="6172200"/>
          </a:xfrm>
        </p:spPr>
        <p:txBody>
          <a:bodyPr>
            <a:normAutofit/>
          </a:bodyPr>
          <a:lstStyle/>
          <a:p>
            <a:pPr algn="l"/>
            <a:r>
              <a:rPr lang="en-US" dirty="0" smtClean="0">
                <a:solidFill>
                  <a:srgbClr val="FF0000"/>
                </a:solidFill>
              </a:rPr>
              <a:t>Java is true Object Oriented Language</a:t>
            </a:r>
          </a:p>
          <a:p>
            <a:pPr algn="l"/>
            <a:r>
              <a:rPr lang="en-US" dirty="0" smtClean="0"/>
              <a:t>That means each and every statement need to be enclosed in </a:t>
            </a:r>
            <a:r>
              <a:rPr lang="en-US" dirty="0" smtClean="0">
                <a:solidFill>
                  <a:srgbClr val="FF0000"/>
                </a:solidFill>
              </a:rPr>
              <a:t>class</a:t>
            </a:r>
            <a:r>
              <a:rPr lang="en-US" dirty="0" smtClean="0"/>
              <a:t>.</a:t>
            </a:r>
          </a:p>
          <a:p>
            <a:pPr algn="l"/>
            <a:endParaRPr lang="en-US" dirty="0" smtClean="0"/>
          </a:p>
          <a:p>
            <a:pPr algn="l"/>
            <a:r>
              <a:rPr lang="en-US" dirty="0" smtClean="0"/>
              <a:t>No source code can be written outside the class, except  few special statements(which are related to packages)</a:t>
            </a:r>
          </a:p>
          <a:p>
            <a:pPr algn="l"/>
            <a:r>
              <a:rPr lang="en-US" dirty="0" smtClean="0"/>
              <a:t>Even main() method cannot exist outside the </a:t>
            </a:r>
            <a:r>
              <a:rPr lang="en-US" dirty="0" smtClean="0">
                <a:solidFill>
                  <a:srgbClr val="FF0000"/>
                </a:solidFill>
              </a:rPr>
              <a:t>class</a:t>
            </a:r>
            <a:r>
              <a:rPr lang="en-US" dirty="0" smtClean="0"/>
              <a:t>.</a:t>
            </a:r>
          </a:p>
          <a:p>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fontScale="70000" lnSpcReduction="20000"/>
          </a:bodyPr>
          <a:lstStyle/>
          <a:p>
            <a:pPr algn="just"/>
            <a:r>
              <a:rPr lang="en-US" dirty="0" smtClean="0">
                <a:solidFill>
                  <a:srgbClr val="FF0000"/>
                </a:solidFill>
              </a:rPr>
              <a:t>Method Overloading:</a:t>
            </a:r>
          </a:p>
          <a:p>
            <a:pPr algn="just"/>
            <a:r>
              <a:rPr lang="en-US" dirty="0" smtClean="0">
                <a:solidFill>
                  <a:schemeClr val="tx1"/>
                </a:solidFill>
              </a:rPr>
              <a:t>One or more methods  in a class having same name, but different number or type of arguments, is called method overloading.</a:t>
            </a:r>
          </a:p>
          <a:p>
            <a:pPr algn="just"/>
            <a:r>
              <a:rPr lang="en-US" dirty="0" smtClean="0">
                <a:solidFill>
                  <a:schemeClr val="tx1"/>
                </a:solidFill>
              </a:rPr>
              <a:t>When a overloaded method is called, the method with matching number and type of arguments gets executed.</a:t>
            </a:r>
          </a:p>
          <a:p>
            <a:pPr algn="just"/>
            <a:r>
              <a:rPr lang="en-US" dirty="0" smtClean="0">
                <a:solidFill>
                  <a:schemeClr val="tx1"/>
                </a:solidFill>
              </a:rPr>
              <a:t>If there is no exact match of argument types, type promotion is applied, before invoking the method.</a:t>
            </a:r>
          </a:p>
          <a:p>
            <a:pPr algn="just"/>
            <a:r>
              <a:rPr lang="en-US" dirty="0" smtClean="0">
                <a:solidFill>
                  <a:schemeClr val="tx1"/>
                </a:solidFill>
              </a:rPr>
              <a:t>For </a:t>
            </a:r>
            <a:r>
              <a:rPr lang="en-US" dirty="0" err="1" smtClean="0">
                <a:solidFill>
                  <a:schemeClr val="tx1"/>
                </a:solidFill>
              </a:rPr>
              <a:t>eg</a:t>
            </a:r>
            <a:r>
              <a:rPr lang="en-US" dirty="0" smtClean="0">
                <a:solidFill>
                  <a:schemeClr val="tx1"/>
                </a:solidFill>
              </a:rPr>
              <a:t> </a:t>
            </a:r>
          </a:p>
          <a:p>
            <a:pPr algn="just"/>
            <a:r>
              <a:rPr lang="en-US" dirty="0" smtClean="0">
                <a:solidFill>
                  <a:srgbClr val="7030A0"/>
                </a:solidFill>
              </a:rPr>
              <a:t>class </a:t>
            </a:r>
            <a:r>
              <a:rPr lang="en-US" dirty="0" err="1" smtClean="0">
                <a:solidFill>
                  <a:srgbClr val="7030A0"/>
                </a:solidFill>
              </a:rPr>
              <a:t>Abc</a:t>
            </a:r>
            <a:r>
              <a:rPr lang="en-US" dirty="0" smtClean="0">
                <a:solidFill>
                  <a:srgbClr val="7030A0"/>
                </a:solidFill>
              </a:rPr>
              <a:t>{</a:t>
            </a:r>
          </a:p>
          <a:p>
            <a:pPr lvl="1" algn="just"/>
            <a:r>
              <a:rPr lang="en-US" dirty="0" smtClean="0">
                <a:solidFill>
                  <a:srgbClr val="7030A0"/>
                </a:solidFill>
              </a:rPr>
              <a:t>void add(</a:t>
            </a:r>
            <a:r>
              <a:rPr lang="en-US" dirty="0" err="1" smtClean="0">
                <a:solidFill>
                  <a:srgbClr val="7030A0"/>
                </a:solidFill>
              </a:rPr>
              <a:t>int</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dirty="0" err="1" smtClean="0">
                <a:solidFill>
                  <a:srgbClr val="7030A0"/>
                </a:solidFill>
              </a:rPr>
              <a:t>int</a:t>
            </a:r>
            <a:r>
              <a:rPr lang="en-US" dirty="0" smtClean="0">
                <a:solidFill>
                  <a:srgbClr val="7030A0"/>
                </a:solidFill>
              </a:rPr>
              <a:t> j){  //body of method }</a:t>
            </a:r>
          </a:p>
          <a:p>
            <a:pPr lvl="1" algn="just"/>
            <a:r>
              <a:rPr lang="en-US" dirty="0" smtClean="0">
                <a:solidFill>
                  <a:srgbClr val="7030A0"/>
                </a:solidFill>
              </a:rPr>
              <a:t>//</a:t>
            </a:r>
            <a:r>
              <a:rPr lang="en-US" dirty="0" err="1" smtClean="0">
                <a:solidFill>
                  <a:srgbClr val="7030A0"/>
                </a:solidFill>
              </a:rPr>
              <a:t>Int</a:t>
            </a:r>
            <a:r>
              <a:rPr lang="en-US" dirty="0" smtClean="0">
                <a:solidFill>
                  <a:srgbClr val="7030A0"/>
                </a:solidFill>
              </a:rPr>
              <a:t> add(</a:t>
            </a:r>
            <a:r>
              <a:rPr lang="en-US" dirty="0" err="1" smtClean="0">
                <a:solidFill>
                  <a:srgbClr val="7030A0"/>
                </a:solidFill>
              </a:rPr>
              <a:t>int</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dirty="0" err="1" smtClean="0">
                <a:solidFill>
                  <a:srgbClr val="7030A0"/>
                </a:solidFill>
              </a:rPr>
              <a:t>int</a:t>
            </a:r>
            <a:r>
              <a:rPr lang="en-US" dirty="0" smtClean="0">
                <a:solidFill>
                  <a:srgbClr val="7030A0"/>
                </a:solidFill>
              </a:rPr>
              <a:t> j){  //body of method } //compile error</a:t>
            </a:r>
          </a:p>
          <a:p>
            <a:pPr lvl="1" algn="just"/>
            <a:r>
              <a:rPr lang="en-US" dirty="0" smtClean="0">
                <a:solidFill>
                  <a:srgbClr val="7030A0"/>
                </a:solidFill>
              </a:rPr>
              <a:t>void add(float </a:t>
            </a:r>
            <a:r>
              <a:rPr lang="en-US" dirty="0" err="1" smtClean="0">
                <a:solidFill>
                  <a:srgbClr val="7030A0"/>
                </a:solidFill>
              </a:rPr>
              <a:t>i</a:t>
            </a:r>
            <a:r>
              <a:rPr lang="en-US" dirty="0" smtClean="0">
                <a:solidFill>
                  <a:srgbClr val="7030A0"/>
                </a:solidFill>
              </a:rPr>
              <a:t>, float j, float k){ //body of method }</a:t>
            </a:r>
          </a:p>
          <a:p>
            <a:pPr lvl="1" algn="just"/>
            <a:r>
              <a:rPr lang="en-US" dirty="0" smtClean="0">
                <a:solidFill>
                  <a:srgbClr val="7030A0"/>
                </a:solidFill>
              </a:rPr>
              <a:t>void add(</a:t>
            </a:r>
            <a:r>
              <a:rPr lang="en-US" dirty="0" err="1" smtClean="0">
                <a:solidFill>
                  <a:srgbClr val="7030A0"/>
                </a:solidFill>
              </a:rPr>
              <a:t>int</a:t>
            </a:r>
            <a:r>
              <a:rPr lang="en-US" dirty="0" smtClean="0">
                <a:solidFill>
                  <a:srgbClr val="7030A0"/>
                </a:solidFill>
              </a:rPr>
              <a:t> </a:t>
            </a:r>
            <a:r>
              <a:rPr lang="en-US" dirty="0" err="1" smtClean="0">
                <a:solidFill>
                  <a:srgbClr val="7030A0"/>
                </a:solidFill>
              </a:rPr>
              <a:t>i,int</a:t>
            </a:r>
            <a:r>
              <a:rPr lang="en-US" dirty="0" smtClean="0">
                <a:solidFill>
                  <a:srgbClr val="7030A0"/>
                </a:solidFill>
              </a:rPr>
              <a:t> j, </a:t>
            </a:r>
            <a:r>
              <a:rPr lang="en-US" dirty="0" err="1" smtClean="0">
                <a:solidFill>
                  <a:srgbClr val="7030A0"/>
                </a:solidFill>
              </a:rPr>
              <a:t>int</a:t>
            </a:r>
            <a:r>
              <a:rPr lang="en-US" dirty="0" smtClean="0">
                <a:solidFill>
                  <a:srgbClr val="7030A0"/>
                </a:solidFill>
              </a:rPr>
              <a:t> k){ //body of method } </a:t>
            </a:r>
          </a:p>
          <a:p>
            <a:pPr algn="just"/>
            <a:r>
              <a:rPr lang="en-US" dirty="0" smtClean="0">
                <a:solidFill>
                  <a:srgbClr val="7030A0"/>
                </a:solidFill>
              </a:rPr>
              <a:t>} </a:t>
            </a:r>
          </a:p>
          <a:p>
            <a:pPr algn="just"/>
            <a:r>
              <a:rPr lang="en-US" dirty="0" smtClean="0">
                <a:solidFill>
                  <a:schemeClr val="tx1"/>
                </a:solidFill>
              </a:rPr>
              <a:t>NOTE: </a:t>
            </a:r>
          </a:p>
          <a:p>
            <a:pPr algn="just"/>
            <a:r>
              <a:rPr lang="en-US" dirty="0" smtClean="0">
                <a:solidFill>
                  <a:schemeClr val="tx1"/>
                </a:solidFill>
              </a:rPr>
              <a:t>1.Method overloading cannot be done, based only on return type of the method</a:t>
            </a:r>
          </a:p>
          <a:p>
            <a:pPr algn="just"/>
            <a:r>
              <a:rPr lang="en-US" dirty="0" smtClean="0">
                <a:solidFill>
                  <a:schemeClr val="tx1"/>
                </a:solidFill>
              </a:rPr>
              <a:t>2.Method overloading is </a:t>
            </a:r>
            <a:r>
              <a:rPr lang="en-US" u="sng" dirty="0" smtClean="0">
                <a:solidFill>
                  <a:srgbClr val="00B050"/>
                </a:solidFill>
              </a:rPr>
              <a:t>compile time polymorphism</a:t>
            </a:r>
            <a:r>
              <a:rPr lang="en-US" dirty="0" smtClean="0">
                <a:solidFill>
                  <a:schemeClr val="tx1"/>
                </a:solidFill>
              </a:rPr>
              <a:t>, as the method which need to get called is decided during compile time itself.</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Method Overloading:</a:t>
            </a:r>
          </a:p>
          <a:p>
            <a:pPr algn="just"/>
            <a:r>
              <a:rPr lang="en-US" dirty="0" smtClean="0">
                <a:solidFill>
                  <a:srgbClr val="7030A0"/>
                </a:solidFill>
              </a:rPr>
              <a:t>Can below methods be overloaded??</a:t>
            </a:r>
          </a:p>
          <a:p>
            <a:pPr algn="just"/>
            <a:r>
              <a:rPr lang="en-US" dirty="0" smtClean="0">
                <a:solidFill>
                  <a:srgbClr val="7030A0"/>
                </a:solidFill>
              </a:rPr>
              <a:t>class </a:t>
            </a:r>
            <a:r>
              <a:rPr lang="en-US" dirty="0" err="1" smtClean="0">
                <a:solidFill>
                  <a:srgbClr val="7030A0"/>
                </a:solidFill>
              </a:rPr>
              <a:t>Abc</a:t>
            </a:r>
            <a:r>
              <a:rPr lang="en-US" dirty="0" smtClean="0">
                <a:solidFill>
                  <a:srgbClr val="7030A0"/>
                </a:solidFill>
              </a:rPr>
              <a:t>{</a:t>
            </a:r>
          </a:p>
          <a:p>
            <a:pPr lvl="1" algn="just"/>
            <a:r>
              <a:rPr lang="en-US" dirty="0" smtClean="0">
                <a:solidFill>
                  <a:srgbClr val="7030A0"/>
                </a:solidFill>
              </a:rPr>
              <a:t>void add(</a:t>
            </a:r>
            <a:r>
              <a:rPr lang="en-US" dirty="0" err="1" smtClean="0">
                <a:solidFill>
                  <a:srgbClr val="7030A0"/>
                </a:solidFill>
              </a:rPr>
              <a:t>int</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dirty="0" err="1" smtClean="0">
                <a:solidFill>
                  <a:srgbClr val="7030A0"/>
                </a:solidFill>
              </a:rPr>
              <a:t>int</a:t>
            </a:r>
            <a:r>
              <a:rPr lang="en-US" dirty="0" smtClean="0">
                <a:solidFill>
                  <a:srgbClr val="7030A0"/>
                </a:solidFill>
              </a:rPr>
              <a:t> j){  //body of method }</a:t>
            </a:r>
          </a:p>
          <a:p>
            <a:pPr lvl="1" algn="just"/>
            <a:r>
              <a:rPr lang="en-US" dirty="0" err="1" smtClean="0">
                <a:solidFill>
                  <a:srgbClr val="7030A0"/>
                </a:solidFill>
              </a:rPr>
              <a:t>int</a:t>
            </a:r>
            <a:r>
              <a:rPr lang="en-US" dirty="0" smtClean="0">
                <a:solidFill>
                  <a:srgbClr val="7030A0"/>
                </a:solidFill>
              </a:rPr>
              <a:t> add(</a:t>
            </a:r>
            <a:r>
              <a:rPr lang="en-US" dirty="0" err="1" smtClean="0">
                <a:solidFill>
                  <a:srgbClr val="7030A0"/>
                </a:solidFill>
              </a:rPr>
              <a:t>int</a:t>
            </a:r>
            <a:r>
              <a:rPr lang="en-US" dirty="0" smtClean="0">
                <a:solidFill>
                  <a:srgbClr val="7030A0"/>
                </a:solidFill>
              </a:rPr>
              <a:t> a, </a:t>
            </a:r>
            <a:r>
              <a:rPr lang="en-US" dirty="0" err="1" smtClean="0">
                <a:solidFill>
                  <a:srgbClr val="7030A0"/>
                </a:solidFill>
              </a:rPr>
              <a:t>int</a:t>
            </a:r>
            <a:r>
              <a:rPr lang="en-US" dirty="0" smtClean="0">
                <a:solidFill>
                  <a:srgbClr val="7030A0"/>
                </a:solidFill>
              </a:rPr>
              <a:t> b){ //body of method }</a:t>
            </a:r>
          </a:p>
          <a:p>
            <a:pPr algn="just"/>
            <a:r>
              <a:rPr lang="en-US" dirty="0" smtClean="0">
                <a:solidFill>
                  <a:srgbClr val="7030A0"/>
                </a:solidFill>
              </a:rPr>
              <a:t>} </a:t>
            </a:r>
          </a:p>
          <a:p>
            <a:pPr algn="just"/>
            <a:endParaRPr lang="en-US" dirty="0" smtClean="0">
              <a:solidFill>
                <a:srgbClr val="7030A0"/>
              </a:solidFill>
            </a:endParaRPr>
          </a:p>
          <a:p>
            <a:pPr algn="just"/>
            <a:r>
              <a:rPr lang="en-US" dirty="0" smtClean="0">
                <a:solidFill>
                  <a:srgbClr val="FF0000"/>
                </a:solidFill>
              </a:rPr>
              <a:t>Command line arguments: </a:t>
            </a:r>
            <a:r>
              <a:rPr lang="en-US" dirty="0" smtClean="0">
                <a:solidFill>
                  <a:srgbClr val="7030A0"/>
                </a:solidFill>
              </a:rPr>
              <a:t>These are passed as String[] (</a:t>
            </a:r>
            <a:r>
              <a:rPr lang="en-US" dirty="0" err="1" smtClean="0">
                <a:solidFill>
                  <a:srgbClr val="7030A0"/>
                </a:solidFill>
              </a:rPr>
              <a:t>i</a:t>
            </a:r>
            <a:r>
              <a:rPr lang="en-US" dirty="0" smtClean="0">
                <a:solidFill>
                  <a:srgbClr val="7030A0"/>
                </a:solidFill>
              </a:rPr>
              <a:t>..e String array) to main method. Any values or Settings required, to start running the program, can be passed thru command line arguments.</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85000" lnSpcReduction="20000"/>
          </a:bodyPr>
          <a:lstStyle/>
          <a:p>
            <a:pPr algn="just"/>
            <a:r>
              <a:rPr lang="en-US" dirty="0" smtClean="0">
                <a:solidFill>
                  <a:srgbClr val="FF0000"/>
                </a:solidFill>
              </a:rPr>
              <a:t>What is a class?</a:t>
            </a:r>
          </a:p>
          <a:p>
            <a:pPr algn="just">
              <a:buFont typeface="Arial" pitchFamily="34" charset="0"/>
              <a:buChar char="•"/>
            </a:pPr>
            <a:r>
              <a:rPr lang="en-US" dirty="0" smtClean="0">
                <a:solidFill>
                  <a:schemeClr val="tx1"/>
                </a:solidFill>
              </a:rPr>
              <a:t>A class encapsulates </a:t>
            </a:r>
            <a:r>
              <a:rPr lang="en-US" dirty="0" smtClean="0">
                <a:solidFill>
                  <a:srgbClr val="FF0000"/>
                </a:solidFill>
              </a:rPr>
              <a:t>data members</a:t>
            </a:r>
            <a:r>
              <a:rPr lang="en-US" dirty="0" smtClean="0">
                <a:solidFill>
                  <a:schemeClr val="tx1"/>
                </a:solidFill>
              </a:rPr>
              <a:t>, </a:t>
            </a:r>
            <a:r>
              <a:rPr lang="en-US" dirty="0" smtClean="0">
                <a:solidFill>
                  <a:srgbClr val="FF0000"/>
                </a:solidFill>
              </a:rPr>
              <a:t>member methods</a:t>
            </a:r>
            <a:r>
              <a:rPr lang="en-US" dirty="0" smtClean="0">
                <a:solidFill>
                  <a:schemeClr val="tx1"/>
                </a:solidFill>
              </a:rPr>
              <a:t>, </a:t>
            </a:r>
            <a:r>
              <a:rPr lang="en-US" dirty="0" smtClean="0">
                <a:solidFill>
                  <a:srgbClr val="FF0000"/>
                </a:solidFill>
              </a:rPr>
              <a:t>constructors</a:t>
            </a:r>
            <a:r>
              <a:rPr lang="en-US" dirty="0" smtClean="0">
                <a:solidFill>
                  <a:schemeClr val="tx1"/>
                </a:solidFill>
              </a:rPr>
              <a:t>, and all three are optional</a:t>
            </a:r>
          </a:p>
          <a:p>
            <a:pPr algn="just">
              <a:buFont typeface="Arial" pitchFamily="34" charset="0"/>
              <a:buChar char="•"/>
            </a:pPr>
            <a:r>
              <a:rPr lang="en-US" dirty="0" smtClean="0">
                <a:solidFill>
                  <a:schemeClr val="tx1"/>
                </a:solidFill>
              </a:rPr>
              <a:t>A class is a basic unit of any OO(Object Oriented) programming.</a:t>
            </a:r>
          </a:p>
          <a:p>
            <a:pPr algn="just">
              <a:buFont typeface="Arial" pitchFamily="34" charset="0"/>
              <a:buChar char="•"/>
            </a:pPr>
            <a:r>
              <a:rPr lang="en-US" dirty="0" smtClean="0">
                <a:solidFill>
                  <a:schemeClr val="tx1"/>
                </a:solidFill>
              </a:rPr>
              <a:t>Data members can be accessed by all member methods, and even constructors.</a:t>
            </a:r>
          </a:p>
          <a:p>
            <a:pPr algn="just">
              <a:buFont typeface="Arial" pitchFamily="34" charset="0"/>
              <a:buChar char="•"/>
            </a:pPr>
            <a:r>
              <a:rPr lang="en-US" dirty="0" smtClean="0">
                <a:solidFill>
                  <a:schemeClr val="tx1"/>
                </a:solidFill>
              </a:rPr>
              <a:t>Constructor is a special method with same name as class, and is used to initialize an object</a:t>
            </a:r>
          </a:p>
          <a:p>
            <a:pPr algn="just">
              <a:buFont typeface="Arial" pitchFamily="34" charset="0"/>
              <a:buChar char="•"/>
            </a:pPr>
            <a:r>
              <a:rPr lang="en-US" dirty="0" smtClean="0">
                <a:solidFill>
                  <a:schemeClr val="tx1"/>
                </a:solidFill>
              </a:rPr>
              <a:t>Functionality or behavior of the class is exposed thru methods</a:t>
            </a:r>
          </a:p>
          <a:p>
            <a:pPr algn="just">
              <a:buFont typeface="Arial" pitchFamily="34" charset="0"/>
              <a:buChar char="•"/>
            </a:pPr>
            <a:r>
              <a:rPr lang="en-US" dirty="0" smtClean="0">
                <a:solidFill>
                  <a:schemeClr val="tx1"/>
                </a:solidFill>
              </a:rPr>
              <a:t>A java program can have any number of classes</a:t>
            </a:r>
          </a:p>
          <a:p>
            <a:pPr algn="just">
              <a:buFont typeface="Arial" pitchFamily="34" charset="0"/>
              <a:buChar char="•"/>
            </a:pPr>
            <a:r>
              <a:rPr lang="en-US" dirty="0" smtClean="0">
                <a:solidFill>
                  <a:schemeClr val="tx1"/>
                </a:solidFill>
              </a:rPr>
              <a:t>A class is a type(User defined Type), where as </a:t>
            </a:r>
            <a:r>
              <a:rPr lang="en-US" dirty="0" err="1" smtClean="0">
                <a:solidFill>
                  <a:schemeClr val="tx1"/>
                </a:solidFill>
              </a:rPr>
              <a:t>int</a:t>
            </a:r>
            <a:r>
              <a:rPr lang="en-US" dirty="0" smtClean="0">
                <a:solidFill>
                  <a:schemeClr val="tx1"/>
                </a:solidFill>
              </a:rPr>
              <a:t> is </a:t>
            </a:r>
            <a:r>
              <a:rPr lang="en-US" dirty="0" err="1" smtClean="0">
                <a:solidFill>
                  <a:schemeClr val="tx1"/>
                </a:solidFill>
              </a:rPr>
              <a:t>builtin</a:t>
            </a:r>
            <a:r>
              <a:rPr lang="en-US" dirty="0" smtClean="0">
                <a:solidFill>
                  <a:schemeClr val="tx1"/>
                </a:solidFill>
              </a:rPr>
              <a:t> type</a:t>
            </a:r>
          </a:p>
          <a:p>
            <a:pPr algn="just"/>
            <a:endParaRPr lang="en-US" dirty="0" smtClean="0">
              <a:solidFill>
                <a:srgbClr val="FF0000"/>
              </a:solidFill>
            </a:endParaRPr>
          </a:p>
          <a:p>
            <a:pPr algn="just"/>
            <a:r>
              <a:rPr lang="en-US" dirty="0" smtClean="0">
                <a:solidFill>
                  <a:srgbClr val="FF0000"/>
                </a:solidFill>
              </a:rPr>
              <a:t>What is an object? </a:t>
            </a:r>
            <a:r>
              <a:rPr lang="en-US" dirty="0" smtClean="0">
                <a:solidFill>
                  <a:schemeClr val="tx1"/>
                </a:solidFill>
              </a:rPr>
              <a:t>Generally to use a class, an object of the class need to be created.</a:t>
            </a:r>
          </a:p>
          <a:p>
            <a:pPr algn="just"/>
            <a:r>
              <a:rPr lang="en-US" dirty="0" smtClean="0">
                <a:solidFill>
                  <a:schemeClr val="tx1"/>
                </a:solidFill>
              </a:rPr>
              <a:t>An object is an </a:t>
            </a:r>
            <a:r>
              <a:rPr lang="en-US" dirty="0" smtClean="0">
                <a:solidFill>
                  <a:srgbClr val="FF0000"/>
                </a:solidFill>
              </a:rPr>
              <a:t>instance of a class</a:t>
            </a:r>
            <a:r>
              <a:rPr lang="en-US" dirty="0" smtClean="0">
                <a:solidFill>
                  <a:schemeClr val="tx1"/>
                </a:solidFill>
              </a:rPr>
              <a:t>. And process of creation of object from class is called Instantiation. Any number of objects can be created for a class. A class is a blue print of an object.</a:t>
            </a: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915400" cy="6553200"/>
          </a:xfrm>
        </p:spPr>
        <p:txBody>
          <a:bodyPr>
            <a:normAutofit fontScale="55000" lnSpcReduction="20000"/>
          </a:bodyPr>
          <a:lstStyle/>
          <a:p>
            <a:pPr algn="l"/>
            <a:r>
              <a:rPr lang="en-US" b="1" i="1" dirty="0" smtClean="0"/>
              <a:t>class </a:t>
            </a:r>
            <a:r>
              <a:rPr lang="en-US" b="1" i="1" dirty="0" err="1" smtClean="0"/>
              <a:t>Abc</a:t>
            </a:r>
            <a:r>
              <a:rPr lang="en-US" b="1" i="1" dirty="0" smtClean="0"/>
              <a:t>{</a:t>
            </a:r>
          </a:p>
          <a:p>
            <a:pPr lvl="1" algn="l"/>
            <a:r>
              <a:rPr lang="en-US" b="1" i="1" dirty="0" err="1" smtClean="0"/>
              <a:t>int</a:t>
            </a:r>
            <a:r>
              <a:rPr lang="en-US" b="1" i="1" dirty="0" smtClean="0"/>
              <a:t> </a:t>
            </a:r>
            <a:r>
              <a:rPr lang="en-US" b="1" i="1" dirty="0" err="1" smtClean="0"/>
              <a:t>x,y</a:t>
            </a:r>
            <a:r>
              <a:rPr lang="en-US" b="1" i="1" dirty="0" smtClean="0"/>
              <a:t>; </a:t>
            </a:r>
            <a:r>
              <a:rPr lang="en-US" b="1" i="1" dirty="0" smtClean="0">
                <a:solidFill>
                  <a:srgbClr val="FF0000"/>
                </a:solidFill>
              </a:rPr>
              <a:t>//data members</a:t>
            </a:r>
          </a:p>
          <a:p>
            <a:pPr lvl="1" algn="l"/>
            <a:endParaRPr lang="en-US" b="1" i="1" dirty="0" smtClean="0"/>
          </a:p>
          <a:p>
            <a:pPr lvl="1" algn="l"/>
            <a:r>
              <a:rPr lang="en-US" b="1" i="1" dirty="0" smtClean="0">
                <a:solidFill>
                  <a:srgbClr val="FF0000"/>
                </a:solidFill>
              </a:rPr>
              <a:t>//constructor</a:t>
            </a:r>
          </a:p>
          <a:p>
            <a:pPr lvl="1" algn="l"/>
            <a:r>
              <a:rPr lang="en-US" b="1" i="1" dirty="0" err="1" smtClean="0"/>
              <a:t>Abc</a:t>
            </a:r>
            <a:r>
              <a:rPr lang="en-US" b="1" i="1" dirty="0" smtClean="0"/>
              <a:t>(){</a:t>
            </a:r>
          </a:p>
          <a:p>
            <a:pPr lvl="1" algn="l"/>
            <a:r>
              <a:rPr lang="en-US" b="1" i="1" dirty="0" smtClean="0"/>
              <a:t>//statements</a:t>
            </a:r>
          </a:p>
          <a:p>
            <a:pPr lvl="1" algn="l"/>
            <a:r>
              <a:rPr lang="en-US" b="1" i="1" dirty="0" smtClean="0"/>
              <a:t>}</a:t>
            </a:r>
          </a:p>
          <a:p>
            <a:pPr lvl="1" algn="l"/>
            <a:endParaRPr lang="en-US" b="1" i="1" dirty="0" smtClean="0"/>
          </a:p>
          <a:p>
            <a:pPr lvl="1" algn="l"/>
            <a:r>
              <a:rPr lang="en-US" b="1" i="1" dirty="0" smtClean="0">
                <a:solidFill>
                  <a:srgbClr val="FF0000"/>
                </a:solidFill>
              </a:rPr>
              <a:t>//method</a:t>
            </a:r>
          </a:p>
          <a:p>
            <a:pPr lvl="1" algn="l"/>
            <a:r>
              <a:rPr lang="en-US" b="1" i="1" dirty="0" smtClean="0"/>
              <a:t>void met1(){</a:t>
            </a:r>
          </a:p>
          <a:p>
            <a:pPr lvl="1" algn="l"/>
            <a:r>
              <a:rPr lang="en-US" b="1" i="1" dirty="0" smtClean="0"/>
              <a:t>//statements</a:t>
            </a:r>
          </a:p>
          <a:p>
            <a:pPr lvl="1" algn="l"/>
            <a:r>
              <a:rPr lang="en-US" b="1" i="1" dirty="0" smtClean="0"/>
              <a:t>}</a:t>
            </a:r>
          </a:p>
          <a:p>
            <a:pPr lvl="1" algn="l"/>
            <a:endParaRPr lang="en-US" b="1" i="1" dirty="0" smtClean="0"/>
          </a:p>
          <a:p>
            <a:pPr lvl="1" algn="l"/>
            <a:r>
              <a:rPr lang="en-US" b="1" i="1" dirty="0" smtClean="0"/>
              <a:t>void met2(){</a:t>
            </a:r>
          </a:p>
          <a:p>
            <a:pPr lvl="1" algn="l"/>
            <a:r>
              <a:rPr lang="en-US" b="1" i="1" dirty="0" smtClean="0"/>
              <a:t>//statements</a:t>
            </a:r>
          </a:p>
          <a:p>
            <a:pPr lvl="1" algn="l"/>
            <a:r>
              <a:rPr lang="en-US" b="1" i="1" dirty="0" smtClean="0"/>
              <a:t>}</a:t>
            </a:r>
          </a:p>
          <a:p>
            <a:pPr algn="l"/>
            <a:r>
              <a:rPr lang="en-US" b="1" i="1" dirty="0" smtClean="0"/>
              <a:t>}</a:t>
            </a:r>
          </a:p>
          <a:p>
            <a:pPr algn="l"/>
            <a:r>
              <a:rPr lang="en-US" b="1" dirty="0" smtClean="0"/>
              <a:t>How to create object of a class?</a:t>
            </a:r>
          </a:p>
          <a:p>
            <a:pPr algn="l"/>
            <a:r>
              <a:rPr lang="en-US" b="1" dirty="0" err="1" smtClean="0"/>
              <a:t>Int</a:t>
            </a:r>
            <a:r>
              <a:rPr lang="en-US" b="1" dirty="0" smtClean="0"/>
              <a:t> x;</a:t>
            </a:r>
          </a:p>
          <a:p>
            <a:pPr algn="l"/>
            <a:r>
              <a:rPr lang="en-US" b="1" dirty="0" err="1" smtClean="0"/>
              <a:t>Abc</a:t>
            </a:r>
            <a:r>
              <a:rPr lang="en-US" b="1" dirty="0" smtClean="0"/>
              <a:t> </a:t>
            </a:r>
            <a:r>
              <a:rPr lang="en-US" b="1" dirty="0" err="1" smtClean="0"/>
              <a:t>obj</a:t>
            </a:r>
            <a:r>
              <a:rPr lang="en-US" b="1" dirty="0" smtClean="0"/>
              <a:t>;</a:t>
            </a:r>
          </a:p>
          <a:p>
            <a:pPr algn="l"/>
            <a:r>
              <a:rPr lang="en-US" b="1" dirty="0" err="1" smtClean="0"/>
              <a:t>obj</a:t>
            </a:r>
            <a:r>
              <a:rPr lang="en-US" b="1" dirty="0" smtClean="0"/>
              <a:t>=</a:t>
            </a:r>
            <a:r>
              <a:rPr lang="en-US" b="1" dirty="0" smtClean="0">
                <a:solidFill>
                  <a:srgbClr val="FF0000"/>
                </a:solidFill>
              </a:rPr>
              <a:t>new</a:t>
            </a:r>
            <a:r>
              <a:rPr lang="en-US" b="1" dirty="0" smtClean="0"/>
              <a:t> </a:t>
            </a:r>
            <a:r>
              <a:rPr lang="en-US" b="1" dirty="0" err="1" smtClean="0"/>
              <a:t>Abc</a:t>
            </a:r>
            <a:r>
              <a:rPr lang="en-US" b="1" dirty="0" smtClean="0"/>
              <a:t>();</a:t>
            </a:r>
          </a:p>
          <a:p>
            <a:pPr algn="l"/>
            <a:endParaRPr lang="en-US" b="1" dirty="0" smtClean="0"/>
          </a:p>
          <a:p>
            <a:pPr algn="l"/>
            <a:r>
              <a:rPr lang="en-US" b="1" dirty="0" smtClean="0"/>
              <a:t>NOTE: </a:t>
            </a:r>
            <a:r>
              <a:rPr lang="en-US" dirty="0" smtClean="0"/>
              <a:t>A class can have zero or more data members, constructors, methods</a:t>
            </a:r>
            <a:endParaRPr lang="en-US" dirty="0"/>
          </a:p>
        </p:txBody>
      </p:sp>
      <p:sp>
        <p:nvSpPr>
          <p:cNvPr id="4" name="Footer Placeholder 3"/>
          <p:cNvSpPr>
            <a:spLocks noGrp="1"/>
          </p:cNvSpPr>
          <p:nvPr>
            <p:ph type="ftr" sz="quarter" idx="11"/>
          </p:nvPr>
        </p:nvSpPr>
        <p:spPr/>
        <p:txBody>
          <a:bodyPr/>
          <a:lstStyle/>
          <a:p>
            <a:endParaRPr lang="en-US" dirty="0"/>
          </a:p>
        </p:txBody>
      </p:sp>
      <p:cxnSp>
        <p:nvCxnSpPr>
          <p:cNvPr id="6" name="Straight Arrow Connector 5"/>
          <p:cNvCxnSpPr/>
          <p:nvPr/>
        </p:nvCxnSpPr>
        <p:spPr>
          <a:xfrm flipV="1">
            <a:off x="1828800" y="4876800"/>
            <a:ext cx="2590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Method Recursion:</a:t>
            </a:r>
          </a:p>
          <a:p>
            <a:pPr algn="just"/>
            <a:r>
              <a:rPr lang="en-US" dirty="0" smtClean="0">
                <a:solidFill>
                  <a:schemeClr val="tx1"/>
                </a:solidFill>
              </a:rPr>
              <a:t>A method invoking itself is called as Method Recursion. For example…</a:t>
            </a:r>
          </a:p>
          <a:p>
            <a:pPr algn="just"/>
            <a:r>
              <a:rPr lang="en-US" dirty="0" smtClean="0">
                <a:solidFill>
                  <a:schemeClr val="tx1"/>
                </a:solidFill>
              </a:rPr>
              <a:t>class Xyz{</a:t>
            </a:r>
          </a:p>
          <a:p>
            <a:pPr algn="just"/>
            <a:r>
              <a:rPr lang="en-US" dirty="0" smtClean="0">
                <a:solidFill>
                  <a:schemeClr val="tx1"/>
                </a:solidFill>
              </a:rPr>
              <a:t>void met1()</a:t>
            </a:r>
          </a:p>
          <a:p>
            <a:pPr lvl="1" algn="just"/>
            <a:r>
              <a:rPr lang="en-US" dirty="0" smtClean="0">
                <a:solidFill>
                  <a:schemeClr val="tx1"/>
                </a:solidFill>
              </a:rPr>
              <a:t>{</a:t>
            </a:r>
          </a:p>
          <a:p>
            <a:pPr lvl="2" algn="just"/>
            <a:r>
              <a:rPr lang="en-US" dirty="0" smtClean="0">
                <a:solidFill>
                  <a:schemeClr val="tx1"/>
                </a:solidFill>
              </a:rPr>
              <a:t>if(condition1)</a:t>
            </a:r>
          </a:p>
          <a:p>
            <a:pPr lvl="2" algn="just"/>
            <a:r>
              <a:rPr lang="en-US" dirty="0" smtClean="0">
                <a:solidFill>
                  <a:schemeClr val="tx1"/>
                </a:solidFill>
              </a:rPr>
              <a:t>{</a:t>
            </a:r>
          </a:p>
          <a:p>
            <a:pPr lvl="2" algn="just"/>
            <a:r>
              <a:rPr lang="en-US" dirty="0" smtClean="0">
                <a:solidFill>
                  <a:schemeClr val="tx1"/>
                </a:solidFill>
              </a:rPr>
              <a:t>	</a:t>
            </a:r>
            <a:r>
              <a:rPr lang="en-US" dirty="0" smtClean="0">
                <a:solidFill>
                  <a:srgbClr val="FF0000"/>
                </a:solidFill>
              </a:rPr>
              <a:t>met1();</a:t>
            </a:r>
          </a:p>
          <a:p>
            <a:pPr lvl="2" algn="just"/>
            <a:r>
              <a:rPr lang="en-US" dirty="0" smtClean="0">
                <a:solidFill>
                  <a:schemeClr val="tx1"/>
                </a:solidFill>
              </a:rPr>
              <a:t>}</a:t>
            </a:r>
          </a:p>
          <a:p>
            <a:pPr lvl="1" algn="just"/>
            <a:r>
              <a:rPr lang="en-US" dirty="0" smtClean="0">
                <a:solidFill>
                  <a:schemeClr val="tx1"/>
                </a:solidFill>
              </a:rPr>
              <a:t>}</a:t>
            </a:r>
          </a:p>
          <a:p>
            <a:pPr algn="just"/>
            <a:r>
              <a:rPr lang="en-US" dirty="0" smtClean="0">
                <a:solidFill>
                  <a:schemeClr val="tx1"/>
                </a:solidFill>
              </a:rPr>
              <a:t>}</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Method Recursion:</a:t>
            </a:r>
          </a:p>
          <a:p>
            <a:pPr algn="just"/>
            <a:r>
              <a:rPr lang="en-US" dirty="0" smtClean="0">
                <a:solidFill>
                  <a:schemeClr val="tx1"/>
                </a:solidFill>
              </a:rPr>
              <a:t>When method recursion is not used appropriately, Logical errors may result in infinite recursion, and may end up with </a:t>
            </a:r>
            <a:r>
              <a:rPr lang="en-US" dirty="0" err="1" smtClean="0">
                <a:solidFill>
                  <a:srgbClr val="FF0000"/>
                </a:solidFill>
              </a:rPr>
              <a:t>StackOverflowError</a:t>
            </a:r>
            <a:r>
              <a:rPr lang="en-US" dirty="0" smtClean="0">
                <a:solidFill>
                  <a:schemeClr val="tx1"/>
                </a:solidFill>
              </a:rPr>
              <a:t>. </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What is encapsulation?</a:t>
            </a:r>
          </a:p>
          <a:p>
            <a:pPr algn="just"/>
            <a:r>
              <a:rPr lang="en-US" b="1" dirty="0" smtClean="0"/>
              <a:t>Encapsulation</a:t>
            </a:r>
            <a:r>
              <a:rPr lang="en-US" dirty="0" smtClean="0"/>
              <a:t> in </a:t>
            </a:r>
            <a:r>
              <a:rPr lang="en-US" b="1" dirty="0" smtClean="0"/>
              <a:t>Java</a:t>
            </a:r>
            <a:r>
              <a:rPr lang="en-US" dirty="0" smtClean="0"/>
              <a:t> is a mechanism of wrapping the data (variables) and code acting on the data (methods) together </a:t>
            </a:r>
            <a:r>
              <a:rPr lang="en-US" smtClean="0"/>
              <a:t>as a </a:t>
            </a:r>
            <a:r>
              <a:rPr lang="en-US" dirty="0" smtClean="0"/>
              <a:t>single unit.</a:t>
            </a:r>
            <a:endParaRPr lang="en-US" dirty="0" smtClean="0">
              <a:solidFill>
                <a:srgbClr val="FF0000"/>
              </a:solidFill>
            </a:endParaRP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62500" lnSpcReduction="20000"/>
          </a:bodyPr>
          <a:lstStyle/>
          <a:p>
            <a:pPr algn="just"/>
            <a:r>
              <a:rPr lang="en-US" dirty="0" smtClean="0">
                <a:solidFill>
                  <a:srgbClr val="FF0000"/>
                </a:solidFill>
              </a:rPr>
              <a:t>Why class?</a:t>
            </a:r>
          </a:p>
          <a:p>
            <a:pPr algn="just"/>
            <a:r>
              <a:rPr lang="en-US" dirty="0" smtClean="0">
                <a:solidFill>
                  <a:schemeClr val="tx1"/>
                </a:solidFill>
              </a:rPr>
              <a:t>Below are advantages of class</a:t>
            </a:r>
          </a:p>
          <a:p>
            <a:pPr marL="514350" indent="-514350" algn="just">
              <a:buAutoNum type="arabicPeriod"/>
            </a:pPr>
            <a:r>
              <a:rPr lang="en-US" dirty="0" smtClean="0">
                <a:solidFill>
                  <a:schemeClr val="tx1"/>
                </a:solidFill>
              </a:rPr>
              <a:t>Reduces Complexity of code</a:t>
            </a:r>
          </a:p>
          <a:p>
            <a:pPr marL="514350" indent="-514350" algn="just">
              <a:buAutoNum type="arabicPeriod"/>
            </a:pPr>
            <a:r>
              <a:rPr lang="en-US" dirty="0" smtClean="0">
                <a:solidFill>
                  <a:schemeClr val="tx1"/>
                </a:solidFill>
              </a:rPr>
              <a:t>Improves readability of the source code</a:t>
            </a:r>
          </a:p>
          <a:p>
            <a:pPr marL="514350" indent="-514350" algn="just">
              <a:buAutoNum type="arabicPeriod"/>
            </a:pPr>
            <a:r>
              <a:rPr lang="en-US" dirty="0" smtClean="0">
                <a:solidFill>
                  <a:schemeClr val="tx1"/>
                </a:solidFill>
              </a:rPr>
              <a:t>Improves maintainability, modularity</a:t>
            </a:r>
          </a:p>
          <a:p>
            <a:pPr marL="514350" indent="-514350" algn="just">
              <a:buAutoNum type="arabicPeriod"/>
            </a:pPr>
            <a:r>
              <a:rPr lang="en-US" dirty="0" smtClean="0">
                <a:solidFill>
                  <a:schemeClr val="tx1"/>
                </a:solidFill>
              </a:rPr>
              <a:t>Improves code reusability</a:t>
            </a:r>
          </a:p>
          <a:p>
            <a:pPr marL="514350" indent="-514350" algn="just">
              <a:buAutoNum type="arabicPeriod"/>
            </a:pPr>
            <a:r>
              <a:rPr lang="en-US" dirty="0" smtClean="0">
                <a:solidFill>
                  <a:schemeClr val="tx1"/>
                </a:solidFill>
              </a:rPr>
              <a:t>Access of the members can be controlled(using private, public, protected)</a:t>
            </a:r>
          </a:p>
          <a:p>
            <a:pPr marL="514350" indent="-514350" algn="just">
              <a:buAutoNum type="arabicPeriod"/>
            </a:pPr>
            <a:r>
              <a:rPr lang="en-US" dirty="0" smtClean="0">
                <a:solidFill>
                  <a:schemeClr val="tx1"/>
                </a:solidFill>
              </a:rPr>
              <a:t>Promotes distributed development</a:t>
            </a:r>
          </a:p>
          <a:p>
            <a:pPr marL="514350" indent="-514350" algn="just"/>
            <a:endParaRPr lang="en-US" dirty="0" smtClean="0">
              <a:solidFill>
                <a:schemeClr val="tx1"/>
              </a:solidFill>
            </a:endParaRPr>
          </a:p>
          <a:p>
            <a:pPr marL="514350" indent="-514350" algn="just"/>
            <a:r>
              <a:rPr lang="en-US" b="1" u="sng" dirty="0" smtClean="0">
                <a:solidFill>
                  <a:schemeClr val="tx1"/>
                </a:solidFill>
              </a:rPr>
              <a:t>To summarize, it reduces Time to market and Project cost.</a:t>
            </a:r>
          </a:p>
          <a:p>
            <a:pPr marL="514350" indent="-514350" algn="just"/>
            <a:endParaRPr lang="en-US" dirty="0" smtClean="0">
              <a:solidFill>
                <a:schemeClr val="tx1"/>
              </a:solidFill>
            </a:endParaRPr>
          </a:p>
          <a:p>
            <a:pPr marL="514350" indent="-514350" algn="just"/>
            <a:r>
              <a:rPr lang="en-US" dirty="0" smtClean="0">
                <a:solidFill>
                  <a:srgbClr val="FF0000"/>
                </a:solidFill>
              </a:rPr>
              <a:t>Examples of class and object?</a:t>
            </a:r>
            <a:endParaRPr lang="en-US" dirty="0" smtClean="0">
              <a:solidFill>
                <a:schemeClr val="tx1"/>
              </a:solidFill>
            </a:endParaRPr>
          </a:p>
          <a:p>
            <a:pPr marL="514350" indent="-514350" algn="just"/>
            <a:r>
              <a:rPr lang="en-US" dirty="0" smtClean="0">
                <a:solidFill>
                  <a:schemeClr val="tx1"/>
                </a:solidFill>
              </a:rPr>
              <a:t>1. A class is like a </a:t>
            </a:r>
            <a:r>
              <a:rPr lang="en-US" dirty="0" err="1" smtClean="0">
                <a:solidFill>
                  <a:schemeClr val="tx1"/>
                </a:solidFill>
              </a:rPr>
              <a:t>moulder</a:t>
            </a:r>
            <a:r>
              <a:rPr lang="en-US" dirty="0" smtClean="0">
                <a:solidFill>
                  <a:schemeClr val="tx1"/>
                </a:solidFill>
              </a:rPr>
              <a:t>, which creates a water bottle. Water bottle is the actual object. So, the class(</a:t>
            </a:r>
            <a:r>
              <a:rPr lang="en-US" dirty="0" err="1" smtClean="0">
                <a:solidFill>
                  <a:schemeClr val="tx1"/>
                </a:solidFill>
              </a:rPr>
              <a:t>i</a:t>
            </a:r>
            <a:r>
              <a:rPr lang="en-US" dirty="0" smtClean="0">
                <a:solidFill>
                  <a:schemeClr val="tx1"/>
                </a:solidFill>
              </a:rPr>
              <a:t>..e </a:t>
            </a:r>
            <a:r>
              <a:rPr lang="en-US" dirty="0" err="1" smtClean="0">
                <a:solidFill>
                  <a:schemeClr val="tx1"/>
                </a:solidFill>
              </a:rPr>
              <a:t>moulder</a:t>
            </a:r>
            <a:r>
              <a:rPr lang="en-US" dirty="0" smtClean="0">
                <a:solidFill>
                  <a:schemeClr val="tx1"/>
                </a:solidFill>
              </a:rPr>
              <a:t>) gives the characteristics to an object(</a:t>
            </a:r>
            <a:r>
              <a:rPr lang="en-US" dirty="0" err="1" smtClean="0">
                <a:solidFill>
                  <a:schemeClr val="tx1"/>
                </a:solidFill>
              </a:rPr>
              <a:t>i</a:t>
            </a:r>
            <a:r>
              <a:rPr lang="en-US" dirty="0" smtClean="0">
                <a:solidFill>
                  <a:schemeClr val="tx1"/>
                </a:solidFill>
              </a:rPr>
              <a:t>..e water bottle)</a:t>
            </a:r>
          </a:p>
          <a:p>
            <a:pPr marL="514350" indent="-514350" algn="just"/>
            <a:r>
              <a:rPr lang="en-US" dirty="0" smtClean="0">
                <a:solidFill>
                  <a:schemeClr val="tx1"/>
                </a:solidFill>
              </a:rPr>
              <a:t>2. A class is like a plan(of a house), and object is just like a house.</a:t>
            </a:r>
          </a:p>
          <a:p>
            <a:pPr marL="514350" indent="-514350" algn="just"/>
            <a:r>
              <a:rPr lang="en-US" dirty="0" smtClean="0">
                <a:solidFill>
                  <a:schemeClr val="tx1"/>
                </a:solidFill>
              </a:rPr>
              <a:t>Plan of a house says how many floors, rooms, size of rooms, etc… similarly a class says how an object should be.</a:t>
            </a:r>
          </a:p>
          <a:p>
            <a:pPr marL="514350" indent="-514350" algn="just"/>
            <a:endParaRPr lang="en-US" dirty="0" smtClean="0">
              <a:solidFill>
                <a:schemeClr val="tx1"/>
              </a:solidFill>
            </a:endParaRPr>
          </a:p>
          <a:p>
            <a:pPr marL="514350" indent="-514350" algn="just"/>
            <a:r>
              <a:rPr lang="en-US" dirty="0" smtClean="0">
                <a:solidFill>
                  <a:schemeClr val="tx1"/>
                </a:solidFill>
              </a:rPr>
              <a:t>A java file can have any number of classes, but there can be only one public class(in a Java file). And name of public class should be same as java filename. For </a:t>
            </a:r>
            <a:r>
              <a:rPr lang="en-US" dirty="0" err="1" smtClean="0">
                <a:solidFill>
                  <a:schemeClr val="tx1"/>
                </a:solidFill>
              </a:rPr>
              <a:t>eg</a:t>
            </a:r>
            <a:r>
              <a:rPr lang="en-US" dirty="0" smtClean="0">
                <a:solidFill>
                  <a:schemeClr val="tx1"/>
                </a:solidFill>
              </a:rPr>
              <a:t>. If </a:t>
            </a:r>
            <a:r>
              <a:rPr lang="en-US" dirty="0" err="1" smtClean="0">
                <a:solidFill>
                  <a:schemeClr val="tx1"/>
                </a:solidFill>
              </a:rPr>
              <a:t>Abcd</a:t>
            </a:r>
            <a:r>
              <a:rPr lang="en-US" dirty="0" smtClean="0">
                <a:solidFill>
                  <a:schemeClr val="tx1"/>
                </a:solidFill>
              </a:rPr>
              <a:t> is name of public class, then Abcd.java should be the filename. </a:t>
            </a: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7924800" cy="914400"/>
          </a:xfrm>
        </p:spPr>
        <p:txBody>
          <a:bodyPr>
            <a:normAutofit/>
          </a:bodyPr>
          <a:lstStyle/>
          <a:p>
            <a:r>
              <a:rPr lang="en-US" sz="4800" dirty="0" err="1" smtClean="0">
                <a:solidFill>
                  <a:srgbClr val="FF0000"/>
                </a:solidFill>
              </a:rPr>
              <a:t>int</a:t>
            </a:r>
            <a:r>
              <a:rPr lang="en-US" sz="4800" dirty="0" smtClean="0">
                <a:solidFill>
                  <a:srgbClr val="FF0000"/>
                </a:solidFill>
              </a:rPr>
              <a:t> </a:t>
            </a:r>
            <a:r>
              <a:rPr lang="en-US" sz="4800" dirty="0" err="1" smtClean="0">
                <a:solidFill>
                  <a:srgbClr val="FF0000"/>
                </a:solidFill>
              </a:rPr>
              <a:t>itest</a:t>
            </a:r>
            <a:r>
              <a:rPr lang="en-US" sz="4800" dirty="0" smtClean="0">
                <a:solidFill>
                  <a:srgbClr val="FF0000"/>
                </a:solidFill>
              </a:rPr>
              <a:t> = 10;</a:t>
            </a:r>
          </a:p>
        </p:txBody>
      </p:sp>
      <p:sp>
        <p:nvSpPr>
          <p:cNvPr id="4" name="TextBox 3"/>
          <p:cNvSpPr txBox="1"/>
          <p:nvPr/>
        </p:nvSpPr>
        <p:spPr>
          <a:xfrm>
            <a:off x="381000" y="2057401"/>
            <a:ext cx="1524000" cy="461665"/>
          </a:xfrm>
          <a:prstGeom prst="rect">
            <a:avLst/>
          </a:prstGeom>
          <a:noFill/>
        </p:spPr>
        <p:txBody>
          <a:bodyPr wrap="square" rtlCol="0">
            <a:spAutoFit/>
          </a:bodyPr>
          <a:lstStyle/>
          <a:p>
            <a:r>
              <a:rPr lang="en-US" sz="2400" dirty="0" smtClean="0"/>
              <a:t>Keyword</a:t>
            </a:r>
            <a:endParaRPr lang="en-US" sz="2400" dirty="0"/>
          </a:p>
        </p:txBody>
      </p:sp>
      <p:sp>
        <p:nvSpPr>
          <p:cNvPr id="5" name="TextBox 4"/>
          <p:cNvSpPr txBox="1"/>
          <p:nvPr/>
        </p:nvSpPr>
        <p:spPr>
          <a:xfrm>
            <a:off x="2057400" y="2590800"/>
            <a:ext cx="1524000" cy="461665"/>
          </a:xfrm>
          <a:prstGeom prst="rect">
            <a:avLst/>
          </a:prstGeom>
          <a:noFill/>
        </p:spPr>
        <p:txBody>
          <a:bodyPr wrap="square" rtlCol="0">
            <a:spAutoFit/>
          </a:bodyPr>
          <a:lstStyle/>
          <a:p>
            <a:r>
              <a:rPr lang="en-US" sz="2400" dirty="0" smtClean="0"/>
              <a:t>Identifier</a:t>
            </a:r>
            <a:endParaRPr lang="en-US" sz="2400" dirty="0"/>
          </a:p>
        </p:txBody>
      </p:sp>
      <p:sp>
        <p:nvSpPr>
          <p:cNvPr id="6" name="TextBox 5"/>
          <p:cNvSpPr txBox="1"/>
          <p:nvPr/>
        </p:nvSpPr>
        <p:spPr>
          <a:xfrm>
            <a:off x="3733800" y="2971800"/>
            <a:ext cx="1219200" cy="369332"/>
          </a:xfrm>
          <a:prstGeom prst="rect">
            <a:avLst/>
          </a:prstGeom>
          <a:noFill/>
        </p:spPr>
        <p:txBody>
          <a:bodyPr wrap="square" rtlCol="0">
            <a:spAutoFit/>
          </a:bodyPr>
          <a:lstStyle/>
          <a:p>
            <a:r>
              <a:rPr lang="en-US" dirty="0" smtClean="0"/>
              <a:t>operator</a:t>
            </a:r>
            <a:endParaRPr lang="en-US" dirty="0"/>
          </a:p>
        </p:txBody>
      </p:sp>
      <p:sp>
        <p:nvSpPr>
          <p:cNvPr id="7" name="TextBox 6"/>
          <p:cNvSpPr txBox="1"/>
          <p:nvPr/>
        </p:nvSpPr>
        <p:spPr>
          <a:xfrm>
            <a:off x="5105400" y="3048000"/>
            <a:ext cx="1219200" cy="369332"/>
          </a:xfrm>
          <a:prstGeom prst="rect">
            <a:avLst/>
          </a:prstGeom>
          <a:noFill/>
        </p:spPr>
        <p:txBody>
          <a:bodyPr wrap="square" rtlCol="0">
            <a:spAutoFit/>
          </a:bodyPr>
          <a:lstStyle/>
          <a:p>
            <a:r>
              <a:rPr lang="en-US" dirty="0" smtClean="0"/>
              <a:t>Literal</a:t>
            </a:r>
            <a:endParaRPr lang="en-US" dirty="0"/>
          </a:p>
        </p:txBody>
      </p:sp>
      <p:sp>
        <p:nvSpPr>
          <p:cNvPr id="8" name="TextBox 7"/>
          <p:cNvSpPr txBox="1"/>
          <p:nvPr/>
        </p:nvSpPr>
        <p:spPr>
          <a:xfrm>
            <a:off x="7010400" y="1981200"/>
            <a:ext cx="1219200" cy="369332"/>
          </a:xfrm>
          <a:prstGeom prst="rect">
            <a:avLst/>
          </a:prstGeom>
          <a:noFill/>
        </p:spPr>
        <p:txBody>
          <a:bodyPr wrap="square" rtlCol="0">
            <a:spAutoFit/>
          </a:bodyPr>
          <a:lstStyle/>
          <a:p>
            <a:r>
              <a:rPr lang="en-US" dirty="0" smtClean="0"/>
              <a:t>separator</a:t>
            </a:r>
            <a:endParaRPr lang="en-US" dirty="0"/>
          </a:p>
        </p:txBody>
      </p:sp>
      <p:cxnSp>
        <p:nvCxnSpPr>
          <p:cNvPr id="10" name="Straight Arrow Connector 9"/>
          <p:cNvCxnSpPr>
            <a:endCxn id="4" idx="0"/>
          </p:cNvCxnSpPr>
          <p:nvPr/>
        </p:nvCxnSpPr>
        <p:spPr>
          <a:xfrm rot="10800000" flipV="1">
            <a:off x="1143000" y="1066799"/>
            <a:ext cx="1676400" cy="990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0"/>
          </p:cNvCxnSpPr>
          <p:nvPr/>
        </p:nvCxnSpPr>
        <p:spPr>
          <a:xfrm rot="5400000">
            <a:off x="2667000" y="1295400"/>
            <a:ext cx="1447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0"/>
          </p:cNvCxnSpPr>
          <p:nvPr/>
        </p:nvCxnSpPr>
        <p:spPr>
          <a:xfrm rot="5400000">
            <a:off x="3695700" y="1714500"/>
            <a:ext cx="1905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495800" y="1981200"/>
            <a:ext cx="1981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943600" y="1143000"/>
            <a:ext cx="1524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ooter Placeholder 1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77500" lnSpcReduction="20000"/>
          </a:bodyPr>
          <a:lstStyle/>
          <a:p>
            <a:pPr algn="just"/>
            <a:r>
              <a:rPr lang="en-US" dirty="0" smtClean="0">
                <a:solidFill>
                  <a:srgbClr val="FF0000"/>
                </a:solidFill>
              </a:rPr>
              <a:t>Different types of constructor?</a:t>
            </a:r>
          </a:p>
          <a:p>
            <a:pPr algn="just"/>
            <a:r>
              <a:rPr lang="en-US" dirty="0" smtClean="0">
                <a:solidFill>
                  <a:schemeClr val="tx1"/>
                </a:solidFill>
              </a:rPr>
              <a:t>A constructor is special method, which gets invoked when the object is getting created. A constructor initializes an object.</a:t>
            </a:r>
          </a:p>
          <a:p>
            <a:pPr algn="just"/>
            <a:r>
              <a:rPr lang="en-US" dirty="0" smtClean="0">
                <a:solidFill>
                  <a:schemeClr val="tx1"/>
                </a:solidFill>
              </a:rPr>
              <a:t>Constructor has same name as class</a:t>
            </a:r>
          </a:p>
          <a:p>
            <a:pPr algn="just"/>
            <a:r>
              <a:rPr lang="en-US" dirty="0" smtClean="0">
                <a:solidFill>
                  <a:schemeClr val="tx1"/>
                </a:solidFill>
              </a:rPr>
              <a:t>Constructor does not return anything syntactically.</a:t>
            </a:r>
          </a:p>
          <a:p>
            <a:pPr algn="just"/>
            <a:r>
              <a:rPr lang="en-US" dirty="0" smtClean="0">
                <a:solidFill>
                  <a:schemeClr val="tx1"/>
                </a:solidFill>
              </a:rPr>
              <a:t>If no constructors are provided by class developer, compiler itself will generate an </a:t>
            </a:r>
            <a:r>
              <a:rPr lang="en-US" dirty="0" smtClean="0">
                <a:solidFill>
                  <a:srgbClr val="FF0000"/>
                </a:solidFill>
              </a:rPr>
              <a:t>Implicit Constructor</a:t>
            </a:r>
            <a:r>
              <a:rPr lang="en-US" dirty="0" smtClean="0">
                <a:solidFill>
                  <a:schemeClr val="tx1"/>
                </a:solidFill>
              </a:rPr>
              <a:t>.</a:t>
            </a:r>
          </a:p>
          <a:p>
            <a:pPr algn="just"/>
            <a:r>
              <a:rPr lang="en-US" dirty="0" smtClean="0">
                <a:solidFill>
                  <a:schemeClr val="tx1"/>
                </a:solidFill>
              </a:rPr>
              <a:t>A constructor with no parameters is called as </a:t>
            </a:r>
            <a:r>
              <a:rPr lang="en-US" dirty="0" smtClean="0">
                <a:solidFill>
                  <a:srgbClr val="FF0000"/>
                </a:solidFill>
              </a:rPr>
              <a:t>Default Constructor.</a:t>
            </a:r>
          </a:p>
          <a:p>
            <a:pPr algn="just"/>
            <a:r>
              <a:rPr lang="en-US" dirty="0" smtClean="0">
                <a:solidFill>
                  <a:schemeClr val="tx1"/>
                </a:solidFill>
              </a:rPr>
              <a:t>Generally the terms Implicit Constructor and Default Constructor are used interchangeably.</a:t>
            </a:r>
          </a:p>
          <a:p>
            <a:pPr algn="just"/>
            <a:r>
              <a:rPr lang="en-US" dirty="0" smtClean="0">
                <a:solidFill>
                  <a:schemeClr val="tx1"/>
                </a:solidFill>
              </a:rPr>
              <a:t>A constructor with parameters or arguments is called as </a:t>
            </a:r>
            <a:r>
              <a:rPr lang="en-US" dirty="0" smtClean="0">
                <a:solidFill>
                  <a:srgbClr val="FF0000"/>
                </a:solidFill>
              </a:rPr>
              <a:t>Parameterized Constructor.-----------------</a:t>
            </a:r>
          </a:p>
          <a:p>
            <a:pPr algn="just"/>
            <a:r>
              <a:rPr lang="en-US" dirty="0" smtClean="0">
                <a:solidFill>
                  <a:schemeClr val="tx1"/>
                </a:solidFill>
              </a:rPr>
              <a:t>A class can have multiple constructors, but each constructor need to have different number or different type of parameters. This is called </a:t>
            </a:r>
            <a:r>
              <a:rPr lang="en-US" dirty="0" smtClean="0">
                <a:solidFill>
                  <a:srgbClr val="FF0000"/>
                </a:solidFill>
              </a:rPr>
              <a:t>Constructor Overloading.</a:t>
            </a:r>
          </a:p>
          <a:p>
            <a:pPr algn="just"/>
            <a:r>
              <a:rPr lang="en-US" dirty="0" smtClean="0">
                <a:solidFill>
                  <a:schemeClr val="tx1"/>
                </a:solidFill>
              </a:rPr>
              <a:t>Note that, Constructor need to have only initialization logic or preparation. It is good practice not to have business logic in constructor</a:t>
            </a:r>
          </a:p>
          <a:p>
            <a:pPr algn="just"/>
            <a:r>
              <a:rPr lang="en-US" dirty="0" smtClean="0">
                <a:solidFill>
                  <a:schemeClr val="tx1"/>
                </a:solidFill>
              </a:rPr>
              <a:t>There is no destructor in Java</a:t>
            </a: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762000" y="381000"/>
            <a:ext cx="7772400" cy="6096000"/>
          </a:xfrm>
        </p:spPr>
        <p:txBody>
          <a:bodyPr>
            <a:normAutofit/>
          </a:bodyPr>
          <a:lstStyle/>
          <a:p>
            <a:pPr algn="just"/>
            <a:r>
              <a:rPr lang="en-US" dirty="0" smtClean="0"/>
              <a:t>return keyword need to be used in the method, to return a value, to the caller.</a:t>
            </a:r>
          </a:p>
          <a:p>
            <a:pPr algn="just"/>
            <a:endParaRPr lang="en-US" dirty="0" smtClean="0"/>
          </a:p>
          <a:p>
            <a:pPr algn="just"/>
            <a:r>
              <a:rPr lang="en-US" dirty="0" smtClean="0"/>
              <a:t>Java is a true object oriented language, that means almost everything are objects or classes.</a:t>
            </a:r>
          </a:p>
          <a:p>
            <a:pPr algn="just"/>
            <a:endParaRPr lang="en-US" dirty="0" smtClean="0"/>
          </a:p>
          <a:p>
            <a:pPr algn="just"/>
            <a:r>
              <a:rPr lang="en-US" dirty="0" smtClean="0"/>
              <a:t>No code can be written outside the class, except one or two special statements.</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92500"/>
          </a:bodyPr>
          <a:lstStyle/>
          <a:p>
            <a:pPr algn="just"/>
            <a:r>
              <a:rPr lang="en-US" dirty="0" smtClean="0"/>
              <a:t>Scope and life of variables declared as parameters, locally, data members</a:t>
            </a:r>
          </a:p>
          <a:p>
            <a:pPr algn="just"/>
            <a:r>
              <a:rPr lang="en-US" dirty="0" smtClean="0"/>
              <a:t>Class </a:t>
            </a:r>
            <a:r>
              <a:rPr lang="en-US" dirty="0" err="1" smtClean="0"/>
              <a:t>Abc</a:t>
            </a:r>
            <a:r>
              <a:rPr lang="en-US" dirty="0" smtClean="0"/>
              <a:t>{</a:t>
            </a:r>
          </a:p>
          <a:p>
            <a:pPr algn="just"/>
            <a:r>
              <a:rPr lang="en-US" dirty="0" smtClean="0"/>
              <a:t>float x; </a:t>
            </a:r>
            <a:r>
              <a:rPr lang="en-US" sz="2800" dirty="0" smtClean="0">
                <a:solidFill>
                  <a:srgbClr val="FF0000"/>
                </a:solidFill>
              </a:rPr>
              <a:t>//Data member: </a:t>
            </a:r>
            <a:r>
              <a:rPr lang="en-US" sz="2800" dirty="0" err="1" smtClean="0">
                <a:solidFill>
                  <a:srgbClr val="FF0000"/>
                </a:solidFill>
              </a:rPr>
              <a:t>directlyaccessible</a:t>
            </a:r>
            <a:r>
              <a:rPr lang="en-US" sz="2800" dirty="0" smtClean="0">
                <a:solidFill>
                  <a:srgbClr val="FF0000"/>
                </a:solidFill>
              </a:rPr>
              <a:t> from all methods of this class</a:t>
            </a:r>
          </a:p>
          <a:p>
            <a:pPr algn="just"/>
            <a:endParaRPr lang="en-US" dirty="0" smtClean="0"/>
          </a:p>
          <a:p>
            <a:pPr algn="just"/>
            <a:r>
              <a:rPr lang="en-US" sz="2800" dirty="0" smtClean="0">
                <a:solidFill>
                  <a:srgbClr val="FF0000"/>
                </a:solidFill>
              </a:rPr>
              <a:t>//p is parameter, and can be accessed only within this method</a:t>
            </a:r>
          </a:p>
          <a:p>
            <a:pPr algn="just"/>
            <a:r>
              <a:rPr lang="en-US" dirty="0" smtClean="0"/>
              <a:t>	void display(</a:t>
            </a:r>
            <a:r>
              <a:rPr lang="en-US" dirty="0" err="1" smtClean="0"/>
              <a:t>int</a:t>
            </a:r>
            <a:r>
              <a:rPr lang="en-US" dirty="0" smtClean="0"/>
              <a:t>  p)</a:t>
            </a:r>
            <a:endParaRPr lang="en-US" sz="1900" dirty="0" smtClean="0"/>
          </a:p>
          <a:p>
            <a:pPr algn="just"/>
            <a:r>
              <a:rPr lang="en-US" dirty="0" smtClean="0"/>
              <a:t>	{</a:t>
            </a:r>
          </a:p>
          <a:p>
            <a:pPr algn="just"/>
            <a:r>
              <a:rPr lang="en-US" dirty="0" smtClean="0"/>
              <a:t>	float z; </a:t>
            </a:r>
          </a:p>
          <a:p>
            <a:pPr algn="just"/>
            <a:r>
              <a:rPr lang="en-US" sz="2800" dirty="0" smtClean="0">
                <a:solidFill>
                  <a:srgbClr val="FF0000"/>
                </a:solidFill>
              </a:rPr>
              <a:t>//local variable, and can be accessed only within this method</a:t>
            </a:r>
          </a:p>
          <a:p>
            <a:pPr algn="just"/>
            <a:r>
              <a:rPr lang="en-US" dirty="0" smtClean="0"/>
              <a:t>	}</a:t>
            </a:r>
          </a:p>
          <a:p>
            <a:pPr algn="just"/>
            <a:r>
              <a:rPr lang="en-US" dirty="0" smtClean="0"/>
              <a:t>}</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228600"/>
            <a:ext cx="8610600" cy="6477000"/>
          </a:xfrm>
        </p:spPr>
        <p:txBody>
          <a:bodyPr>
            <a:normAutofit lnSpcReduction="10000"/>
          </a:bodyPr>
          <a:lstStyle/>
          <a:p>
            <a:pPr algn="just"/>
            <a:r>
              <a:rPr lang="en-US" u="sng" dirty="0" smtClean="0">
                <a:solidFill>
                  <a:srgbClr val="FF0000"/>
                </a:solidFill>
              </a:rPr>
              <a:t>static keyword</a:t>
            </a:r>
          </a:p>
          <a:p>
            <a:pPr marL="514350" indent="-514350" algn="just">
              <a:buFont typeface="+mj-lt"/>
              <a:buAutoNum type="arabicPeriod"/>
            </a:pPr>
            <a:r>
              <a:rPr lang="en-US" dirty="0" smtClean="0"/>
              <a:t>A member(data member or method) of a class can be declared static. A constructor cannot be declared static.</a:t>
            </a:r>
          </a:p>
          <a:p>
            <a:pPr marL="514350" indent="-514350" algn="just">
              <a:buFont typeface="+mj-lt"/>
              <a:buAutoNum type="arabicPeriod"/>
            </a:pPr>
            <a:r>
              <a:rPr lang="en-US" dirty="0" smtClean="0"/>
              <a:t>A static member is associated with the class, and not with individual objects of the class.</a:t>
            </a:r>
          </a:p>
          <a:p>
            <a:pPr marL="514350" indent="-514350" algn="just">
              <a:buFont typeface="+mj-lt"/>
              <a:buAutoNum type="arabicPeriod"/>
            </a:pPr>
            <a:r>
              <a:rPr lang="en-US" dirty="0" smtClean="0"/>
              <a:t>Since static member is associated with class, they can be directly accessed with class name, For </a:t>
            </a:r>
            <a:r>
              <a:rPr lang="en-US" dirty="0" err="1" smtClean="0"/>
              <a:t>eg</a:t>
            </a:r>
            <a:r>
              <a:rPr lang="en-US" dirty="0" smtClean="0"/>
              <a:t>. </a:t>
            </a:r>
            <a:r>
              <a:rPr lang="en-US" dirty="0" err="1" smtClean="0"/>
              <a:t>Student.max_marks</a:t>
            </a:r>
            <a:endParaRPr lang="en-US" dirty="0" smtClean="0"/>
          </a:p>
          <a:p>
            <a:pPr marL="514350" indent="-514350" algn="just">
              <a:buFont typeface="+mj-lt"/>
              <a:buAutoNum type="arabicPeriod"/>
            </a:pPr>
            <a:r>
              <a:rPr lang="en-US" dirty="0" smtClean="0"/>
              <a:t>Static members can be used even before creation of object. Memory is allocated to static members when the program gets loaded into main memory, for execution</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lnSpcReduction="10000"/>
          </a:bodyPr>
          <a:lstStyle/>
          <a:p>
            <a:pPr algn="just"/>
            <a:r>
              <a:rPr lang="en-US" dirty="0" smtClean="0">
                <a:solidFill>
                  <a:srgbClr val="FF0000"/>
                </a:solidFill>
              </a:rPr>
              <a:t>Object Usage</a:t>
            </a:r>
          </a:p>
          <a:p>
            <a:pPr algn="just"/>
            <a:r>
              <a:rPr lang="en-US" dirty="0" smtClean="0">
                <a:solidFill>
                  <a:schemeClr val="tx1"/>
                </a:solidFill>
              </a:rPr>
              <a:t>As known a class is also a type, but it is user defined data type, unlike </a:t>
            </a:r>
            <a:r>
              <a:rPr lang="en-US" dirty="0" err="1" smtClean="0">
                <a:solidFill>
                  <a:schemeClr val="tx1"/>
                </a:solidFill>
              </a:rPr>
              <a:t>int</a:t>
            </a:r>
            <a:r>
              <a:rPr lang="en-US" dirty="0" smtClean="0">
                <a:solidFill>
                  <a:schemeClr val="tx1"/>
                </a:solidFill>
              </a:rPr>
              <a:t>, float, etc… which are built in types. As we have seen, an object can be declared as a locally within a method. An object can also be used in below different places</a:t>
            </a:r>
          </a:p>
          <a:p>
            <a:pPr marL="514350" indent="-514350" algn="just">
              <a:buAutoNum type="arabicPeriod"/>
            </a:pPr>
            <a:r>
              <a:rPr lang="en-US" dirty="0" smtClean="0">
                <a:solidFill>
                  <a:schemeClr val="tx1"/>
                </a:solidFill>
              </a:rPr>
              <a:t>As a parameter to a method or constructor</a:t>
            </a:r>
          </a:p>
          <a:p>
            <a:pPr marL="514350" indent="-514350" algn="just">
              <a:buAutoNum type="arabicPeriod"/>
            </a:pPr>
            <a:r>
              <a:rPr lang="en-US" dirty="0" smtClean="0">
                <a:solidFill>
                  <a:schemeClr val="tx1"/>
                </a:solidFill>
              </a:rPr>
              <a:t>As a return value</a:t>
            </a:r>
          </a:p>
          <a:p>
            <a:pPr marL="514350" indent="-514350" algn="just">
              <a:buAutoNum type="arabicPeriod"/>
            </a:pPr>
            <a:r>
              <a:rPr lang="en-US" dirty="0" smtClean="0">
                <a:solidFill>
                  <a:schemeClr val="tx1"/>
                </a:solidFill>
              </a:rPr>
              <a:t>As a data member within a class</a:t>
            </a:r>
          </a:p>
          <a:p>
            <a:pPr marL="514350" indent="-514350" algn="just"/>
            <a:endParaRPr lang="en-US" dirty="0" smtClean="0">
              <a:solidFill>
                <a:schemeClr val="tx1"/>
              </a:solidFill>
            </a:endParaRPr>
          </a:p>
          <a:p>
            <a:pPr marL="514350" indent="-514350" algn="just"/>
            <a:r>
              <a:rPr lang="en-US" dirty="0" smtClean="0">
                <a:solidFill>
                  <a:schemeClr val="tx1"/>
                </a:solidFill>
              </a:rPr>
              <a:t>One of the aim of OOPs language is to </a:t>
            </a:r>
            <a:r>
              <a:rPr lang="en-US" b="1" dirty="0" smtClean="0">
                <a:solidFill>
                  <a:srgbClr val="00B050"/>
                </a:solidFill>
              </a:rPr>
              <a:t>use objects just like a built in type</a:t>
            </a:r>
            <a:r>
              <a:rPr lang="en-US" b="1" dirty="0" smtClean="0">
                <a:solidFill>
                  <a:schemeClr val="tx1"/>
                </a:solidFill>
              </a:rPr>
              <a:t>. </a:t>
            </a:r>
          </a:p>
          <a:p>
            <a:pPr marL="514350" indent="-514350" algn="just"/>
            <a:r>
              <a:rPr lang="en-US" dirty="0" smtClean="0">
                <a:solidFill>
                  <a:schemeClr val="tx1"/>
                </a:solidFill>
              </a:rPr>
              <a:t>Can we have an array of objects?</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Array as Parameter</a:t>
            </a:r>
          </a:p>
          <a:p>
            <a:pPr algn="just"/>
            <a:r>
              <a:rPr lang="en-US" dirty="0" smtClean="0">
                <a:solidFill>
                  <a:schemeClr val="tx1"/>
                </a:solidFill>
              </a:rPr>
              <a:t>Yes, Array(of any dimension) can be </a:t>
            </a:r>
          </a:p>
          <a:p>
            <a:pPr marL="514350" indent="-514350" algn="just">
              <a:buFont typeface="+mj-lt"/>
              <a:buAutoNum type="arabicPeriod"/>
            </a:pPr>
            <a:r>
              <a:rPr lang="en-US" dirty="0" smtClean="0">
                <a:solidFill>
                  <a:schemeClr val="tx1"/>
                </a:solidFill>
              </a:rPr>
              <a:t>sent as parameter to a method or constructor</a:t>
            </a:r>
          </a:p>
          <a:p>
            <a:pPr marL="514350" indent="-514350" algn="just">
              <a:buFont typeface="+mj-lt"/>
              <a:buAutoNum type="arabicPeriod"/>
            </a:pPr>
            <a:r>
              <a:rPr lang="en-US" dirty="0" smtClean="0">
                <a:solidFill>
                  <a:schemeClr val="tx1"/>
                </a:solidFill>
              </a:rPr>
              <a:t>Returned from a method</a:t>
            </a:r>
          </a:p>
          <a:p>
            <a:pPr marL="514350" indent="-514350" algn="just">
              <a:buFont typeface="+mj-lt"/>
              <a:buAutoNum type="arabicPeriod"/>
            </a:pPr>
            <a:r>
              <a:rPr lang="en-US" dirty="0" smtClean="0">
                <a:solidFill>
                  <a:schemeClr val="tx1"/>
                </a:solidFill>
              </a:rPr>
              <a:t>declared locally within a method or constructor</a:t>
            </a:r>
          </a:p>
          <a:p>
            <a:pPr marL="514350" indent="-514350" algn="just">
              <a:buFont typeface="+mj-lt"/>
              <a:buAutoNum type="arabicPeriod"/>
            </a:pPr>
            <a:r>
              <a:rPr lang="en-US" dirty="0" smtClean="0">
                <a:solidFill>
                  <a:schemeClr val="tx1"/>
                </a:solidFill>
              </a:rPr>
              <a:t>declared  as a data member of a class</a:t>
            </a:r>
          </a:p>
          <a:p>
            <a:pPr marL="514350" indent="-514350" algn="just"/>
            <a:endParaRPr lang="en-US" dirty="0" smtClean="0">
              <a:solidFill>
                <a:schemeClr val="tx1"/>
              </a:solidFill>
            </a:endParaRPr>
          </a:p>
          <a:p>
            <a:pPr marL="514350" indent="-514350" algn="just"/>
            <a:r>
              <a:rPr lang="en-US" dirty="0" smtClean="0">
                <a:solidFill>
                  <a:schemeClr val="tx1"/>
                </a:solidFill>
              </a:rPr>
              <a:t>An array is internally an object</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228600"/>
            <a:ext cx="8610600" cy="6477000"/>
          </a:xfrm>
        </p:spPr>
        <p:txBody>
          <a:bodyPr>
            <a:normAutofit fontScale="92500" lnSpcReduction="10000"/>
          </a:bodyPr>
          <a:lstStyle/>
          <a:p>
            <a:pPr algn="just"/>
            <a:r>
              <a:rPr lang="en-US" dirty="0" smtClean="0"/>
              <a:t>Static keyword…</a:t>
            </a:r>
          </a:p>
          <a:p>
            <a:pPr algn="just"/>
            <a:r>
              <a:rPr lang="en-US" dirty="0" smtClean="0"/>
              <a:t>A static method can be invoked directly from another static method. Also non static method can be directly called from another non static method.</a:t>
            </a:r>
          </a:p>
          <a:p>
            <a:pPr algn="just"/>
            <a:r>
              <a:rPr lang="en-US" dirty="0" smtClean="0"/>
              <a:t>A non static method can directly invoke static method.</a:t>
            </a:r>
          </a:p>
          <a:p>
            <a:pPr algn="just"/>
            <a:r>
              <a:rPr lang="en-US" dirty="0" smtClean="0"/>
              <a:t>But a static method cannot directly invoke non static method, it can be done by creating object and invoke non static method with that.</a:t>
            </a:r>
          </a:p>
          <a:p>
            <a:pPr algn="just"/>
            <a:endParaRPr lang="en-US" dirty="0" smtClean="0"/>
          </a:p>
          <a:p>
            <a:pPr algn="just"/>
            <a:r>
              <a:rPr lang="en-US" b="1" dirty="0" smtClean="0">
                <a:solidFill>
                  <a:srgbClr val="FF0000"/>
                </a:solidFill>
              </a:rPr>
              <a:t>Note: </a:t>
            </a:r>
            <a:r>
              <a:rPr lang="en-US" dirty="0" smtClean="0">
                <a:solidFill>
                  <a:srgbClr val="FF0000"/>
                </a:solidFill>
              </a:rPr>
              <a:t>static does not mean that it is a constant.</a:t>
            </a:r>
          </a:p>
          <a:p>
            <a:pPr algn="just"/>
            <a:r>
              <a:rPr lang="en-US" dirty="0" smtClean="0">
                <a:solidFill>
                  <a:schemeClr val="bg1">
                    <a:lumMod val="50000"/>
                  </a:schemeClr>
                </a:solidFill>
              </a:rPr>
              <a:t>A constructor cannot be declared static: Reason is, constructor is associated with initializing an object, where as static is not related to an object, but with class.</a:t>
            </a:r>
          </a:p>
          <a:p>
            <a:pPr algn="just"/>
            <a:endParaRPr lang="en-US" dirty="0" smtClean="0"/>
          </a:p>
          <a:p>
            <a:pPr algn="just"/>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8915400" cy="6629400"/>
          </a:xfrm>
        </p:spPr>
        <p:txBody>
          <a:bodyPr>
            <a:normAutofit fontScale="92500" lnSpcReduction="20000"/>
          </a:bodyPr>
          <a:lstStyle/>
          <a:p>
            <a:pPr algn="just"/>
            <a:r>
              <a:rPr lang="en-US" b="1" u="sng" dirty="0" smtClean="0">
                <a:solidFill>
                  <a:srgbClr val="FF0000"/>
                </a:solidFill>
              </a:rPr>
              <a:t>Access </a:t>
            </a:r>
            <a:r>
              <a:rPr lang="en-US" b="1" u="sng" dirty="0" err="1" smtClean="0">
                <a:solidFill>
                  <a:srgbClr val="FF0000"/>
                </a:solidFill>
              </a:rPr>
              <a:t>Specifiers</a:t>
            </a:r>
            <a:endParaRPr lang="en-US" b="1" u="sng" dirty="0" smtClean="0">
              <a:solidFill>
                <a:srgbClr val="FF0000"/>
              </a:solidFill>
            </a:endParaRPr>
          </a:p>
          <a:p>
            <a:pPr algn="just"/>
            <a:r>
              <a:rPr lang="en-US" dirty="0" smtClean="0"/>
              <a:t>Access </a:t>
            </a:r>
            <a:r>
              <a:rPr lang="en-US" dirty="0" err="1" smtClean="0"/>
              <a:t>Specifiers</a:t>
            </a:r>
            <a:r>
              <a:rPr lang="en-US" dirty="0" smtClean="0"/>
              <a:t> can be used with any class members. An Access </a:t>
            </a:r>
            <a:r>
              <a:rPr lang="en-US" dirty="0" err="1" smtClean="0"/>
              <a:t>specifier</a:t>
            </a:r>
            <a:r>
              <a:rPr lang="en-US" dirty="0" smtClean="0"/>
              <a:t> indicates, where all the specific member of the class is accessible. Below are Access </a:t>
            </a:r>
            <a:r>
              <a:rPr lang="en-US" dirty="0" err="1" smtClean="0"/>
              <a:t>Specifiers</a:t>
            </a:r>
            <a:r>
              <a:rPr lang="en-US" dirty="0" smtClean="0"/>
              <a:t>, in Java</a:t>
            </a:r>
          </a:p>
          <a:p>
            <a:pPr marL="514350" indent="-514350" algn="just">
              <a:buAutoNum type="arabicPeriod"/>
            </a:pPr>
            <a:r>
              <a:rPr lang="en-US" dirty="0" smtClean="0">
                <a:solidFill>
                  <a:srgbClr val="FF0000"/>
                </a:solidFill>
              </a:rPr>
              <a:t>private</a:t>
            </a:r>
            <a:r>
              <a:rPr lang="en-US" dirty="0" smtClean="0"/>
              <a:t> – is accessible only within the class. Generally almost all data members need to be private.</a:t>
            </a:r>
          </a:p>
          <a:p>
            <a:pPr marL="514350" indent="-514350" algn="just">
              <a:buAutoNum type="arabicPeriod"/>
            </a:pPr>
            <a:r>
              <a:rPr lang="en-US" dirty="0" smtClean="0">
                <a:solidFill>
                  <a:srgbClr val="FF0000"/>
                </a:solidFill>
              </a:rPr>
              <a:t>public</a:t>
            </a:r>
            <a:r>
              <a:rPr lang="en-US" dirty="0" smtClean="0"/>
              <a:t> – is accessible from anywhere(within the class, and other packages also)</a:t>
            </a:r>
          </a:p>
          <a:p>
            <a:pPr marL="514350" indent="-514350" algn="just">
              <a:buAutoNum type="arabicPeriod"/>
            </a:pPr>
            <a:r>
              <a:rPr lang="en-US" dirty="0" smtClean="0">
                <a:solidFill>
                  <a:srgbClr val="FF0000"/>
                </a:solidFill>
              </a:rPr>
              <a:t>protected</a:t>
            </a:r>
            <a:r>
              <a:rPr lang="en-US" dirty="0" smtClean="0"/>
              <a:t> – is related to inheritance</a:t>
            </a:r>
          </a:p>
          <a:p>
            <a:pPr marL="514350" indent="-514350" algn="just">
              <a:buAutoNum type="arabicPeriod"/>
            </a:pPr>
            <a:r>
              <a:rPr lang="en-US" dirty="0" smtClean="0"/>
              <a:t>Default or none is related to packages. Members with no access </a:t>
            </a:r>
            <a:r>
              <a:rPr lang="en-US" dirty="0" err="1" smtClean="0"/>
              <a:t>specifier</a:t>
            </a:r>
            <a:r>
              <a:rPr lang="en-US" dirty="0" smtClean="0"/>
              <a:t> are accessible only within current package.</a:t>
            </a:r>
          </a:p>
          <a:p>
            <a:pPr marL="514350" indent="-514350" algn="just"/>
            <a:endParaRPr lang="en-US" dirty="0" smtClean="0"/>
          </a:p>
          <a:p>
            <a:pPr marL="514350" indent="-514350" algn="just"/>
            <a:r>
              <a:rPr lang="en-US" dirty="0" smtClean="0"/>
              <a:t>NOTE: Access </a:t>
            </a:r>
            <a:r>
              <a:rPr lang="en-US" dirty="0" err="1" smtClean="0"/>
              <a:t>Specifiers</a:t>
            </a:r>
            <a:r>
              <a:rPr lang="en-US" dirty="0" smtClean="0"/>
              <a:t> cannot be used with local variables, within a method.</a:t>
            </a:r>
          </a:p>
          <a:p>
            <a:pPr marL="514350" indent="-514350" algn="just">
              <a:buAutoNum type="arabicPeriod"/>
            </a:pPr>
            <a:endParaRPr lang="en-US" dirty="0" smtClean="0"/>
          </a:p>
          <a:p>
            <a:pPr marL="514350" indent="-514350" algn="just">
              <a:buAutoNum type="arabicPeriod"/>
            </a:pPr>
            <a:endParaRPr lang="en-US" dirty="0" smtClean="0"/>
          </a:p>
          <a:p>
            <a:pPr algn="just"/>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lnSpcReduction="10000"/>
          </a:bodyPr>
          <a:lstStyle/>
          <a:p>
            <a:pPr algn="just"/>
            <a:r>
              <a:rPr lang="en-US" b="1" dirty="0" smtClean="0">
                <a:solidFill>
                  <a:srgbClr val="FF0000"/>
                </a:solidFill>
              </a:rPr>
              <a:t>final keyword</a:t>
            </a:r>
          </a:p>
          <a:p>
            <a:pPr marL="514350" indent="-514350" algn="just"/>
            <a:r>
              <a:rPr lang="en-US" dirty="0" smtClean="0"/>
              <a:t>Final keyword is used for below three purposes</a:t>
            </a:r>
          </a:p>
          <a:p>
            <a:pPr marL="514350" indent="-514350" algn="just">
              <a:buAutoNum type="arabicPeriod"/>
            </a:pPr>
            <a:r>
              <a:rPr lang="en-US" dirty="0" smtClean="0">
                <a:solidFill>
                  <a:srgbClr val="FF0000"/>
                </a:solidFill>
              </a:rPr>
              <a:t>To declare data members or local variables as constants</a:t>
            </a:r>
            <a:r>
              <a:rPr lang="en-US" dirty="0" smtClean="0"/>
              <a:t>, </a:t>
            </a:r>
            <a:r>
              <a:rPr lang="en-US" dirty="0" err="1" smtClean="0"/>
              <a:t>i</a:t>
            </a:r>
            <a:r>
              <a:rPr lang="en-US" dirty="0" smtClean="0"/>
              <a:t>..e a variable or object declared as constant cannot be changed again. (If a final variable or object tried to change, it gives a compiler error). For </a:t>
            </a:r>
            <a:r>
              <a:rPr lang="en-US" dirty="0" err="1" smtClean="0"/>
              <a:t>eg</a:t>
            </a:r>
            <a:r>
              <a:rPr lang="en-US" dirty="0" smtClean="0"/>
              <a:t>. </a:t>
            </a:r>
            <a:r>
              <a:rPr lang="en-US" dirty="0" smtClean="0">
                <a:solidFill>
                  <a:srgbClr val="FF0000"/>
                </a:solidFill>
              </a:rPr>
              <a:t>final float PI = 3.14f; </a:t>
            </a:r>
            <a:r>
              <a:rPr lang="en-US" dirty="0" smtClean="0"/>
              <a:t>As  per naming convention, name of constants should be in Upper case letters. A final can be either local or data member.</a:t>
            </a:r>
          </a:p>
          <a:p>
            <a:pPr marL="514350" indent="-514350" algn="just">
              <a:buAutoNum type="arabicPeriod"/>
            </a:pPr>
            <a:endParaRPr lang="en-US" dirty="0" smtClean="0"/>
          </a:p>
          <a:p>
            <a:pPr marL="514350" indent="-514350" algn="just">
              <a:buAutoNum type="arabicPeriod"/>
            </a:pPr>
            <a:r>
              <a:rPr lang="en-US" dirty="0" smtClean="0"/>
              <a:t>Two other purpose of final keyword are related to Inheritance</a:t>
            </a:r>
          </a:p>
          <a:p>
            <a:pPr marL="514350" indent="-514350" algn="just">
              <a:buAutoNum type="arabicPeriod"/>
            </a:pPr>
            <a:endParaRPr lang="en-US" dirty="0" smtClean="0"/>
          </a:p>
          <a:p>
            <a:pPr algn="just"/>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a:bodyPr>
          <a:lstStyle/>
          <a:p>
            <a:pPr algn="just"/>
            <a:r>
              <a:rPr lang="en-US" dirty="0" smtClean="0">
                <a:solidFill>
                  <a:srgbClr val="FF0000"/>
                </a:solidFill>
              </a:rPr>
              <a:t>Can a member of a class be private static and final?</a:t>
            </a:r>
          </a:p>
          <a:p>
            <a:pPr algn="just"/>
            <a:endParaRPr lang="en-US" dirty="0" smtClean="0">
              <a:solidFill>
                <a:srgbClr val="FF0000"/>
              </a:solidFill>
            </a:endParaRPr>
          </a:p>
          <a:p>
            <a:pPr algn="just"/>
            <a:endParaRPr lang="en-US" dirty="0" smtClean="0">
              <a:solidFill>
                <a:srgbClr val="FF0000"/>
              </a:solidFill>
            </a:endParaRPr>
          </a:p>
          <a:p>
            <a:pPr algn="just"/>
            <a:r>
              <a:rPr lang="en-US" dirty="0" smtClean="0">
                <a:solidFill>
                  <a:srgbClr val="FF0000"/>
                </a:solidFill>
              </a:rPr>
              <a:t>What is Data hiding?</a:t>
            </a:r>
          </a:p>
          <a:p>
            <a:pPr algn="just"/>
            <a:r>
              <a:rPr lang="en-US" dirty="0" smtClean="0"/>
              <a:t>Data hiding is a software development technique specifically used in object-oriented programming (OOP) to hide internal object details (data members). </a:t>
            </a:r>
            <a:endParaRPr lang="en-US" dirty="0" smtClean="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fontScale="25000" lnSpcReduction="20000"/>
          </a:bodyPr>
          <a:lstStyle/>
          <a:p>
            <a:r>
              <a:rPr lang="en-US" sz="10000" dirty="0" smtClean="0"/>
              <a:t>Tokens:</a:t>
            </a:r>
          </a:p>
          <a:p>
            <a:pPr algn="l"/>
            <a:r>
              <a:rPr lang="en-US" sz="6400" dirty="0" smtClean="0">
                <a:solidFill>
                  <a:srgbClr val="FF0000"/>
                </a:solidFill>
              </a:rPr>
              <a:t>4.Operators</a:t>
            </a:r>
          </a:p>
          <a:p>
            <a:pPr algn="l"/>
            <a:r>
              <a:rPr lang="en-US" sz="8000" dirty="0" smtClean="0"/>
              <a:t>Arithmetic, Logical, bit wise, relational or comparison, Assignment</a:t>
            </a:r>
            <a:endParaRPr lang="en-US" sz="6400" dirty="0" smtClean="0"/>
          </a:p>
          <a:p>
            <a:pPr algn="l"/>
            <a:r>
              <a:rPr lang="en-US" sz="6400" dirty="0" smtClean="0">
                <a:solidFill>
                  <a:srgbClr val="FF0000"/>
                </a:solidFill>
              </a:rPr>
              <a:t>5.Separators: separators are symbols which are used to syntactically separate statements or part of program. Separators improves readability of program.</a:t>
            </a:r>
          </a:p>
          <a:p>
            <a:pPr algn="l"/>
            <a:r>
              <a:rPr lang="en-US" sz="8000" dirty="0" smtClean="0"/>
              <a:t>; - end of statement </a:t>
            </a:r>
            <a:r>
              <a:rPr lang="en-US" sz="8000" dirty="0" err="1" smtClean="0"/>
              <a:t>Eg</a:t>
            </a:r>
            <a:r>
              <a:rPr lang="en-US" sz="8000" dirty="0" smtClean="0"/>
              <a:t>: </a:t>
            </a:r>
            <a:r>
              <a:rPr lang="en-US" sz="8000" dirty="0" err="1" smtClean="0"/>
              <a:t>int</a:t>
            </a:r>
            <a:r>
              <a:rPr lang="en-US" sz="8000" dirty="0" smtClean="0"/>
              <a:t> </a:t>
            </a:r>
            <a:r>
              <a:rPr lang="en-US" sz="8000" dirty="0" err="1" smtClean="0"/>
              <a:t>i</a:t>
            </a:r>
            <a:r>
              <a:rPr lang="en-US" sz="8000" dirty="0" smtClean="0"/>
              <a:t>=20</a:t>
            </a:r>
            <a:r>
              <a:rPr lang="en-US" sz="8000" dirty="0" smtClean="0">
                <a:solidFill>
                  <a:srgbClr val="FF0000"/>
                </a:solidFill>
              </a:rPr>
              <a:t>;</a:t>
            </a:r>
          </a:p>
          <a:p>
            <a:pPr algn="l"/>
            <a:r>
              <a:rPr lang="en-US" sz="8000" dirty="0" smtClean="0"/>
              <a:t>, - statement separator </a:t>
            </a:r>
            <a:r>
              <a:rPr lang="en-US" sz="8000" dirty="0" err="1" smtClean="0"/>
              <a:t>Eg</a:t>
            </a:r>
            <a:r>
              <a:rPr lang="en-US" sz="8000" dirty="0" smtClean="0"/>
              <a:t>: </a:t>
            </a:r>
            <a:r>
              <a:rPr lang="en-US" sz="8000" dirty="0" err="1" smtClean="0"/>
              <a:t>int</a:t>
            </a:r>
            <a:r>
              <a:rPr lang="en-US" sz="8000" dirty="0" smtClean="0"/>
              <a:t> </a:t>
            </a:r>
            <a:r>
              <a:rPr lang="en-US" sz="8000" dirty="0" err="1" smtClean="0"/>
              <a:t>j,k</a:t>
            </a:r>
            <a:r>
              <a:rPr lang="en-US" sz="8000" dirty="0" smtClean="0">
                <a:solidFill>
                  <a:srgbClr val="FF0000"/>
                </a:solidFill>
              </a:rPr>
              <a:t>;</a:t>
            </a:r>
          </a:p>
          <a:p>
            <a:pPr algn="l"/>
            <a:r>
              <a:rPr lang="en-US" sz="8000" dirty="0" smtClean="0"/>
              <a:t>() - function name, </a:t>
            </a:r>
            <a:r>
              <a:rPr lang="en-US" sz="8000" dirty="0" err="1" smtClean="0"/>
              <a:t>casting,etc</a:t>
            </a:r>
            <a:r>
              <a:rPr lang="en-US" sz="8000" dirty="0" smtClean="0"/>
              <a:t>.. </a:t>
            </a:r>
          </a:p>
          <a:p>
            <a:pPr algn="l"/>
            <a:r>
              <a:rPr lang="en-US" sz="8000" dirty="0" smtClean="0"/>
              <a:t>{} - indicates begin and end of method, class, a block</a:t>
            </a:r>
          </a:p>
          <a:p>
            <a:pPr algn="l"/>
            <a:r>
              <a:rPr lang="en-US" sz="8000" dirty="0" smtClean="0"/>
              <a:t>[] – used for arrays</a:t>
            </a:r>
          </a:p>
          <a:p>
            <a:pPr algn="l"/>
            <a:r>
              <a:rPr lang="en-US" sz="8000" dirty="0" err="1" smtClean="0"/>
              <a:t>Eg</a:t>
            </a:r>
            <a:r>
              <a:rPr lang="en-US" sz="8000" dirty="0" smtClean="0"/>
              <a:t>: void </a:t>
            </a:r>
            <a:r>
              <a:rPr lang="en-US" sz="8000" dirty="0" err="1" smtClean="0"/>
              <a:t>my_method</a:t>
            </a:r>
            <a:r>
              <a:rPr lang="en-US" sz="8000" dirty="0" smtClean="0"/>
              <a:t>()</a:t>
            </a:r>
          </a:p>
          <a:p>
            <a:pPr algn="l"/>
            <a:r>
              <a:rPr lang="en-US" sz="8000" dirty="0" smtClean="0"/>
              <a:t>{                             </a:t>
            </a:r>
            <a:r>
              <a:rPr lang="en-US" sz="6400" dirty="0" smtClean="0"/>
              <a:t>}</a:t>
            </a:r>
          </a:p>
          <a:p>
            <a:pPr algn="l"/>
            <a:r>
              <a:rPr lang="en-US" sz="6400" dirty="0" smtClean="0">
                <a:solidFill>
                  <a:srgbClr val="FF0000"/>
                </a:solidFill>
              </a:rPr>
              <a:t>6.Whitespace and comments</a:t>
            </a:r>
          </a:p>
          <a:p>
            <a:pPr algn="l"/>
            <a:r>
              <a:rPr lang="en-US" sz="7200" dirty="0" smtClean="0"/>
              <a:t>Java is free form language., </a:t>
            </a:r>
            <a:r>
              <a:rPr lang="en-US" sz="7200" dirty="0" err="1" smtClean="0"/>
              <a:t>i</a:t>
            </a:r>
            <a:r>
              <a:rPr lang="en-US" sz="7200" dirty="0" smtClean="0"/>
              <a:t>..e  space, tabs can be used between tokens, to improve readability of a Java program .</a:t>
            </a:r>
          </a:p>
          <a:p>
            <a:pPr algn="l"/>
            <a:r>
              <a:rPr lang="en-US" sz="7200" dirty="0" smtClean="0"/>
              <a:t>Comments  are used  for documentation purpose. Compiler does not check for syntax within comments</a:t>
            </a:r>
          </a:p>
          <a:p>
            <a:pPr algn="l"/>
            <a:r>
              <a:rPr lang="en-US" sz="7200" dirty="0" smtClean="0"/>
              <a:t>All professional programs need to have meaningful comments, </a:t>
            </a:r>
            <a:r>
              <a:rPr lang="en-US" sz="7200" dirty="0" err="1" smtClean="0"/>
              <a:t>whereever</a:t>
            </a:r>
            <a:r>
              <a:rPr lang="en-US" sz="7200" dirty="0" smtClean="0"/>
              <a:t> possible.</a:t>
            </a:r>
          </a:p>
          <a:p>
            <a:pPr algn="l"/>
            <a:r>
              <a:rPr lang="en-US" sz="7200" dirty="0" smtClean="0"/>
              <a:t>There are two types of comments in Java</a:t>
            </a:r>
          </a:p>
          <a:p>
            <a:pPr algn="l"/>
            <a:r>
              <a:rPr lang="en-US" sz="7200" dirty="0" smtClean="0">
                <a:solidFill>
                  <a:srgbClr val="FF0000"/>
                </a:solidFill>
              </a:rPr>
              <a:t>//</a:t>
            </a:r>
            <a:r>
              <a:rPr lang="en-US" sz="7200" dirty="0" smtClean="0"/>
              <a:t> single line comment</a:t>
            </a:r>
          </a:p>
          <a:p>
            <a:pPr algn="l"/>
            <a:r>
              <a:rPr lang="en-US" sz="7200" dirty="0" smtClean="0"/>
              <a:t>Single line comment starts with </a:t>
            </a:r>
            <a:r>
              <a:rPr lang="en-US" sz="7200" dirty="0" smtClean="0">
                <a:solidFill>
                  <a:srgbClr val="FF0000"/>
                </a:solidFill>
              </a:rPr>
              <a:t>//</a:t>
            </a:r>
            <a:r>
              <a:rPr lang="en-US" sz="7200" dirty="0" smtClean="0"/>
              <a:t>, and ends at end of line</a:t>
            </a:r>
          </a:p>
          <a:p>
            <a:pPr algn="l"/>
            <a:r>
              <a:rPr lang="en-US" sz="7200" dirty="0" smtClean="0">
                <a:solidFill>
                  <a:srgbClr val="FF0000"/>
                </a:solidFill>
              </a:rPr>
              <a:t>/*</a:t>
            </a:r>
            <a:r>
              <a:rPr lang="en-US" sz="7200" dirty="0" smtClean="0"/>
              <a:t> with in a line  or multi line comment </a:t>
            </a:r>
            <a:r>
              <a:rPr lang="en-US" sz="7200" dirty="0" smtClean="0">
                <a:solidFill>
                  <a:srgbClr val="FF0000"/>
                </a:solidFill>
              </a:rPr>
              <a:t>*/</a:t>
            </a:r>
            <a:r>
              <a:rPr lang="en-US" sz="7200" dirty="0" smtClean="0"/>
              <a:t> </a:t>
            </a:r>
          </a:p>
          <a:p>
            <a:pPr algn="l"/>
            <a:r>
              <a:rPr lang="en-US" sz="7200" dirty="0" smtClean="0"/>
              <a:t>nested multi line comments are not valid</a:t>
            </a:r>
          </a:p>
          <a:p>
            <a:pPr algn="l"/>
            <a:r>
              <a:rPr lang="en-US" sz="7200" dirty="0" err="1" smtClean="0"/>
              <a:t>Eg</a:t>
            </a:r>
            <a:r>
              <a:rPr lang="en-US" sz="7200" dirty="0" smtClean="0"/>
              <a:t>. </a:t>
            </a:r>
            <a:r>
              <a:rPr lang="en-US" sz="7200" dirty="0" err="1" smtClean="0"/>
              <a:t>Int</a:t>
            </a:r>
            <a:r>
              <a:rPr lang="en-US" sz="7200" dirty="0" smtClean="0"/>
              <a:t> </a:t>
            </a:r>
            <a:r>
              <a:rPr lang="en-US" sz="7200" dirty="0" err="1" smtClean="0"/>
              <a:t>i</a:t>
            </a:r>
            <a:r>
              <a:rPr lang="en-US" sz="7200" dirty="0" smtClean="0">
                <a:solidFill>
                  <a:srgbClr val="FF0000"/>
                </a:solidFill>
              </a:rPr>
              <a:t>/* variable </a:t>
            </a:r>
            <a:r>
              <a:rPr lang="en-US" sz="7200" dirty="0" err="1" smtClean="0">
                <a:solidFill>
                  <a:srgbClr val="FF0000"/>
                </a:solidFill>
              </a:rPr>
              <a:t>i</a:t>
            </a:r>
            <a:r>
              <a:rPr lang="en-US" sz="7200" dirty="0" smtClean="0">
                <a:solidFill>
                  <a:srgbClr val="FF0000"/>
                </a:solidFill>
              </a:rPr>
              <a:t>*/,</a:t>
            </a:r>
            <a:r>
              <a:rPr lang="en-US" sz="7200" dirty="0" smtClean="0"/>
              <a:t>j;</a:t>
            </a:r>
          </a:p>
          <a:p>
            <a:pPr algn="l"/>
            <a:r>
              <a:rPr lang="en-US" sz="7200" dirty="0" smtClean="0"/>
              <a:t>Are nested multi line comments allowed?</a:t>
            </a:r>
          </a:p>
          <a:p>
            <a:pPr algn="l"/>
            <a:endParaRPr lang="en-US" sz="7200" dirty="0" smtClean="0"/>
          </a:p>
          <a:p>
            <a:pPr algn="l"/>
            <a:endParaRPr lang="en-US" sz="6400" dirty="0" smtClean="0"/>
          </a:p>
          <a:p>
            <a:pPr algn="l"/>
            <a:r>
              <a:rPr lang="en-US" sz="6400" dirty="0" smtClean="0"/>
              <a:t>/*</a:t>
            </a:r>
          </a:p>
          <a:p>
            <a:pPr algn="l"/>
            <a:r>
              <a:rPr lang="en-US" sz="6400" dirty="0" smtClean="0"/>
              <a:t>/*    */</a:t>
            </a:r>
          </a:p>
          <a:p>
            <a:pPr algn="l"/>
            <a:r>
              <a:rPr lang="en-US" sz="6400" dirty="0" smtClean="0"/>
              <a:t>*/</a:t>
            </a:r>
            <a:endParaRPr lang="en-US" sz="6400" dirty="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28600"/>
            <a:ext cx="9144000" cy="6629400"/>
          </a:xfrm>
        </p:spPr>
        <p:txBody>
          <a:bodyPr>
            <a:normAutofit fontScale="92500"/>
          </a:bodyPr>
          <a:lstStyle/>
          <a:p>
            <a:pPr algn="just"/>
            <a:r>
              <a:rPr lang="en-US" u="sng" dirty="0" smtClean="0">
                <a:solidFill>
                  <a:srgbClr val="FF0000"/>
                </a:solidFill>
              </a:rPr>
              <a:t>this keyword</a:t>
            </a:r>
          </a:p>
          <a:p>
            <a:pPr algn="just"/>
            <a:r>
              <a:rPr lang="en-US" dirty="0" smtClean="0">
                <a:solidFill>
                  <a:schemeClr val="tx1"/>
                </a:solidFill>
              </a:rPr>
              <a:t>this keyword refers to current object. this can be used in below different ways</a:t>
            </a:r>
          </a:p>
          <a:p>
            <a:pPr marL="514350" indent="-514350" algn="just">
              <a:buAutoNum type="arabicPeriod"/>
            </a:pPr>
            <a:r>
              <a:rPr lang="en-US" b="1" dirty="0" smtClean="0">
                <a:solidFill>
                  <a:srgbClr val="FF0000"/>
                </a:solidFill>
              </a:rPr>
              <a:t>this(); </a:t>
            </a:r>
            <a:r>
              <a:rPr lang="en-US" dirty="0" smtClean="0">
                <a:solidFill>
                  <a:schemeClr val="tx1"/>
                </a:solidFill>
              </a:rPr>
              <a:t>- to invoke the matching constructor from another constructor of the same class</a:t>
            </a:r>
          </a:p>
          <a:p>
            <a:pPr marL="514350" indent="-514350" algn="just">
              <a:buAutoNum type="arabicPeriod"/>
            </a:pPr>
            <a:r>
              <a:rPr lang="en-US" b="1" dirty="0" smtClean="0">
                <a:solidFill>
                  <a:srgbClr val="FF0000"/>
                </a:solidFill>
              </a:rPr>
              <a:t>this. </a:t>
            </a:r>
            <a:r>
              <a:rPr lang="en-US" dirty="0" smtClean="0">
                <a:solidFill>
                  <a:schemeClr val="tx1"/>
                </a:solidFill>
              </a:rPr>
              <a:t>– to avoid name collision between data member and parameters/local variable having same name. this. Can also be used to invoke non static methods of same class.</a:t>
            </a:r>
          </a:p>
          <a:p>
            <a:pPr marL="514350" indent="-514350" algn="just">
              <a:buAutoNum type="arabicPeriod"/>
            </a:pPr>
            <a:r>
              <a:rPr lang="en-US" b="1" dirty="0" smtClean="0">
                <a:solidFill>
                  <a:srgbClr val="FF0000"/>
                </a:solidFill>
              </a:rPr>
              <a:t>this</a:t>
            </a:r>
            <a:r>
              <a:rPr lang="en-US" b="1" dirty="0" smtClean="0">
                <a:solidFill>
                  <a:schemeClr val="tx1"/>
                </a:solidFill>
              </a:rPr>
              <a:t> </a:t>
            </a:r>
            <a:r>
              <a:rPr lang="en-US" dirty="0" smtClean="0">
                <a:solidFill>
                  <a:schemeClr val="tx1"/>
                </a:solidFill>
              </a:rPr>
              <a:t>– refers to current object of this class.  </a:t>
            </a:r>
          </a:p>
          <a:p>
            <a:pPr marL="514350" indent="-514350" algn="just"/>
            <a:r>
              <a:rPr lang="en-US" dirty="0" smtClean="0">
                <a:solidFill>
                  <a:schemeClr val="tx1"/>
                </a:solidFill>
              </a:rPr>
              <a:t>this(); can be invoked only from constructor(not from methods), that too it should be first line in constructor</a:t>
            </a:r>
          </a:p>
          <a:p>
            <a:pPr marL="514350" indent="-514350" algn="just"/>
            <a:r>
              <a:rPr lang="en-US" dirty="0" smtClean="0">
                <a:solidFill>
                  <a:schemeClr val="tx1"/>
                </a:solidFill>
              </a:rPr>
              <a:t>this. and this can be used in constructor or methods</a:t>
            </a:r>
          </a:p>
          <a:p>
            <a:pPr algn="just"/>
            <a:endParaRPr lang="en-US" dirty="0" smtClean="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a:bodyPr>
          <a:lstStyle/>
          <a:p>
            <a:pPr algn="just"/>
            <a:r>
              <a:rPr lang="en-US" u="sng" dirty="0" smtClean="0"/>
              <a:t>this keyword</a:t>
            </a:r>
          </a:p>
          <a:p>
            <a:pPr marL="514350" indent="-514350" algn="just"/>
            <a:r>
              <a:rPr lang="en-US" dirty="0" smtClean="0">
                <a:solidFill>
                  <a:schemeClr val="bg1">
                    <a:lumMod val="50000"/>
                  </a:schemeClr>
                </a:solidFill>
              </a:rPr>
              <a:t>this keyword cannot be used in static methods</a:t>
            </a:r>
          </a:p>
          <a:p>
            <a:pPr algn="just"/>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70000" lnSpcReduction="20000"/>
          </a:bodyPr>
          <a:lstStyle/>
          <a:p>
            <a:pPr algn="just"/>
            <a:r>
              <a:rPr lang="en-US" u="sng" dirty="0" smtClean="0">
                <a:solidFill>
                  <a:srgbClr val="FF0000"/>
                </a:solidFill>
              </a:rPr>
              <a:t>Packages</a:t>
            </a:r>
          </a:p>
          <a:p>
            <a:pPr algn="just"/>
            <a:r>
              <a:rPr lang="en-US" dirty="0" smtClean="0"/>
              <a:t>A package is a bundle of classes or interfaces. The purpose of package is</a:t>
            </a:r>
          </a:p>
          <a:p>
            <a:pPr marL="514350" indent="-514350" algn="just">
              <a:buAutoNum type="arabicPeriod"/>
            </a:pPr>
            <a:r>
              <a:rPr lang="en-US" dirty="0" smtClean="0"/>
              <a:t>Avoids name collision between classes or interfaces having same name. </a:t>
            </a:r>
            <a:r>
              <a:rPr lang="en-US" dirty="0" err="1" smtClean="0"/>
              <a:t>Eg</a:t>
            </a:r>
            <a:r>
              <a:rPr lang="en-US" dirty="0" smtClean="0"/>
              <a:t>. It is possible to have a class </a:t>
            </a:r>
            <a:r>
              <a:rPr lang="en-US" dirty="0" err="1" smtClean="0"/>
              <a:t>Abc</a:t>
            </a:r>
            <a:r>
              <a:rPr lang="en-US" dirty="0" smtClean="0"/>
              <a:t> in p1 package, and another </a:t>
            </a:r>
            <a:r>
              <a:rPr lang="en-US" dirty="0" err="1" smtClean="0"/>
              <a:t>Abc</a:t>
            </a:r>
            <a:r>
              <a:rPr lang="en-US" dirty="0" smtClean="0"/>
              <a:t> class in p2 package</a:t>
            </a:r>
          </a:p>
          <a:p>
            <a:pPr marL="514350" indent="-514350" algn="just">
              <a:buAutoNum type="arabicPeriod"/>
            </a:pPr>
            <a:r>
              <a:rPr lang="en-US" dirty="0" smtClean="0"/>
              <a:t>Improves modularity of the code</a:t>
            </a:r>
          </a:p>
          <a:p>
            <a:pPr marL="514350" indent="-514350" algn="just">
              <a:buAutoNum type="arabicPeriod"/>
            </a:pPr>
            <a:r>
              <a:rPr lang="en-US" dirty="0" smtClean="0"/>
              <a:t>Class members with default or none access </a:t>
            </a:r>
            <a:r>
              <a:rPr lang="en-US" dirty="0" err="1" smtClean="0"/>
              <a:t>specifier</a:t>
            </a:r>
            <a:r>
              <a:rPr lang="en-US" dirty="0" smtClean="0"/>
              <a:t>, can be accessed only within the package.</a:t>
            </a:r>
          </a:p>
          <a:p>
            <a:pPr marL="514350" indent="-514350" algn="just">
              <a:buAutoNum type="arabicPeriod"/>
            </a:pPr>
            <a:r>
              <a:rPr lang="en-US" dirty="0" smtClean="0"/>
              <a:t>Promotes distributed development.</a:t>
            </a:r>
          </a:p>
          <a:p>
            <a:pPr marL="514350" indent="-514350" algn="just"/>
            <a:r>
              <a:rPr lang="en-US" dirty="0" smtClean="0"/>
              <a:t>A package, can further have sub packages.</a:t>
            </a:r>
          </a:p>
          <a:p>
            <a:pPr marL="514350" indent="-514350" algn="just"/>
            <a:r>
              <a:rPr lang="en-US" dirty="0" smtClean="0">
                <a:solidFill>
                  <a:srgbClr val="FF0000"/>
                </a:solidFill>
              </a:rPr>
              <a:t>Below are keywords used in packages</a:t>
            </a:r>
          </a:p>
          <a:p>
            <a:pPr marL="514350" indent="-514350" algn="just">
              <a:buAutoNum type="arabicPeriod"/>
            </a:pPr>
            <a:r>
              <a:rPr lang="en-US" b="1" dirty="0" smtClean="0">
                <a:solidFill>
                  <a:srgbClr val="FF0000"/>
                </a:solidFill>
              </a:rPr>
              <a:t>package</a:t>
            </a:r>
            <a:r>
              <a:rPr lang="en-US" dirty="0" smtClean="0"/>
              <a:t> – indicates that the current file belongs to certain package. Each file can have only one package statement, that too it need to be first statement in a .java file</a:t>
            </a:r>
          </a:p>
          <a:p>
            <a:pPr marL="514350" indent="-514350" algn="just">
              <a:buAutoNum type="arabicPeriod"/>
            </a:pPr>
            <a:r>
              <a:rPr lang="en-US" b="1" dirty="0" smtClean="0">
                <a:solidFill>
                  <a:srgbClr val="FF0000"/>
                </a:solidFill>
              </a:rPr>
              <a:t>import</a:t>
            </a:r>
            <a:r>
              <a:rPr lang="en-US" dirty="0" smtClean="0"/>
              <a:t>  - code in the file is dependent on class or interface in some other package. Each .java file can have any number of import statements.</a:t>
            </a:r>
          </a:p>
          <a:p>
            <a:pPr marL="514350" indent="-514350" algn="just"/>
            <a:r>
              <a:rPr lang="en-US" dirty="0" smtClean="0"/>
              <a:t>A separate folder or directory is created for each package. A  package can be spread across multiple .java files. When IDEs are used folder is automatically created, when a new package is created.</a:t>
            </a:r>
          </a:p>
          <a:p>
            <a:pPr marL="514350" indent="-514350" algn="just"/>
            <a:r>
              <a:rPr lang="en-US" dirty="0" smtClean="0"/>
              <a:t>When code is developed with Notepad and command prompt, folder need to be manually created, with same name as package name.</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610600" cy="457200"/>
          </a:xfrm>
        </p:spPr>
        <p:txBody>
          <a:bodyPr>
            <a:normAutofit fontScale="92500" lnSpcReduction="20000"/>
          </a:bodyPr>
          <a:lstStyle/>
          <a:p>
            <a:pPr algn="just"/>
            <a:r>
              <a:rPr lang="en-US" u="sng" dirty="0" smtClean="0">
                <a:solidFill>
                  <a:srgbClr val="FF0000"/>
                </a:solidFill>
              </a:rPr>
              <a:t>Packages</a:t>
            </a:r>
          </a:p>
        </p:txBody>
      </p:sp>
      <p:sp>
        <p:nvSpPr>
          <p:cNvPr id="3" name="Rectangle 2"/>
          <p:cNvSpPr/>
          <p:nvPr/>
        </p:nvSpPr>
        <p:spPr>
          <a:xfrm>
            <a:off x="533400" y="1219200"/>
            <a:ext cx="32004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00600" y="1219200"/>
            <a:ext cx="33528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66800" y="17526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Class A</a:t>
            </a:r>
          </a:p>
          <a:p>
            <a:pPr algn="ctr"/>
            <a:r>
              <a:rPr lang="en-US" dirty="0" smtClean="0"/>
              <a:t>(A.java)</a:t>
            </a:r>
            <a:endParaRPr lang="en-US" dirty="0"/>
          </a:p>
        </p:txBody>
      </p:sp>
      <p:sp>
        <p:nvSpPr>
          <p:cNvPr id="7" name="Rectangle 6"/>
          <p:cNvSpPr/>
          <p:nvPr/>
        </p:nvSpPr>
        <p:spPr>
          <a:xfrm>
            <a:off x="1066800" y="33528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Class B</a:t>
            </a:r>
          </a:p>
          <a:p>
            <a:pPr algn="ctr"/>
            <a:r>
              <a:rPr lang="en-US" dirty="0" smtClean="0"/>
              <a:t>(B.java)</a:t>
            </a:r>
            <a:endParaRPr lang="en-US" dirty="0"/>
          </a:p>
        </p:txBody>
      </p:sp>
      <p:sp>
        <p:nvSpPr>
          <p:cNvPr id="8" name="Rectangle 7"/>
          <p:cNvSpPr/>
          <p:nvPr/>
        </p:nvSpPr>
        <p:spPr>
          <a:xfrm>
            <a:off x="5334000" y="16764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Class A</a:t>
            </a:r>
          </a:p>
          <a:p>
            <a:pPr algn="ctr"/>
            <a:r>
              <a:rPr lang="en-US" dirty="0" smtClean="0"/>
              <a:t>(A.java)</a:t>
            </a:r>
            <a:endParaRPr lang="en-US" dirty="0"/>
          </a:p>
        </p:txBody>
      </p:sp>
      <p:sp>
        <p:nvSpPr>
          <p:cNvPr id="9" name="Rectangle 8"/>
          <p:cNvSpPr/>
          <p:nvPr/>
        </p:nvSpPr>
        <p:spPr>
          <a:xfrm>
            <a:off x="5334000" y="32004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Public Class </a:t>
            </a:r>
            <a:r>
              <a:rPr lang="en-US" dirty="0" smtClean="0"/>
              <a:t>D</a:t>
            </a:r>
          </a:p>
          <a:p>
            <a:pPr algn="ctr"/>
            <a:r>
              <a:rPr lang="en-US" dirty="0" smtClean="0"/>
              <a:t>(D.java)</a:t>
            </a:r>
            <a:endParaRPr lang="en-US" dirty="0"/>
          </a:p>
        </p:txBody>
      </p:sp>
      <p:sp>
        <p:nvSpPr>
          <p:cNvPr id="10" name="Rectangle 9"/>
          <p:cNvSpPr/>
          <p:nvPr/>
        </p:nvSpPr>
        <p:spPr>
          <a:xfrm>
            <a:off x="5334000" y="46482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E</a:t>
            </a:r>
            <a:endParaRPr lang="en-US" dirty="0"/>
          </a:p>
        </p:txBody>
      </p:sp>
      <p:sp>
        <p:nvSpPr>
          <p:cNvPr id="11" name="TextBox 10"/>
          <p:cNvSpPr txBox="1"/>
          <p:nvPr/>
        </p:nvSpPr>
        <p:spPr>
          <a:xfrm>
            <a:off x="990600" y="1295400"/>
            <a:ext cx="2743200" cy="369332"/>
          </a:xfrm>
          <a:prstGeom prst="rect">
            <a:avLst/>
          </a:prstGeom>
          <a:noFill/>
        </p:spPr>
        <p:txBody>
          <a:bodyPr wrap="square" rtlCol="0">
            <a:spAutoFit/>
          </a:bodyPr>
          <a:lstStyle/>
          <a:p>
            <a:r>
              <a:rPr lang="en-US" dirty="0" smtClean="0">
                <a:solidFill>
                  <a:srgbClr val="92D050"/>
                </a:solidFill>
              </a:rPr>
              <a:t>package com.p1</a:t>
            </a:r>
            <a:endParaRPr lang="en-US" dirty="0">
              <a:solidFill>
                <a:srgbClr val="92D050"/>
              </a:solidFill>
            </a:endParaRPr>
          </a:p>
        </p:txBody>
      </p:sp>
      <p:sp>
        <p:nvSpPr>
          <p:cNvPr id="12" name="TextBox 11"/>
          <p:cNvSpPr txBox="1"/>
          <p:nvPr/>
        </p:nvSpPr>
        <p:spPr>
          <a:xfrm>
            <a:off x="5105400" y="1219200"/>
            <a:ext cx="2743200" cy="369332"/>
          </a:xfrm>
          <a:prstGeom prst="rect">
            <a:avLst/>
          </a:prstGeom>
          <a:noFill/>
        </p:spPr>
        <p:txBody>
          <a:bodyPr wrap="square" rtlCol="0">
            <a:spAutoFit/>
          </a:bodyPr>
          <a:lstStyle/>
          <a:p>
            <a:r>
              <a:rPr lang="en-US" dirty="0" smtClean="0">
                <a:solidFill>
                  <a:srgbClr val="92D050"/>
                </a:solidFill>
              </a:rPr>
              <a:t>package com.p2</a:t>
            </a:r>
            <a:endParaRPr lang="en-US" dirty="0">
              <a:solidFill>
                <a:srgbClr val="92D050"/>
              </a:solidFill>
            </a:endParaRPr>
          </a:p>
        </p:txBody>
      </p:sp>
      <p:sp>
        <p:nvSpPr>
          <p:cNvPr id="13" name="TextBox 12"/>
          <p:cNvSpPr txBox="1"/>
          <p:nvPr/>
        </p:nvSpPr>
        <p:spPr>
          <a:xfrm>
            <a:off x="5334000" y="3200400"/>
            <a:ext cx="1905000" cy="369332"/>
          </a:xfrm>
          <a:prstGeom prst="rect">
            <a:avLst/>
          </a:prstGeom>
          <a:noFill/>
        </p:spPr>
        <p:txBody>
          <a:bodyPr wrap="square" rtlCol="0">
            <a:spAutoFit/>
          </a:bodyPr>
          <a:lstStyle/>
          <a:p>
            <a:r>
              <a:rPr lang="en-US" dirty="0" smtClean="0"/>
              <a:t>import com.p1.B;</a:t>
            </a:r>
            <a:endParaRPr lang="en-US" dirty="0"/>
          </a:p>
        </p:txBody>
      </p:sp>
      <p:sp>
        <p:nvSpPr>
          <p:cNvPr id="14" name="TextBox 13"/>
          <p:cNvSpPr txBox="1"/>
          <p:nvPr/>
        </p:nvSpPr>
        <p:spPr>
          <a:xfrm>
            <a:off x="1066800" y="3352800"/>
            <a:ext cx="1905000" cy="369332"/>
          </a:xfrm>
          <a:prstGeom prst="rect">
            <a:avLst/>
          </a:prstGeom>
          <a:noFill/>
        </p:spPr>
        <p:txBody>
          <a:bodyPr wrap="square" rtlCol="0">
            <a:spAutoFit/>
          </a:bodyPr>
          <a:lstStyle/>
          <a:p>
            <a:r>
              <a:rPr lang="en-US" dirty="0" smtClean="0"/>
              <a:t>import com.p2.*;</a:t>
            </a:r>
            <a:endParaRPr lang="en-US" dirty="0"/>
          </a:p>
        </p:txBody>
      </p:sp>
      <p:sp>
        <p:nvSpPr>
          <p:cNvPr id="15" name="Footer Placeholder 14"/>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fontScale="92500"/>
          </a:bodyPr>
          <a:lstStyle/>
          <a:p>
            <a:pPr algn="just"/>
            <a:r>
              <a:rPr lang="en-US" u="sng" dirty="0" smtClean="0"/>
              <a:t>Packages…</a:t>
            </a:r>
          </a:p>
          <a:p>
            <a:pPr algn="just"/>
            <a:r>
              <a:rPr lang="en-US" dirty="0" smtClean="0"/>
              <a:t>In a .java file, there can be only one public class, and the name of .java file must be same as public class name.</a:t>
            </a:r>
          </a:p>
          <a:p>
            <a:pPr algn="just"/>
            <a:r>
              <a:rPr lang="en-US" dirty="0" smtClean="0"/>
              <a:t>In a .java file, there can be any number of non public classes.</a:t>
            </a:r>
          </a:p>
          <a:p>
            <a:pPr algn="l"/>
            <a:r>
              <a:rPr lang="en-US" dirty="0" smtClean="0"/>
              <a:t>import p2.*; //it just imports direct classes in p2 package, but not sub packages of p2</a:t>
            </a:r>
          </a:p>
          <a:p>
            <a:pPr algn="l"/>
            <a:r>
              <a:rPr lang="en-US" dirty="0" smtClean="0"/>
              <a:t>import </a:t>
            </a:r>
            <a:r>
              <a:rPr lang="en-US" u="sng" dirty="0" smtClean="0"/>
              <a:t>p2.sp1.*;</a:t>
            </a:r>
            <a:endParaRPr lang="en-US" dirty="0" smtClean="0"/>
          </a:p>
          <a:p>
            <a:pPr algn="just"/>
            <a:endParaRPr lang="en-US" dirty="0" smtClean="0"/>
          </a:p>
          <a:p>
            <a:pPr algn="just"/>
            <a:r>
              <a:rPr lang="en-US" dirty="0" smtClean="0"/>
              <a:t>For a class member to be accessible outside the package, both class member and the class also need to be public</a:t>
            </a:r>
          </a:p>
          <a:p>
            <a:pPr algn="just"/>
            <a:r>
              <a:rPr lang="en-US" dirty="0" smtClean="0"/>
              <a:t>Generally package name takes below format</a:t>
            </a:r>
          </a:p>
          <a:p>
            <a:pPr algn="just"/>
            <a:endParaRPr lang="en-US" dirty="0" smtClean="0">
              <a:solidFill>
                <a:srgbClr val="FF0000"/>
              </a:solidFill>
            </a:endParaRPr>
          </a:p>
        </p:txBody>
      </p:sp>
      <p:sp>
        <p:nvSpPr>
          <p:cNvPr id="3" name="Footer Placeholder 2"/>
          <p:cNvSpPr>
            <a:spLocks noGrp="1"/>
          </p:cNvSpPr>
          <p:nvPr>
            <p:ph type="ftr" sz="quarter" idx="11"/>
          </p:nvPr>
        </p:nvSpPr>
        <p:spPr/>
        <p:txBody>
          <a:bodyPr/>
          <a:lstStyle/>
          <a:p>
            <a:r>
              <a:rPr lang="en-US" dirty="0" smtClean="0"/>
              <a:t>www.java65</a:t>
            </a:r>
            <a:r>
              <a:rPr lang="en-US" dirty="0" smtClean="0">
                <a:solidFill>
                  <a:srgbClr val="FF0000"/>
                </a:solidFill>
              </a:rPr>
              <a:t>com.company_name.project_name.module_name</a:t>
            </a:r>
            <a:r>
              <a:rPr lang="en-US" dirty="0" smtClean="0"/>
              <a:t>2.com</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a:bodyPr>
          <a:lstStyle/>
          <a:p>
            <a:pPr algn="just"/>
            <a:r>
              <a:rPr lang="en-US" u="sng" dirty="0" smtClean="0"/>
              <a:t>Built in Packages in Java…</a:t>
            </a:r>
          </a:p>
          <a:p>
            <a:pPr algn="just"/>
            <a:r>
              <a:rPr lang="en-US" dirty="0" smtClean="0"/>
              <a:t>Below are built in Packages in Java</a:t>
            </a:r>
          </a:p>
          <a:p>
            <a:pPr algn="just"/>
            <a:r>
              <a:rPr lang="en-US" dirty="0" err="1" smtClean="0">
                <a:solidFill>
                  <a:srgbClr val="FF0000"/>
                </a:solidFill>
              </a:rPr>
              <a:t>java.lang</a:t>
            </a:r>
            <a:r>
              <a:rPr lang="en-US" dirty="0" smtClean="0"/>
              <a:t> – this package is automatically imported by all java files. For </a:t>
            </a:r>
            <a:r>
              <a:rPr lang="en-US" dirty="0" err="1" smtClean="0"/>
              <a:t>eg</a:t>
            </a:r>
            <a:r>
              <a:rPr lang="en-US" dirty="0" smtClean="0"/>
              <a:t>. String, System classes are in </a:t>
            </a:r>
            <a:r>
              <a:rPr lang="en-US" dirty="0" err="1" smtClean="0"/>
              <a:t>java.lang</a:t>
            </a:r>
            <a:r>
              <a:rPr lang="en-US" dirty="0" smtClean="0"/>
              <a:t> package.</a:t>
            </a:r>
          </a:p>
          <a:p>
            <a:pPr algn="just"/>
            <a:r>
              <a:rPr lang="en-US" dirty="0" err="1" smtClean="0">
                <a:solidFill>
                  <a:srgbClr val="FF0000"/>
                </a:solidFill>
              </a:rPr>
              <a:t>Java.util</a:t>
            </a:r>
            <a:r>
              <a:rPr lang="en-US" dirty="0" smtClean="0"/>
              <a:t> - Collections</a:t>
            </a:r>
          </a:p>
          <a:p>
            <a:pPr algn="just"/>
            <a:r>
              <a:rPr lang="en-US" dirty="0" smtClean="0">
                <a:solidFill>
                  <a:srgbClr val="FF0000"/>
                </a:solidFill>
              </a:rPr>
              <a:t>Java.io</a:t>
            </a:r>
            <a:r>
              <a:rPr lang="en-US" dirty="0" smtClean="0"/>
              <a:t> – Input and Output Programming</a:t>
            </a:r>
          </a:p>
          <a:p>
            <a:pPr algn="just"/>
            <a:r>
              <a:rPr lang="en-US" dirty="0" smtClean="0">
                <a:solidFill>
                  <a:srgbClr val="FF0000"/>
                </a:solidFill>
              </a:rPr>
              <a:t>Java.sql</a:t>
            </a:r>
            <a:r>
              <a:rPr lang="en-US" dirty="0" smtClean="0"/>
              <a:t> – connecting to database</a:t>
            </a:r>
          </a:p>
          <a:p>
            <a:pPr algn="just"/>
            <a:r>
              <a:rPr lang="en-US" dirty="0" smtClean="0">
                <a:solidFill>
                  <a:srgbClr val="FF0000"/>
                </a:solidFill>
              </a:rPr>
              <a:t>Java.net</a:t>
            </a:r>
            <a:r>
              <a:rPr lang="en-US" dirty="0" smtClean="0"/>
              <a:t> – networking or socket programming. It is used to create connection between two or more remote machines. Used to develop Applications like chat, file upload, etc…</a:t>
            </a:r>
          </a:p>
          <a:p>
            <a:pPr algn="just"/>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8915400" cy="6705600"/>
          </a:xfrm>
        </p:spPr>
        <p:txBody>
          <a:bodyPr>
            <a:normAutofit/>
          </a:bodyPr>
          <a:lstStyle/>
          <a:p>
            <a:pPr algn="just"/>
            <a:r>
              <a:rPr lang="en-US" u="sng" dirty="0" smtClean="0"/>
              <a:t>Sub Packages…</a:t>
            </a:r>
          </a:p>
          <a:p>
            <a:pPr algn="just"/>
            <a:r>
              <a:rPr lang="en-US" dirty="0" smtClean="0">
                <a:solidFill>
                  <a:srgbClr val="FF0000"/>
                </a:solidFill>
              </a:rPr>
              <a:t>A package may further have sub packages. And a sub package can further have sub packages</a:t>
            </a:r>
          </a:p>
          <a:p>
            <a:pPr algn="just"/>
            <a:endParaRPr lang="en-US" dirty="0" smtClean="0">
              <a:solidFill>
                <a:srgbClr val="FF0000"/>
              </a:solidFill>
            </a:endParaRPr>
          </a:p>
          <a:p>
            <a:pPr algn="just"/>
            <a:r>
              <a:rPr lang="en-US" dirty="0" smtClean="0">
                <a:solidFill>
                  <a:srgbClr val="FF0000"/>
                </a:solidFill>
              </a:rPr>
              <a:t>Same package and import keywords are used incase of declaring or using sub packages.</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fontScale="70000" lnSpcReduction="20000"/>
          </a:bodyPr>
          <a:lstStyle/>
          <a:p>
            <a:pPr algn="just"/>
            <a:r>
              <a:rPr lang="en-US" u="sng" dirty="0" smtClean="0">
                <a:solidFill>
                  <a:srgbClr val="FF0000"/>
                </a:solidFill>
              </a:rPr>
              <a:t>Interface</a:t>
            </a:r>
          </a:p>
          <a:p>
            <a:pPr algn="just"/>
            <a:r>
              <a:rPr lang="en-US" sz="2900" dirty="0" smtClean="0"/>
              <a:t>An interface is a collection of method declarations , and without method definitions(</a:t>
            </a:r>
            <a:r>
              <a:rPr lang="en-US" sz="2900" dirty="0" err="1" smtClean="0"/>
              <a:t>i</a:t>
            </a:r>
            <a:r>
              <a:rPr lang="en-US" sz="2900" dirty="0" smtClean="0"/>
              <a:t>..e with out method body)</a:t>
            </a:r>
          </a:p>
          <a:p>
            <a:pPr algn="just"/>
            <a:r>
              <a:rPr lang="en-US" sz="2900" dirty="0" smtClean="0"/>
              <a:t>An interface is a pure abstract class</a:t>
            </a:r>
          </a:p>
          <a:p>
            <a:pPr algn="just"/>
            <a:r>
              <a:rPr lang="en-US" sz="2900" dirty="0" smtClean="0"/>
              <a:t>An interface can have declarations of constants. By default Constants in interface are static and final.</a:t>
            </a:r>
          </a:p>
          <a:p>
            <a:pPr algn="just"/>
            <a:r>
              <a:rPr lang="en-US" sz="2900" dirty="0" smtClean="0"/>
              <a:t>For </a:t>
            </a:r>
            <a:r>
              <a:rPr lang="en-US" sz="2900" dirty="0" err="1" smtClean="0"/>
              <a:t>eg</a:t>
            </a:r>
            <a:r>
              <a:rPr lang="en-US" sz="2900" dirty="0" smtClean="0"/>
              <a:t>. </a:t>
            </a:r>
          </a:p>
          <a:p>
            <a:pPr algn="just"/>
            <a:r>
              <a:rPr lang="en-US" sz="2900" i="1" dirty="0" smtClean="0"/>
              <a:t>interface Circle{</a:t>
            </a:r>
          </a:p>
          <a:p>
            <a:pPr algn="just"/>
            <a:r>
              <a:rPr lang="en-US" sz="2900" i="1" dirty="0" smtClean="0"/>
              <a:t>double PI=3.14; </a:t>
            </a:r>
          </a:p>
          <a:p>
            <a:pPr algn="just"/>
            <a:r>
              <a:rPr lang="en-US" sz="2900" i="1" dirty="0" smtClean="0"/>
              <a:t>double </a:t>
            </a:r>
            <a:r>
              <a:rPr lang="en-US" sz="2900" i="1" dirty="0" err="1" smtClean="0"/>
              <a:t>getSurfaceArea</a:t>
            </a:r>
            <a:r>
              <a:rPr lang="en-US" sz="2900" i="1" dirty="0" smtClean="0"/>
              <a:t>(double radius);</a:t>
            </a:r>
          </a:p>
          <a:p>
            <a:pPr algn="just"/>
            <a:r>
              <a:rPr lang="en-US" sz="2900" i="1" dirty="0" smtClean="0"/>
              <a:t>double </a:t>
            </a:r>
            <a:r>
              <a:rPr lang="en-US" sz="2900" i="1" dirty="0" err="1" smtClean="0"/>
              <a:t>getCircum</a:t>
            </a:r>
            <a:r>
              <a:rPr lang="en-US" sz="2900" i="1" dirty="0" smtClean="0"/>
              <a:t>(double radius);</a:t>
            </a:r>
          </a:p>
          <a:p>
            <a:pPr algn="just"/>
            <a:r>
              <a:rPr lang="en-US" sz="2900" i="1" dirty="0" smtClean="0"/>
              <a:t>}  </a:t>
            </a:r>
          </a:p>
          <a:p>
            <a:pPr algn="just"/>
            <a:r>
              <a:rPr lang="en-US" sz="2900" dirty="0" smtClean="0"/>
              <a:t>Below are the keywords used in interfaces</a:t>
            </a:r>
          </a:p>
          <a:p>
            <a:pPr marL="514350" indent="-514350" algn="just">
              <a:buAutoNum type="arabicPeriod"/>
            </a:pPr>
            <a:r>
              <a:rPr lang="en-US" sz="2900" dirty="0" smtClean="0">
                <a:solidFill>
                  <a:srgbClr val="FF0000"/>
                </a:solidFill>
              </a:rPr>
              <a:t>interface</a:t>
            </a:r>
            <a:r>
              <a:rPr lang="en-US" sz="2900" dirty="0" smtClean="0"/>
              <a:t> – to declare an interface</a:t>
            </a:r>
          </a:p>
          <a:p>
            <a:pPr marL="514350" indent="-514350" algn="just">
              <a:buAutoNum type="arabicPeriod"/>
            </a:pPr>
            <a:r>
              <a:rPr lang="en-US" sz="2900" dirty="0" smtClean="0">
                <a:solidFill>
                  <a:srgbClr val="FF0000"/>
                </a:solidFill>
              </a:rPr>
              <a:t>implements</a:t>
            </a:r>
            <a:r>
              <a:rPr lang="en-US" sz="2900" dirty="0" smtClean="0"/>
              <a:t> – used with class which provides body for interface methods</a:t>
            </a:r>
          </a:p>
          <a:p>
            <a:pPr marL="514350" indent="-514350" algn="just"/>
            <a:r>
              <a:rPr lang="en-US" sz="2900" dirty="0" smtClean="0"/>
              <a:t>An interface cannot be instantiated, but a reference can be declared of an interface.</a:t>
            </a:r>
          </a:p>
          <a:p>
            <a:pPr marL="514350" indent="-514350" algn="just"/>
            <a:r>
              <a:rPr lang="en-US" sz="2900" dirty="0" smtClean="0"/>
              <a:t>Private, protected members are not allowed in interface. An interface cannot have constructor(s).</a:t>
            </a:r>
          </a:p>
          <a:p>
            <a:pPr marL="514350" indent="-514350" algn="just"/>
            <a:r>
              <a:rPr lang="en-US" sz="2900" dirty="0" smtClean="0"/>
              <a:t>Each interface can have multiple implementations. And an interface reference can refer to any object(whose class implements the interface). </a:t>
            </a:r>
            <a:r>
              <a:rPr lang="en-US" sz="2900" dirty="0" smtClean="0">
                <a:solidFill>
                  <a:srgbClr val="FF0000"/>
                </a:solidFill>
              </a:rPr>
              <a:t>Hence by using interface, it is possible to switch between multiple implementations, during run time. </a:t>
            </a:r>
            <a:r>
              <a:rPr lang="en-US" sz="2900" dirty="0" smtClean="0"/>
              <a:t>This is called run time polymorphism.</a:t>
            </a:r>
          </a:p>
          <a:p>
            <a:pPr marL="514350" indent="-514350" algn="just"/>
            <a:endParaRPr lang="en-US" dirty="0" smtClean="0"/>
          </a:p>
          <a:p>
            <a:pPr algn="just"/>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solidFill>
                  <a:srgbClr val="FF0000"/>
                </a:solidFill>
              </a:rPr>
              <a:t>Reference</a:t>
            </a:r>
          </a:p>
          <a:p>
            <a:pPr marL="514350" indent="-514350" algn="just"/>
            <a:r>
              <a:rPr lang="en-US" dirty="0" smtClean="0"/>
              <a:t>class A{</a:t>
            </a:r>
          </a:p>
          <a:p>
            <a:pPr marL="514350" indent="-514350" algn="just"/>
            <a:r>
              <a:rPr lang="en-US" dirty="0" smtClean="0"/>
              <a:t>//</a:t>
            </a:r>
            <a:r>
              <a:rPr lang="en-US" dirty="0" err="1" smtClean="0"/>
              <a:t>statments</a:t>
            </a:r>
            <a:endParaRPr lang="en-US" dirty="0" smtClean="0"/>
          </a:p>
          <a:p>
            <a:pPr marL="514350" indent="-514350" algn="just"/>
            <a:r>
              <a:rPr lang="en-US" dirty="0" smtClean="0"/>
              <a:t>}</a:t>
            </a:r>
          </a:p>
          <a:p>
            <a:pPr marL="514350" indent="-514350" algn="just"/>
            <a:endParaRPr lang="en-US" dirty="0" smtClean="0"/>
          </a:p>
          <a:p>
            <a:pPr marL="514350" indent="-514350" algn="just"/>
            <a:r>
              <a:rPr lang="en-US" dirty="0" smtClean="0"/>
              <a:t>A </a:t>
            </a:r>
            <a:r>
              <a:rPr lang="en-US" dirty="0" err="1" smtClean="0"/>
              <a:t>obj</a:t>
            </a:r>
            <a:r>
              <a:rPr lang="en-US" dirty="0" smtClean="0"/>
              <a:t>;</a:t>
            </a:r>
          </a:p>
          <a:p>
            <a:pPr marL="514350" indent="-514350" algn="just"/>
            <a:r>
              <a:rPr lang="en-US" dirty="0" err="1" smtClean="0"/>
              <a:t>obj</a:t>
            </a:r>
            <a:r>
              <a:rPr lang="en-US" dirty="0" smtClean="0"/>
              <a:t>  = new A();</a:t>
            </a:r>
          </a:p>
        </p:txBody>
      </p:sp>
      <p:sp>
        <p:nvSpPr>
          <p:cNvPr id="3" name="Footer Placeholder 2"/>
          <p:cNvSpPr>
            <a:spLocks noGrp="1"/>
          </p:cNvSpPr>
          <p:nvPr>
            <p:ph type="ftr" sz="quarter" idx="11"/>
          </p:nvPr>
        </p:nvSpPr>
        <p:spPr/>
        <p:txBody>
          <a:bodyPr/>
          <a:lstStyle/>
          <a:p>
            <a:endParaRPr lang="en-US" dirty="0"/>
          </a:p>
        </p:txBody>
      </p:sp>
      <p:cxnSp>
        <p:nvCxnSpPr>
          <p:cNvPr id="6" name="Straight Arrow Connector 5"/>
          <p:cNvCxnSpPr/>
          <p:nvPr/>
        </p:nvCxnSpPr>
        <p:spPr>
          <a:xfrm flipV="1">
            <a:off x="685800" y="2590800"/>
            <a:ext cx="1676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38400" y="2209800"/>
            <a:ext cx="2743200" cy="369332"/>
          </a:xfrm>
          <a:prstGeom prst="rect">
            <a:avLst/>
          </a:prstGeom>
          <a:noFill/>
        </p:spPr>
        <p:txBody>
          <a:bodyPr wrap="square" rtlCol="0">
            <a:spAutoFit/>
          </a:bodyPr>
          <a:lstStyle/>
          <a:p>
            <a:r>
              <a:rPr lang="en-US" dirty="0" smtClean="0"/>
              <a:t>Reference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t>Interface</a:t>
            </a:r>
          </a:p>
          <a:p>
            <a:pPr algn="just"/>
            <a:r>
              <a:rPr lang="en-US" sz="2400" dirty="0" smtClean="0"/>
              <a:t>An interface can extend from one or more other interfaces, using extends keyword. Hence multiple inheritance is supported in interfaces.</a:t>
            </a:r>
          </a:p>
          <a:p>
            <a:pPr algn="just"/>
            <a:r>
              <a:rPr lang="en-US" sz="2400" dirty="0" smtClean="0"/>
              <a:t>Constructors or static methods not allowed in interface</a:t>
            </a:r>
          </a:p>
          <a:p>
            <a:pPr algn="just"/>
            <a:r>
              <a:rPr lang="en-US" sz="2400" dirty="0" smtClean="0"/>
              <a:t>An outer interface can be public or default. Public interface can be used in current and other packages as well.</a:t>
            </a:r>
          </a:p>
          <a:p>
            <a:pPr algn="just"/>
            <a:endParaRPr lang="en-US" sz="2400" dirty="0" smtClean="0"/>
          </a:p>
          <a:p>
            <a:pPr algn="just"/>
            <a:r>
              <a:rPr lang="en-US" sz="2400" dirty="0" smtClean="0"/>
              <a:t>By default interface and methods declared in interface are abstract, of course they can be explicitly declared as abstract. </a:t>
            </a:r>
          </a:p>
          <a:p>
            <a:pPr algn="just"/>
            <a:endParaRPr lang="en-US" sz="2400" dirty="0" smtClean="0"/>
          </a:p>
          <a:p>
            <a:pPr algn="just"/>
            <a:r>
              <a:rPr lang="en-US" sz="2400" dirty="0" smtClean="0"/>
              <a:t>A single class can implement from multiple interfaces. </a:t>
            </a:r>
          </a:p>
          <a:p>
            <a:pPr algn="just"/>
            <a:endParaRPr lang="en-US" sz="2400" dirty="0" smtClean="0"/>
          </a:p>
          <a:p>
            <a:pPr algn="just"/>
            <a:r>
              <a:rPr lang="en-US" sz="2400" dirty="0" smtClean="0"/>
              <a:t>Interfaces play vital role, in developing loosely coupled classes.</a:t>
            </a:r>
          </a:p>
          <a:p>
            <a:pPr algn="just"/>
            <a:endParaRPr lang="en-US" dirty="0" smtClean="0"/>
          </a:p>
          <a:p>
            <a:pPr algn="just"/>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sz="2800" b="1" u="sng" dirty="0" smtClean="0">
                <a:solidFill>
                  <a:srgbClr val="FF0000"/>
                </a:solidFill>
              </a:rPr>
              <a:t>Program code and data</a:t>
            </a:r>
          </a:p>
          <a:p>
            <a:r>
              <a:rPr lang="en-US" sz="2800" dirty="0" smtClean="0"/>
              <a:t>Any Software program has Source code and data. Program takes the input as data, and outputs data.</a:t>
            </a:r>
          </a:p>
          <a:p>
            <a:r>
              <a:rPr lang="en-US" sz="2800" dirty="0" smtClean="0">
                <a:solidFill>
                  <a:srgbClr val="FF0000"/>
                </a:solidFill>
              </a:rPr>
              <a:t>In Java, Data types are broadly classified into two</a:t>
            </a:r>
          </a:p>
          <a:p>
            <a:pPr marL="514350" indent="-514350" algn="l">
              <a:buFont typeface="+mj-lt"/>
              <a:buAutoNum type="arabicPeriod"/>
            </a:pPr>
            <a:r>
              <a:rPr lang="en-US" sz="2000" dirty="0" smtClean="0">
                <a:solidFill>
                  <a:srgbClr val="FF0000"/>
                </a:solidFill>
              </a:rPr>
              <a:t>Primitive or basic data types(</a:t>
            </a:r>
            <a:r>
              <a:rPr lang="en-US" sz="2000" dirty="0" err="1" smtClean="0">
                <a:solidFill>
                  <a:srgbClr val="FF0000"/>
                </a:solidFill>
              </a:rPr>
              <a:t>int</a:t>
            </a:r>
            <a:r>
              <a:rPr lang="en-US" sz="2000" dirty="0" smtClean="0">
                <a:solidFill>
                  <a:srgbClr val="FF0000"/>
                </a:solidFill>
              </a:rPr>
              <a:t>, </a:t>
            </a:r>
            <a:r>
              <a:rPr lang="en-US" sz="2000" dirty="0" err="1" smtClean="0">
                <a:solidFill>
                  <a:srgbClr val="FF0000"/>
                </a:solidFill>
              </a:rPr>
              <a:t>float,etc</a:t>
            </a:r>
            <a:r>
              <a:rPr lang="en-US" sz="2000" dirty="0" smtClean="0">
                <a:solidFill>
                  <a:srgbClr val="FF0000"/>
                </a:solidFill>
              </a:rPr>
              <a:t>..). </a:t>
            </a:r>
            <a:r>
              <a:rPr lang="en-US" sz="2000" dirty="0" smtClean="0"/>
              <a:t>These are in built, and a new primitive data type cannot be created by developers. Primitive data types are provided by Java, as keywords, like </a:t>
            </a:r>
            <a:r>
              <a:rPr lang="en-US" sz="2000" dirty="0" err="1" smtClean="0"/>
              <a:t>int</a:t>
            </a:r>
            <a:r>
              <a:rPr lang="en-US" sz="2000" dirty="0" smtClean="0"/>
              <a:t> float, </a:t>
            </a:r>
            <a:r>
              <a:rPr lang="en-US" sz="2000" dirty="0" err="1" smtClean="0"/>
              <a:t>double,etc</a:t>
            </a:r>
            <a:r>
              <a:rPr lang="en-US" sz="2000" dirty="0" smtClean="0"/>
              <a:t>..</a:t>
            </a:r>
          </a:p>
          <a:p>
            <a:pPr marL="514350" indent="-514350" algn="l">
              <a:buFont typeface="+mj-lt"/>
              <a:buAutoNum type="arabicPeriod"/>
            </a:pPr>
            <a:r>
              <a:rPr lang="en-US" sz="2000" dirty="0" smtClean="0">
                <a:solidFill>
                  <a:srgbClr val="FF0000"/>
                </a:solidFill>
              </a:rPr>
              <a:t>Non primitive data types(any class, interface, etc.). </a:t>
            </a:r>
            <a:r>
              <a:rPr lang="en-US" sz="2000" dirty="0" smtClean="0"/>
              <a:t>These are built by developer, and may be based on primitive or other non primitive types.</a:t>
            </a:r>
          </a:p>
          <a:p>
            <a:pPr algn="l"/>
            <a:endParaRPr lang="en-US" sz="2800" dirty="0" smtClean="0"/>
          </a:p>
        </p:txBody>
      </p:sp>
      <p:sp>
        <p:nvSpPr>
          <p:cNvPr id="4" name="Rectangle 3"/>
          <p:cNvSpPr/>
          <p:nvPr/>
        </p:nvSpPr>
        <p:spPr>
          <a:xfrm>
            <a:off x="2895600" y="4267200"/>
            <a:ext cx="2438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 which processes data</a:t>
            </a:r>
            <a:endParaRPr lang="en-US" dirty="0"/>
          </a:p>
        </p:txBody>
      </p:sp>
      <p:cxnSp>
        <p:nvCxnSpPr>
          <p:cNvPr id="6" name="Straight Arrow Connector 5"/>
          <p:cNvCxnSpPr/>
          <p:nvPr/>
        </p:nvCxnSpPr>
        <p:spPr>
          <a:xfrm>
            <a:off x="609600" y="5562600"/>
            <a:ext cx="2286000" cy="125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57800" y="5638800"/>
            <a:ext cx="2286000" cy="125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90600" y="5105400"/>
            <a:ext cx="1981200" cy="369332"/>
          </a:xfrm>
          <a:prstGeom prst="rect">
            <a:avLst/>
          </a:prstGeom>
          <a:noFill/>
        </p:spPr>
        <p:txBody>
          <a:bodyPr wrap="square" rtlCol="0">
            <a:spAutoFit/>
          </a:bodyPr>
          <a:lstStyle/>
          <a:p>
            <a:r>
              <a:rPr lang="en-US" dirty="0" smtClean="0"/>
              <a:t>Input data</a:t>
            </a:r>
            <a:endParaRPr lang="en-US" dirty="0"/>
          </a:p>
        </p:txBody>
      </p:sp>
      <p:sp>
        <p:nvSpPr>
          <p:cNvPr id="9" name="TextBox 8"/>
          <p:cNvSpPr txBox="1"/>
          <p:nvPr/>
        </p:nvSpPr>
        <p:spPr>
          <a:xfrm>
            <a:off x="5410200" y="5181600"/>
            <a:ext cx="1981200" cy="369332"/>
          </a:xfrm>
          <a:prstGeom prst="rect">
            <a:avLst/>
          </a:prstGeom>
          <a:noFill/>
        </p:spPr>
        <p:txBody>
          <a:bodyPr wrap="square" rtlCol="0">
            <a:spAutoFit/>
          </a:bodyPr>
          <a:lstStyle/>
          <a:p>
            <a:r>
              <a:rPr lang="en-US" dirty="0" smtClean="0"/>
              <a:t>Output data</a:t>
            </a:r>
            <a:endParaRPr lang="en-US" dirty="0"/>
          </a:p>
        </p:txBody>
      </p:sp>
      <p:sp>
        <p:nvSpPr>
          <p:cNvPr id="10" name="Footer Placeholder 9"/>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t>Basic advantages of Interface</a:t>
            </a:r>
          </a:p>
          <a:p>
            <a:pPr algn="just"/>
            <a:r>
              <a:rPr lang="en-US" sz="2400" dirty="0" smtClean="0"/>
              <a:t>Since java does not have header file, an interface can act like a header. So when you want to provide APIs(Application Program Interface) to your clients(who may further use your classes, etc.. in their Application) without source code, you can provide them an interface, instead of actual class.</a:t>
            </a:r>
          </a:p>
          <a:p>
            <a:pPr algn="just"/>
            <a:endParaRPr lang="en-US" sz="2400" dirty="0" smtClean="0"/>
          </a:p>
          <a:p>
            <a:pPr algn="just"/>
            <a:r>
              <a:rPr lang="en-US" sz="2400" dirty="0" smtClean="0"/>
              <a:t>Also, when there are multiple implementations for an interface, it is possible to dynamically switch between each implementation, in the run time.</a:t>
            </a:r>
            <a:endParaRPr lang="en-US" dirty="0" smtClean="0"/>
          </a:p>
          <a:p>
            <a:pPr algn="just"/>
            <a:endParaRPr lang="en-US"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solidFill>
                  <a:schemeClr val="tx1"/>
                </a:solidFill>
              </a:rPr>
              <a:t>Wrapper class</a:t>
            </a:r>
          </a:p>
          <a:p>
            <a:pPr algn="just"/>
            <a:r>
              <a:rPr lang="en-US" sz="2400" dirty="0" smtClean="0">
                <a:solidFill>
                  <a:schemeClr val="tx1"/>
                </a:solidFill>
              </a:rPr>
              <a:t>Primitive or built in types like </a:t>
            </a:r>
            <a:r>
              <a:rPr lang="en-US" sz="2400" dirty="0" err="1" smtClean="0">
                <a:solidFill>
                  <a:schemeClr val="tx1"/>
                </a:solidFill>
              </a:rPr>
              <a:t>int</a:t>
            </a:r>
            <a:r>
              <a:rPr lang="en-US" sz="2400" dirty="0" smtClean="0">
                <a:solidFill>
                  <a:schemeClr val="tx1"/>
                </a:solidFill>
              </a:rPr>
              <a:t>, float, etc… have corresponding Wrapper classes, which wrap the built in type, along with providing additional functionality. These classes are in </a:t>
            </a:r>
            <a:r>
              <a:rPr lang="en-US" sz="2400" dirty="0" err="1" smtClean="0">
                <a:solidFill>
                  <a:schemeClr val="tx1"/>
                </a:solidFill>
              </a:rPr>
              <a:t>java.lang</a:t>
            </a:r>
            <a:r>
              <a:rPr lang="en-US" sz="2400" dirty="0" smtClean="0">
                <a:solidFill>
                  <a:schemeClr val="tx1"/>
                </a:solidFill>
              </a:rPr>
              <a:t> package. Below are the wrapper classes</a:t>
            </a:r>
          </a:p>
          <a:p>
            <a:pPr algn="just"/>
            <a:r>
              <a:rPr lang="en-US" sz="2400" dirty="0" smtClean="0">
                <a:solidFill>
                  <a:schemeClr val="tx1"/>
                </a:solidFill>
              </a:rPr>
              <a:t>Integer – </a:t>
            </a:r>
            <a:r>
              <a:rPr lang="en-US" sz="2400" dirty="0" err="1" smtClean="0">
                <a:solidFill>
                  <a:schemeClr val="tx1"/>
                </a:solidFill>
              </a:rPr>
              <a:t>int</a:t>
            </a:r>
            <a:endParaRPr lang="en-US" sz="2400" dirty="0" smtClean="0">
              <a:solidFill>
                <a:schemeClr val="tx1"/>
              </a:solidFill>
            </a:endParaRPr>
          </a:p>
          <a:p>
            <a:pPr algn="just"/>
            <a:r>
              <a:rPr lang="en-US" sz="2400" dirty="0" smtClean="0">
                <a:solidFill>
                  <a:schemeClr val="tx1"/>
                </a:solidFill>
              </a:rPr>
              <a:t>Short - short</a:t>
            </a:r>
          </a:p>
          <a:p>
            <a:pPr algn="just"/>
            <a:r>
              <a:rPr lang="en-US" sz="2400" dirty="0" smtClean="0">
                <a:solidFill>
                  <a:schemeClr val="tx1"/>
                </a:solidFill>
              </a:rPr>
              <a:t>Byte - byte</a:t>
            </a:r>
          </a:p>
          <a:p>
            <a:pPr algn="just"/>
            <a:r>
              <a:rPr lang="en-US" sz="2400" dirty="0" smtClean="0">
                <a:solidFill>
                  <a:schemeClr val="tx1"/>
                </a:solidFill>
              </a:rPr>
              <a:t>Long - long</a:t>
            </a:r>
          </a:p>
          <a:p>
            <a:pPr algn="just"/>
            <a:r>
              <a:rPr lang="en-US" sz="2400" dirty="0" smtClean="0">
                <a:solidFill>
                  <a:schemeClr val="tx1"/>
                </a:solidFill>
              </a:rPr>
              <a:t>Float - float</a:t>
            </a:r>
          </a:p>
          <a:p>
            <a:pPr algn="just"/>
            <a:r>
              <a:rPr lang="en-US" sz="2400" dirty="0" smtClean="0">
                <a:solidFill>
                  <a:schemeClr val="tx1"/>
                </a:solidFill>
              </a:rPr>
              <a:t>Double - double</a:t>
            </a:r>
          </a:p>
          <a:p>
            <a:pPr algn="just"/>
            <a:r>
              <a:rPr lang="en-US" sz="2400" dirty="0" smtClean="0">
                <a:solidFill>
                  <a:schemeClr val="tx1"/>
                </a:solidFill>
              </a:rPr>
              <a:t>Boolean - </a:t>
            </a:r>
            <a:r>
              <a:rPr lang="en-US" sz="2400" dirty="0" err="1" smtClean="0">
                <a:solidFill>
                  <a:schemeClr val="tx1"/>
                </a:solidFill>
              </a:rPr>
              <a:t>boolean</a:t>
            </a:r>
            <a:endParaRPr lang="en-US" sz="2400" dirty="0" smtClean="0">
              <a:solidFill>
                <a:schemeClr val="tx1"/>
              </a:solidFill>
            </a:endParaRPr>
          </a:p>
          <a:p>
            <a:pPr algn="just"/>
            <a:r>
              <a:rPr lang="en-US" sz="2400" dirty="0" smtClean="0">
                <a:solidFill>
                  <a:schemeClr val="tx1"/>
                </a:solidFill>
              </a:rPr>
              <a:t>Void - void</a:t>
            </a:r>
          </a:p>
          <a:p>
            <a:pPr algn="just"/>
            <a:r>
              <a:rPr lang="en-US" sz="2400" dirty="0" smtClean="0">
                <a:solidFill>
                  <a:schemeClr val="tx1"/>
                </a:solidFill>
              </a:rPr>
              <a:t>Note that all above Wrapper classes are final and cannot be inherited.</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t>Inner class</a:t>
            </a:r>
          </a:p>
          <a:p>
            <a:pPr algn="just"/>
            <a:r>
              <a:rPr lang="en-US" sz="2400" dirty="0" smtClean="0"/>
              <a:t>A class can be defined as a member of another class, or within a method as well.</a:t>
            </a:r>
          </a:p>
          <a:p>
            <a:pPr algn="just"/>
            <a:endParaRPr lang="en-US" sz="2400" dirty="0" smtClean="0"/>
          </a:p>
          <a:p>
            <a:pPr algn="just"/>
            <a:r>
              <a:rPr lang="en-US" sz="2400" dirty="0" smtClean="0"/>
              <a:t>A Inner class within an Outer class, creates a special relationship between them, in which Inner class, can even access private members of Outer class. But methods of Outer class cannot directly access members of Inner class.</a:t>
            </a:r>
          </a:p>
          <a:p>
            <a:pPr algn="just"/>
            <a:endParaRPr lang="en-US" sz="2400" dirty="0" smtClean="0"/>
          </a:p>
          <a:p>
            <a:pPr algn="just"/>
            <a:r>
              <a:rPr lang="en-US" sz="2400" dirty="0" smtClean="0"/>
              <a:t>An Inner class can be declared private, public, protected or static. But Outer class can be either public or default only.</a:t>
            </a:r>
          </a:p>
          <a:p>
            <a:pPr algn="just"/>
            <a:r>
              <a:rPr lang="en-US" sz="2400" u="sng" dirty="0" smtClean="0"/>
              <a:t>Inner Interface</a:t>
            </a:r>
          </a:p>
          <a:p>
            <a:pPr algn="just"/>
            <a:r>
              <a:rPr lang="en-US" sz="2400" dirty="0" smtClean="0"/>
              <a:t>It is possible to have an interface as a member of another class or interface.</a:t>
            </a:r>
          </a:p>
          <a:p>
            <a:pPr algn="just"/>
            <a:endParaRPr lang="en-US" sz="2400" u="sng"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fontScale="92500" lnSpcReduction="20000"/>
          </a:bodyPr>
          <a:lstStyle/>
          <a:p>
            <a:pPr algn="just"/>
            <a:r>
              <a:rPr lang="en-US" u="sng" dirty="0" smtClean="0">
                <a:solidFill>
                  <a:srgbClr val="FF0000"/>
                </a:solidFill>
              </a:rPr>
              <a:t>Tools available in JDK</a:t>
            </a:r>
          </a:p>
          <a:p>
            <a:pPr algn="just"/>
            <a:r>
              <a:rPr lang="en-US" sz="2400" dirty="0" err="1" smtClean="0">
                <a:solidFill>
                  <a:srgbClr val="FF0000"/>
                </a:solidFill>
              </a:rPr>
              <a:t>javac</a:t>
            </a:r>
            <a:r>
              <a:rPr lang="en-US" sz="2400" dirty="0" smtClean="0"/>
              <a:t> – to compile a .java file, which produces .class file</a:t>
            </a:r>
          </a:p>
          <a:p>
            <a:pPr algn="just"/>
            <a:r>
              <a:rPr lang="en-US" sz="2400" dirty="0" err="1" smtClean="0">
                <a:solidFill>
                  <a:srgbClr val="FF0000"/>
                </a:solidFill>
              </a:rPr>
              <a:t>javadoc</a:t>
            </a:r>
            <a:r>
              <a:rPr lang="en-US" sz="2400" dirty="0" smtClean="0"/>
              <a:t> – to generate documentation. Generates HTML documentation files, for the classes and methods available in Application.</a:t>
            </a:r>
          </a:p>
          <a:p>
            <a:pPr algn="just"/>
            <a:r>
              <a:rPr lang="en-US" sz="2400" dirty="0" smtClean="0">
                <a:solidFill>
                  <a:srgbClr val="FF0000"/>
                </a:solidFill>
              </a:rPr>
              <a:t>java </a:t>
            </a:r>
            <a:r>
              <a:rPr lang="en-US" sz="2400" dirty="0" smtClean="0"/>
              <a:t>- to run .class file</a:t>
            </a:r>
          </a:p>
          <a:p>
            <a:pPr algn="just"/>
            <a:r>
              <a:rPr lang="en-US" sz="2400" dirty="0" smtClean="0">
                <a:solidFill>
                  <a:srgbClr val="FF0000"/>
                </a:solidFill>
              </a:rPr>
              <a:t>jar</a:t>
            </a:r>
            <a:r>
              <a:rPr lang="en-US" sz="2400" dirty="0" smtClean="0"/>
              <a:t> -  to create jar file from set of .class files</a:t>
            </a:r>
          </a:p>
          <a:p>
            <a:pPr algn="just"/>
            <a:endParaRPr lang="en-US" sz="2400" dirty="0" smtClean="0"/>
          </a:p>
          <a:p>
            <a:pPr algn="just"/>
            <a:r>
              <a:rPr lang="en-US" sz="2400" dirty="0" smtClean="0"/>
              <a:t>How to decompile a .class file, is it possible to encrypt the .class file?</a:t>
            </a:r>
          </a:p>
          <a:p>
            <a:pPr algn="just"/>
            <a:endParaRPr lang="en-US" sz="2400" dirty="0" smtClean="0"/>
          </a:p>
          <a:p>
            <a:pPr algn="just"/>
            <a:r>
              <a:rPr lang="en-US" sz="2400" b="1" u="sng" dirty="0" smtClean="0">
                <a:solidFill>
                  <a:srgbClr val="FF0000"/>
                </a:solidFill>
              </a:rPr>
              <a:t>Environment Variables</a:t>
            </a:r>
          </a:p>
          <a:p>
            <a:pPr algn="just"/>
            <a:r>
              <a:rPr lang="en-US" sz="2400" b="1" dirty="0" smtClean="0"/>
              <a:t>What is </a:t>
            </a:r>
            <a:r>
              <a:rPr lang="en-US" sz="2400" b="1" dirty="0" smtClean="0">
                <a:solidFill>
                  <a:srgbClr val="FF0000"/>
                </a:solidFill>
              </a:rPr>
              <a:t>CLASSPATH</a:t>
            </a:r>
            <a:r>
              <a:rPr lang="en-US" sz="2400" b="1" dirty="0" smtClean="0"/>
              <a:t> environment variable?</a:t>
            </a:r>
          </a:p>
          <a:p>
            <a:pPr algn="just"/>
            <a:r>
              <a:rPr lang="en-US" sz="2400" dirty="0" smtClean="0"/>
              <a:t>CLASSPATH environment variable need to be set with the paths, in which required .class files are available. There can be multiple paths, separated by ;</a:t>
            </a:r>
          </a:p>
          <a:p>
            <a:pPr algn="just"/>
            <a:r>
              <a:rPr lang="en-US" sz="2400" dirty="0" smtClean="0"/>
              <a:t>Java command searches for .class files in the paths set to CLASSPATH</a:t>
            </a:r>
          </a:p>
          <a:p>
            <a:pPr algn="just"/>
            <a:r>
              <a:rPr lang="en-US" sz="2400" dirty="0" smtClean="0"/>
              <a:t> </a:t>
            </a:r>
          </a:p>
          <a:p>
            <a:pPr algn="just"/>
            <a:r>
              <a:rPr lang="en-US" sz="2400" dirty="0" smtClean="0"/>
              <a:t>Java – version to find java version installed on your system. </a:t>
            </a:r>
          </a:p>
          <a:p>
            <a:pPr algn="just"/>
            <a:r>
              <a:rPr lang="en-US" sz="2400" dirty="0" smtClean="0"/>
              <a:t>Can multiple Java versions be installed on a single machine, simultaneously?</a:t>
            </a:r>
          </a:p>
          <a:p>
            <a:pPr algn="just"/>
            <a:r>
              <a:rPr lang="en-US" sz="2400" b="1" dirty="0" smtClean="0">
                <a:solidFill>
                  <a:srgbClr val="FF0000"/>
                </a:solidFill>
              </a:rPr>
              <a:t>JAVA_HOME</a:t>
            </a:r>
            <a:r>
              <a:rPr lang="en-US" sz="2400" b="1" dirty="0" smtClean="0"/>
              <a:t> environment variable</a:t>
            </a:r>
            <a:r>
              <a:rPr lang="en-US" sz="2400" dirty="0" smtClean="0"/>
              <a:t> points to the directory where the Java runtime environment (JRE) is installed on your computer.</a:t>
            </a:r>
          </a:p>
          <a:p>
            <a:pPr algn="just"/>
            <a:endParaRPr lang="en-US" sz="2400"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smtClean="0"/>
              <a:t>Environment variables</a:t>
            </a:r>
          </a:p>
          <a:p>
            <a:pPr algn="just"/>
            <a:r>
              <a:rPr lang="en-US" sz="2400" dirty="0" smtClean="0"/>
              <a:t>Set the </a:t>
            </a:r>
            <a:r>
              <a:rPr lang="en-US" sz="2400" dirty="0" smtClean="0">
                <a:solidFill>
                  <a:srgbClr val="FF0000"/>
                </a:solidFill>
              </a:rPr>
              <a:t>PATH</a:t>
            </a:r>
            <a:r>
              <a:rPr lang="en-US" sz="2400" dirty="0" smtClean="0"/>
              <a:t> environment variable if you want to be able to conveniently run the executables (javac.exe, java.exe, javadoc.exe, and so on) from any directory without having to type the full path of the command. If PATH variable is not set, you need to specify the full path to the executable every time you run it, such as:</a:t>
            </a:r>
          </a:p>
          <a:p>
            <a:pPr algn="just"/>
            <a:r>
              <a:rPr lang="en-US" sz="2400" dirty="0" smtClean="0"/>
              <a:t>C:\Java\jdk1.7.0\bin\javac MyClass.java </a:t>
            </a:r>
          </a:p>
          <a:p>
            <a:pPr algn="just"/>
            <a:r>
              <a:rPr lang="en-US" sz="2400" dirty="0" smtClean="0"/>
              <a:t>The PATH environment variable is a series of directories separated by semicolons (;). Microsoft Windows looks for programs in the PATH directories in order, from left to right. You should have only one bin directory for the JDK in the path at a time (those following the first are ignored), so if one is already present, you can update that particular entry.</a:t>
            </a:r>
          </a:p>
          <a:p>
            <a:pPr algn="just"/>
            <a:endParaRPr lang="en-US" sz="2400" dirty="0" smtClean="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228600"/>
            <a:ext cx="8610600" cy="6477000"/>
          </a:xfrm>
        </p:spPr>
        <p:txBody>
          <a:bodyPr>
            <a:normAutofit/>
          </a:bodyPr>
          <a:lstStyle/>
          <a:p>
            <a:pPr algn="just"/>
            <a:r>
              <a:rPr lang="en-US" u="sng" dirty="0" smtClean="0"/>
              <a:t>Naming Convention</a:t>
            </a:r>
          </a:p>
          <a:p>
            <a:pPr algn="just"/>
            <a:r>
              <a:rPr lang="en-US" sz="2800" dirty="0" smtClean="0"/>
              <a:t>Java </a:t>
            </a:r>
            <a:r>
              <a:rPr lang="en-US" sz="2800" b="1" dirty="0" smtClean="0"/>
              <a:t>naming convention</a:t>
            </a:r>
            <a:r>
              <a:rPr lang="en-US" sz="2800" dirty="0" smtClean="0"/>
              <a:t> is a rule to follow , for identifiers such as class, package, variable, constant, method etc.</a:t>
            </a:r>
          </a:p>
          <a:p>
            <a:pPr algn="just"/>
            <a:r>
              <a:rPr lang="en-US" sz="2800" dirty="0" smtClean="0"/>
              <a:t>But, it is not forced to follow. So, it is known as convention not rule.</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r>
              <a:rPr lang="en-US" sz="2800" dirty="0" smtClean="0"/>
              <a:t>Java follows </a:t>
            </a:r>
            <a:r>
              <a:rPr lang="en-US" sz="2800" dirty="0" err="1" smtClean="0"/>
              <a:t>camelcase</a:t>
            </a:r>
            <a:r>
              <a:rPr lang="en-US" sz="2800" dirty="0" smtClean="0"/>
              <a:t> syntax for naming the class, interface, method and variable.</a:t>
            </a:r>
          </a:p>
          <a:p>
            <a:endParaRPr lang="en-US" dirty="0" smtClean="0"/>
          </a:p>
          <a:p>
            <a:pPr algn="just"/>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0" y="2590800"/>
            <a:ext cx="9239250" cy="32004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l"/>
            <a:r>
              <a:rPr lang="en-US" b="1" u="sng" dirty="0" smtClean="0">
                <a:solidFill>
                  <a:srgbClr val="FF0000"/>
                </a:solidFill>
              </a:rPr>
              <a:t>String Constant pool</a:t>
            </a:r>
            <a:endParaRPr lang="en-US" u="sng" dirty="0" smtClean="0">
              <a:solidFill>
                <a:srgbClr val="FF0000"/>
              </a:solidFill>
            </a:endParaRPr>
          </a:p>
          <a:p>
            <a:pPr algn="l"/>
            <a:r>
              <a:rPr lang="en-US" dirty="0" smtClean="0"/>
              <a:t/>
            </a:r>
            <a:br>
              <a:rPr lang="en-US" dirty="0" smtClean="0"/>
            </a:br>
            <a:r>
              <a:rPr lang="en-US" dirty="0" smtClean="0"/>
              <a:t>When we use double quotes to create a String, it first looks for String with same value in the String pool, if found it just returns the reference else it creates a new String in the pool and then returns the reference.</a:t>
            </a:r>
          </a:p>
          <a:p>
            <a:pPr algn="l"/>
            <a:r>
              <a:rPr lang="en-US" dirty="0" smtClean="0"/>
              <a:t>However using </a:t>
            </a:r>
            <a:r>
              <a:rPr lang="en-US" i="1" dirty="0" smtClean="0"/>
              <a:t>new</a:t>
            </a:r>
            <a:r>
              <a:rPr lang="en-US" dirty="0" smtClean="0"/>
              <a:t> operator, we force String class to create a new String object in heap space. </a:t>
            </a:r>
          </a:p>
          <a:p>
            <a:pPr algn="l"/>
            <a:endParaRPr lang="en-US" dirty="0" smtClean="0"/>
          </a:p>
          <a:p>
            <a:pPr algn="l"/>
            <a:r>
              <a:rPr lang="en-US" b="1" dirty="0" smtClean="0"/>
              <a:t>String Constant Pool is an example for Fly Weight Design Pattern.</a:t>
            </a:r>
            <a:endParaRPr lang="en-US" b="1" dirty="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err="1" smtClean="0"/>
              <a:t>Java.lang.Math</a:t>
            </a:r>
            <a:endParaRPr lang="en-US" u="sng" dirty="0" smtClean="0"/>
          </a:p>
          <a:p>
            <a:pPr algn="just"/>
            <a:r>
              <a:rPr lang="en-US" sz="2400" dirty="0" smtClean="0"/>
              <a:t>Below are the methods available in Math class</a:t>
            </a:r>
          </a:p>
          <a:p>
            <a:pPr algn="just"/>
            <a:r>
              <a:rPr lang="en-US" sz="2400" dirty="0" smtClean="0"/>
              <a:t>sin, </a:t>
            </a:r>
            <a:r>
              <a:rPr lang="en-US" sz="2400" dirty="0" err="1" smtClean="0"/>
              <a:t>cos</a:t>
            </a:r>
            <a:r>
              <a:rPr lang="en-US" sz="2400" dirty="0" smtClean="0"/>
              <a:t>, tan, exp, log, </a:t>
            </a:r>
            <a:r>
              <a:rPr lang="en-US" sz="2400" dirty="0" err="1" smtClean="0"/>
              <a:t>pow</a:t>
            </a:r>
            <a:r>
              <a:rPr lang="en-US" sz="2400" dirty="0" smtClean="0"/>
              <a:t>, </a:t>
            </a:r>
            <a:r>
              <a:rPr lang="en-US" sz="2400" dirty="0" err="1" smtClean="0"/>
              <a:t>sqrt</a:t>
            </a:r>
            <a:endParaRPr lang="en-US" sz="2400" dirty="0" smtClean="0"/>
          </a:p>
          <a:p>
            <a:pPr algn="just"/>
            <a:endParaRPr lang="en-US" sz="2400" dirty="0" smtClean="0"/>
          </a:p>
          <a:p>
            <a:pPr algn="just"/>
            <a:r>
              <a:rPr lang="en-US" sz="2400" b="1" u="sng" dirty="0" smtClean="0"/>
              <a:t>abstract keyword: </a:t>
            </a:r>
            <a:r>
              <a:rPr lang="en-US" sz="2400" dirty="0" smtClean="0"/>
              <a:t>A class declared as abstract cannot be instantiated. An abstract class may have abstract methods. An abstract method is method with only declaration, body for abstract methods is provided by derived classes. An abstract class may have constructor.</a:t>
            </a:r>
          </a:p>
          <a:p>
            <a:pPr algn="just"/>
            <a:r>
              <a:rPr lang="en-US" sz="2400" dirty="0" smtClean="0"/>
              <a:t>	Note that interface and methods declared in interface by default are abstract, though abstract keyword can be explicitly used for interface or its methods.</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pPr algn="just"/>
            <a:r>
              <a:rPr lang="en-US" u="sng" dirty="0" err="1" smtClean="0">
                <a:solidFill>
                  <a:srgbClr val="FF0000"/>
                </a:solidFill>
              </a:rPr>
              <a:t>javadoc</a:t>
            </a:r>
            <a:r>
              <a:rPr lang="en-US" u="sng" dirty="0" smtClean="0">
                <a:solidFill>
                  <a:srgbClr val="FF0000"/>
                </a:solidFill>
              </a:rPr>
              <a:t> command</a:t>
            </a:r>
          </a:p>
          <a:p>
            <a:pPr algn="just"/>
            <a:r>
              <a:rPr lang="en-US" sz="2400" dirty="0" err="1" smtClean="0"/>
              <a:t>Javadoc</a:t>
            </a:r>
            <a:r>
              <a:rPr lang="en-US" sz="2400" dirty="0" smtClean="0"/>
              <a:t> command is used to generate html documentation files.</a:t>
            </a:r>
          </a:p>
          <a:p>
            <a:pPr algn="just"/>
            <a:r>
              <a:rPr lang="en-US" sz="2400" dirty="0" smtClean="0"/>
              <a:t>Documentation comment is /** documentation here */</a:t>
            </a:r>
          </a:p>
          <a:p>
            <a:pPr algn="just"/>
            <a:r>
              <a:rPr lang="en-US" sz="2400" dirty="0" err="1" smtClean="0"/>
              <a:t>Eg</a:t>
            </a:r>
            <a:r>
              <a:rPr lang="en-US" sz="2400" dirty="0" smtClean="0"/>
              <a:t>. </a:t>
            </a:r>
          </a:p>
          <a:p>
            <a:pPr algn="just"/>
            <a:r>
              <a:rPr lang="en-US" sz="1700" dirty="0" smtClean="0"/>
              <a:t>/**</a:t>
            </a:r>
          </a:p>
          <a:p>
            <a:pPr algn="just"/>
            <a:r>
              <a:rPr lang="en-US" sz="1700" dirty="0" smtClean="0"/>
              <a:t>* The </a:t>
            </a:r>
            <a:r>
              <a:rPr lang="en-US" sz="1700" dirty="0" err="1" smtClean="0"/>
              <a:t>HelloWorld</a:t>
            </a:r>
            <a:r>
              <a:rPr lang="en-US" sz="1700" dirty="0" smtClean="0"/>
              <a:t> program implements an application that</a:t>
            </a:r>
          </a:p>
          <a:p>
            <a:pPr algn="just"/>
            <a:r>
              <a:rPr lang="en-US" sz="1700" dirty="0" smtClean="0"/>
              <a:t>* simply displays "Hello World!" to the standard output.</a:t>
            </a:r>
          </a:p>
          <a:p>
            <a:pPr algn="just"/>
            <a:r>
              <a:rPr lang="en-US" sz="1700" dirty="0" smtClean="0"/>
              <a:t>*</a:t>
            </a:r>
          </a:p>
          <a:p>
            <a:pPr algn="just"/>
            <a:r>
              <a:rPr lang="en-US" sz="1700" dirty="0" smtClean="0"/>
              <a:t>* @author  Test Author</a:t>
            </a:r>
          </a:p>
          <a:p>
            <a:pPr algn="just"/>
            <a:r>
              <a:rPr lang="en-US" sz="1700" dirty="0" smtClean="0"/>
              <a:t>* @version 1.0</a:t>
            </a:r>
          </a:p>
          <a:p>
            <a:pPr algn="just"/>
            <a:r>
              <a:rPr lang="en-US" sz="1700" dirty="0" smtClean="0"/>
              <a:t>* @since   05-05-2016</a:t>
            </a:r>
          </a:p>
          <a:p>
            <a:pPr algn="just"/>
            <a:r>
              <a:rPr lang="en-US" sz="1700" dirty="0" smtClean="0"/>
              <a:t>*/</a:t>
            </a:r>
          </a:p>
          <a:p>
            <a:pPr algn="just"/>
            <a:r>
              <a:rPr lang="en-US" sz="1700" dirty="0" smtClean="0"/>
              <a:t>public class </a:t>
            </a:r>
            <a:r>
              <a:rPr lang="en-US" sz="1700" dirty="0" err="1" smtClean="0"/>
              <a:t>abc</a:t>
            </a:r>
            <a:r>
              <a:rPr lang="en-US" sz="1700" dirty="0" smtClean="0"/>
              <a:t>{</a:t>
            </a:r>
          </a:p>
          <a:p>
            <a:pPr algn="just"/>
            <a:r>
              <a:rPr lang="en-US" sz="1700" dirty="0" smtClean="0"/>
              <a:t>    public static void main(String[] a) {</a:t>
            </a:r>
          </a:p>
          <a:p>
            <a:pPr algn="just"/>
            <a:r>
              <a:rPr lang="en-US" sz="1700" dirty="0" smtClean="0"/>
              <a:t>        </a:t>
            </a:r>
            <a:r>
              <a:rPr lang="en-US" sz="1700" dirty="0" err="1" smtClean="0"/>
              <a:t>System.out.println</a:t>
            </a:r>
            <a:r>
              <a:rPr lang="en-US" sz="1700" dirty="0" smtClean="0"/>
              <a:t>("Hello World");</a:t>
            </a:r>
          </a:p>
          <a:p>
            <a:pPr algn="just"/>
            <a:r>
              <a:rPr lang="en-US" sz="1700" dirty="0" smtClean="0"/>
              <a:t>    }</a:t>
            </a:r>
          </a:p>
          <a:p>
            <a:pPr algn="just"/>
            <a:r>
              <a:rPr lang="en-US" sz="1700" dirty="0" smtClean="0"/>
              <a:t>}</a:t>
            </a:r>
          </a:p>
          <a:p>
            <a:pPr algn="just"/>
            <a:r>
              <a:rPr lang="en-US" sz="1700" dirty="0" smtClean="0"/>
              <a:t>__________________</a:t>
            </a:r>
          </a:p>
          <a:p>
            <a:pPr algn="just"/>
            <a:r>
              <a:rPr lang="en-US" sz="1700" dirty="0" err="1" smtClean="0">
                <a:solidFill>
                  <a:srgbClr val="FF0000"/>
                </a:solidFill>
              </a:rPr>
              <a:t>javadoc</a:t>
            </a:r>
            <a:r>
              <a:rPr lang="en-US" sz="1700" dirty="0" smtClean="0">
                <a:solidFill>
                  <a:srgbClr val="FF0000"/>
                </a:solidFill>
              </a:rPr>
              <a:t> abc.java</a:t>
            </a:r>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r>
              <a:rPr lang="en-US" b="1" dirty="0" err="1" smtClean="0"/>
              <a:t>jps</a:t>
            </a:r>
            <a:r>
              <a:rPr lang="en-US" b="1" dirty="0" smtClean="0"/>
              <a:t> - Java Virtual Machine Process Status Tool</a:t>
            </a:r>
          </a:p>
          <a:p>
            <a:r>
              <a:rPr lang="en-US" dirty="0" smtClean="0"/>
              <a:t>The </a:t>
            </a:r>
            <a:r>
              <a:rPr lang="en-US" b="1" dirty="0" err="1" smtClean="0"/>
              <a:t>jps</a:t>
            </a:r>
            <a:r>
              <a:rPr lang="en-US" dirty="0" smtClean="0"/>
              <a:t> tool lists the instrumented </a:t>
            </a:r>
            <a:r>
              <a:rPr lang="en-US" dirty="0" err="1" smtClean="0"/>
              <a:t>HotSpot</a:t>
            </a:r>
            <a:r>
              <a:rPr lang="en-US" dirty="0" smtClean="0"/>
              <a:t> Java Virtual Machines (JVMs) on the target system. The tool is limited to reporting information on JVMs for which it has the access permissions.</a:t>
            </a:r>
          </a:p>
          <a:p>
            <a:r>
              <a:rPr lang="en-US" dirty="0" smtClean="0"/>
              <a:t/>
            </a:r>
            <a:br>
              <a:rPr lang="en-US" dirty="0" smtClean="0"/>
            </a:br>
            <a:endParaRPr lang="en-US" b="1" dirty="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25000" lnSpcReduction="20000"/>
          </a:bodyPr>
          <a:lstStyle/>
          <a:p>
            <a:r>
              <a:rPr lang="en-US" sz="14400" dirty="0" smtClean="0"/>
              <a:t>Primitive or Basic Java data Types</a:t>
            </a:r>
          </a:p>
          <a:p>
            <a:pPr algn="l"/>
            <a:r>
              <a:rPr lang="en-US" sz="10000" dirty="0" smtClean="0">
                <a:solidFill>
                  <a:srgbClr val="FF0000"/>
                </a:solidFill>
              </a:rPr>
              <a:t>1.Integer Types(Non decimal Types)</a:t>
            </a:r>
          </a:p>
          <a:p>
            <a:pPr algn="l"/>
            <a:r>
              <a:rPr lang="en-US" sz="10000" dirty="0" smtClean="0"/>
              <a:t>Integer types cannot store decimal part. Different  Integer Types differ in memory size and range of values.</a:t>
            </a:r>
          </a:p>
          <a:p>
            <a:pPr algn="l"/>
            <a:r>
              <a:rPr lang="en-US" sz="10000" dirty="0" smtClean="0">
                <a:solidFill>
                  <a:srgbClr val="00B050"/>
                </a:solidFill>
              </a:rPr>
              <a:t>byte</a:t>
            </a:r>
            <a:r>
              <a:rPr lang="en-US" sz="10000" dirty="0" smtClean="0"/>
              <a:t>  1 byte [</a:t>
            </a:r>
            <a:r>
              <a:rPr lang="en-US" sz="10000" dirty="0" err="1" smtClean="0"/>
              <a:t>i</a:t>
            </a:r>
            <a:r>
              <a:rPr lang="en-US" sz="10000" dirty="0" smtClean="0"/>
              <a:t>..e 8 bits], -128 to 127</a:t>
            </a:r>
          </a:p>
          <a:p>
            <a:pPr algn="l"/>
            <a:r>
              <a:rPr lang="en-US" sz="10000" dirty="0" smtClean="0">
                <a:solidFill>
                  <a:srgbClr val="00B050"/>
                </a:solidFill>
              </a:rPr>
              <a:t>short</a:t>
            </a:r>
            <a:r>
              <a:rPr lang="en-US" sz="10000" dirty="0" smtClean="0"/>
              <a:t>  2 bytes, -2</a:t>
            </a:r>
            <a:r>
              <a:rPr lang="en-US" sz="10000" baseline="38000" dirty="0" smtClean="0"/>
              <a:t>15</a:t>
            </a:r>
            <a:r>
              <a:rPr lang="en-US" sz="10000" dirty="0" smtClean="0"/>
              <a:t> to 2</a:t>
            </a:r>
            <a:r>
              <a:rPr lang="en-US" sz="10000" baseline="30000" dirty="0" smtClean="0"/>
              <a:t>15</a:t>
            </a:r>
            <a:r>
              <a:rPr lang="en-US" sz="10000" dirty="0" smtClean="0"/>
              <a:t>-1</a:t>
            </a:r>
          </a:p>
          <a:p>
            <a:pPr algn="l"/>
            <a:r>
              <a:rPr lang="en-US" sz="10000" dirty="0" err="1" smtClean="0">
                <a:solidFill>
                  <a:srgbClr val="00B050"/>
                </a:solidFill>
              </a:rPr>
              <a:t>int</a:t>
            </a:r>
            <a:r>
              <a:rPr lang="en-US" sz="10000" dirty="0" smtClean="0"/>
              <a:t>  4 bytes, -2</a:t>
            </a:r>
            <a:r>
              <a:rPr lang="en-US" sz="10000" baseline="30000" dirty="0" smtClean="0"/>
              <a:t>31</a:t>
            </a:r>
            <a:r>
              <a:rPr lang="en-US" sz="10000" dirty="0" smtClean="0"/>
              <a:t> to 2 </a:t>
            </a:r>
            <a:r>
              <a:rPr lang="en-US" sz="10000" baseline="30000" dirty="0" smtClean="0"/>
              <a:t>31</a:t>
            </a:r>
            <a:r>
              <a:rPr lang="en-US" sz="10000" dirty="0" smtClean="0"/>
              <a:t> -1</a:t>
            </a:r>
          </a:p>
          <a:p>
            <a:pPr algn="l"/>
            <a:r>
              <a:rPr lang="en-US" sz="10000" dirty="0" smtClean="0">
                <a:solidFill>
                  <a:srgbClr val="00B050"/>
                </a:solidFill>
              </a:rPr>
              <a:t>long</a:t>
            </a:r>
            <a:r>
              <a:rPr lang="en-US" sz="10000" dirty="0" smtClean="0"/>
              <a:t>  8 bytes,  -2</a:t>
            </a:r>
            <a:r>
              <a:rPr lang="en-US" sz="10000" baseline="30000" dirty="0" smtClean="0"/>
              <a:t>63</a:t>
            </a:r>
            <a:r>
              <a:rPr lang="en-US" sz="10000" dirty="0" smtClean="0"/>
              <a:t> to 2</a:t>
            </a:r>
            <a:r>
              <a:rPr lang="en-US" sz="10000" baseline="30000" dirty="0" smtClean="0"/>
              <a:t>63</a:t>
            </a:r>
            <a:r>
              <a:rPr lang="en-US" sz="10000" dirty="0" smtClean="0"/>
              <a:t>-1</a:t>
            </a:r>
          </a:p>
          <a:p>
            <a:pPr algn="l"/>
            <a:endParaRPr lang="en-US" sz="10000" dirty="0" smtClean="0"/>
          </a:p>
          <a:p>
            <a:pPr algn="l"/>
            <a:r>
              <a:rPr lang="en-US" sz="10000" dirty="0" smtClean="0"/>
              <a:t>Unsigned values are not supported in Java</a:t>
            </a:r>
          </a:p>
          <a:p>
            <a:pPr algn="l"/>
            <a:r>
              <a:rPr lang="en-US" sz="10000" dirty="0" smtClean="0"/>
              <a:t>Signed and Unsigned keywords do not exist in Java</a:t>
            </a:r>
          </a:p>
          <a:p>
            <a:pPr algn="l"/>
            <a:r>
              <a:rPr lang="en-US" sz="10000" dirty="0" smtClean="0">
                <a:solidFill>
                  <a:srgbClr val="FF0000"/>
                </a:solidFill>
              </a:rPr>
              <a:t>2.Decimal Types: used to store numeric data with decimals or fraction part, For </a:t>
            </a:r>
            <a:r>
              <a:rPr lang="en-US" sz="10000" dirty="0" err="1" smtClean="0">
                <a:solidFill>
                  <a:srgbClr val="FF0000"/>
                </a:solidFill>
              </a:rPr>
              <a:t>eg</a:t>
            </a:r>
            <a:r>
              <a:rPr lang="en-US" sz="10000" dirty="0" smtClean="0">
                <a:solidFill>
                  <a:srgbClr val="FF0000"/>
                </a:solidFill>
              </a:rPr>
              <a:t>. Temperature, petrol </a:t>
            </a:r>
            <a:r>
              <a:rPr lang="en-US" sz="10000" dirty="0" err="1" smtClean="0">
                <a:solidFill>
                  <a:srgbClr val="FF0000"/>
                </a:solidFill>
              </a:rPr>
              <a:t>price,etc</a:t>
            </a:r>
            <a:r>
              <a:rPr lang="en-US" sz="10000" dirty="0" smtClean="0">
                <a:solidFill>
                  <a:srgbClr val="FF0000"/>
                </a:solidFill>
              </a:rPr>
              <a:t>…</a:t>
            </a:r>
          </a:p>
          <a:p>
            <a:pPr algn="l"/>
            <a:r>
              <a:rPr lang="en-US" sz="10000" dirty="0" smtClean="0">
                <a:solidFill>
                  <a:srgbClr val="00B050"/>
                </a:solidFill>
              </a:rPr>
              <a:t>float</a:t>
            </a:r>
            <a:r>
              <a:rPr lang="en-US" sz="10000" dirty="0" smtClean="0"/>
              <a:t>  4 bytes </a:t>
            </a:r>
            <a:r>
              <a:rPr lang="en-US" sz="10000" u="sng" dirty="0" smtClean="0"/>
              <a:t>-3.7e-38</a:t>
            </a:r>
            <a:r>
              <a:rPr lang="en-US" sz="10000" dirty="0" smtClean="0"/>
              <a:t> to </a:t>
            </a:r>
            <a:r>
              <a:rPr lang="en-US" sz="10000" u="sng" dirty="0" smtClean="0"/>
              <a:t>3.7e+38</a:t>
            </a:r>
            <a:r>
              <a:rPr lang="en-US" sz="10000" dirty="0" smtClean="0"/>
              <a:t>(Scientific or Exponential notation)</a:t>
            </a:r>
          </a:p>
          <a:p>
            <a:pPr algn="l"/>
            <a:r>
              <a:rPr lang="en-US" sz="10000" dirty="0" smtClean="0"/>
              <a:t>NOTE:-3.7e-38 means -3.7 X 10</a:t>
            </a:r>
            <a:r>
              <a:rPr lang="en-US" sz="10000" baseline="30000" dirty="0" smtClean="0"/>
              <a:t>-38</a:t>
            </a:r>
            <a:r>
              <a:rPr lang="en-US" sz="10000" dirty="0" smtClean="0"/>
              <a:t> So range is-3.7 X 10 </a:t>
            </a:r>
            <a:r>
              <a:rPr lang="en-US" sz="10000" baseline="30000" dirty="0" smtClean="0"/>
              <a:t>-38 </a:t>
            </a:r>
            <a:r>
              <a:rPr lang="en-US" sz="10000" dirty="0" smtClean="0"/>
              <a:t>to 3.7 X 10 </a:t>
            </a:r>
            <a:r>
              <a:rPr lang="en-US" sz="10000" baseline="30000" dirty="0" smtClean="0"/>
              <a:t>38</a:t>
            </a:r>
          </a:p>
          <a:p>
            <a:pPr algn="l"/>
            <a:r>
              <a:rPr lang="en-US" sz="10000" dirty="0" smtClean="0">
                <a:solidFill>
                  <a:srgbClr val="00B050"/>
                </a:solidFill>
              </a:rPr>
              <a:t>double</a:t>
            </a:r>
            <a:r>
              <a:rPr lang="en-US" sz="10000" dirty="0" smtClean="0"/>
              <a:t>  8 bytes</a:t>
            </a:r>
          </a:p>
          <a:p>
            <a:pPr algn="l"/>
            <a:r>
              <a:rPr lang="en-US" sz="10000" dirty="0" smtClean="0"/>
              <a:t>-1.4e-308 to 1.4e+308</a:t>
            </a:r>
          </a:p>
          <a:p>
            <a:pPr algn="l"/>
            <a:r>
              <a:rPr lang="en-US" sz="7200" dirty="0" smtClean="0"/>
              <a:t>Scientific notation is used to express very small or big values</a:t>
            </a:r>
            <a:endParaRPr lang="en-US" sz="7200" dirty="0"/>
          </a:p>
        </p:txBody>
      </p:sp>
      <p:graphicFrame>
        <p:nvGraphicFramePr>
          <p:cNvPr id="4" name="Table 3"/>
          <p:cNvGraphicFramePr>
            <a:graphicFrameLocks noGrp="1"/>
          </p:cNvGraphicFramePr>
          <p:nvPr/>
        </p:nvGraphicFramePr>
        <p:xfrm>
          <a:off x="6477000" y="2297668"/>
          <a:ext cx="1964264" cy="431800"/>
        </p:xfrm>
        <a:graphic>
          <a:graphicData uri="http://schemas.openxmlformats.org/drawingml/2006/table">
            <a:tbl>
              <a:tblPr firstRow="1" bandRow="1">
                <a:tableStyleId>{5C22544A-7EE6-4342-B048-85BDC9FD1C3A}</a:tableStyleId>
              </a:tblPr>
              <a:tblGrid>
                <a:gridCol w="245533"/>
                <a:gridCol w="245533"/>
                <a:gridCol w="245533"/>
                <a:gridCol w="245533"/>
                <a:gridCol w="245533"/>
                <a:gridCol w="245533"/>
                <a:gridCol w="245533"/>
                <a:gridCol w="245533"/>
              </a:tblGrid>
              <a:tr h="43180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6" name="Straight Arrow Connector 5"/>
          <p:cNvCxnSpPr/>
          <p:nvPr/>
        </p:nvCxnSpPr>
        <p:spPr>
          <a:xfrm rot="16200000" flipV="1">
            <a:off x="6286500" y="3097768"/>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1200" y="3593068"/>
            <a:ext cx="3886200" cy="369332"/>
          </a:xfrm>
          <a:prstGeom prst="rect">
            <a:avLst/>
          </a:prstGeom>
          <a:noFill/>
        </p:spPr>
        <p:txBody>
          <a:bodyPr wrap="square" rtlCol="0">
            <a:spAutoFit/>
          </a:bodyPr>
          <a:lstStyle/>
          <a:p>
            <a:r>
              <a:rPr lang="en-US" dirty="0" smtClean="0"/>
              <a:t>Sign bit(0- positive, 1 – negative)</a:t>
            </a:r>
            <a:endParaRPr lang="en-US" dirty="0"/>
          </a:p>
        </p:txBody>
      </p:sp>
      <p:cxnSp>
        <p:nvCxnSpPr>
          <p:cNvPr id="10" name="Straight Arrow Connector 9"/>
          <p:cNvCxnSpPr/>
          <p:nvPr/>
        </p:nvCxnSpPr>
        <p:spPr>
          <a:xfrm rot="10800000">
            <a:off x="6705600" y="290726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77200" y="290726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86600" y="2754868"/>
            <a:ext cx="1066800" cy="369332"/>
          </a:xfrm>
          <a:prstGeom prst="rect">
            <a:avLst/>
          </a:prstGeom>
          <a:noFill/>
        </p:spPr>
        <p:txBody>
          <a:bodyPr wrap="square" rtlCol="0">
            <a:spAutoFit/>
          </a:bodyPr>
          <a:lstStyle/>
          <a:p>
            <a:r>
              <a:rPr lang="en-US" dirty="0" smtClean="0"/>
              <a:t>Data bits</a:t>
            </a:r>
            <a:endParaRPr lang="en-US" dirty="0"/>
          </a:p>
        </p:txBody>
      </p:sp>
      <p:sp>
        <p:nvSpPr>
          <p:cNvPr id="9" name="TextBox 8"/>
          <p:cNvSpPr txBox="1"/>
          <p:nvPr/>
        </p:nvSpPr>
        <p:spPr>
          <a:xfrm>
            <a:off x="4953000" y="1752600"/>
            <a:ext cx="3886200" cy="369332"/>
          </a:xfrm>
          <a:prstGeom prst="rect">
            <a:avLst/>
          </a:prstGeom>
          <a:noFill/>
        </p:spPr>
        <p:txBody>
          <a:bodyPr wrap="square" rtlCol="0">
            <a:spAutoFit/>
          </a:bodyPr>
          <a:lstStyle/>
          <a:p>
            <a:r>
              <a:rPr lang="en-US" dirty="0" smtClean="0"/>
              <a:t>Below is snapshot of byte in Memory</a:t>
            </a:r>
            <a:endParaRPr lang="en-US" dirty="0"/>
          </a:p>
        </p:txBody>
      </p:sp>
      <p:sp>
        <p:nvSpPr>
          <p:cNvPr id="11" name="Footer Placeholder 10"/>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705600"/>
          </a:xfrm>
        </p:spPr>
        <p:txBody>
          <a:bodyPr>
            <a:normAutofit/>
          </a:bodyPr>
          <a:lstStyle/>
          <a:p>
            <a:r>
              <a:rPr lang="en-US" b="1" dirty="0" smtClean="0"/>
              <a:t>What is debugging?</a:t>
            </a:r>
          </a:p>
          <a:p>
            <a:pPr algn="l"/>
            <a:r>
              <a:rPr lang="en-US" dirty="0" smtClean="0"/>
              <a:t>Debugging is the process of checking the workability of a program. While debugging, it is possible to run statement by statement, put break points, pause/resume execution, view/change values of any variables, during program execution.</a:t>
            </a:r>
          </a:p>
          <a:p>
            <a:pPr algn="l"/>
            <a:endParaRPr lang="en-US" dirty="0" smtClean="0"/>
          </a:p>
          <a:p>
            <a:pPr algn="l"/>
            <a:r>
              <a:rPr lang="en-US" dirty="0" smtClean="0"/>
              <a:t>Hence debugging helps to remove problems in the software.</a:t>
            </a:r>
          </a:p>
          <a:p>
            <a:r>
              <a:rPr lang="en-US" dirty="0" smtClean="0"/>
              <a:t/>
            </a:r>
            <a:br>
              <a:rPr lang="en-US" dirty="0" smtClean="0"/>
            </a:br>
            <a:endParaRPr lang="en-US" b="1" dirty="0"/>
          </a:p>
        </p:txBody>
      </p:sp>
      <p:sp>
        <p:nvSpPr>
          <p:cNvPr id="3" name="Footer Placeholder 2"/>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476250"/>
          </a:xfrm>
        </p:spPr>
        <p:txBody>
          <a:bodyPr>
            <a:noAutofit/>
          </a:bodyPr>
          <a:lstStyle/>
          <a:p>
            <a:r>
              <a:rPr lang="en-US" sz="3600" dirty="0" smtClean="0"/>
              <a:t>String, </a:t>
            </a:r>
            <a:r>
              <a:rPr lang="en-US" sz="3600" dirty="0" err="1" smtClean="0"/>
              <a:t>StringBuilder</a:t>
            </a:r>
            <a:r>
              <a:rPr lang="en-US" sz="3600" dirty="0" smtClean="0"/>
              <a:t>, </a:t>
            </a:r>
            <a:r>
              <a:rPr lang="en-US" sz="3600" dirty="0" err="1" smtClean="0"/>
              <a:t>StringBuffer</a:t>
            </a:r>
            <a:r>
              <a:rPr lang="en-US" sz="3600" dirty="0" smtClean="0"/>
              <a:t> Difference</a:t>
            </a:r>
            <a:endParaRPr lang="en-US" sz="3600" dirty="0"/>
          </a:p>
        </p:txBody>
      </p:sp>
      <p:sp>
        <p:nvSpPr>
          <p:cNvPr id="3" name="Subtitle 2"/>
          <p:cNvSpPr>
            <a:spLocks noGrp="1"/>
          </p:cNvSpPr>
          <p:nvPr>
            <p:ph type="subTitle" idx="4294967295"/>
          </p:nvPr>
        </p:nvSpPr>
        <p:spPr>
          <a:xfrm>
            <a:off x="0" y="990600"/>
            <a:ext cx="8839200" cy="5715000"/>
          </a:xfrm>
        </p:spPr>
        <p:txBody>
          <a:bodyPr>
            <a:normAutofit/>
          </a:bodyPr>
          <a:lstStyle/>
          <a:p>
            <a:r>
              <a:rPr lang="en-US" sz="2400" b="1" u="sng" dirty="0" smtClean="0"/>
              <a:t>Mutability Difference</a:t>
            </a:r>
            <a:r>
              <a:rPr lang="en-US" sz="2400" dirty="0" smtClean="0"/>
              <a:t>: Generally there are many string instances in our applications. </a:t>
            </a:r>
          </a:p>
          <a:p>
            <a:r>
              <a:rPr lang="en-US" sz="2400" b="1" dirty="0" smtClean="0"/>
              <a:t>String objects are immutable </a:t>
            </a:r>
            <a:r>
              <a:rPr lang="en-US" sz="2400" dirty="0" smtClean="0"/>
              <a:t>and their values cannot be changed after they are created. </a:t>
            </a:r>
          </a:p>
          <a:p>
            <a:r>
              <a:rPr lang="en-US" sz="2400" b="1" dirty="0" err="1" smtClean="0"/>
              <a:t>StringBuffer</a:t>
            </a:r>
            <a:r>
              <a:rPr lang="en-US" sz="2400" b="1" dirty="0" smtClean="0"/>
              <a:t> and </a:t>
            </a:r>
            <a:r>
              <a:rPr lang="en-US" sz="2400" b="1" dirty="0" err="1" smtClean="0"/>
              <a:t>StringBuilder</a:t>
            </a:r>
            <a:r>
              <a:rPr lang="en-US" sz="2400" b="1" dirty="0" smtClean="0"/>
              <a:t> are mutable</a:t>
            </a:r>
            <a:r>
              <a:rPr lang="en-US" sz="2400" dirty="0" smtClean="0"/>
              <a:t>. </a:t>
            </a:r>
          </a:p>
          <a:p>
            <a:r>
              <a:rPr lang="en-US" sz="2400" dirty="0" smtClean="0"/>
              <a:t>String always creates a new object when you try to update the same.</a:t>
            </a:r>
          </a:p>
          <a:p>
            <a:r>
              <a:rPr lang="en-US" sz="2400" b="1" u="sng" dirty="0" smtClean="0"/>
              <a:t>String Constant Pool Difference</a:t>
            </a:r>
            <a:r>
              <a:rPr lang="en-US" sz="2400" dirty="0" smtClean="0"/>
              <a:t>: String uses a pool internally unlike </a:t>
            </a:r>
            <a:r>
              <a:rPr lang="en-US" sz="2400" dirty="0" err="1" smtClean="0"/>
              <a:t>StringBuffer</a:t>
            </a:r>
            <a:r>
              <a:rPr lang="en-US" sz="2400" dirty="0" smtClean="0"/>
              <a:t> and </a:t>
            </a:r>
            <a:r>
              <a:rPr lang="en-US" sz="2400" dirty="0" err="1" smtClean="0"/>
              <a:t>StringBuilder</a:t>
            </a:r>
            <a:r>
              <a:rPr lang="en-US" sz="2400" dirty="0" smtClean="0"/>
              <a:t>. Though compiler implicitly uses pool for a String, you can explicitly do it using String s3=s1.intern(); </a:t>
            </a:r>
          </a:p>
          <a:p>
            <a:r>
              <a:rPr lang="en-US" sz="2400" dirty="0" smtClean="0"/>
              <a:t>This is advantage of String. </a:t>
            </a:r>
          </a:p>
          <a:p>
            <a:r>
              <a:rPr lang="en-US" sz="2400" dirty="0" smtClean="0"/>
              <a:t>Here Fly Weight Design Pattern is used</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8610600" cy="476250"/>
          </a:xfrm>
        </p:spPr>
        <p:txBody>
          <a:bodyPr>
            <a:normAutofit fontScale="90000"/>
          </a:bodyPr>
          <a:lstStyle/>
          <a:p>
            <a:r>
              <a:rPr lang="en-US" dirty="0" smtClean="0"/>
              <a:t>String performance</a:t>
            </a:r>
            <a:endParaRPr lang="en-US" dirty="0"/>
          </a:p>
        </p:txBody>
      </p:sp>
      <p:sp>
        <p:nvSpPr>
          <p:cNvPr id="3" name="Subtitle 2"/>
          <p:cNvSpPr>
            <a:spLocks noGrp="1"/>
          </p:cNvSpPr>
          <p:nvPr>
            <p:ph type="subTitle" idx="4294967295"/>
          </p:nvPr>
        </p:nvSpPr>
        <p:spPr>
          <a:xfrm>
            <a:off x="0" y="990600"/>
            <a:ext cx="8839200" cy="5715000"/>
          </a:xfrm>
        </p:spPr>
        <p:txBody>
          <a:bodyPr>
            <a:normAutofit/>
          </a:bodyPr>
          <a:lstStyle/>
          <a:p>
            <a:r>
              <a:rPr lang="en-US" b="1" u="sng" dirty="0" smtClean="0"/>
              <a:t>Thread-Safety Difference</a:t>
            </a:r>
            <a:r>
              <a:rPr lang="en-US" dirty="0" smtClean="0"/>
              <a:t>: Difference between </a:t>
            </a:r>
            <a:r>
              <a:rPr lang="en-US" dirty="0" err="1" smtClean="0"/>
              <a:t>StringBuffer</a:t>
            </a:r>
            <a:r>
              <a:rPr lang="en-US" dirty="0" smtClean="0"/>
              <a:t> and </a:t>
            </a:r>
            <a:r>
              <a:rPr lang="en-US" dirty="0" err="1" smtClean="0"/>
              <a:t>StringBuilder</a:t>
            </a:r>
            <a:r>
              <a:rPr lang="en-US" dirty="0" smtClean="0"/>
              <a:t> is that </a:t>
            </a:r>
            <a:r>
              <a:rPr lang="en-US" b="1" dirty="0" err="1" smtClean="0"/>
              <a:t>StringBuffer</a:t>
            </a:r>
            <a:r>
              <a:rPr lang="en-US" b="1" dirty="0" smtClean="0"/>
              <a:t> is thread-safe</a:t>
            </a:r>
            <a:r>
              <a:rPr lang="en-US" dirty="0" smtClean="0"/>
              <a:t>. </a:t>
            </a:r>
          </a:p>
          <a:p>
            <a:r>
              <a:rPr lang="en-US" dirty="0" smtClean="0"/>
              <a:t>When the application needs to be run only in a single thread then it is better to use </a:t>
            </a:r>
            <a:r>
              <a:rPr lang="en-US" dirty="0" err="1" smtClean="0"/>
              <a:t>StringBuilder</a:t>
            </a:r>
            <a:r>
              <a:rPr lang="en-US" dirty="0" smtClean="0"/>
              <a:t>. </a:t>
            </a:r>
          </a:p>
          <a:p>
            <a:r>
              <a:rPr lang="en-US" b="1" dirty="0" err="1" smtClean="0"/>
              <a:t>StringBuilder</a:t>
            </a:r>
            <a:r>
              <a:rPr lang="en-US" b="1" dirty="0" smtClean="0"/>
              <a:t> is more efficient than </a:t>
            </a:r>
            <a:r>
              <a:rPr lang="en-US" b="1" dirty="0" err="1" smtClean="0"/>
              <a:t>StringBuffer</a:t>
            </a:r>
            <a:r>
              <a:rPr lang="en-US" dirty="0" smtClean="0"/>
              <a:t/>
            </a:r>
            <a:br>
              <a:rPr lang="en-US" dirty="0" smtClean="0"/>
            </a:b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8610600" cy="476250"/>
          </a:xfrm>
        </p:spPr>
        <p:txBody>
          <a:bodyPr>
            <a:normAutofit fontScale="90000"/>
          </a:bodyPr>
          <a:lstStyle/>
          <a:p>
            <a:r>
              <a:rPr lang="en-US" dirty="0" smtClean="0"/>
              <a:t>Create jar using Eclipse IDE</a:t>
            </a:r>
            <a:endParaRPr lang="en-US" dirty="0"/>
          </a:p>
        </p:txBody>
      </p:sp>
      <p:pic>
        <p:nvPicPr>
          <p:cNvPr id="1026" name="Picture 7" descr="Description: https://www.cs.utexas.edu/~scottm/cs307/handouts/Eclipse%20Help/pickEx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75306"/>
            <a:ext cx="17907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6" descr="Description: https://www.cs.utexas.edu/~scottm/cs307/handouts/Eclipse%20Help/pick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1400"/>
            <a:ext cx="2247900" cy="18367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819400" y="1418510"/>
            <a:ext cx="5334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Either from the context menu or from the menu bar's </a:t>
            </a: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File</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menu, select </a:t>
            </a: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Export</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2895600" y="3691855"/>
            <a:ext cx="6494085"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r>
            <a:b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r>
            <a:b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en-US" sz="13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Expand the </a:t>
            </a: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Java</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node and select </a:t>
            </a: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JAR file</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Click </a:t>
            </a: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Next</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b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0" y="4656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944871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66700" y="76200"/>
            <a:ext cx="8610600" cy="476250"/>
          </a:xfrm>
        </p:spPr>
        <p:txBody>
          <a:bodyPr>
            <a:normAutofit fontScale="90000"/>
          </a:bodyPr>
          <a:lstStyle/>
          <a:p>
            <a:r>
              <a:rPr lang="en-US" dirty="0" smtClean="0"/>
              <a:t>Create jar using Eclipse IDE</a:t>
            </a:r>
            <a:endParaRPr lang="en-US" dirty="0"/>
          </a:p>
        </p:txBody>
      </p:sp>
      <p:sp>
        <p:nvSpPr>
          <p:cNvPr id="6" name="Rectangle 5"/>
          <p:cNvSpPr>
            <a:spLocks noChangeArrowheads="1"/>
          </p:cNvSpPr>
          <p:nvPr/>
        </p:nvSpPr>
        <p:spPr bwMode="auto">
          <a:xfrm>
            <a:off x="0" y="4656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5" descr="Description: https://www.cs.utexas.edu/~scottm/cs307/handouts/Eclipse%20Help/selectResour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239236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 descr="Description: https://www.cs.utexas.edu/~scottm/cs307/handouts/Eclipse%20Help/selectOth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3" y="3886200"/>
            <a:ext cx="2720975" cy="19351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971800" y="990600"/>
            <a:ext cx="423792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In the </a:t>
            </a: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JAR File Specification</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page, select the resources that you want to export in the </a:t>
            </a: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Select the resources to export </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field. </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r>
            <a:b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2895600" y="3981401"/>
            <a:ext cx="626165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Select the appropriate checkbox to specify whether you want to </a:t>
            </a:r>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Export generated class files and resources</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or </a:t>
            </a:r>
            <a:r>
              <a:rPr kumimoji="0" lang="en-US"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Export Java source files and resources</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b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b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If there are other files or resources you want to include they must be in a an open project. Browse to their location via the directory tree on the left and ensure the file or resource is checked in the window on the right.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0" y="513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958933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66700" y="76200"/>
            <a:ext cx="8610600" cy="476250"/>
          </a:xfrm>
        </p:spPr>
        <p:txBody>
          <a:bodyPr>
            <a:normAutofit fontScale="90000"/>
          </a:bodyPr>
          <a:lstStyle/>
          <a:p>
            <a:r>
              <a:rPr lang="en-US" dirty="0" smtClean="0"/>
              <a:t>Create jar using Eclipse IDE</a:t>
            </a:r>
            <a:endParaRPr lang="en-US" dirty="0"/>
          </a:p>
        </p:txBody>
      </p:sp>
      <p:sp>
        <p:nvSpPr>
          <p:cNvPr id="6" name="Rectangle 5"/>
          <p:cNvSpPr>
            <a:spLocks noChangeArrowheads="1"/>
          </p:cNvSpPr>
          <p:nvPr/>
        </p:nvSpPr>
        <p:spPr bwMode="auto">
          <a:xfrm>
            <a:off x="0" y="4656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0" y="513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r>
            <a:br>
              <a:rPr kumimoji="0" lang="en-US" sz="13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descr="Description: https://www.cs.utexas.edu/~scottm/cs307/handouts/Eclipse%20Help/brows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533400"/>
            <a:ext cx="2751138" cy="26289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descr="Description: https://www.cs.utexas.edu/~scottm/cs307/handouts/Eclipse%20Help/fileBrows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33800"/>
            <a:ext cx="3055938" cy="2270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In the </a:t>
            </a:r>
            <a:r>
              <a:rPr kumimoji="0" lang="en-US" sz="1300" b="1"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Select the export destination</a:t>
            </a:r>
            <a: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 field, either type or click </a:t>
            </a:r>
            <a:r>
              <a:rPr kumimoji="0" lang="en-US" sz="1300" b="1"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Browse</a:t>
            </a:r>
            <a: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 to select a location for the JAR file. </a:t>
            </a:r>
            <a:b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br>
            <a: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
            </a:r>
            <a:b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457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
            </a:r>
            <a:b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br>
            <a: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
            </a:r>
            <a:b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br>
            <a: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
            </a:r>
            <a:br>
              <a:rPr kumimoji="0" lang="en-US" sz="13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5"/>
          <p:cNvSpPr>
            <a:spLocks noChangeArrowheads="1"/>
          </p:cNvSpPr>
          <p:nvPr/>
        </p:nvSpPr>
        <p:spPr bwMode="auto">
          <a:xfrm>
            <a:off x="3466769" y="4299897"/>
            <a:ext cx="44958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r>
            <a:b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r>
            <a:b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br>
            <a:r>
              <a:rPr kumimoji="0" lang="en-US" sz="13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Click </a:t>
            </a:r>
            <a:r>
              <a:rPr kumimoji="0" lang="en-US"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Finish</a:t>
            </a: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to create the JAR file immediately.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3352800" y="1852676"/>
            <a:ext cx="4572000" cy="646331"/>
          </a:xfrm>
          <a:prstGeom prst="rect">
            <a:avLst/>
          </a:prstGeom>
        </p:spPr>
        <p:txBody>
          <a:bodyPr>
            <a:spAutoFit/>
          </a:bodyPr>
          <a:lstStyle/>
          <a:p>
            <a:pPr lvl="0" eaLnBrk="0" fontAlgn="base" hangingPunct="0">
              <a:spcBef>
                <a:spcPct val="0"/>
              </a:spcBef>
              <a:spcAft>
                <a:spcPct val="0"/>
              </a:spcAft>
              <a:tabLst>
                <a:tab pos="457200" algn="l"/>
              </a:tabLst>
            </a:pPr>
            <a:r>
              <a:rPr lang="en-US" dirty="0">
                <a:solidFill>
                  <a:srgbClr val="000000"/>
                </a:solidFill>
                <a:latin typeface="Calibri" pitchFamily="34" charset="0"/>
                <a:ea typeface="Times New Roman" pitchFamily="18" charset="0"/>
                <a:cs typeface="Times New Roman" pitchFamily="18" charset="0"/>
              </a:rPr>
              <a:t>Select or clear the </a:t>
            </a:r>
            <a:r>
              <a:rPr lang="en-US" b="1" dirty="0">
                <a:solidFill>
                  <a:srgbClr val="000000"/>
                </a:solidFill>
                <a:latin typeface="Calibri" pitchFamily="34" charset="0"/>
                <a:ea typeface="Times New Roman" pitchFamily="18" charset="0"/>
                <a:cs typeface="Times New Roman" pitchFamily="18" charset="0"/>
              </a:rPr>
              <a:t>Compress the contents of the JAR file</a:t>
            </a:r>
            <a:r>
              <a:rPr lang="en-US" dirty="0">
                <a:solidFill>
                  <a:srgbClr val="000000"/>
                </a:solidFill>
                <a:latin typeface="Calibri" pitchFamily="34" charset="0"/>
                <a:ea typeface="Times New Roman" pitchFamily="18" charset="0"/>
                <a:cs typeface="Times New Roman" pitchFamily="18" charset="0"/>
              </a:rPr>
              <a:t> checkbox.</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15358307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8610600" cy="476250"/>
          </a:xfrm>
        </p:spPr>
        <p:txBody>
          <a:bodyPr>
            <a:normAutofit fontScale="90000"/>
          </a:bodyPr>
          <a:lstStyle/>
          <a:p>
            <a:r>
              <a:rPr lang="en-US" dirty="0" smtClean="0"/>
              <a:t>Jar command</a:t>
            </a:r>
            <a:endParaRPr lang="en-US" dirty="0"/>
          </a:p>
        </p:txBody>
      </p:sp>
      <p:sp>
        <p:nvSpPr>
          <p:cNvPr id="3" name="Subtitle 2"/>
          <p:cNvSpPr>
            <a:spLocks noGrp="1"/>
          </p:cNvSpPr>
          <p:nvPr>
            <p:ph type="subTitle" idx="4294967295"/>
          </p:nvPr>
        </p:nvSpPr>
        <p:spPr>
          <a:xfrm>
            <a:off x="0" y="990600"/>
            <a:ext cx="8839200" cy="5715000"/>
          </a:xfrm>
        </p:spPr>
        <p:txBody>
          <a:bodyPr>
            <a:normAutofit fontScale="85000" lnSpcReduction="20000"/>
          </a:bodyPr>
          <a:lstStyle/>
          <a:p>
            <a:pPr marL="0" indent="0">
              <a:buNone/>
            </a:pPr>
            <a:r>
              <a:rPr lang="en-US" dirty="0"/>
              <a:t>A JAR (Java Archive) is a package file format typically used to aggregate many Java class files and associated metadata and resources (text, images, etc.) into one file to distribute application software or libraries on the Java platform.</a:t>
            </a:r>
          </a:p>
          <a:p>
            <a:pPr marL="0" indent="0">
              <a:buNone/>
            </a:pPr>
            <a:endParaRPr lang="en-US" dirty="0"/>
          </a:p>
          <a:p>
            <a:pPr marL="0" indent="0">
              <a:buNone/>
            </a:pPr>
            <a:r>
              <a:rPr lang="en-US" b="1" u="sng" dirty="0" smtClean="0"/>
              <a:t>Creation of JAR File?</a:t>
            </a:r>
            <a:endParaRPr lang="en-US" b="1" u="sng" dirty="0"/>
          </a:p>
          <a:p>
            <a:pPr marL="0" indent="0">
              <a:buNone/>
            </a:pPr>
            <a:r>
              <a:rPr lang="en-US" dirty="0"/>
              <a:t>C:\&gt;</a:t>
            </a:r>
            <a:r>
              <a:rPr lang="en-US" dirty="0">
                <a:solidFill>
                  <a:srgbClr val="FF0000"/>
                </a:solidFill>
              </a:rPr>
              <a:t> jar </a:t>
            </a:r>
            <a:r>
              <a:rPr lang="en-US" dirty="0" err="1">
                <a:solidFill>
                  <a:srgbClr val="FF0000"/>
                </a:solidFill>
              </a:rPr>
              <a:t>cf</a:t>
            </a:r>
            <a:r>
              <a:rPr lang="en-US" dirty="0">
                <a:solidFill>
                  <a:srgbClr val="FF0000"/>
                </a:solidFill>
              </a:rPr>
              <a:t> pack.jar pack</a:t>
            </a:r>
          </a:p>
          <a:p>
            <a:pPr marL="0" indent="0">
              <a:buNone/>
            </a:pPr>
            <a:r>
              <a:rPr lang="en-US" dirty="0" err="1" smtClean="0">
                <a:solidFill>
                  <a:srgbClr val="FF0000"/>
                </a:solidFill>
              </a:rPr>
              <a:t>cf</a:t>
            </a:r>
            <a:r>
              <a:rPr lang="en-US" dirty="0" smtClean="0">
                <a:solidFill>
                  <a:srgbClr val="FF0000"/>
                </a:solidFill>
              </a:rPr>
              <a:t> </a:t>
            </a:r>
            <a:r>
              <a:rPr lang="en-US" dirty="0"/>
              <a:t>represents create the file. For example, assuming our package </a:t>
            </a:r>
            <a:r>
              <a:rPr lang="en-US" dirty="0">
                <a:solidFill>
                  <a:srgbClr val="FF0000"/>
                </a:solidFill>
              </a:rPr>
              <a:t>pack</a:t>
            </a:r>
            <a:r>
              <a:rPr lang="en-US" dirty="0"/>
              <a:t> is available in C:\</a:t>
            </a:r>
            <a:r>
              <a:rPr lang="en-US" dirty="0" smtClean="0"/>
              <a:t>directory</a:t>
            </a:r>
          </a:p>
          <a:p>
            <a:pPr marL="0" indent="0">
              <a:buNone/>
            </a:pPr>
            <a:r>
              <a:rPr lang="en-US" dirty="0"/>
              <a:t>Now , pack.jar file is created</a:t>
            </a:r>
          </a:p>
          <a:p>
            <a:pPr marL="0" indent="0">
              <a:buNone/>
            </a:pPr>
            <a:endParaRPr lang="en-US" dirty="0"/>
          </a:p>
          <a:p>
            <a:pPr marL="0" indent="0">
              <a:buNone/>
            </a:pPr>
            <a:r>
              <a:rPr lang="en-US" b="1" u="sng" dirty="0"/>
              <a:t>Viewing a JAR file: </a:t>
            </a:r>
            <a:endParaRPr lang="en-US" b="1" u="sng" dirty="0" smtClean="0"/>
          </a:p>
          <a:p>
            <a:pPr marL="0" indent="0">
              <a:buNone/>
            </a:pPr>
            <a:r>
              <a:rPr lang="en-US" dirty="0" smtClean="0"/>
              <a:t>To </a:t>
            </a:r>
            <a:r>
              <a:rPr lang="en-US" dirty="0"/>
              <a:t>view contents of .jar files, we can use the command as:</a:t>
            </a:r>
          </a:p>
          <a:p>
            <a:pPr marL="0" indent="0">
              <a:buNone/>
            </a:pPr>
            <a:r>
              <a:rPr lang="en-US" dirty="0">
                <a:solidFill>
                  <a:srgbClr val="FF0000"/>
                </a:solidFill>
              </a:rPr>
              <a:t>jar </a:t>
            </a:r>
            <a:r>
              <a:rPr lang="en-US" dirty="0" err="1">
                <a:solidFill>
                  <a:srgbClr val="FF0000"/>
                </a:solidFill>
              </a:rPr>
              <a:t>tf</a:t>
            </a:r>
            <a:r>
              <a:rPr lang="en-US" dirty="0">
                <a:solidFill>
                  <a:srgbClr val="FF0000"/>
                </a:solidFill>
              </a:rPr>
              <a:t> </a:t>
            </a:r>
            <a:r>
              <a:rPr lang="en-US" dirty="0" err="1">
                <a:solidFill>
                  <a:srgbClr val="FF0000"/>
                </a:solidFill>
              </a:rPr>
              <a:t>jarfilename</a:t>
            </a:r>
            <a:endParaRPr lang="en-US" dirty="0">
              <a:solidFill>
                <a:srgbClr val="FF0000"/>
              </a:solidFill>
            </a:endParaRPr>
          </a:p>
        </p:txBody>
      </p:sp>
    </p:spTree>
    <p:extLst>
      <p:ext uri="{BB962C8B-B14F-4D97-AF65-F5344CB8AC3E}">
        <p14:creationId xmlns:p14="http://schemas.microsoft.com/office/powerpoint/2010/main" val="31848031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381000"/>
            <a:ext cx="8610600" cy="476250"/>
          </a:xfrm>
        </p:spPr>
        <p:txBody>
          <a:bodyPr>
            <a:normAutofit fontScale="90000"/>
          </a:bodyPr>
          <a:lstStyle/>
          <a:p>
            <a:r>
              <a:rPr lang="en-US" dirty="0" smtClean="0"/>
              <a:t>Jar command</a:t>
            </a:r>
            <a:endParaRPr lang="en-US" dirty="0"/>
          </a:p>
        </p:txBody>
      </p:sp>
      <p:sp>
        <p:nvSpPr>
          <p:cNvPr id="3" name="Subtitle 2"/>
          <p:cNvSpPr>
            <a:spLocks noGrp="1"/>
          </p:cNvSpPr>
          <p:nvPr>
            <p:ph type="subTitle" idx="4294967295"/>
          </p:nvPr>
        </p:nvSpPr>
        <p:spPr>
          <a:xfrm>
            <a:off x="0" y="990600"/>
            <a:ext cx="8839200" cy="5715000"/>
          </a:xfrm>
        </p:spPr>
        <p:txBody>
          <a:bodyPr>
            <a:normAutofit fontScale="62500" lnSpcReduction="20000"/>
          </a:bodyPr>
          <a:lstStyle/>
          <a:p>
            <a:pPr marL="0" indent="0">
              <a:buNone/>
            </a:pPr>
            <a:r>
              <a:rPr lang="en-US" b="1" u="sng" dirty="0" smtClean="0"/>
              <a:t>How </a:t>
            </a:r>
            <a:r>
              <a:rPr lang="en-US" b="1" u="sng" dirty="0"/>
              <a:t>to </a:t>
            </a:r>
            <a:r>
              <a:rPr lang="en-US" b="1" u="sng" dirty="0" smtClean="0"/>
              <a:t>extract jar file?</a:t>
            </a:r>
            <a:endParaRPr lang="en-US" b="1" u="sng" dirty="0"/>
          </a:p>
          <a:p>
            <a:pPr marL="0" indent="0">
              <a:buNone/>
            </a:pPr>
            <a:r>
              <a:rPr lang="en-US" dirty="0">
                <a:solidFill>
                  <a:srgbClr val="FF0000"/>
                </a:solidFill>
              </a:rPr>
              <a:t>jar </a:t>
            </a:r>
            <a:r>
              <a:rPr lang="en-US" dirty="0" err="1" smtClean="0">
                <a:solidFill>
                  <a:srgbClr val="FF0000"/>
                </a:solidFill>
              </a:rPr>
              <a:t>xf</a:t>
            </a:r>
            <a:r>
              <a:rPr lang="en-US" dirty="0" smtClean="0">
                <a:solidFill>
                  <a:srgbClr val="FF0000"/>
                </a:solidFill>
              </a:rPr>
              <a:t> </a:t>
            </a:r>
            <a:r>
              <a:rPr lang="en-US" dirty="0">
                <a:solidFill>
                  <a:srgbClr val="FF0000"/>
                </a:solidFill>
              </a:rPr>
              <a:t>pack.jar</a:t>
            </a:r>
          </a:p>
          <a:p>
            <a:pPr marL="0" indent="0">
              <a:buNone/>
            </a:pPr>
            <a:endParaRPr lang="en-US" dirty="0" smtClean="0"/>
          </a:p>
          <a:p>
            <a:pPr marL="0" indent="0">
              <a:buNone/>
            </a:pPr>
            <a:r>
              <a:rPr lang="en-US" dirty="0" smtClean="0"/>
              <a:t>How to create jar file which can run?</a:t>
            </a:r>
            <a:endParaRPr lang="en-US" dirty="0"/>
          </a:p>
          <a:p>
            <a:pPr marL="0" indent="0">
              <a:buNone/>
            </a:pPr>
            <a:r>
              <a:rPr lang="en-US" dirty="0"/>
              <a:t>Running a JAR file: To run an application packaged as a JAR file (requires the Main-class manifest header) , following command can be used:</a:t>
            </a:r>
          </a:p>
          <a:p>
            <a:pPr marL="0" indent="0">
              <a:buNone/>
            </a:pPr>
            <a:r>
              <a:rPr lang="en-US" dirty="0"/>
              <a:t>C:\&gt;java -jar pack.jar</a:t>
            </a:r>
          </a:p>
          <a:p>
            <a:pPr marL="0" indent="0">
              <a:buNone/>
            </a:pPr>
            <a:endParaRPr lang="en-US" dirty="0"/>
          </a:p>
          <a:p>
            <a:pPr marL="0" indent="0">
              <a:buNone/>
            </a:pPr>
            <a:r>
              <a:rPr lang="en-US" dirty="0"/>
              <a:t>How to create a runnable jar file?</a:t>
            </a:r>
          </a:p>
          <a:p>
            <a:pPr marL="0" indent="0">
              <a:buNone/>
            </a:pPr>
            <a:r>
              <a:rPr lang="en-US" dirty="0">
                <a:solidFill>
                  <a:srgbClr val="FF0000"/>
                </a:solidFill>
              </a:rPr>
              <a:t>jar </a:t>
            </a:r>
            <a:r>
              <a:rPr lang="en-US" dirty="0" err="1">
                <a:solidFill>
                  <a:srgbClr val="FF0000"/>
                </a:solidFill>
              </a:rPr>
              <a:t>cfm</a:t>
            </a:r>
            <a:r>
              <a:rPr lang="en-US" dirty="0">
                <a:solidFill>
                  <a:srgbClr val="FF0000"/>
                </a:solidFill>
              </a:rPr>
              <a:t> MyJar.jar Manifest.txt </a:t>
            </a:r>
            <a:r>
              <a:rPr lang="en-US" dirty="0" err="1">
                <a:solidFill>
                  <a:srgbClr val="FF0000"/>
                </a:solidFill>
              </a:rPr>
              <a:t>MyPackage</a:t>
            </a:r>
            <a:r>
              <a:rPr lang="en-US" dirty="0">
                <a:solidFill>
                  <a:srgbClr val="FF0000"/>
                </a:solidFill>
              </a:rPr>
              <a:t>/*.class</a:t>
            </a:r>
          </a:p>
          <a:p>
            <a:pPr marL="0" indent="0">
              <a:buNone/>
            </a:pPr>
            <a:r>
              <a:rPr lang="en-US" dirty="0"/>
              <a:t>This creates the JAR file with a manifest with the following contents:</a:t>
            </a:r>
          </a:p>
          <a:p>
            <a:pPr marL="0" indent="0">
              <a:buNone/>
            </a:pPr>
            <a:endParaRPr lang="en-US" dirty="0"/>
          </a:p>
          <a:p>
            <a:pPr marL="0" indent="0">
              <a:buNone/>
            </a:pPr>
            <a:r>
              <a:rPr lang="en-US" dirty="0">
                <a:solidFill>
                  <a:srgbClr val="FF0000"/>
                </a:solidFill>
              </a:rPr>
              <a:t>Manifest-Version: 1.0</a:t>
            </a:r>
          </a:p>
          <a:p>
            <a:pPr marL="0" indent="0">
              <a:buNone/>
            </a:pPr>
            <a:r>
              <a:rPr lang="en-US" dirty="0">
                <a:solidFill>
                  <a:srgbClr val="FF0000"/>
                </a:solidFill>
              </a:rPr>
              <a:t>Created-By: 1.7.0_06 (Oracle Corporation)</a:t>
            </a:r>
          </a:p>
          <a:p>
            <a:pPr marL="0" indent="0">
              <a:buNone/>
            </a:pPr>
            <a:r>
              <a:rPr lang="en-US" dirty="0">
                <a:solidFill>
                  <a:srgbClr val="FF0000"/>
                </a:solidFill>
              </a:rPr>
              <a:t>Main-Class: </a:t>
            </a:r>
            <a:r>
              <a:rPr lang="en-US" dirty="0" err="1">
                <a:solidFill>
                  <a:srgbClr val="FF0000"/>
                </a:solidFill>
              </a:rPr>
              <a:t>MyPackage.MyClass</a:t>
            </a:r>
            <a:endParaRPr lang="en-US" dirty="0">
              <a:solidFill>
                <a:srgbClr val="FF0000"/>
              </a:solidFill>
            </a:endParaRPr>
          </a:p>
          <a:p>
            <a:pPr marL="0" indent="0">
              <a:buNone/>
            </a:pPr>
            <a:endParaRPr lang="en-US" dirty="0"/>
          </a:p>
          <a:p>
            <a:pPr marL="0" indent="0">
              <a:buNone/>
            </a:pPr>
            <a:r>
              <a:rPr lang="en-US" dirty="0"/>
              <a:t>How to run jar file created above?</a:t>
            </a:r>
          </a:p>
          <a:p>
            <a:pPr marL="0" indent="0">
              <a:buNone/>
            </a:pPr>
            <a:r>
              <a:rPr lang="en-US" dirty="0">
                <a:solidFill>
                  <a:srgbClr val="FF0000"/>
                </a:solidFill>
              </a:rPr>
              <a:t>java -jar MyJar.jar</a:t>
            </a:r>
          </a:p>
        </p:txBody>
      </p:sp>
    </p:spTree>
    <p:extLst>
      <p:ext uri="{BB962C8B-B14F-4D97-AF65-F5344CB8AC3E}">
        <p14:creationId xmlns:p14="http://schemas.microsoft.com/office/powerpoint/2010/main" val="115401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03908"/>
            <a:ext cx="8534400" cy="6754092"/>
          </a:xfrm>
        </p:spPr>
        <p:txBody>
          <a:bodyPr>
            <a:normAutofit fontScale="25000" lnSpcReduction="20000"/>
          </a:bodyPr>
          <a:lstStyle/>
          <a:p>
            <a:pPr algn="l"/>
            <a:r>
              <a:rPr lang="en-US" sz="14400" dirty="0" smtClean="0">
                <a:solidFill>
                  <a:srgbClr val="FF0000"/>
                </a:solidFill>
              </a:rPr>
              <a:t>3.Character Type : </a:t>
            </a:r>
            <a:r>
              <a:rPr lang="en-US" sz="9600" dirty="0" smtClean="0">
                <a:solidFill>
                  <a:srgbClr val="00B050"/>
                </a:solidFill>
              </a:rPr>
              <a:t>char </a:t>
            </a:r>
            <a:r>
              <a:rPr lang="en-US" sz="9600" dirty="0" smtClean="0"/>
              <a:t>In C language 1 byte is used to store each character</a:t>
            </a:r>
          </a:p>
          <a:p>
            <a:pPr algn="l"/>
            <a:r>
              <a:rPr lang="en-US" sz="9600" dirty="0" smtClean="0"/>
              <a:t>C supports, </a:t>
            </a:r>
            <a:r>
              <a:rPr lang="en-US" sz="9600" dirty="0" smtClean="0">
                <a:solidFill>
                  <a:srgbClr val="FF0000"/>
                </a:solidFill>
              </a:rPr>
              <a:t>ASCII</a:t>
            </a:r>
            <a:r>
              <a:rPr lang="en-US" sz="9600" dirty="0" smtClean="0"/>
              <a:t> character code(can represent only 255 different characters), and supports only English related characters</a:t>
            </a:r>
          </a:p>
          <a:p>
            <a:pPr algn="l"/>
            <a:r>
              <a:rPr lang="en-US" sz="9600" dirty="0" smtClean="0"/>
              <a:t>In Java 2 bytes are used to store each character</a:t>
            </a:r>
          </a:p>
          <a:p>
            <a:pPr algn="l"/>
            <a:r>
              <a:rPr lang="en-US" sz="9600" dirty="0" smtClean="0"/>
              <a:t>Java uses </a:t>
            </a:r>
            <a:r>
              <a:rPr lang="en-US" sz="9600" dirty="0" smtClean="0">
                <a:solidFill>
                  <a:srgbClr val="FF0000"/>
                </a:solidFill>
              </a:rPr>
              <a:t>UNICODE</a:t>
            </a:r>
            <a:r>
              <a:rPr lang="en-US" sz="9600" dirty="0" smtClean="0"/>
              <a:t> character code</a:t>
            </a:r>
          </a:p>
          <a:p>
            <a:pPr algn="l"/>
            <a:r>
              <a:rPr lang="en-US" sz="9600" dirty="0" smtClean="0"/>
              <a:t>Can represent 65,535 different characters includes Japanese, Hindi, Kannada, Telugu, Tamil, etc....</a:t>
            </a:r>
          </a:p>
          <a:p>
            <a:pPr algn="l"/>
            <a:r>
              <a:rPr lang="en-US" sz="9600" dirty="0" smtClean="0"/>
              <a:t>Though UNICODE uses extra 1 byte, for each character, it supports most of the international characters directly, unlike ASCII code. </a:t>
            </a:r>
            <a:r>
              <a:rPr lang="en-US" sz="9600" dirty="0" err="1" smtClean="0">
                <a:solidFill>
                  <a:srgbClr val="FF0000"/>
                </a:solidFill>
              </a:rPr>
              <a:t>Eg</a:t>
            </a:r>
            <a:r>
              <a:rPr lang="en-US" sz="9600" dirty="0" smtClean="0">
                <a:solidFill>
                  <a:srgbClr val="FF0000"/>
                </a:solidFill>
              </a:rPr>
              <a:t>: char c = ‘A’;</a:t>
            </a:r>
          </a:p>
          <a:p>
            <a:pPr algn="l"/>
            <a:r>
              <a:rPr lang="en-US" sz="9600" dirty="0" smtClean="0"/>
              <a:t>Java has built in support for internationalization(i18n)</a:t>
            </a:r>
          </a:p>
          <a:p>
            <a:pPr algn="l"/>
            <a:r>
              <a:rPr lang="en-US" sz="14400" dirty="0" smtClean="0">
                <a:solidFill>
                  <a:srgbClr val="FF0000"/>
                </a:solidFill>
              </a:rPr>
              <a:t>4.Boolean uses 1 bit storage</a:t>
            </a:r>
          </a:p>
          <a:p>
            <a:pPr algn="l"/>
            <a:r>
              <a:rPr lang="en-US" sz="14400" dirty="0" err="1" smtClean="0">
                <a:solidFill>
                  <a:srgbClr val="00B050"/>
                </a:solidFill>
              </a:rPr>
              <a:t>boolean</a:t>
            </a:r>
            <a:r>
              <a:rPr lang="en-US" sz="14400" dirty="0" smtClean="0">
                <a:solidFill>
                  <a:srgbClr val="00B050"/>
                </a:solidFill>
              </a:rPr>
              <a:t> </a:t>
            </a:r>
            <a:r>
              <a:rPr lang="en-US" sz="14400" dirty="0" smtClean="0">
                <a:solidFill>
                  <a:schemeClr val="tx1">
                    <a:lumMod val="65000"/>
                    <a:lumOff val="35000"/>
                  </a:schemeClr>
                </a:solidFill>
              </a:rPr>
              <a:t>possible values are </a:t>
            </a:r>
            <a:r>
              <a:rPr lang="en-US" sz="14400" dirty="0" smtClean="0">
                <a:solidFill>
                  <a:srgbClr val="00B050"/>
                </a:solidFill>
              </a:rPr>
              <a:t>true</a:t>
            </a:r>
            <a:r>
              <a:rPr lang="en-US" sz="14400" dirty="0" smtClean="0">
                <a:solidFill>
                  <a:schemeClr val="tx1"/>
                </a:solidFill>
              </a:rPr>
              <a:t>,</a:t>
            </a:r>
            <a:r>
              <a:rPr lang="en-US" sz="14400" dirty="0" smtClean="0">
                <a:solidFill>
                  <a:srgbClr val="00B050"/>
                </a:solidFill>
              </a:rPr>
              <a:t> false </a:t>
            </a:r>
          </a:p>
          <a:p>
            <a:pPr algn="l"/>
            <a:r>
              <a:rPr lang="en-US" sz="14400" dirty="0" err="1" smtClean="0">
                <a:solidFill>
                  <a:srgbClr val="FF0000"/>
                </a:solidFill>
              </a:rPr>
              <a:t>Eg</a:t>
            </a:r>
            <a:r>
              <a:rPr lang="en-US" sz="14400" dirty="0" smtClean="0">
                <a:solidFill>
                  <a:srgbClr val="FF0000"/>
                </a:solidFill>
              </a:rPr>
              <a:t>: </a:t>
            </a:r>
            <a:r>
              <a:rPr lang="en-US" sz="14400" dirty="0" err="1" smtClean="0">
                <a:solidFill>
                  <a:srgbClr val="FF0000"/>
                </a:solidFill>
              </a:rPr>
              <a:t>boolean</a:t>
            </a:r>
            <a:r>
              <a:rPr lang="en-US" sz="14400" dirty="0" smtClean="0">
                <a:solidFill>
                  <a:srgbClr val="FF0000"/>
                </a:solidFill>
              </a:rPr>
              <a:t> raining=true;</a:t>
            </a:r>
          </a:p>
          <a:p>
            <a:pPr algn="l"/>
            <a:r>
              <a:rPr lang="en-US" sz="14400" dirty="0" smtClean="0">
                <a:solidFill>
                  <a:srgbClr val="FF0000"/>
                </a:solidFill>
              </a:rPr>
              <a:t>5. void </a:t>
            </a:r>
            <a:r>
              <a:rPr lang="en-US" sz="14400" dirty="0" smtClean="0">
                <a:solidFill>
                  <a:schemeClr val="tx1">
                    <a:lumMod val="65000"/>
                    <a:lumOff val="35000"/>
                  </a:schemeClr>
                </a:solidFill>
              </a:rPr>
              <a:t>means no type, generally used when a method does not return any value.</a:t>
            </a:r>
          </a:p>
          <a:p>
            <a:pPr algn="l"/>
            <a:endParaRPr lang="en-US" dirty="0">
              <a:solidFill>
                <a:srgbClr val="FF0000"/>
              </a:solidFill>
            </a:endParaRPr>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25000" lnSpcReduction="20000"/>
          </a:bodyPr>
          <a:lstStyle/>
          <a:p>
            <a:pPr algn="l"/>
            <a:r>
              <a:rPr lang="en-US" sz="14400" dirty="0" smtClean="0">
                <a:solidFill>
                  <a:srgbClr val="FF0000"/>
                </a:solidFill>
              </a:rPr>
              <a:t>Operators</a:t>
            </a:r>
          </a:p>
          <a:p>
            <a:pPr algn="l"/>
            <a:r>
              <a:rPr lang="en-US" sz="9600" dirty="0" smtClean="0">
                <a:solidFill>
                  <a:schemeClr val="bg1">
                    <a:lumMod val="65000"/>
                  </a:schemeClr>
                </a:solidFill>
              </a:rPr>
              <a:t>Operators are used to perform certain operation on the operands, and produce result. </a:t>
            </a:r>
          </a:p>
          <a:p>
            <a:pPr algn="l"/>
            <a:r>
              <a:rPr lang="en-US" sz="9600" dirty="0" smtClean="0">
                <a:solidFill>
                  <a:srgbClr val="FF0000"/>
                </a:solidFill>
              </a:rPr>
              <a:t>1.Arithmetic</a:t>
            </a:r>
          </a:p>
          <a:p>
            <a:pPr algn="l"/>
            <a:r>
              <a:rPr lang="en-US" sz="9600" dirty="0" smtClean="0"/>
              <a:t>+, -, *(multiplication), /, %(Modulo) - reminder of division[5%2  is 1]</a:t>
            </a:r>
          </a:p>
          <a:p>
            <a:pPr algn="l"/>
            <a:r>
              <a:rPr lang="en-US" sz="9600" dirty="0" smtClean="0"/>
              <a:t>++(increment) x++; means x = x+1;(increases value by 1) </a:t>
            </a:r>
          </a:p>
          <a:p>
            <a:pPr algn="l"/>
            <a:r>
              <a:rPr lang="en-US" sz="9600" dirty="0" smtClean="0"/>
              <a:t>--(decrement)(decreases values by 1)</a:t>
            </a:r>
          </a:p>
          <a:p>
            <a:pPr algn="l"/>
            <a:r>
              <a:rPr lang="en-US" sz="9600" dirty="0" smtClean="0"/>
              <a:t>Post increment </a:t>
            </a:r>
            <a:r>
              <a:rPr lang="en-US" sz="9600" dirty="0" smtClean="0">
                <a:solidFill>
                  <a:srgbClr val="FF0000"/>
                </a:solidFill>
              </a:rPr>
              <a:t>x++;                     </a:t>
            </a:r>
            <a:r>
              <a:rPr lang="en-US" sz="9600" dirty="0" smtClean="0"/>
              <a:t>Pre increment </a:t>
            </a:r>
            <a:r>
              <a:rPr lang="en-US" sz="9600" dirty="0" smtClean="0">
                <a:solidFill>
                  <a:srgbClr val="FF0000"/>
                </a:solidFill>
              </a:rPr>
              <a:t>++x;</a:t>
            </a:r>
          </a:p>
          <a:p>
            <a:pPr algn="l"/>
            <a:r>
              <a:rPr lang="en-US" sz="9600" dirty="0" smtClean="0"/>
              <a:t>Arithmetic operations can be performed between variables or fixed values(</a:t>
            </a:r>
            <a:r>
              <a:rPr lang="en-US" sz="9600" dirty="0" err="1" smtClean="0"/>
              <a:t>i</a:t>
            </a:r>
            <a:r>
              <a:rPr lang="en-US" sz="9600" dirty="0" smtClean="0"/>
              <a:t>..e Literals) of any numeric data type</a:t>
            </a:r>
          </a:p>
          <a:p>
            <a:pPr algn="l"/>
            <a:r>
              <a:rPr lang="en-US" sz="9600" dirty="0" smtClean="0">
                <a:solidFill>
                  <a:srgbClr val="FF0000"/>
                </a:solidFill>
              </a:rPr>
              <a:t>2.Relative or Comparison </a:t>
            </a:r>
            <a:r>
              <a:rPr lang="en-US" sz="9600" dirty="0" smtClean="0"/>
              <a:t>x</a:t>
            </a:r>
            <a:r>
              <a:rPr lang="en-US" sz="9600" dirty="0" smtClean="0">
                <a:solidFill>
                  <a:srgbClr val="FF0000"/>
                </a:solidFill>
              </a:rPr>
              <a:t>&lt;</a:t>
            </a:r>
            <a:r>
              <a:rPr lang="en-US" sz="9600" dirty="0" smtClean="0"/>
              <a:t>3,</a:t>
            </a:r>
            <a:r>
              <a:rPr lang="en-US" sz="9600" dirty="0" smtClean="0">
                <a:solidFill>
                  <a:srgbClr val="FF0000"/>
                </a:solidFill>
              </a:rPr>
              <a:t>&gt;</a:t>
            </a:r>
            <a:r>
              <a:rPr lang="en-US" sz="9600" dirty="0" smtClean="0"/>
              <a:t>, </a:t>
            </a:r>
            <a:r>
              <a:rPr lang="en-US" sz="9600" dirty="0" smtClean="0">
                <a:solidFill>
                  <a:srgbClr val="FF0000"/>
                </a:solidFill>
              </a:rPr>
              <a:t>&lt;=</a:t>
            </a:r>
            <a:r>
              <a:rPr lang="en-US" sz="9600" dirty="0" smtClean="0"/>
              <a:t>, </a:t>
            </a:r>
            <a:r>
              <a:rPr lang="en-US" sz="9600" dirty="0" smtClean="0">
                <a:solidFill>
                  <a:srgbClr val="FF0000"/>
                </a:solidFill>
              </a:rPr>
              <a:t>&gt;=</a:t>
            </a:r>
            <a:r>
              <a:rPr lang="en-US" sz="9600" dirty="0" smtClean="0"/>
              <a:t>, a</a:t>
            </a:r>
            <a:r>
              <a:rPr lang="en-US" sz="9600" dirty="0" smtClean="0">
                <a:solidFill>
                  <a:srgbClr val="FF0000"/>
                </a:solidFill>
              </a:rPr>
              <a:t>==b</a:t>
            </a:r>
            <a:r>
              <a:rPr lang="en-US" sz="9600" dirty="0" smtClean="0"/>
              <a:t>( checking equal to), </a:t>
            </a:r>
            <a:r>
              <a:rPr lang="en-US" sz="9600" dirty="0" smtClean="0">
                <a:solidFill>
                  <a:srgbClr val="FF0000"/>
                </a:solidFill>
              </a:rPr>
              <a:t>!=</a:t>
            </a:r>
            <a:r>
              <a:rPr lang="en-US" sz="9600" dirty="0" smtClean="0"/>
              <a:t>(not equal to) . Generally used with if statement</a:t>
            </a:r>
          </a:p>
          <a:p>
            <a:pPr algn="l"/>
            <a:r>
              <a:rPr lang="en-US" sz="9600" dirty="0" smtClean="0"/>
              <a:t>Used to compare variables or constant values</a:t>
            </a:r>
          </a:p>
          <a:p>
            <a:pPr algn="l"/>
            <a:r>
              <a:rPr lang="en-US" sz="9600" dirty="0" smtClean="0"/>
              <a:t>Generally Relational or Comparison expression evaluates to </a:t>
            </a:r>
            <a:r>
              <a:rPr lang="en-US" sz="9600" dirty="0" smtClean="0">
                <a:solidFill>
                  <a:srgbClr val="00B050"/>
                </a:solidFill>
              </a:rPr>
              <a:t>true</a:t>
            </a:r>
            <a:r>
              <a:rPr lang="en-US" sz="9600" dirty="0" smtClean="0"/>
              <a:t> or </a:t>
            </a:r>
            <a:r>
              <a:rPr lang="en-US" sz="9600" dirty="0" smtClean="0">
                <a:solidFill>
                  <a:srgbClr val="00B050"/>
                </a:solidFill>
              </a:rPr>
              <a:t>false</a:t>
            </a:r>
          </a:p>
          <a:p>
            <a:pPr algn="l"/>
            <a:r>
              <a:rPr lang="en-US" sz="9600" dirty="0" smtClean="0">
                <a:solidFill>
                  <a:srgbClr val="FF0000"/>
                </a:solidFill>
              </a:rPr>
              <a:t>3.Logical: </a:t>
            </a:r>
            <a:r>
              <a:rPr lang="en-US" sz="9600" dirty="0" smtClean="0">
                <a:solidFill>
                  <a:schemeClr val="tx1">
                    <a:lumMod val="50000"/>
                    <a:lumOff val="50000"/>
                  </a:schemeClr>
                </a:solidFill>
              </a:rPr>
              <a:t>Logical operators are used to combine two or more Relational or Comparison expressions(shown above).</a:t>
            </a:r>
          </a:p>
          <a:p>
            <a:pPr algn="l"/>
            <a:r>
              <a:rPr lang="en-US" sz="9600" dirty="0" smtClean="0">
                <a:solidFill>
                  <a:srgbClr val="FF0000"/>
                </a:solidFill>
              </a:rPr>
              <a:t>&amp;&amp;</a:t>
            </a:r>
            <a:r>
              <a:rPr lang="en-US" sz="9600" dirty="0" smtClean="0"/>
              <a:t>(Logical and)  true only when both are true </a:t>
            </a:r>
            <a:r>
              <a:rPr lang="en-US" sz="9600" dirty="0" err="1" smtClean="0"/>
              <a:t>Eg</a:t>
            </a:r>
            <a:r>
              <a:rPr lang="en-US" sz="9600" dirty="0" smtClean="0"/>
              <a:t>.(y==3)&amp;&amp;(z&gt;20)</a:t>
            </a:r>
          </a:p>
          <a:p>
            <a:pPr algn="l"/>
            <a:r>
              <a:rPr lang="en-US" sz="11200" dirty="0" smtClean="0">
                <a:solidFill>
                  <a:srgbClr val="FF0000"/>
                </a:solidFill>
              </a:rPr>
              <a:t>||</a:t>
            </a:r>
            <a:r>
              <a:rPr lang="en-US" sz="11200" dirty="0" smtClean="0"/>
              <a:t>(Logical or), true when any one is true </a:t>
            </a:r>
            <a:r>
              <a:rPr lang="en-US" sz="11200" dirty="0" err="1" smtClean="0"/>
              <a:t>Eg</a:t>
            </a:r>
            <a:r>
              <a:rPr lang="en-US" sz="11200" dirty="0" smtClean="0"/>
              <a:t>. (</a:t>
            </a:r>
            <a:r>
              <a:rPr lang="en-US" sz="11200" dirty="0" err="1" smtClean="0"/>
              <a:t>rt</a:t>
            </a:r>
            <a:r>
              <a:rPr lang="en-US" sz="11200" dirty="0" smtClean="0"/>
              <a:t>&gt;30)||(</a:t>
            </a:r>
            <a:r>
              <a:rPr lang="en-US" sz="11200" dirty="0" err="1" smtClean="0"/>
              <a:t>ot</a:t>
            </a:r>
            <a:r>
              <a:rPr lang="en-US" sz="11200" dirty="0" smtClean="0"/>
              <a:t>&gt;40)</a:t>
            </a:r>
          </a:p>
          <a:p>
            <a:pPr algn="l"/>
            <a:r>
              <a:rPr lang="en-US" sz="11200" dirty="0" smtClean="0">
                <a:solidFill>
                  <a:srgbClr val="FF0000"/>
                </a:solidFill>
              </a:rPr>
              <a:t>!</a:t>
            </a:r>
            <a:r>
              <a:rPr lang="en-US" sz="11200" dirty="0" smtClean="0"/>
              <a:t>(Logical not) – negates the logical expression</a:t>
            </a:r>
          </a:p>
        </p:txBody>
      </p:sp>
      <p:sp>
        <p:nvSpPr>
          <p:cNvPr id="4" name="Footer Placeholder 3"/>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13192</TotalTime>
  <Words>6404</Words>
  <Application>Microsoft Office PowerPoint</Application>
  <PresentationFormat>On-screen Show (4:3)</PresentationFormat>
  <Paragraphs>887</Paragraphs>
  <Slides>77</Slides>
  <Notes>2</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Java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StringBuilder, StringBuffer Difference</vt:lpstr>
      <vt:lpstr>String performance</vt:lpstr>
      <vt:lpstr>Create jar using Eclipse IDE</vt:lpstr>
      <vt:lpstr>Create jar using Eclipse IDE</vt:lpstr>
      <vt:lpstr>Create jar using Eclipse IDE</vt:lpstr>
      <vt:lpstr>Jar command</vt:lpstr>
      <vt:lpstr>Jar command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admin</dc:creator>
  <cp:lastModifiedBy>HP</cp:lastModifiedBy>
  <cp:revision>959</cp:revision>
  <dcterms:created xsi:type="dcterms:W3CDTF">2015-12-14T13:45:37Z</dcterms:created>
  <dcterms:modified xsi:type="dcterms:W3CDTF">2018-07-10T14:07:51Z</dcterms:modified>
</cp:coreProperties>
</file>