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3" r:id="rId2"/>
    <p:sldId id="264" r:id="rId3"/>
    <p:sldId id="256" r:id="rId4"/>
    <p:sldId id="257" r:id="rId5"/>
    <p:sldId id="258" r:id="rId6"/>
    <p:sldId id="259" r:id="rId7"/>
    <p:sldId id="261" r:id="rId8"/>
    <p:sldId id="272" r:id="rId9"/>
    <p:sldId id="266" r:id="rId10"/>
    <p:sldId id="270" r:id="rId11"/>
    <p:sldId id="260" r:id="rId12"/>
    <p:sldId id="271" r:id="rId13"/>
    <p:sldId id="267" r:id="rId14"/>
    <p:sldId id="274" r:id="rId15"/>
    <p:sldId id="273" r:id="rId16"/>
    <p:sldId id="265" r:id="rId17"/>
    <p:sldId id="262"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6508F-C054-45AD-B674-18C797F7CC8E}" type="datetimeFigureOut">
              <a:rPr lang="en-US" smtClean="0"/>
              <a:pPr/>
              <a:t>7/19/2017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96AC3-F383-4CD4-A47A-5A9A35D2D6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296AC3-F383-4CD4-A47A-5A9A35D2D64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42BFEE-EABC-410B-87F6-4DB934E36F03}"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42BFEE-EABC-410B-87F6-4DB934E36F03}"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42BFEE-EABC-410B-87F6-4DB934E36F03}"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42BFEE-EABC-410B-87F6-4DB934E36F03}" type="datetimeFigureOut">
              <a:rPr lang="en-US" smtClean="0"/>
              <a:pPr/>
              <a:t>7/19/2017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42BFEE-EABC-410B-87F6-4DB934E36F03}" type="datetimeFigureOut">
              <a:rPr lang="en-US" smtClean="0"/>
              <a:pPr/>
              <a:t>7/19/2017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BFEE-EABC-410B-87F6-4DB934E36F03}" type="datetimeFigureOut">
              <a:rPr lang="en-US" smtClean="0"/>
              <a:pPr/>
              <a:t>7/19/2017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2BFEE-EABC-410B-87F6-4DB934E36F03}"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42BFEE-EABC-410B-87F6-4DB934E36F03}"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4221-3995-401E-A616-9AA2E4407F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BFEE-EABC-410B-87F6-4DB934E36F03}" type="datetimeFigureOut">
              <a:rPr lang="en-US" smtClean="0"/>
              <a:pPr/>
              <a:t>7/19/2017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4221-3995-401E-A616-9AA2E4407F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28601"/>
            <a:ext cx="9144000" cy="6740307"/>
          </a:xfrm>
          <a:prstGeom prst="rect">
            <a:avLst/>
          </a:prstGeom>
          <a:noFill/>
        </p:spPr>
        <p:txBody>
          <a:bodyPr wrap="square" rtlCol="0">
            <a:spAutoFit/>
          </a:bodyPr>
          <a:lstStyle/>
          <a:p>
            <a:r>
              <a:rPr lang="en-US" dirty="0" smtClean="0"/>
              <a:t>Below are the relationships that can exist between classes</a:t>
            </a:r>
          </a:p>
          <a:p>
            <a:r>
              <a:rPr lang="en-US" b="1" dirty="0" smtClean="0"/>
              <a:t>1.Composition</a:t>
            </a:r>
            <a:r>
              <a:rPr lang="en-US" dirty="0" smtClean="0"/>
              <a:t> or </a:t>
            </a:r>
            <a:r>
              <a:rPr lang="en-US" b="1" dirty="0" smtClean="0"/>
              <a:t>has a </a:t>
            </a:r>
            <a:r>
              <a:rPr lang="en-US" dirty="0" smtClean="0"/>
              <a:t>or </a:t>
            </a:r>
            <a:r>
              <a:rPr lang="en-US" b="1" dirty="0" smtClean="0"/>
              <a:t>Container</a:t>
            </a:r>
            <a:r>
              <a:rPr lang="en-US" dirty="0" smtClean="0"/>
              <a:t> relationship :</a:t>
            </a:r>
          </a:p>
          <a:p>
            <a:r>
              <a:rPr lang="en-US" i="1" dirty="0" smtClean="0"/>
              <a:t>class Employee{</a:t>
            </a:r>
          </a:p>
          <a:p>
            <a:r>
              <a:rPr lang="en-US" i="1" dirty="0" err="1" smtClean="0"/>
              <a:t>int</a:t>
            </a:r>
            <a:r>
              <a:rPr lang="en-US" i="1" dirty="0" smtClean="0"/>
              <a:t> I;</a:t>
            </a:r>
          </a:p>
          <a:p>
            <a:r>
              <a:rPr lang="en-US" i="1" dirty="0" smtClean="0">
                <a:solidFill>
                  <a:srgbClr val="FF0000"/>
                </a:solidFill>
              </a:rPr>
              <a:t>Address </a:t>
            </a:r>
            <a:r>
              <a:rPr lang="en-US" i="1" dirty="0" err="1" smtClean="0">
                <a:solidFill>
                  <a:srgbClr val="FF0000"/>
                </a:solidFill>
              </a:rPr>
              <a:t>obj</a:t>
            </a:r>
            <a:r>
              <a:rPr lang="en-US" i="1" dirty="0" smtClean="0">
                <a:solidFill>
                  <a:srgbClr val="FF0000"/>
                </a:solidFill>
              </a:rPr>
              <a:t>;   / /Address is another class</a:t>
            </a:r>
          </a:p>
          <a:p>
            <a:endParaRPr lang="en-US" i="1" dirty="0" smtClean="0"/>
          </a:p>
          <a:p>
            <a:r>
              <a:rPr lang="en-US" i="1" dirty="0" smtClean="0"/>
              <a:t>void met1(){ </a:t>
            </a:r>
          </a:p>
          <a:p>
            <a:r>
              <a:rPr lang="en-US" i="1" dirty="0" smtClean="0"/>
              <a:t>//…statements</a:t>
            </a:r>
          </a:p>
          <a:p>
            <a:r>
              <a:rPr lang="en-US" i="1" dirty="0" smtClean="0"/>
              <a:t>}</a:t>
            </a:r>
          </a:p>
          <a:p>
            <a:r>
              <a:rPr lang="en-US" i="1" dirty="0" smtClean="0"/>
              <a:t>}</a:t>
            </a:r>
          </a:p>
          <a:p>
            <a:r>
              <a:rPr lang="en-US" dirty="0" smtClean="0"/>
              <a:t>Above is has a relationship between class </a:t>
            </a:r>
            <a:r>
              <a:rPr lang="en-US" i="1" dirty="0" smtClean="0"/>
              <a:t>Employee</a:t>
            </a:r>
            <a:r>
              <a:rPr lang="en-US" dirty="0" smtClean="0"/>
              <a:t> and class</a:t>
            </a:r>
            <a:r>
              <a:rPr lang="en-US" i="1" dirty="0" smtClean="0">
                <a:solidFill>
                  <a:srgbClr val="FF0000"/>
                </a:solidFill>
              </a:rPr>
              <a:t> Address</a:t>
            </a:r>
            <a:r>
              <a:rPr lang="en-US" dirty="0" smtClean="0"/>
              <a:t>, </a:t>
            </a:r>
            <a:r>
              <a:rPr lang="en-US" dirty="0" err="1" smtClean="0"/>
              <a:t>i</a:t>
            </a:r>
            <a:r>
              <a:rPr lang="en-US" dirty="0" smtClean="0"/>
              <a:t>..e class </a:t>
            </a:r>
            <a:r>
              <a:rPr lang="en-US" i="1" dirty="0" smtClean="0"/>
              <a:t>Employee</a:t>
            </a:r>
            <a:r>
              <a:rPr lang="en-US" dirty="0" smtClean="0"/>
              <a:t> has  class </a:t>
            </a:r>
            <a:r>
              <a:rPr lang="en-US" i="1" dirty="0" smtClean="0">
                <a:solidFill>
                  <a:srgbClr val="FF0000"/>
                </a:solidFill>
              </a:rPr>
              <a:t>Address </a:t>
            </a:r>
            <a:endParaRPr lang="en-US" dirty="0" smtClean="0"/>
          </a:p>
          <a:p>
            <a:r>
              <a:rPr lang="en-US" b="1" u="sng" dirty="0" smtClean="0">
                <a:solidFill>
                  <a:srgbClr val="FF0000"/>
                </a:solidFill>
              </a:rPr>
              <a:t>Inheritance Relationship:</a:t>
            </a:r>
          </a:p>
          <a:p>
            <a:r>
              <a:rPr lang="en-US" dirty="0" smtClean="0"/>
              <a:t>Another relationship that can exist between classes is Inheritance relationship.</a:t>
            </a:r>
          </a:p>
          <a:p>
            <a:r>
              <a:rPr lang="en-US" dirty="0" smtClean="0"/>
              <a:t>One class inherits data members  and member methods of another class. Inheritance is also called </a:t>
            </a:r>
            <a:r>
              <a:rPr lang="en-US" dirty="0" smtClean="0">
                <a:solidFill>
                  <a:srgbClr val="FF0000"/>
                </a:solidFill>
              </a:rPr>
              <a:t>is-a</a:t>
            </a:r>
            <a:r>
              <a:rPr lang="en-US" dirty="0" smtClean="0"/>
              <a:t> relationship. Or </a:t>
            </a:r>
            <a:r>
              <a:rPr lang="en-US" dirty="0" smtClean="0">
                <a:solidFill>
                  <a:srgbClr val="FF0000"/>
                </a:solidFill>
              </a:rPr>
              <a:t>Generalization</a:t>
            </a:r>
          </a:p>
          <a:p>
            <a:r>
              <a:rPr lang="en-US" dirty="0" smtClean="0">
                <a:solidFill>
                  <a:srgbClr val="FF0000"/>
                </a:solidFill>
              </a:rPr>
              <a:t>extends</a:t>
            </a:r>
            <a:r>
              <a:rPr lang="en-US" dirty="0" smtClean="0"/>
              <a:t> keyword is used in inheritance</a:t>
            </a:r>
          </a:p>
          <a:p>
            <a:r>
              <a:rPr lang="en-US" dirty="0" smtClean="0"/>
              <a:t>Class which is being inherited/derived is called Base class or Parent class or Super class.</a:t>
            </a:r>
          </a:p>
          <a:p>
            <a:r>
              <a:rPr lang="en-US" dirty="0" smtClean="0"/>
              <a:t>Class which inherits from Base class is called Derived class or Child class or Sub class.</a:t>
            </a:r>
          </a:p>
          <a:p>
            <a:endParaRPr lang="en-US" dirty="0" smtClean="0"/>
          </a:p>
          <a:p>
            <a:r>
              <a:rPr lang="en-US" b="1" dirty="0" smtClean="0"/>
              <a:t>Advantage of Inheritance:</a:t>
            </a:r>
          </a:p>
          <a:p>
            <a:r>
              <a:rPr lang="en-US" dirty="0" smtClean="0"/>
              <a:t>Improves code reusability.</a:t>
            </a:r>
          </a:p>
          <a:p>
            <a:r>
              <a:rPr lang="en-US" dirty="0" smtClean="0"/>
              <a:t>Decrease duplication of code.</a:t>
            </a:r>
          </a:p>
          <a:p>
            <a:r>
              <a:rPr lang="en-US" dirty="0" smtClean="0"/>
              <a:t>Inheritance provides one more access </a:t>
            </a:r>
            <a:r>
              <a:rPr lang="en-US" dirty="0" err="1" smtClean="0"/>
              <a:t>specifier</a:t>
            </a:r>
            <a:r>
              <a:rPr lang="en-US" dirty="0" smtClean="0"/>
              <a:t>, which is </a:t>
            </a:r>
            <a:r>
              <a:rPr lang="en-US" dirty="0" smtClean="0">
                <a:solidFill>
                  <a:srgbClr val="FF0000"/>
                </a:solidFill>
              </a:rPr>
              <a:t>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0"/>
            <a:ext cx="7924800" cy="369332"/>
          </a:xfrm>
          <a:prstGeom prst="rect">
            <a:avLst/>
          </a:prstGeom>
          <a:noFill/>
        </p:spPr>
        <p:txBody>
          <a:bodyPr wrap="square" rtlCol="0">
            <a:spAutoFit/>
          </a:bodyPr>
          <a:lstStyle/>
          <a:p>
            <a:r>
              <a:rPr lang="en-US" b="1" u="sng" dirty="0" smtClean="0">
                <a:solidFill>
                  <a:srgbClr val="FF0000"/>
                </a:solidFill>
              </a:rPr>
              <a:t>Cyclic relationship not allowed in inheritance</a:t>
            </a:r>
            <a:endParaRPr lang="en-US" b="1" u="sng" dirty="0">
              <a:solidFill>
                <a:srgbClr val="FF0000"/>
              </a:solidFill>
            </a:endParaRPr>
          </a:p>
        </p:txBody>
      </p:sp>
      <p:sp>
        <p:nvSpPr>
          <p:cNvPr id="16" name="TextBox 15"/>
          <p:cNvSpPr txBox="1"/>
          <p:nvPr/>
        </p:nvSpPr>
        <p:spPr>
          <a:xfrm>
            <a:off x="0" y="4191000"/>
            <a:ext cx="7924800" cy="369332"/>
          </a:xfrm>
          <a:prstGeom prst="rect">
            <a:avLst/>
          </a:prstGeom>
          <a:noFill/>
        </p:spPr>
        <p:txBody>
          <a:bodyPr wrap="square" rtlCol="0">
            <a:spAutoFit/>
          </a:bodyPr>
          <a:lstStyle/>
          <a:p>
            <a:r>
              <a:rPr lang="en-US" b="1" u="sng" dirty="0" smtClean="0">
                <a:solidFill>
                  <a:srgbClr val="FF0000"/>
                </a:solidFill>
              </a:rPr>
              <a:t>Type casting between class, and return, parameter passage</a:t>
            </a:r>
            <a:endParaRPr lang="en-US" b="1" u="sng" dirty="0">
              <a:solidFill>
                <a:srgbClr val="FF0000"/>
              </a:solidFill>
            </a:endParaRPr>
          </a:p>
        </p:txBody>
      </p:sp>
      <p:sp>
        <p:nvSpPr>
          <p:cNvPr id="4" name="Rectangle 3"/>
          <p:cNvSpPr/>
          <p:nvPr/>
        </p:nvSpPr>
        <p:spPr>
          <a:xfrm>
            <a:off x="5715000" y="7620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5715000" y="29718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6" name="Straight Arrow Connector 5"/>
          <p:cNvCxnSpPr/>
          <p:nvPr/>
        </p:nvCxnSpPr>
        <p:spPr>
          <a:xfrm rot="5400000" flipH="1" flipV="1">
            <a:off x="5628410" y="2324100"/>
            <a:ext cx="1295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391400" y="16764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sz="2400" dirty="0"/>
          </a:p>
        </p:txBody>
      </p:sp>
      <p:cxnSp>
        <p:nvCxnSpPr>
          <p:cNvPr id="9" name="Straight Arrow Connector 8"/>
          <p:cNvCxnSpPr>
            <a:endCxn id="8" idx="0"/>
          </p:cNvCxnSpPr>
          <p:nvPr/>
        </p:nvCxnSpPr>
        <p:spPr>
          <a:xfrm>
            <a:off x="6629400" y="1143000"/>
            <a:ext cx="12954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781800" y="2438400"/>
            <a:ext cx="1295400"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 y="609600"/>
            <a:ext cx="5334000" cy="1015663"/>
          </a:xfrm>
          <a:prstGeom prst="rect">
            <a:avLst/>
          </a:prstGeom>
          <a:noFill/>
        </p:spPr>
        <p:txBody>
          <a:bodyPr wrap="square" rtlCol="0">
            <a:spAutoFit/>
          </a:bodyPr>
          <a:lstStyle/>
          <a:p>
            <a:r>
              <a:rPr lang="en-US" sz="2000" dirty="0" smtClean="0"/>
              <a:t>As shown in beside diagram, Cyclic dependency is not allowed in inheritance. Java Compiler give error, when such cycles exist in your source code.</a:t>
            </a:r>
            <a:endParaRPr lang="en-US" sz="2000" dirty="0"/>
          </a:p>
        </p:txBody>
      </p:sp>
      <p:sp>
        <p:nvSpPr>
          <p:cNvPr id="18" name="TextBox 17"/>
          <p:cNvSpPr txBox="1"/>
          <p:nvPr/>
        </p:nvSpPr>
        <p:spPr>
          <a:xfrm>
            <a:off x="152400" y="4648200"/>
            <a:ext cx="8610600" cy="1323439"/>
          </a:xfrm>
          <a:prstGeom prst="rect">
            <a:avLst/>
          </a:prstGeom>
          <a:noFill/>
        </p:spPr>
        <p:txBody>
          <a:bodyPr wrap="square" rtlCol="0">
            <a:spAutoFit/>
          </a:bodyPr>
          <a:lstStyle/>
          <a:p>
            <a:r>
              <a:rPr lang="en-US" sz="2000" dirty="0" smtClean="0"/>
              <a:t>As known, a Base class reference can refer Derived class object. </a:t>
            </a:r>
          </a:p>
          <a:p>
            <a:r>
              <a:rPr lang="en-US" sz="2000" dirty="0" smtClean="0"/>
              <a:t>A method accepting an object as parameter, allows objects of any derived classes as parameter. </a:t>
            </a:r>
          </a:p>
          <a:p>
            <a:r>
              <a:rPr lang="en-US" sz="2000" dirty="0" smtClean="0"/>
              <a:t>The same applies to return, and composition relationship, as well.</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0"/>
            <a:ext cx="7924800" cy="369332"/>
          </a:xfrm>
          <a:prstGeom prst="rect">
            <a:avLst/>
          </a:prstGeom>
          <a:noFill/>
        </p:spPr>
        <p:txBody>
          <a:bodyPr wrap="square" rtlCol="0">
            <a:spAutoFit/>
          </a:bodyPr>
          <a:lstStyle/>
          <a:p>
            <a:r>
              <a:rPr lang="en-US" b="1" u="sng" dirty="0" smtClean="0">
                <a:solidFill>
                  <a:srgbClr val="FF0000"/>
                </a:solidFill>
              </a:rPr>
              <a:t>Super keyword</a:t>
            </a:r>
            <a:endParaRPr lang="en-US" b="1" u="sng" dirty="0">
              <a:solidFill>
                <a:srgbClr val="FF0000"/>
              </a:solidFill>
            </a:endParaRPr>
          </a:p>
        </p:txBody>
      </p:sp>
      <p:sp>
        <p:nvSpPr>
          <p:cNvPr id="13" name="TextBox 12"/>
          <p:cNvSpPr txBox="1"/>
          <p:nvPr/>
        </p:nvSpPr>
        <p:spPr>
          <a:xfrm>
            <a:off x="0" y="0"/>
            <a:ext cx="8915400" cy="4893647"/>
          </a:xfrm>
          <a:prstGeom prst="rect">
            <a:avLst/>
          </a:prstGeom>
          <a:noFill/>
        </p:spPr>
        <p:txBody>
          <a:bodyPr wrap="square" rtlCol="0">
            <a:spAutoFit/>
          </a:bodyPr>
          <a:lstStyle/>
          <a:p>
            <a:r>
              <a:rPr lang="en-US" sz="2400" dirty="0" smtClean="0"/>
              <a:t>super keyword is used</a:t>
            </a:r>
          </a:p>
          <a:p>
            <a:r>
              <a:rPr lang="en-US" sz="2400" dirty="0" smtClean="0"/>
              <a:t>1.To invoke constructor of immediate Base class</a:t>
            </a:r>
          </a:p>
          <a:p>
            <a:r>
              <a:rPr lang="en-US" sz="2400" dirty="0" smtClean="0">
                <a:solidFill>
                  <a:srgbClr val="FF0000"/>
                </a:solidFill>
              </a:rPr>
              <a:t>super</a:t>
            </a:r>
            <a:r>
              <a:rPr lang="en-US" sz="2400" dirty="0" smtClean="0"/>
              <a:t>(); //parameters also can be passed</a:t>
            </a:r>
          </a:p>
          <a:p>
            <a:r>
              <a:rPr lang="en-US" sz="2400" dirty="0" smtClean="0"/>
              <a:t>super(10,”Naveen”);</a:t>
            </a:r>
          </a:p>
          <a:p>
            <a:r>
              <a:rPr lang="en-US" sz="2400" dirty="0" smtClean="0"/>
              <a:t>super() can be invoked only from constructors, and that too it should be first line of constructor. super() is mandatory, when default/implicit constructor, is not available in Base class</a:t>
            </a:r>
          </a:p>
          <a:p>
            <a:r>
              <a:rPr lang="en-US" sz="2400" dirty="0" smtClean="0"/>
              <a:t>2.To avoid same name collisions between members of the class and members of immediate Base class   </a:t>
            </a:r>
            <a:r>
              <a:rPr lang="en-US" sz="2400" dirty="0" err="1" smtClean="0">
                <a:solidFill>
                  <a:srgbClr val="FF0000"/>
                </a:solidFill>
              </a:rPr>
              <a:t>super</a:t>
            </a:r>
            <a:r>
              <a:rPr lang="en-US" sz="2400" dirty="0" err="1" smtClean="0"/>
              <a:t>.i</a:t>
            </a:r>
            <a:r>
              <a:rPr lang="en-US" sz="2400" dirty="0" smtClean="0"/>
              <a:t> = </a:t>
            </a:r>
            <a:r>
              <a:rPr lang="en-US" sz="2400" dirty="0" err="1" smtClean="0"/>
              <a:t>i</a:t>
            </a:r>
            <a:r>
              <a:rPr lang="en-US" sz="2400" dirty="0" smtClean="0"/>
              <a:t>;</a:t>
            </a:r>
          </a:p>
          <a:p>
            <a:r>
              <a:rPr lang="en-US" sz="2400" dirty="0" err="1" smtClean="0">
                <a:solidFill>
                  <a:srgbClr val="FF0000"/>
                </a:solidFill>
              </a:rPr>
              <a:t>super.</a:t>
            </a:r>
            <a:r>
              <a:rPr lang="en-US" sz="2400" dirty="0" err="1" smtClean="0"/>
              <a:t>show</a:t>
            </a:r>
            <a:r>
              <a:rPr lang="en-US" sz="2400" dirty="0" smtClean="0"/>
              <a:t>(); </a:t>
            </a:r>
          </a:p>
          <a:p>
            <a:r>
              <a:rPr lang="en-US" sz="2400" dirty="0" smtClean="0">
                <a:solidFill>
                  <a:srgbClr val="FF0000"/>
                </a:solidFill>
              </a:rPr>
              <a:t>super</a:t>
            </a:r>
            <a:r>
              <a:rPr lang="en-US" sz="2400" dirty="0" smtClean="0"/>
              <a:t> is just like </a:t>
            </a:r>
            <a:r>
              <a:rPr lang="en-US" sz="2400" dirty="0" smtClean="0">
                <a:solidFill>
                  <a:srgbClr val="FF0000"/>
                </a:solidFill>
              </a:rPr>
              <a:t>this</a:t>
            </a:r>
            <a:r>
              <a:rPr lang="en-US" sz="2400" dirty="0" smtClean="0"/>
              <a:t> keyword. </a:t>
            </a:r>
            <a:r>
              <a:rPr lang="en-US" sz="2400" dirty="0" smtClean="0">
                <a:solidFill>
                  <a:srgbClr val="FF0000"/>
                </a:solidFill>
              </a:rPr>
              <a:t>this</a:t>
            </a:r>
            <a:r>
              <a:rPr lang="en-US" sz="2400" dirty="0" smtClean="0"/>
              <a:t>  keyword refers to the object of current class, where as </a:t>
            </a:r>
            <a:r>
              <a:rPr lang="en-US" sz="2400" dirty="0" smtClean="0">
                <a:solidFill>
                  <a:srgbClr val="FF0000"/>
                </a:solidFill>
              </a:rPr>
              <a:t>super</a:t>
            </a:r>
            <a:r>
              <a:rPr lang="en-US" sz="2400" dirty="0" smtClean="0"/>
              <a:t> refers to object of immediate base class</a:t>
            </a:r>
          </a:p>
          <a:p>
            <a:r>
              <a:rPr lang="en-US" sz="2400" dirty="0" smtClean="0">
                <a:solidFill>
                  <a:srgbClr val="FF0000"/>
                </a:solidFill>
              </a:rPr>
              <a:t>super</a:t>
            </a:r>
            <a:r>
              <a:rPr lang="en-US" sz="2400" dirty="0" smtClean="0"/>
              <a:t> keyword cannot be used in static methods.</a:t>
            </a:r>
            <a:endParaRPr lang="en-US" sz="2400" dirty="0"/>
          </a:p>
        </p:txBody>
      </p:sp>
      <p:sp>
        <p:nvSpPr>
          <p:cNvPr id="16" name="TextBox 15"/>
          <p:cNvSpPr txBox="1"/>
          <p:nvPr/>
        </p:nvSpPr>
        <p:spPr>
          <a:xfrm>
            <a:off x="0" y="4800600"/>
            <a:ext cx="7924800" cy="369332"/>
          </a:xfrm>
          <a:prstGeom prst="rect">
            <a:avLst/>
          </a:prstGeom>
          <a:noFill/>
        </p:spPr>
        <p:txBody>
          <a:bodyPr wrap="square" rtlCol="0">
            <a:spAutoFit/>
          </a:bodyPr>
          <a:lstStyle/>
          <a:p>
            <a:r>
              <a:rPr lang="en-US" b="1" u="sng" dirty="0" smtClean="0">
                <a:solidFill>
                  <a:srgbClr val="FF0000"/>
                </a:solidFill>
              </a:rPr>
              <a:t>Object class</a:t>
            </a:r>
            <a:endParaRPr lang="en-US" b="1" u="sng" dirty="0">
              <a:solidFill>
                <a:srgbClr val="FF0000"/>
              </a:solidFill>
            </a:endParaRPr>
          </a:p>
        </p:txBody>
      </p:sp>
      <p:sp>
        <p:nvSpPr>
          <p:cNvPr id="17" name="TextBox 16"/>
          <p:cNvSpPr txBox="1"/>
          <p:nvPr/>
        </p:nvSpPr>
        <p:spPr>
          <a:xfrm>
            <a:off x="0" y="5029200"/>
            <a:ext cx="9144000" cy="1569660"/>
          </a:xfrm>
          <a:prstGeom prst="rect">
            <a:avLst/>
          </a:prstGeom>
          <a:noFill/>
        </p:spPr>
        <p:txBody>
          <a:bodyPr wrap="square" rtlCol="0">
            <a:spAutoFit/>
          </a:bodyPr>
          <a:lstStyle/>
          <a:p>
            <a:r>
              <a:rPr lang="en-US" sz="2400" dirty="0" smtClean="0"/>
              <a:t>Object class(in </a:t>
            </a:r>
            <a:r>
              <a:rPr lang="en-US" sz="2400" dirty="0" err="1" smtClean="0"/>
              <a:t>java.lang</a:t>
            </a:r>
            <a:r>
              <a:rPr lang="en-US" sz="2400" dirty="0" smtClean="0"/>
              <a:t> package) is base class of all classes in Java, by default. Java provides basic functionality required by each and every class thru methods of Object class.</a:t>
            </a:r>
            <a:endParaRPr lang="en-US" sz="2400" dirty="0"/>
          </a:p>
          <a:p>
            <a:r>
              <a:rPr lang="en-US" sz="2400" dirty="0" smtClean="0"/>
              <a:t>Below are methods provided in Object class.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228600"/>
            <a:ext cx="7924800" cy="369332"/>
          </a:xfrm>
          <a:prstGeom prst="rect">
            <a:avLst/>
          </a:prstGeom>
          <a:noFill/>
        </p:spPr>
        <p:txBody>
          <a:bodyPr wrap="square" rtlCol="0">
            <a:spAutoFit/>
          </a:bodyPr>
          <a:lstStyle/>
          <a:p>
            <a:r>
              <a:rPr lang="en-US" b="1" u="sng" dirty="0" smtClean="0">
                <a:solidFill>
                  <a:srgbClr val="FF0000"/>
                </a:solidFill>
              </a:rPr>
              <a:t>Object class</a:t>
            </a:r>
            <a:endParaRPr lang="en-US" b="1" u="sng" dirty="0">
              <a:solidFill>
                <a:srgbClr val="FF0000"/>
              </a:solidFill>
            </a:endParaRPr>
          </a:p>
        </p:txBody>
      </p:sp>
      <p:sp>
        <p:nvSpPr>
          <p:cNvPr id="17" name="TextBox 16"/>
          <p:cNvSpPr txBox="1"/>
          <p:nvPr/>
        </p:nvSpPr>
        <p:spPr>
          <a:xfrm>
            <a:off x="0" y="3441680"/>
            <a:ext cx="9144000" cy="3785652"/>
          </a:xfrm>
          <a:prstGeom prst="rect">
            <a:avLst/>
          </a:prstGeom>
          <a:noFill/>
        </p:spPr>
        <p:txBody>
          <a:bodyPr wrap="square" rtlCol="0">
            <a:spAutoFit/>
          </a:bodyPr>
          <a:lstStyle/>
          <a:p>
            <a:endParaRPr lang="en-US" sz="2400" dirty="0" smtClean="0"/>
          </a:p>
          <a:p>
            <a:r>
              <a:rPr lang="en-US" sz="2400" dirty="0" smtClean="0"/>
              <a:t>Since Object class is base class of all classes in Java, </a:t>
            </a:r>
            <a:r>
              <a:rPr lang="en-US" sz="2400" dirty="0" err="1" smtClean="0"/>
              <a:t>pls</a:t>
            </a:r>
            <a:r>
              <a:rPr lang="en-US" sz="2400" dirty="0" smtClean="0"/>
              <a:t> mind that below statements are valid.</a:t>
            </a:r>
          </a:p>
          <a:p>
            <a:r>
              <a:rPr lang="en-US" sz="2400" dirty="0" smtClean="0"/>
              <a:t>1. Object </a:t>
            </a:r>
            <a:r>
              <a:rPr lang="en-US" sz="2400" dirty="0" err="1" smtClean="0"/>
              <a:t>obj</a:t>
            </a:r>
            <a:r>
              <a:rPr lang="en-US" sz="2400" dirty="0" smtClean="0"/>
              <a:t> = </a:t>
            </a:r>
            <a:r>
              <a:rPr lang="en-US" sz="2400" dirty="0" err="1" smtClean="0"/>
              <a:t>any_object</a:t>
            </a:r>
            <a:r>
              <a:rPr lang="en-US" sz="2400" dirty="0" smtClean="0"/>
              <a:t>;</a:t>
            </a:r>
          </a:p>
          <a:p>
            <a:r>
              <a:rPr lang="en-US" sz="2400" dirty="0" smtClean="0"/>
              <a:t> </a:t>
            </a:r>
            <a:r>
              <a:rPr lang="en-US" sz="2400" dirty="0" err="1" smtClean="0"/>
              <a:t>i</a:t>
            </a:r>
            <a:r>
              <a:rPr lang="en-US" sz="2400" dirty="0" smtClean="0"/>
              <a:t>..e a reference of an Object class can refer to object of any class. </a:t>
            </a:r>
          </a:p>
          <a:p>
            <a:r>
              <a:rPr lang="en-US" sz="2400" dirty="0" smtClean="0"/>
              <a:t>2. Similarly a method accepting Object as parameter, can accept object of any class as parameter.</a:t>
            </a:r>
          </a:p>
          <a:p>
            <a:r>
              <a:rPr lang="en-US" sz="2400" dirty="0" smtClean="0"/>
              <a:t>3. An object of Object class can be type casted to object of any class.</a:t>
            </a:r>
          </a:p>
          <a:p>
            <a:r>
              <a:rPr lang="en-US" sz="2400" dirty="0" smtClean="0"/>
              <a:t>A </a:t>
            </a:r>
            <a:r>
              <a:rPr lang="en-US" sz="2400" dirty="0" err="1" smtClean="0"/>
              <a:t>oa</a:t>
            </a:r>
            <a:r>
              <a:rPr lang="en-US" sz="2400" dirty="0" smtClean="0"/>
              <a:t> = (A)</a:t>
            </a:r>
            <a:r>
              <a:rPr lang="en-US" sz="2400" dirty="0" err="1" smtClean="0"/>
              <a:t>Obj</a:t>
            </a:r>
            <a:r>
              <a:rPr lang="en-US" sz="2400" dirty="0" smtClean="0"/>
              <a:t>;</a:t>
            </a:r>
          </a:p>
          <a:p>
            <a:endParaRPr lang="en-US" sz="2400" dirty="0" smtClean="0"/>
          </a:p>
        </p:txBody>
      </p:sp>
      <p:sp>
        <p:nvSpPr>
          <p:cNvPr id="6" name="TextBox 5"/>
          <p:cNvSpPr txBox="1"/>
          <p:nvPr/>
        </p:nvSpPr>
        <p:spPr>
          <a:xfrm>
            <a:off x="0" y="457200"/>
            <a:ext cx="9144000" cy="3810000"/>
          </a:xfrm>
          <a:prstGeom prst="rect">
            <a:avLst/>
          </a:prstGeom>
          <a:noFill/>
        </p:spPr>
        <p:txBody>
          <a:bodyPr wrap="square" rtlCol="0">
            <a:spAutoFit/>
          </a:bodyPr>
          <a:lstStyle/>
          <a:p>
            <a:r>
              <a:rPr lang="en-US" sz="2000" dirty="0" err="1" smtClean="0"/>
              <a:t>boolean</a:t>
            </a:r>
            <a:r>
              <a:rPr lang="en-US" sz="2000" dirty="0" smtClean="0"/>
              <a:t> </a:t>
            </a:r>
            <a:r>
              <a:rPr lang="en-US" sz="2000" dirty="0" smtClean="0">
                <a:solidFill>
                  <a:srgbClr val="FF0000"/>
                </a:solidFill>
              </a:rPr>
              <a:t>equals</a:t>
            </a:r>
            <a:r>
              <a:rPr lang="en-US" sz="2000" dirty="0" smtClean="0"/>
              <a:t>(Object  </a:t>
            </a:r>
            <a:r>
              <a:rPr lang="en-US" sz="2000" dirty="0" err="1" smtClean="0"/>
              <a:t>obj</a:t>
            </a:r>
            <a:r>
              <a:rPr lang="en-US" sz="2000" dirty="0" smtClean="0"/>
              <a:t>); -- checks if the objects are equal</a:t>
            </a:r>
          </a:p>
          <a:p>
            <a:r>
              <a:rPr lang="en-US" sz="2000" dirty="0" err="1" smtClean="0"/>
              <a:t>int</a:t>
            </a:r>
            <a:r>
              <a:rPr lang="en-US" sz="2000" dirty="0" smtClean="0"/>
              <a:t> </a:t>
            </a:r>
            <a:r>
              <a:rPr lang="en-US" sz="2000" dirty="0" err="1" smtClean="0">
                <a:solidFill>
                  <a:srgbClr val="FF0000"/>
                </a:solidFill>
              </a:rPr>
              <a:t>hashCode</a:t>
            </a:r>
            <a:r>
              <a:rPr lang="en-US" sz="2000" dirty="0" smtClean="0"/>
              <a:t>(); -- returns unique hash code of the object, which is used to identify an object, if required.</a:t>
            </a:r>
          </a:p>
          <a:p>
            <a:r>
              <a:rPr lang="en-US" sz="2000" dirty="0" smtClean="0"/>
              <a:t>final Class </a:t>
            </a:r>
            <a:r>
              <a:rPr lang="en-US" sz="2000" dirty="0" err="1" smtClean="0">
                <a:solidFill>
                  <a:srgbClr val="FF0000"/>
                </a:solidFill>
              </a:rPr>
              <a:t>getClass</a:t>
            </a:r>
            <a:r>
              <a:rPr lang="en-US" sz="2000" dirty="0" smtClean="0"/>
              <a:t>(); -- returns Class object of the class</a:t>
            </a:r>
          </a:p>
          <a:p>
            <a:r>
              <a:rPr lang="en-US" sz="2000" dirty="0" smtClean="0"/>
              <a:t>String </a:t>
            </a:r>
            <a:r>
              <a:rPr lang="en-US" sz="2000" dirty="0" err="1" smtClean="0">
                <a:solidFill>
                  <a:srgbClr val="FF0000"/>
                </a:solidFill>
              </a:rPr>
              <a:t>toString</a:t>
            </a:r>
            <a:r>
              <a:rPr lang="en-US" sz="2000" dirty="0" smtClean="0"/>
              <a:t>(); -- returns String format of the object</a:t>
            </a:r>
          </a:p>
          <a:p>
            <a:r>
              <a:rPr lang="en-US" sz="2000" dirty="0" smtClean="0"/>
              <a:t>final void </a:t>
            </a:r>
            <a:r>
              <a:rPr lang="en-US" sz="2000" dirty="0" smtClean="0">
                <a:solidFill>
                  <a:srgbClr val="FF0000"/>
                </a:solidFill>
              </a:rPr>
              <a:t>wait</a:t>
            </a:r>
            <a:r>
              <a:rPr lang="en-US" sz="2000" dirty="0" smtClean="0"/>
              <a:t>();</a:t>
            </a:r>
          </a:p>
          <a:p>
            <a:r>
              <a:rPr lang="en-US" sz="2000" dirty="0" smtClean="0"/>
              <a:t>final void </a:t>
            </a:r>
            <a:r>
              <a:rPr lang="en-US" sz="2000" dirty="0" smtClean="0">
                <a:solidFill>
                  <a:srgbClr val="FF0000"/>
                </a:solidFill>
              </a:rPr>
              <a:t>wait</a:t>
            </a:r>
            <a:r>
              <a:rPr lang="en-US" sz="2000" dirty="0" smtClean="0"/>
              <a:t>(</a:t>
            </a:r>
            <a:r>
              <a:rPr lang="en-US" sz="2000" dirty="0" err="1" smtClean="0"/>
              <a:t>int</a:t>
            </a:r>
            <a:r>
              <a:rPr lang="en-US" sz="2000" dirty="0" smtClean="0"/>
              <a:t> seconds);</a:t>
            </a:r>
          </a:p>
          <a:p>
            <a:r>
              <a:rPr lang="en-US" sz="2000" dirty="0" smtClean="0"/>
              <a:t>final void </a:t>
            </a:r>
            <a:r>
              <a:rPr lang="en-US" sz="2000" dirty="0" smtClean="0">
                <a:solidFill>
                  <a:srgbClr val="FF0000"/>
                </a:solidFill>
              </a:rPr>
              <a:t>wait</a:t>
            </a:r>
            <a:r>
              <a:rPr lang="en-US" sz="2000" dirty="0" smtClean="0"/>
              <a:t>(long milliseconds);</a:t>
            </a:r>
          </a:p>
          <a:p>
            <a:r>
              <a:rPr lang="en-US" sz="2000" dirty="0" smtClean="0"/>
              <a:t>final void </a:t>
            </a:r>
            <a:r>
              <a:rPr lang="en-US" sz="2000" dirty="0" smtClean="0">
                <a:solidFill>
                  <a:srgbClr val="FF0000"/>
                </a:solidFill>
              </a:rPr>
              <a:t>notify</a:t>
            </a:r>
            <a:r>
              <a:rPr lang="en-US" sz="2000" dirty="0" smtClean="0"/>
              <a:t>();</a:t>
            </a:r>
          </a:p>
          <a:p>
            <a:r>
              <a:rPr lang="en-US" sz="2000" dirty="0" smtClean="0"/>
              <a:t>final void </a:t>
            </a:r>
            <a:r>
              <a:rPr lang="en-US" sz="2000" dirty="0" err="1" smtClean="0">
                <a:solidFill>
                  <a:srgbClr val="FF0000"/>
                </a:solidFill>
              </a:rPr>
              <a:t>notifyAll</a:t>
            </a:r>
            <a:r>
              <a:rPr lang="en-US" sz="2000" dirty="0" smtClean="0"/>
              <a:t>();</a:t>
            </a:r>
          </a:p>
          <a:p>
            <a:r>
              <a:rPr lang="en-US" sz="2000" dirty="0" smtClean="0"/>
              <a:t>void </a:t>
            </a:r>
            <a:r>
              <a:rPr lang="en-US" sz="2000" dirty="0" smtClean="0">
                <a:solidFill>
                  <a:srgbClr val="FF0000"/>
                </a:solidFill>
              </a:rPr>
              <a:t>finalize</a:t>
            </a:r>
            <a:r>
              <a:rPr lang="en-US" sz="2000" dirty="0" smtClean="0"/>
              <a:t>(); -- invoked by </a:t>
            </a:r>
            <a:r>
              <a:rPr lang="en-US" sz="2000" b="1" dirty="0" smtClean="0">
                <a:solidFill>
                  <a:srgbClr val="FF0000"/>
                </a:solidFill>
              </a:rPr>
              <a:t>Garbage Collector</a:t>
            </a:r>
            <a:r>
              <a:rPr lang="en-US" sz="2000" dirty="0" smtClean="0"/>
              <a:t>, when destroying the object</a:t>
            </a:r>
          </a:p>
          <a:p>
            <a:endParaRPr lang="en-US" sz="2000" dirty="0"/>
          </a:p>
        </p:txBody>
      </p:sp>
      <p:sp>
        <p:nvSpPr>
          <p:cNvPr id="7" name="Right Brace 6"/>
          <p:cNvSpPr/>
          <p:nvPr/>
        </p:nvSpPr>
        <p:spPr>
          <a:xfrm>
            <a:off x="3352800" y="2133600"/>
            <a:ext cx="228600" cy="14685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733800" y="2362200"/>
            <a:ext cx="3124200" cy="646331"/>
          </a:xfrm>
          <a:prstGeom prst="rect">
            <a:avLst/>
          </a:prstGeom>
          <a:noFill/>
        </p:spPr>
        <p:txBody>
          <a:bodyPr wrap="square" rtlCol="0">
            <a:spAutoFit/>
          </a:bodyPr>
          <a:lstStyle/>
          <a:p>
            <a:r>
              <a:rPr lang="en-US" dirty="0" smtClean="0"/>
              <a:t>Used for thread communication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1676400"/>
            <a:ext cx="7924800" cy="369332"/>
          </a:xfrm>
          <a:prstGeom prst="rect">
            <a:avLst/>
          </a:prstGeom>
          <a:noFill/>
        </p:spPr>
        <p:txBody>
          <a:bodyPr wrap="square" rtlCol="0">
            <a:spAutoFit/>
          </a:bodyPr>
          <a:lstStyle/>
          <a:p>
            <a:r>
              <a:rPr lang="en-US" b="1" u="sng" dirty="0" smtClean="0">
                <a:solidFill>
                  <a:srgbClr val="FF0000"/>
                </a:solidFill>
              </a:rPr>
              <a:t>Method Overriding</a:t>
            </a:r>
            <a:endParaRPr lang="en-US" b="1" u="sng" dirty="0">
              <a:solidFill>
                <a:srgbClr val="FF0000"/>
              </a:solidFill>
            </a:endParaRPr>
          </a:p>
        </p:txBody>
      </p:sp>
      <p:sp>
        <p:nvSpPr>
          <p:cNvPr id="13" name="TextBox 12"/>
          <p:cNvSpPr txBox="1"/>
          <p:nvPr/>
        </p:nvSpPr>
        <p:spPr>
          <a:xfrm>
            <a:off x="0" y="1964353"/>
            <a:ext cx="8991600" cy="7109639"/>
          </a:xfrm>
          <a:prstGeom prst="rect">
            <a:avLst/>
          </a:prstGeom>
          <a:noFill/>
        </p:spPr>
        <p:txBody>
          <a:bodyPr wrap="square" rtlCol="0">
            <a:spAutoFit/>
          </a:bodyPr>
          <a:lstStyle/>
          <a:p>
            <a:r>
              <a:rPr lang="en-US" sz="2400" dirty="0" smtClean="0"/>
              <a:t>When Base and Derived classes has a method with same declaration(</a:t>
            </a:r>
            <a:r>
              <a:rPr lang="en-US" sz="2400" dirty="0" err="1" smtClean="0"/>
              <a:t>i</a:t>
            </a:r>
            <a:r>
              <a:rPr lang="en-US" sz="2400" dirty="0" smtClean="0"/>
              <a:t>..e same name, parameter types, and return types). Then the method which gets invoked(with base class reference) in run time depends on the object to which base class reference is pointing to.</a:t>
            </a:r>
          </a:p>
          <a:p>
            <a:endParaRPr lang="en-US" sz="2400" dirty="0" smtClean="0"/>
          </a:p>
          <a:p>
            <a:r>
              <a:rPr lang="en-US" sz="2400" dirty="0" smtClean="0"/>
              <a:t>This is also called </a:t>
            </a:r>
            <a:r>
              <a:rPr lang="en-US" sz="2400" b="1" dirty="0" smtClean="0"/>
              <a:t>Run time Polymorphism</a:t>
            </a:r>
            <a:r>
              <a:rPr lang="en-US" sz="2400" dirty="0" smtClean="0"/>
              <a:t>, or </a:t>
            </a:r>
            <a:r>
              <a:rPr lang="en-US" sz="2400" b="1" dirty="0" smtClean="0"/>
              <a:t>Dynamic Method dispatching</a:t>
            </a:r>
            <a:r>
              <a:rPr lang="en-US" sz="2400" dirty="0" smtClean="0"/>
              <a:t>. </a:t>
            </a:r>
            <a:r>
              <a:rPr lang="en-US" sz="2400" b="1" dirty="0" smtClean="0">
                <a:solidFill>
                  <a:srgbClr val="FF0000"/>
                </a:solidFill>
              </a:rPr>
              <a:t>Here the method which need to be invoked is decided in run time and not during compile time.</a:t>
            </a:r>
            <a:r>
              <a:rPr lang="en-US" sz="2400" dirty="0" smtClean="0"/>
              <a:t>(Note that method overloading is Compile time Polymorphism)</a:t>
            </a:r>
          </a:p>
          <a:p>
            <a:endParaRPr lang="en-US" sz="2400" dirty="0" smtClean="0"/>
          </a:p>
          <a:p>
            <a:r>
              <a:rPr lang="en-US" sz="2400" dirty="0" smtClean="0"/>
              <a:t>When Base and Derived classes have a method with same name, but with different parameters, they participate in method overloading and not in overriding.</a:t>
            </a:r>
          </a:p>
          <a:p>
            <a:endParaRPr lang="en-US" sz="2400" dirty="0" smtClean="0"/>
          </a:p>
          <a:p>
            <a:r>
              <a:rPr lang="en-US" sz="2400" dirty="0" smtClean="0"/>
              <a:t>Method </a:t>
            </a:r>
            <a:r>
              <a:rPr lang="en-US" sz="2400" dirty="0" err="1" smtClean="0"/>
              <a:t>Overiding</a:t>
            </a:r>
            <a:r>
              <a:rPr lang="en-US" sz="2400" dirty="0" smtClean="0"/>
              <a:t> helps to dynamically  invoke methods of any Base class without compiling with Base class together. Here Base and Derived classes can be developed by different developers, they can work together without compiling them together, and by just sharing binary files.</a:t>
            </a:r>
            <a:endParaRPr lang="en-US" sz="2400" dirty="0"/>
          </a:p>
        </p:txBody>
      </p:sp>
      <p:sp>
        <p:nvSpPr>
          <p:cNvPr id="4" name="TextBox 3"/>
          <p:cNvSpPr txBox="1"/>
          <p:nvPr/>
        </p:nvSpPr>
        <p:spPr>
          <a:xfrm>
            <a:off x="0" y="0"/>
            <a:ext cx="7924800" cy="369332"/>
          </a:xfrm>
          <a:prstGeom prst="rect">
            <a:avLst/>
          </a:prstGeom>
          <a:noFill/>
        </p:spPr>
        <p:txBody>
          <a:bodyPr wrap="square" rtlCol="0">
            <a:spAutoFit/>
          </a:bodyPr>
          <a:lstStyle/>
          <a:p>
            <a:r>
              <a:rPr lang="en-US" b="1" u="sng" dirty="0" smtClean="0">
                <a:solidFill>
                  <a:srgbClr val="FF0000"/>
                </a:solidFill>
              </a:rPr>
              <a:t>Base class reference</a:t>
            </a:r>
            <a:endParaRPr lang="en-US" b="1" u="sng" dirty="0">
              <a:solidFill>
                <a:srgbClr val="FF0000"/>
              </a:solidFill>
            </a:endParaRPr>
          </a:p>
        </p:txBody>
      </p:sp>
      <p:sp>
        <p:nvSpPr>
          <p:cNvPr id="5" name="TextBox 4"/>
          <p:cNvSpPr txBox="1"/>
          <p:nvPr/>
        </p:nvSpPr>
        <p:spPr>
          <a:xfrm>
            <a:off x="0" y="304800"/>
            <a:ext cx="9144000" cy="1200329"/>
          </a:xfrm>
          <a:prstGeom prst="rect">
            <a:avLst/>
          </a:prstGeom>
          <a:noFill/>
        </p:spPr>
        <p:txBody>
          <a:bodyPr wrap="square" rtlCol="0">
            <a:spAutoFit/>
          </a:bodyPr>
          <a:lstStyle/>
          <a:p>
            <a:r>
              <a:rPr lang="en-US" dirty="0" smtClean="0"/>
              <a:t>Base class reference can refer to Derived class object. The reason is Derived class object is of Base class type. Hence if A is Base class, and B is derived class, below is valid</a:t>
            </a:r>
            <a:endParaRPr lang="en-US" i="1" dirty="0" smtClean="0"/>
          </a:p>
          <a:p>
            <a:r>
              <a:rPr lang="en-US" b="1" i="1" dirty="0" smtClean="0"/>
              <a:t>A </a:t>
            </a:r>
            <a:r>
              <a:rPr lang="en-US" b="1" i="1" dirty="0" err="1" smtClean="0"/>
              <a:t>obj</a:t>
            </a:r>
            <a:r>
              <a:rPr lang="en-US" b="1" i="1" dirty="0" smtClean="0"/>
              <a:t> = new B(); </a:t>
            </a:r>
            <a:r>
              <a:rPr lang="en-US" i="1" dirty="0" smtClean="0"/>
              <a:t>//valid</a:t>
            </a:r>
          </a:p>
          <a:p>
            <a:r>
              <a:rPr lang="en-US" i="1" dirty="0" smtClean="0">
                <a:solidFill>
                  <a:srgbClr val="FF0000"/>
                </a:solidFill>
              </a:rPr>
              <a:t>B ob = new A(); </a:t>
            </a:r>
            <a:r>
              <a:rPr lang="en-US" i="1" dirty="0" smtClean="0"/>
              <a:t>//invalid</a:t>
            </a:r>
            <a:endParaRPr lang="en-US"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1964353"/>
            <a:ext cx="8991600" cy="4893647"/>
          </a:xfrm>
          <a:prstGeom prst="rect">
            <a:avLst/>
          </a:prstGeom>
          <a:noFill/>
        </p:spPr>
        <p:txBody>
          <a:bodyPr wrap="square" rtlCol="0">
            <a:spAutoFit/>
          </a:bodyPr>
          <a:lstStyle/>
          <a:p>
            <a:endParaRPr lang="en-US" sz="2400" dirty="0" smtClean="0"/>
          </a:p>
          <a:p>
            <a:r>
              <a:rPr lang="en-US" sz="2400" dirty="0" smtClean="0"/>
              <a:t>Method </a:t>
            </a:r>
            <a:r>
              <a:rPr lang="en-US" sz="2400" dirty="0" err="1" smtClean="0"/>
              <a:t>Overiding</a:t>
            </a:r>
            <a:r>
              <a:rPr lang="en-US" sz="2400" dirty="0" smtClean="0"/>
              <a:t> helps to dynamically  invoke methods of any Base class without compiling with Base class together. </a:t>
            </a:r>
          </a:p>
          <a:p>
            <a:endParaRPr lang="en-US" sz="2400" dirty="0" smtClean="0"/>
          </a:p>
          <a:p>
            <a:r>
              <a:rPr lang="en-US" sz="2400" dirty="0" smtClean="0">
                <a:solidFill>
                  <a:srgbClr val="FF0000"/>
                </a:solidFill>
              </a:rPr>
              <a:t>Here Base and Derived classes can be developed by different developers, they can work together without compiling them together, and by just sharing binary files.</a:t>
            </a:r>
          </a:p>
          <a:p>
            <a:endParaRPr lang="en-US" sz="2400" dirty="0" smtClean="0">
              <a:solidFill>
                <a:srgbClr val="FF0000"/>
              </a:solidFill>
            </a:endParaRPr>
          </a:p>
          <a:p>
            <a:r>
              <a:rPr lang="en-US" sz="2400" dirty="0" smtClean="0">
                <a:solidFill>
                  <a:srgbClr val="FF0000"/>
                </a:solidFill>
              </a:rPr>
              <a:t>Below is valid Syntax</a:t>
            </a:r>
          </a:p>
          <a:p>
            <a:r>
              <a:rPr lang="en-US" sz="2400" b="1" dirty="0" smtClean="0"/>
              <a:t>class Q{</a:t>
            </a:r>
          </a:p>
          <a:p>
            <a:r>
              <a:rPr lang="en-US" sz="2400" dirty="0" smtClean="0"/>
              <a:t>Q </a:t>
            </a:r>
            <a:r>
              <a:rPr lang="en-US" sz="2400" dirty="0" err="1" smtClean="0"/>
              <a:t>obj</a:t>
            </a:r>
            <a:r>
              <a:rPr lang="en-US" sz="2400" dirty="0" smtClean="0"/>
              <a:t>;</a:t>
            </a:r>
          </a:p>
          <a:p>
            <a:endParaRPr lang="en-US" sz="2400" dirty="0" smtClean="0"/>
          </a:p>
          <a:p>
            <a:r>
              <a:rPr lang="en-US" sz="2400" dirty="0" smtClean="0"/>
              <a: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22860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reference</a:t>
            </a:r>
            <a:endParaRPr lang="en-US" dirty="0"/>
          </a:p>
        </p:txBody>
      </p:sp>
      <p:sp>
        <p:nvSpPr>
          <p:cNvPr id="7" name="Rectangle 6"/>
          <p:cNvSpPr/>
          <p:nvPr/>
        </p:nvSpPr>
        <p:spPr>
          <a:xfrm>
            <a:off x="3733800" y="2286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class object</a:t>
            </a:r>
            <a:endParaRPr lang="en-US" dirty="0"/>
          </a:p>
        </p:txBody>
      </p:sp>
      <p:sp>
        <p:nvSpPr>
          <p:cNvPr id="8" name="Rectangle 7"/>
          <p:cNvSpPr/>
          <p:nvPr/>
        </p:nvSpPr>
        <p:spPr>
          <a:xfrm>
            <a:off x="3733800" y="14478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Derived1 class object</a:t>
            </a:r>
            <a:endParaRPr lang="en-US" dirty="0"/>
          </a:p>
        </p:txBody>
      </p:sp>
      <p:sp>
        <p:nvSpPr>
          <p:cNvPr id="9" name="Rectangle 8"/>
          <p:cNvSpPr/>
          <p:nvPr/>
        </p:nvSpPr>
        <p:spPr>
          <a:xfrm>
            <a:off x="3733800" y="28194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Derived2 class object</a:t>
            </a:r>
            <a:endParaRPr lang="en-US" dirty="0"/>
          </a:p>
        </p:txBody>
      </p:sp>
      <p:sp>
        <p:nvSpPr>
          <p:cNvPr id="10" name="Rectangle 9"/>
          <p:cNvSpPr/>
          <p:nvPr/>
        </p:nvSpPr>
        <p:spPr>
          <a:xfrm>
            <a:off x="3733800" y="43434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Derived3 class object</a:t>
            </a:r>
            <a:endParaRPr lang="en-US" dirty="0"/>
          </a:p>
        </p:txBody>
      </p:sp>
      <p:cxnSp>
        <p:nvCxnSpPr>
          <p:cNvPr id="14" name="Straight Arrow Connector 13"/>
          <p:cNvCxnSpPr>
            <a:endCxn id="7" idx="1"/>
          </p:cNvCxnSpPr>
          <p:nvPr/>
        </p:nvCxnSpPr>
        <p:spPr>
          <a:xfrm rot="5400000" flipH="1" flipV="1">
            <a:off x="2190750" y="1047750"/>
            <a:ext cx="18669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1"/>
          </p:cNvCxnSpPr>
          <p:nvPr/>
        </p:nvCxnSpPr>
        <p:spPr>
          <a:xfrm flipV="1">
            <a:off x="2514600" y="19431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a:off x="2514600" y="2895600"/>
            <a:ext cx="1219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2209800" y="3429000"/>
            <a:ext cx="1828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514600" y="4191000"/>
            <a:ext cx="35814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19800" y="381000"/>
            <a:ext cx="2971800" cy="1569660"/>
          </a:xfrm>
          <a:prstGeom prst="rect">
            <a:avLst/>
          </a:prstGeom>
          <a:noFill/>
        </p:spPr>
        <p:txBody>
          <a:bodyPr wrap="square" rtlCol="0">
            <a:spAutoFit/>
          </a:bodyPr>
          <a:lstStyle/>
          <a:p>
            <a:r>
              <a:rPr lang="en-US" sz="2400" dirty="0" smtClean="0">
                <a:solidFill>
                  <a:srgbClr val="FF0000"/>
                </a:solidFill>
              </a:rPr>
              <a:t>Base class reference can refer to itself or any Derived class object.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9144000" cy="8217634"/>
          </a:xfrm>
          <a:prstGeom prst="rect">
            <a:avLst/>
          </a:prstGeom>
          <a:noFill/>
        </p:spPr>
        <p:txBody>
          <a:bodyPr wrap="square" rtlCol="0">
            <a:spAutoFit/>
          </a:bodyPr>
          <a:lstStyle/>
          <a:p>
            <a:r>
              <a:rPr lang="en-US" sz="2400" u="sng" dirty="0" smtClean="0">
                <a:solidFill>
                  <a:srgbClr val="FF0000"/>
                </a:solidFill>
              </a:rPr>
              <a:t>abstract keyword</a:t>
            </a:r>
          </a:p>
          <a:p>
            <a:r>
              <a:rPr lang="en-US" sz="2400" dirty="0" smtClean="0"/>
              <a:t>abstract keyword can be used with methods or classes. An abstract method is a method, which has only declaration, and  method definition(or body) need to be provided by the derived class.</a:t>
            </a:r>
          </a:p>
          <a:p>
            <a:r>
              <a:rPr lang="en-US" sz="2400" dirty="0" smtClean="0"/>
              <a:t>An abstract class, cannot be instantiated, as it is not complete.</a:t>
            </a:r>
          </a:p>
          <a:p>
            <a:endParaRPr lang="en-US" sz="2400" dirty="0" smtClean="0"/>
          </a:p>
          <a:p>
            <a:r>
              <a:rPr lang="en-US" sz="2400" dirty="0" smtClean="0"/>
              <a:t>An abstract class can have </a:t>
            </a:r>
          </a:p>
          <a:p>
            <a:r>
              <a:rPr lang="en-US" sz="2400" dirty="0" smtClean="0"/>
              <a:t>constructor.</a:t>
            </a:r>
          </a:p>
          <a:p>
            <a:r>
              <a:rPr lang="en-US" sz="2400" dirty="0" smtClean="0"/>
              <a:t>private, public, protected, default, final, static members</a:t>
            </a:r>
          </a:p>
          <a:p>
            <a:endParaRPr lang="en-US" sz="2400" dirty="0" smtClean="0"/>
          </a:p>
          <a:p>
            <a:r>
              <a:rPr lang="en-US" sz="2400" dirty="0" smtClean="0"/>
              <a:t>Though abstract class cannot be instantiated, it is possible to use it as reference.</a:t>
            </a:r>
          </a:p>
          <a:p>
            <a:r>
              <a:rPr lang="en-US" sz="2400" dirty="0" smtClean="0"/>
              <a:t>Extends is used between classes</a:t>
            </a:r>
          </a:p>
          <a:p>
            <a:r>
              <a:rPr lang="en-US" sz="2400" dirty="0" smtClean="0"/>
              <a:t>Implements is used between an interface and a class</a:t>
            </a:r>
          </a:p>
          <a:p>
            <a:r>
              <a:rPr lang="en-US" sz="2400" dirty="0" smtClean="0">
                <a:solidFill>
                  <a:srgbClr val="FF0000"/>
                </a:solidFill>
              </a:rPr>
              <a:t>NOTE: </a:t>
            </a:r>
            <a:r>
              <a:rPr lang="en-US" sz="2400" dirty="0" smtClean="0"/>
              <a:t>An interface and methods declared in interface are abstract by default. Hence mentioning abstract keyword for them makes no difference.</a:t>
            </a:r>
          </a:p>
          <a:p>
            <a:r>
              <a:rPr lang="en-US" sz="2400" dirty="0" smtClean="0"/>
              <a:t>An interface cannot have constructor, private, protected members.</a:t>
            </a:r>
          </a:p>
          <a:p>
            <a:r>
              <a:rPr lang="en-US" sz="2400" dirty="0" smtClean="0"/>
              <a:t>An interface is a pure abstract class.</a:t>
            </a:r>
          </a:p>
          <a:p>
            <a:endParaRPr lang="en-US" sz="2400" dirty="0" smtClean="0"/>
          </a:p>
          <a:p>
            <a:endParaRPr lang="en-US" sz="2400" dirty="0" smtClean="0"/>
          </a:p>
          <a:p>
            <a:endParaRPr lang="en-US" sz="2400" dirty="0"/>
          </a:p>
        </p:txBody>
      </p:sp>
      <p:sp>
        <p:nvSpPr>
          <p:cNvPr id="13" name="TextBox 12"/>
          <p:cNvSpPr txBox="1"/>
          <p:nvPr/>
        </p:nvSpPr>
        <p:spPr>
          <a:xfrm>
            <a:off x="152400" y="1154668"/>
            <a:ext cx="7924800" cy="646331"/>
          </a:xfrm>
          <a:prstGeom prst="rect">
            <a:avLst/>
          </a:prstGeom>
          <a:noFill/>
        </p:spPr>
        <p:txBody>
          <a:bodyPr wrap="square" rtlCol="0">
            <a:spAutoFit/>
          </a:bodyPr>
          <a:lstStyle/>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0"/>
            <a:ext cx="7924800" cy="369332"/>
          </a:xfrm>
          <a:prstGeom prst="rect">
            <a:avLst/>
          </a:prstGeom>
          <a:noFill/>
        </p:spPr>
        <p:txBody>
          <a:bodyPr wrap="square" rtlCol="0">
            <a:spAutoFit/>
          </a:bodyPr>
          <a:lstStyle/>
          <a:p>
            <a:r>
              <a:rPr lang="en-US" dirty="0" smtClean="0"/>
              <a:t>final keyword</a:t>
            </a:r>
            <a:endParaRPr lang="en-US" dirty="0"/>
          </a:p>
        </p:txBody>
      </p:sp>
      <p:sp>
        <p:nvSpPr>
          <p:cNvPr id="13" name="TextBox 12"/>
          <p:cNvSpPr txBox="1"/>
          <p:nvPr/>
        </p:nvSpPr>
        <p:spPr>
          <a:xfrm>
            <a:off x="152400" y="1154668"/>
            <a:ext cx="7924800" cy="2862322"/>
          </a:xfrm>
          <a:prstGeom prst="rect">
            <a:avLst/>
          </a:prstGeom>
          <a:noFill/>
        </p:spPr>
        <p:txBody>
          <a:bodyPr wrap="square" rtlCol="0">
            <a:spAutoFit/>
          </a:bodyPr>
          <a:lstStyle/>
          <a:p>
            <a:r>
              <a:rPr lang="en-US" dirty="0" smtClean="0"/>
              <a:t>Final keyword can be used with </a:t>
            </a:r>
          </a:p>
          <a:p>
            <a:r>
              <a:rPr lang="en-US" dirty="0" smtClean="0"/>
              <a:t>any variable or objects</a:t>
            </a:r>
          </a:p>
          <a:p>
            <a:endParaRPr lang="en-US" dirty="0" smtClean="0"/>
          </a:p>
          <a:p>
            <a:r>
              <a:rPr lang="en-US" dirty="0" smtClean="0"/>
              <a:t>A method declared as final cannot be overridden. For </a:t>
            </a:r>
            <a:r>
              <a:rPr lang="en-US" dirty="0" err="1" smtClean="0"/>
              <a:t>eg</a:t>
            </a:r>
            <a:r>
              <a:rPr lang="en-US" dirty="0" smtClean="0"/>
              <a:t>. wait(), notify(), </a:t>
            </a:r>
            <a:r>
              <a:rPr lang="en-US" dirty="0" err="1" smtClean="0"/>
              <a:t>notifyAll</a:t>
            </a:r>
            <a:r>
              <a:rPr lang="en-US" dirty="0" smtClean="0"/>
              <a:t>() methods in </a:t>
            </a:r>
            <a:r>
              <a:rPr lang="en-US" dirty="0" err="1" smtClean="0"/>
              <a:t>java.lang.Object</a:t>
            </a:r>
            <a:r>
              <a:rPr lang="en-US" dirty="0" smtClean="0"/>
              <a:t> are final and cannot be overridden.</a:t>
            </a:r>
          </a:p>
          <a:p>
            <a:endParaRPr lang="en-US" dirty="0" smtClean="0"/>
          </a:p>
          <a:p>
            <a:r>
              <a:rPr lang="en-US" dirty="0" smtClean="0"/>
              <a:t>A class declared as final cannot be a Base class. For </a:t>
            </a:r>
            <a:r>
              <a:rPr lang="en-US" dirty="0" err="1" smtClean="0"/>
              <a:t>eg</a:t>
            </a:r>
            <a:r>
              <a:rPr lang="en-US" dirty="0" smtClean="0"/>
              <a:t>. String class is final, and cannot be overridden</a:t>
            </a:r>
          </a:p>
          <a:p>
            <a:endParaRPr lang="en-US" dirty="0" smtClean="0"/>
          </a:p>
          <a:p>
            <a:endParaRPr lang="en-US" dirty="0"/>
          </a:p>
        </p:txBody>
      </p:sp>
      <p:sp>
        <p:nvSpPr>
          <p:cNvPr id="4" name="TextBox 3"/>
          <p:cNvSpPr txBox="1"/>
          <p:nvPr/>
        </p:nvSpPr>
        <p:spPr>
          <a:xfrm>
            <a:off x="228600" y="4495800"/>
            <a:ext cx="8763000" cy="1200329"/>
          </a:xfrm>
          <a:prstGeom prst="rect">
            <a:avLst/>
          </a:prstGeom>
          <a:noFill/>
        </p:spPr>
        <p:txBody>
          <a:bodyPr wrap="square" rtlCol="0">
            <a:spAutoFit/>
          </a:bodyPr>
          <a:lstStyle/>
          <a:p>
            <a:r>
              <a:rPr lang="en-US" sz="2400" u="sng" dirty="0" smtClean="0">
                <a:solidFill>
                  <a:srgbClr val="FF0000"/>
                </a:solidFill>
              </a:rPr>
              <a:t>Static method and overriding</a:t>
            </a:r>
          </a:p>
          <a:p>
            <a:r>
              <a:rPr lang="en-US" sz="2400" dirty="0" smtClean="0"/>
              <a:t>static methods are not overridden, and do not take part in run time polymorphism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609600"/>
            <a:ext cx="9144000" cy="914400"/>
          </a:xfrm>
          <a:prstGeom prst="rect">
            <a:avLst/>
          </a:prstGeom>
          <a:noFill/>
        </p:spPr>
        <p:txBody>
          <a:bodyPr wrap="square" rtlCol="0">
            <a:spAutoFit/>
          </a:bodyPr>
          <a:lstStyle/>
          <a:p>
            <a:r>
              <a:rPr lang="en-US" dirty="0" smtClean="0"/>
              <a:t>One interface can be extended from one or more interfaces, hence multiple inheritance is supported in Java.</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228600"/>
            <a:ext cx="8839200" cy="1754326"/>
          </a:xfrm>
          <a:prstGeom prst="rect">
            <a:avLst/>
          </a:prstGeom>
          <a:noFill/>
        </p:spPr>
        <p:txBody>
          <a:bodyPr wrap="square" rtlCol="0">
            <a:spAutoFit/>
          </a:bodyPr>
          <a:lstStyle/>
          <a:p>
            <a:r>
              <a:rPr lang="en-US" b="1" u="sng" dirty="0" smtClean="0">
                <a:solidFill>
                  <a:srgbClr val="FF0000"/>
                </a:solidFill>
              </a:rPr>
              <a:t>Java Reflection</a:t>
            </a:r>
          </a:p>
          <a:p>
            <a:r>
              <a:rPr lang="en-US" dirty="0" smtClean="0"/>
              <a:t>Reflection is a feature in Java, using which it is possible to analyze characteristics of any object or class during run time. It is possible to find number of constructors, methods etc… and even invoke the methods, during run time. This feature may be useful to load a library and analyze, dynamically  during run time.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228600"/>
            <a:ext cx="8229600" cy="3108543"/>
          </a:xfrm>
          <a:prstGeom prst="rect">
            <a:avLst/>
          </a:prstGeom>
          <a:noFill/>
        </p:spPr>
        <p:txBody>
          <a:bodyPr wrap="square" rtlCol="0">
            <a:spAutoFit/>
          </a:bodyPr>
          <a:lstStyle/>
          <a:p>
            <a:r>
              <a:rPr lang="en-US" sz="2800" dirty="0" smtClean="0"/>
              <a:t>Below are different types of inheritance </a:t>
            </a:r>
          </a:p>
          <a:p>
            <a:endParaRPr lang="en-US" sz="2800" dirty="0" smtClean="0"/>
          </a:p>
          <a:p>
            <a:pPr marL="342900" indent="-342900">
              <a:buAutoNum type="arabicPeriod"/>
            </a:pPr>
            <a:r>
              <a:rPr lang="en-US" sz="2800" dirty="0" smtClean="0"/>
              <a:t>Single or simple inheritance.</a:t>
            </a:r>
          </a:p>
          <a:p>
            <a:pPr marL="342900" indent="-342900">
              <a:buAutoNum type="arabicPeriod"/>
            </a:pPr>
            <a:r>
              <a:rPr lang="en-US" sz="2800" dirty="0" smtClean="0"/>
              <a:t>Multi Level inheritance</a:t>
            </a:r>
          </a:p>
          <a:p>
            <a:pPr marL="342900" indent="-342900">
              <a:buAutoNum type="arabicPeriod"/>
            </a:pPr>
            <a:r>
              <a:rPr lang="en-US" sz="2800" dirty="0" smtClean="0"/>
              <a:t>Hierarchical inheritance</a:t>
            </a:r>
          </a:p>
          <a:p>
            <a:pPr marL="342900" indent="-342900">
              <a:buAutoNum type="arabicPeriod"/>
            </a:pPr>
            <a:r>
              <a:rPr lang="en-US" sz="2800" dirty="0" smtClean="0"/>
              <a:t>Hybrid Inheritance</a:t>
            </a:r>
          </a:p>
          <a:p>
            <a:pPr marL="342900" indent="-342900">
              <a:buAutoNum type="arabicPeriod"/>
            </a:pPr>
            <a:r>
              <a:rPr lang="en-US" sz="2800" dirty="0" smtClean="0"/>
              <a:t>Multiple Inheritance(Not supported in Java)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1371600" y="2286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flipH="1">
            <a:off x="1371600" y="5029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stCxn id="5" idx="0"/>
            <a:endCxn id="4" idx="2"/>
          </p:cNvCxnSpPr>
          <p:nvPr/>
        </p:nvCxnSpPr>
        <p:spPr>
          <a:xfrm rot="5400000" flipH="1" flipV="1">
            <a:off x="1295400" y="3886200"/>
            <a:ext cx="2286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228600"/>
            <a:ext cx="7924800" cy="1569660"/>
          </a:xfrm>
          <a:prstGeom prst="rect">
            <a:avLst/>
          </a:prstGeom>
          <a:noFill/>
        </p:spPr>
        <p:txBody>
          <a:bodyPr wrap="square" rtlCol="0">
            <a:spAutoFit/>
          </a:bodyPr>
          <a:lstStyle/>
          <a:p>
            <a:r>
              <a:rPr lang="en-US" sz="2400" b="1" dirty="0" smtClean="0">
                <a:solidFill>
                  <a:srgbClr val="FF0000"/>
                </a:solidFill>
              </a:rPr>
              <a:t>Simple or Single inheritance: </a:t>
            </a:r>
            <a:r>
              <a:rPr lang="en-US" sz="2400" dirty="0" smtClean="0"/>
              <a:t>One class is derived from another class. Here class A is base class, class B is derived class. That means there is only one Base class and one Derived class in Single inheritance.</a:t>
            </a:r>
            <a:endParaRPr lang="en-US" sz="2400" dirty="0"/>
          </a:p>
        </p:txBody>
      </p:sp>
      <p:sp>
        <p:nvSpPr>
          <p:cNvPr id="8" name="TextBox 7"/>
          <p:cNvSpPr txBox="1"/>
          <p:nvPr/>
        </p:nvSpPr>
        <p:spPr>
          <a:xfrm>
            <a:off x="3733800" y="1447800"/>
            <a:ext cx="5410200" cy="5262979"/>
          </a:xfrm>
          <a:prstGeom prst="rect">
            <a:avLst/>
          </a:prstGeom>
          <a:noFill/>
        </p:spPr>
        <p:txBody>
          <a:bodyPr wrap="square" rtlCol="0">
            <a:spAutoFit/>
          </a:bodyPr>
          <a:lstStyle/>
          <a:p>
            <a:r>
              <a:rPr lang="en-US" dirty="0" smtClean="0"/>
              <a:t>Syntax:</a:t>
            </a:r>
          </a:p>
          <a:p>
            <a:r>
              <a:rPr lang="en-US" dirty="0" smtClean="0">
                <a:solidFill>
                  <a:srgbClr val="00B050"/>
                </a:solidFill>
              </a:rPr>
              <a:t>class</a:t>
            </a:r>
            <a:r>
              <a:rPr lang="en-US" dirty="0" smtClean="0"/>
              <a:t> A{</a:t>
            </a:r>
          </a:p>
          <a:p>
            <a:r>
              <a:rPr lang="en-US" dirty="0" smtClean="0"/>
              <a:t>//…</a:t>
            </a:r>
          </a:p>
          <a:p>
            <a:r>
              <a:rPr lang="en-US" dirty="0" smtClean="0"/>
              <a:t>}</a:t>
            </a:r>
          </a:p>
          <a:p>
            <a:endParaRPr lang="en-US" dirty="0" smtClean="0"/>
          </a:p>
          <a:p>
            <a:r>
              <a:rPr lang="en-US" dirty="0" smtClean="0">
                <a:solidFill>
                  <a:srgbClr val="00B050"/>
                </a:solidFill>
              </a:rPr>
              <a:t>class</a:t>
            </a:r>
            <a:r>
              <a:rPr lang="en-US" dirty="0" smtClean="0"/>
              <a:t> B </a:t>
            </a:r>
            <a:r>
              <a:rPr lang="en-US" dirty="0" smtClean="0">
                <a:solidFill>
                  <a:srgbClr val="00B050"/>
                </a:solidFill>
              </a:rPr>
              <a:t>extends</a:t>
            </a:r>
            <a:r>
              <a:rPr lang="en-US" dirty="0" smtClean="0"/>
              <a:t> A{</a:t>
            </a:r>
          </a:p>
          <a:p>
            <a:r>
              <a:rPr lang="en-US" dirty="0" smtClean="0"/>
              <a:t>//…</a:t>
            </a:r>
          </a:p>
          <a:p>
            <a:r>
              <a:rPr lang="en-US" dirty="0" smtClean="0"/>
              <a:t>}</a:t>
            </a:r>
          </a:p>
          <a:p>
            <a:r>
              <a:rPr lang="en-US" sz="2400" b="1" dirty="0" smtClean="0"/>
              <a:t>NOTE: </a:t>
            </a:r>
            <a:r>
              <a:rPr lang="en-US" sz="2400" dirty="0" smtClean="0"/>
              <a:t>class B has direct access to all non private members of class A .Arrow shows that B is dependent on A</a:t>
            </a:r>
          </a:p>
          <a:p>
            <a:r>
              <a:rPr lang="en-US" sz="2400" b="1" dirty="0" smtClean="0"/>
              <a:t>Order of invocation of Constructors:</a:t>
            </a:r>
          </a:p>
          <a:p>
            <a:r>
              <a:rPr lang="en-US" sz="2400" dirty="0" smtClean="0"/>
              <a:t>When an object of B is created, first the constructor of A gets invoked(automatically), and then constructor of B is invoked.</a:t>
            </a:r>
            <a:endParaRPr lang="en-US" sz="2400" dirty="0"/>
          </a:p>
        </p:txBody>
      </p:sp>
      <p:sp>
        <p:nvSpPr>
          <p:cNvPr id="9" name="Left Brace 8"/>
          <p:cNvSpPr/>
          <p:nvPr/>
        </p:nvSpPr>
        <p:spPr>
          <a:xfrm>
            <a:off x="1066800" y="2209800"/>
            <a:ext cx="1524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1143000" y="4953000"/>
            <a:ext cx="1524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0" y="2057400"/>
            <a:ext cx="1143000" cy="738664"/>
          </a:xfrm>
          <a:prstGeom prst="rect">
            <a:avLst/>
          </a:prstGeom>
          <a:noFill/>
        </p:spPr>
        <p:txBody>
          <a:bodyPr wrap="square" rtlCol="0">
            <a:spAutoFit/>
          </a:bodyPr>
          <a:lstStyle/>
          <a:p>
            <a:r>
              <a:rPr lang="en-US" sz="1400" dirty="0" smtClean="0"/>
              <a:t>Parent class</a:t>
            </a:r>
          </a:p>
          <a:p>
            <a:r>
              <a:rPr lang="en-US" sz="1400" dirty="0" smtClean="0"/>
              <a:t>Super class</a:t>
            </a:r>
          </a:p>
          <a:p>
            <a:r>
              <a:rPr lang="en-US" sz="1400" dirty="0" smtClean="0"/>
              <a:t>Base class</a:t>
            </a:r>
            <a:endParaRPr lang="en-US" sz="1400" dirty="0"/>
          </a:p>
        </p:txBody>
      </p:sp>
      <p:sp>
        <p:nvSpPr>
          <p:cNvPr id="12" name="TextBox 11"/>
          <p:cNvSpPr txBox="1"/>
          <p:nvPr/>
        </p:nvSpPr>
        <p:spPr>
          <a:xfrm>
            <a:off x="0" y="4953000"/>
            <a:ext cx="1143000" cy="738664"/>
          </a:xfrm>
          <a:prstGeom prst="rect">
            <a:avLst/>
          </a:prstGeom>
          <a:noFill/>
        </p:spPr>
        <p:txBody>
          <a:bodyPr wrap="square" rtlCol="0">
            <a:spAutoFit/>
          </a:bodyPr>
          <a:lstStyle/>
          <a:p>
            <a:r>
              <a:rPr lang="en-US" sz="1400" dirty="0" smtClean="0"/>
              <a:t>Child class</a:t>
            </a:r>
          </a:p>
          <a:p>
            <a:r>
              <a:rPr lang="en-US" sz="1400" dirty="0" smtClean="0"/>
              <a:t>Sub class</a:t>
            </a:r>
          </a:p>
          <a:p>
            <a:r>
              <a:rPr lang="en-US" sz="1400" dirty="0" smtClean="0"/>
              <a:t>Derived class</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29400" y="9906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6629400" y="32004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endCxn id="4" idx="2"/>
          </p:cNvCxnSpPr>
          <p:nvPr/>
        </p:nvCxnSpPr>
        <p:spPr>
          <a:xfrm rot="5400000" flipH="1" flipV="1">
            <a:off x="6953250" y="2647950"/>
            <a:ext cx="10668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629400" y="5257800"/>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t>
            </a:r>
            <a:endParaRPr lang="en-US" sz="2800" dirty="0"/>
          </a:p>
        </p:txBody>
      </p:sp>
      <p:cxnSp>
        <p:nvCxnSpPr>
          <p:cNvPr id="9" name="Straight Arrow Connector 8"/>
          <p:cNvCxnSpPr/>
          <p:nvPr/>
        </p:nvCxnSpPr>
        <p:spPr>
          <a:xfrm rot="5400000" flipH="1" flipV="1">
            <a:off x="6953250" y="4857750"/>
            <a:ext cx="10668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228600"/>
            <a:ext cx="7924800" cy="830997"/>
          </a:xfrm>
          <a:prstGeom prst="rect">
            <a:avLst/>
          </a:prstGeom>
          <a:noFill/>
        </p:spPr>
        <p:txBody>
          <a:bodyPr wrap="square" rtlCol="0">
            <a:spAutoFit/>
          </a:bodyPr>
          <a:lstStyle/>
          <a:p>
            <a:r>
              <a:rPr lang="en-US" sz="2400" dirty="0" smtClean="0">
                <a:solidFill>
                  <a:srgbClr val="FF0000"/>
                </a:solidFill>
              </a:rPr>
              <a:t>Multi Level inheritance: </a:t>
            </a:r>
            <a:r>
              <a:rPr lang="en-US" sz="2400" dirty="0" smtClean="0"/>
              <a:t>A Derived class acts as a Base class of some other class</a:t>
            </a:r>
            <a:endParaRPr lang="en-US" sz="2400" dirty="0"/>
          </a:p>
        </p:txBody>
      </p:sp>
      <p:sp>
        <p:nvSpPr>
          <p:cNvPr id="11" name="TextBox 10"/>
          <p:cNvSpPr txBox="1"/>
          <p:nvPr/>
        </p:nvSpPr>
        <p:spPr>
          <a:xfrm>
            <a:off x="304800" y="948690"/>
            <a:ext cx="4800600" cy="5909310"/>
          </a:xfrm>
          <a:prstGeom prst="rect">
            <a:avLst/>
          </a:prstGeom>
          <a:noFill/>
        </p:spPr>
        <p:txBody>
          <a:bodyPr wrap="square" rtlCol="0">
            <a:spAutoFit/>
          </a:bodyPr>
          <a:lstStyle/>
          <a:p>
            <a:r>
              <a:rPr lang="en-US" dirty="0" smtClean="0"/>
              <a:t>Syntax</a:t>
            </a:r>
            <a:r>
              <a:rPr lang="en-US" dirty="0" smtClean="0"/>
              <a:t>:</a:t>
            </a:r>
            <a:endParaRPr lang="en-US" dirty="0" smtClean="0"/>
          </a:p>
          <a:p>
            <a:r>
              <a:rPr lang="en-US" dirty="0" smtClean="0">
                <a:solidFill>
                  <a:srgbClr val="FF0000"/>
                </a:solidFill>
              </a:rPr>
              <a:t>class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B </a:t>
            </a:r>
            <a:r>
              <a:rPr lang="en-US" dirty="0" smtClean="0">
                <a:solidFill>
                  <a:srgbClr val="FF0000"/>
                </a:solidFill>
              </a:rPr>
              <a:t>extends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C </a:t>
            </a:r>
            <a:r>
              <a:rPr lang="en-US" dirty="0" smtClean="0">
                <a:solidFill>
                  <a:srgbClr val="FF0000"/>
                </a:solidFill>
              </a:rPr>
              <a:t>extends</a:t>
            </a:r>
            <a:r>
              <a:rPr lang="en-US" dirty="0" smtClean="0"/>
              <a:t> B{</a:t>
            </a:r>
          </a:p>
          <a:p>
            <a:r>
              <a:rPr lang="en-US" dirty="0" smtClean="0"/>
              <a:t>//….</a:t>
            </a:r>
          </a:p>
          <a:p>
            <a:r>
              <a:rPr lang="en-US" dirty="0" smtClean="0"/>
              <a:t>}</a:t>
            </a:r>
          </a:p>
          <a:p>
            <a:endParaRPr lang="en-US" dirty="0" smtClean="0"/>
          </a:p>
          <a:p>
            <a:r>
              <a:rPr lang="en-US" b="1" dirty="0" smtClean="0"/>
              <a:t>Order of invocation of Constructors:</a:t>
            </a:r>
          </a:p>
          <a:p>
            <a:r>
              <a:rPr lang="en-US" dirty="0" smtClean="0"/>
              <a:t>When an object of C is created, first constructor A is called, then constructor B is called, and then constructor C is called.</a:t>
            </a:r>
          </a:p>
          <a:p>
            <a:r>
              <a:rPr lang="en-US" dirty="0" smtClean="0"/>
              <a:t>Even though you explicitly invoke constructor of only class C, class C is dependent on class B, class B is dependent on class A</a:t>
            </a:r>
            <a:r>
              <a:rPr lang="en-US" dirty="0" smtClean="0"/>
              <a:t>.</a:t>
            </a:r>
          </a:p>
          <a:p>
            <a:r>
              <a:rPr lang="en-US" b="1" dirty="0" smtClean="0"/>
              <a:t>NOTE: </a:t>
            </a:r>
            <a:r>
              <a:rPr lang="en-US" dirty="0" smtClean="0"/>
              <a:t>There can be even 4 or more levels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609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5" name="Rectangle 4"/>
          <p:cNvSpPr/>
          <p:nvPr/>
        </p:nvSpPr>
        <p:spPr>
          <a:xfrm>
            <a:off x="533400" y="2743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cxnSp>
        <p:nvCxnSpPr>
          <p:cNvPr id="7" name="Straight Arrow Connector 6"/>
          <p:cNvCxnSpPr>
            <a:endCxn id="4" idx="2"/>
          </p:cNvCxnSpPr>
          <p:nvPr/>
        </p:nvCxnSpPr>
        <p:spPr>
          <a:xfrm rot="5400000" flipH="1" flipV="1">
            <a:off x="1828800" y="1828800"/>
            <a:ext cx="1066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00400" y="2743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a:t>
            </a:r>
            <a:endParaRPr lang="en-US" sz="2800" dirty="0"/>
          </a:p>
        </p:txBody>
      </p:sp>
      <p:cxnSp>
        <p:nvCxnSpPr>
          <p:cNvPr id="12" name="Straight Connector 11"/>
          <p:cNvCxnSpPr/>
          <p:nvPr/>
        </p:nvCxnSpPr>
        <p:spPr>
          <a:xfrm>
            <a:off x="990600" y="2286000"/>
            <a:ext cx="25908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762415" y="2515015"/>
            <a:ext cx="457200" cy="7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353179" y="2514221"/>
            <a:ext cx="457200" cy="75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228600"/>
            <a:ext cx="7924800" cy="369332"/>
          </a:xfrm>
          <a:prstGeom prst="rect">
            <a:avLst/>
          </a:prstGeom>
          <a:noFill/>
        </p:spPr>
        <p:txBody>
          <a:bodyPr wrap="square" rtlCol="0">
            <a:spAutoFit/>
          </a:bodyPr>
          <a:lstStyle/>
          <a:p>
            <a:r>
              <a:rPr lang="en-US" dirty="0" smtClean="0"/>
              <a:t>Hierarchical inheritance: More than one derived class has a common Base class</a:t>
            </a:r>
            <a:endParaRPr lang="en-US" dirty="0"/>
          </a:p>
        </p:txBody>
      </p:sp>
      <p:sp>
        <p:nvSpPr>
          <p:cNvPr id="22" name="TextBox 21"/>
          <p:cNvSpPr txBox="1"/>
          <p:nvPr/>
        </p:nvSpPr>
        <p:spPr>
          <a:xfrm>
            <a:off x="4267200" y="609600"/>
            <a:ext cx="4800600" cy="3693319"/>
          </a:xfrm>
          <a:prstGeom prst="rect">
            <a:avLst/>
          </a:prstGeom>
          <a:noFill/>
        </p:spPr>
        <p:txBody>
          <a:bodyPr wrap="square" rtlCol="0">
            <a:spAutoFit/>
          </a:bodyPr>
          <a:lstStyle/>
          <a:p>
            <a:r>
              <a:rPr lang="en-US" dirty="0" smtClean="0"/>
              <a:t>Syntax:</a:t>
            </a:r>
          </a:p>
          <a:p>
            <a:endParaRPr lang="en-US" dirty="0" smtClean="0"/>
          </a:p>
          <a:p>
            <a:r>
              <a:rPr lang="en-US" dirty="0" smtClean="0">
                <a:solidFill>
                  <a:srgbClr val="FF0000"/>
                </a:solidFill>
              </a:rPr>
              <a:t>class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B </a:t>
            </a:r>
            <a:r>
              <a:rPr lang="en-US" dirty="0" smtClean="0">
                <a:solidFill>
                  <a:srgbClr val="FF0000"/>
                </a:solidFill>
              </a:rPr>
              <a:t>extends</a:t>
            </a:r>
            <a:r>
              <a:rPr lang="en-US" dirty="0" smtClean="0"/>
              <a:t> A{</a:t>
            </a:r>
          </a:p>
          <a:p>
            <a:r>
              <a:rPr lang="en-US" dirty="0" smtClean="0"/>
              <a:t>//…</a:t>
            </a:r>
          </a:p>
          <a:p>
            <a:r>
              <a:rPr lang="en-US" dirty="0" smtClean="0"/>
              <a:t>}</a:t>
            </a:r>
          </a:p>
          <a:p>
            <a:endParaRPr lang="en-US" dirty="0" smtClean="0"/>
          </a:p>
          <a:p>
            <a:r>
              <a:rPr lang="en-US" dirty="0" smtClean="0">
                <a:solidFill>
                  <a:srgbClr val="FF0000"/>
                </a:solidFill>
              </a:rPr>
              <a:t>class</a:t>
            </a:r>
            <a:r>
              <a:rPr lang="en-US" dirty="0" smtClean="0"/>
              <a:t> C </a:t>
            </a:r>
            <a:r>
              <a:rPr lang="en-US" dirty="0" smtClean="0">
                <a:solidFill>
                  <a:srgbClr val="FF0000"/>
                </a:solidFill>
              </a:rPr>
              <a:t>extends</a:t>
            </a:r>
            <a:r>
              <a:rPr lang="en-US" dirty="0" smtClean="0"/>
              <a:t> A{</a:t>
            </a:r>
          </a:p>
          <a:p>
            <a:r>
              <a:rPr lang="en-US" dirty="0" smtClean="0"/>
              <a:t>//….</a:t>
            </a:r>
          </a:p>
          <a:p>
            <a:r>
              <a:rPr lang="en-US" dirty="0" smtClean="0"/>
              <a:t>}</a:t>
            </a:r>
            <a:endParaRPr lang="en-US" dirty="0"/>
          </a:p>
        </p:txBody>
      </p:sp>
      <p:sp>
        <p:nvSpPr>
          <p:cNvPr id="11" name="TextBox 10"/>
          <p:cNvSpPr txBox="1"/>
          <p:nvPr/>
        </p:nvSpPr>
        <p:spPr>
          <a:xfrm>
            <a:off x="0" y="4419601"/>
            <a:ext cx="9144000" cy="2308324"/>
          </a:xfrm>
          <a:prstGeom prst="rect">
            <a:avLst/>
          </a:prstGeom>
          <a:noFill/>
        </p:spPr>
        <p:txBody>
          <a:bodyPr wrap="square" rtlCol="0">
            <a:spAutoFit/>
          </a:bodyPr>
          <a:lstStyle/>
          <a:p>
            <a:r>
              <a:rPr lang="en-US" sz="2400" dirty="0" smtClean="0"/>
              <a:t>Note: </a:t>
            </a:r>
          </a:p>
          <a:p>
            <a:r>
              <a:rPr lang="en-US" sz="2400" dirty="0" smtClean="0"/>
              <a:t>Class C and class B are not dependent on each other.</a:t>
            </a:r>
          </a:p>
          <a:p>
            <a:r>
              <a:rPr lang="en-US" sz="2400" dirty="0" smtClean="0"/>
              <a:t>Relationship between B and C is siblings.</a:t>
            </a:r>
          </a:p>
          <a:p>
            <a:r>
              <a:rPr lang="en-US" sz="2400" dirty="0" smtClean="0"/>
              <a:t>In any type of inheritance, all the classes having inheritance relationship can be spread across multiple .java files or even multiple packages.</a:t>
            </a:r>
          </a:p>
          <a:p>
            <a:r>
              <a:rPr lang="en-US" sz="2400" dirty="0" smtClean="0"/>
              <a:t>Static members are also inherited.</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600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a:t>
            </a:r>
            <a:endParaRPr lang="en-US" sz="2400" dirty="0"/>
          </a:p>
        </p:txBody>
      </p:sp>
      <p:sp>
        <p:nvSpPr>
          <p:cNvPr id="5" name="Rectangle 4"/>
          <p:cNvSpPr/>
          <p:nvPr/>
        </p:nvSpPr>
        <p:spPr>
          <a:xfrm>
            <a:off x="0" y="3886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a:t>
            </a:r>
            <a:endParaRPr lang="en-US" sz="2800" dirty="0"/>
          </a:p>
        </p:txBody>
      </p:sp>
      <p:cxnSp>
        <p:nvCxnSpPr>
          <p:cNvPr id="7" name="Straight Arrow Connector 6"/>
          <p:cNvCxnSpPr>
            <a:endCxn id="4" idx="2"/>
          </p:cNvCxnSpPr>
          <p:nvPr/>
        </p:nvCxnSpPr>
        <p:spPr>
          <a:xfrm rot="5400000" flipH="1" flipV="1">
            <a:off x="2686050" y="2647950"/>
            <a:ext cx="6096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038600" y="38862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a:t>
            </a:r>
            <a:endParaRPr lang="en-US" sz="2800" dirty="0"/>
          </a:p>
        </p:txBody>
      </p:sp>
      <p:cxnSp>
        <p:nvCxnSpPr>
          <p:cNvPr id="12" name="Straight Connector 11"/>
          <p:cNvCxnSpPr/>
          <p:nvPr/>
        </p:nvCxnSpPr>
        <p:spPr>
          <a:xfrm>
            <a:off x="914400" y="2921000"/>
            <a:ext cx="4114800" cy="50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5" idx="0"/>
          </p:cNvCxnSpPr>
          <p:nvPr/>
        </p:nvCxnSpPr>
        <p:spPr>
          <a:xfrm rot="5400000">
            <a:off x="400050" y="3371850"/>
            <a:ext cx="990600" cy="381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72000" y="3429000"/>
            <a:ext cx="9144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5638800"/>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a:t>
            </a:r>
            <a:endParaRPr lang="en-US" sz="2800" dirty="0"/>
          </a:p>
        </p:txBody>
      </p:sp>
      <p:cxnSp>
        <p:nvCxnSpPr>
          <p:cNvPr id="10" name="Straight Arrow Connector 9"/>
          <p:cNvCxnSpPr/>
          <p:nvPr/>
        </p:nvCxnSpPr>
        <p:spPr>
          <a:xfrm flipV="1">
            <a:off x="914400" y="4648200"/>
            <a:ext cx="38100" cy="203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228600"/>
            <a:ext cx="7924800" cy="1015663"/>
          </a:xfrm>
          <a:prstGeom prst="rect">
            <a:avLst/>
          </a:prstGeom>
          <a:noFill/>
        </p:spPr>
        <p:txBody>
          <a:bodyPr wrap="square" rtlCol="0">
            <a:spAutoFit/>
          </a:bodyPr>
          <a:lstStyle/>
          <a:p>
            <a:r>
              <a:rPr lang="en-US" sz="2000" dirty="0" smtClean="0"/>
              <a:t>Hybrid inheritance: combination of more than one inheritance. In below example Multi level inheritance exist between </a:t>
            </a:r>
            <a:r>
              <a:rPr lang="en-US" sz="2000" dirty="0" smtClean="0"/>
              <a:t>Q, Rand T. </a:t>
            </a:r>
            <a:r>
              <a:rPr lang="en-US" sz="2000" dirty="0" smtClean="0"/>
              <a:t>And Hierarchical inheritance exist between </a:t>
            </a:r>
            <a:r>
              <a:rPr lang="en-US" sz="2000" dirty="0" smtClean="0"/>
              <a:t>Q, R </a:t>
            </a:r>
            <a:r>
              <a:rPr lang="en-US" sz="2000" dirty="0" smtClean="0"/>
              <a:t>and </a:t>
            </a:r>
            <a:r>
              <a:rPr lang="en-US" sz="2000" dirty="0" smtClean="0"/>
              <a:t>S.</a:t>
            </a:r>
            <a:endParaRPr lang="en-US" sz="2000" dirty="0"/>
          </a:p>
        </p:txBody>
      </p:sp>
      <p:cxnSp>
        <p:nvCxnSpPr>
          <p:cNvPr id="35" name="Straight Arrow Connector 34"/>
          <p:cNvCxnSpPr/>
          <p:nvPr/>
        </p:nvCxnSpPr>
        <p:spPr>
          <a:xfrm rot="5400000" flipH="1" flipV="1">
            <a:off x="438150" y="5124450"/>
            <a:ext cx="8382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400800" y="21336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t>
            </a:r>
            <a:endParaRPr lang="en-US" dirty="0"/>
          </a:p>
        </p:txBody>
      </p:sp>
      <p:sp>
        <p:nvSpPr>
          <p:cNvPr id="17" name="Rectangle 16"/>
          <p:cNvSpPr/>
          <p:nvPr/>
        </p:nvSpPr>
        <p:spPr>
          <a:xfrm>
            <a:off x="6400800" y="38100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8" name="Rectangle 17"/>
          <p:cNvSpPr/>
          <p:nvPr/>
        </p:nvSpPr>
        <p:spPr>
          <a:xfrm>
            <a:off x="6477000" y="56388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sp>
        <p:nvSpPr>
          <p:cNvPr id="19" name="Rectangle 18"/>
          <p:cNvSpPr/>
          <p:nvPr/>
        </p:nvSpPr>
        <p:spPr>
          <a:xfrm>
            <a:off x="8001000" y="56388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cxnSp>
        <p:nvCxnSpPr>
          <p:cNvPr id="21" name="Straight Arrow Connector 20"/>
          <p:cNvCxnSpPr>
            <a:stCxn id="17" idx="0"/>
            <a:endCxn id="16" idx="2"/>
          </p:cNvCxnSpPr>
          <p:nvPr/>
        </p:nvCxnSpPr>
        <p:spPr>
          <a:xfrm rot="5400000" flipH="1" flipV="1">
            <a:off x="6477000" y="33147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0"/>
          </p:cNvCxnSpPr>
          <p:nvPr/>
        </p:nvCxnSpPr>
        <p:spPr>
          <a:xfrm rot="5400000" flipH="1" flipV="1">
            <a:off x="6496050" y="5048250"/>
            <a:ext cx="1143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7" idx="3"/>
          </p:cNvCxnSpPr>
          <p:nvPr/>
        </p:nvCxnSpPr>
        <p:spPr>
          <a:xfrm rot="10800000">
            <a:off x="7543800" y="4152900"/>
            <a:ext cx="990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rot="16200000" flipH="1">
            <a:off x="7830344" y="4896644"/>
            <a:ext cx="1447006" cy="3730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0"/>
            <a:ext cx="7924800" cy="584775"/>
          </a:xfrm>
          <a:prstGeom prst="rect">
            <a:avLst/>
          </a:prstGeom>
          <a:noFill/>
        </p:spPr>
        <p:txBody>
          <a:bodyPr wrap="square" rtlCol="0">
            <a:spAutoFit/>
          </a:bodyPr>
          <a:lstStyle/>
          <a:p>
            <a:r>
              <a:rPr lang="en-US" sz="3200" dirty="0" smtClean="0">
                <a:solidFill>
                  <a:srgbClr val="FF0000"/>
                </a:solidFill>
              </a:rPr>
              <a:t>Protected Access </a:t>
            </a:r>
            <a:r>
              <a:rPr lang="en-US" sz="3200" dirty="0" err="1" smtClean="0">
                <a:solidFill>
                  <a:srgbClr val="FF0000"/>
                </a:solidFill>
              </a:rPr>
              <a:t>specifier</a:t>
            </a:r>
            <a:endParaRPr lang="en-US" sz="3200" dirty="0">
              <a:solidFill>
                <a:srgbClr val="FF0000"/>
              </a:solidFill>
            </a:endParaRPr>
          </a:p>
        </p:txBody>
      </p:sp>
      <p:sp>
        <p:nvSpPr>
          <p:cNvPr id="13" name="TextBox 12"/>
          <p:cNvSpPr txBox="1"/>
          <p:nvPr/>
        </p:nvSpPr>
        <p:spPr>
          <a:xfrm>
            <a:off x="0" y="457200"/>
            <a:ext cx="9144000" cy="1569660"/>
          </a:xfrm>
          <a:prstGeom prst="rect">
            <a:avLst/>
          </a:prstGeom>
          <a:noFill/>
        </p:spPr>
        <p:txBody>
          <a:bodyPr wrap="square" rtlCol="0">
            <a:spAutoFit/>
          </a:bodyPr>
          <a:lstStyle/>
          <a:p>
            <a:r>
              <a:rPr lang="en-US" sz="3200" dirty="0" smtClean="0"/>
              <a:t>A class member declared as protected, can be accessed within the class, and in derived class, and within current package</a:t>
            </a:r>
            <a:endParaRPr lang="en-US" sz="3200" dirty="0"/>
          </a:p>
        </p:txBody>
      </p:sp>
      <p:graphicFrame>
        <p:nvGraphicFramePr>
          <p:cNvPr id="7" name="Table 6"/>
          <p:cNvGraphicFramePr>
            <a:graphicFrameLocks noGrp="1"/>
          </p:cNvGraphicFramePr>
          <p:nvPr/>
        </p:nvGraphicFramePr>
        <p:xfrm>
          <a:off x="0" y="2057400"/>
          <a:ext cx="8839200" cy="4571998"/>
        </p:xfrm>
        <a:graphic>
          <a:graphicData uri="http://schemas.openxmlformats.org/drawingml/2006/table">
            <a:tbl>
              <a:tblPr firstRow="1" bandRow="1">
                <a:tableStyleId>{5C22544A-7EE6-4342-B048-85BDC9FD1C3A}</a:tableStyleId>
              </a:tblPr>
              <a:tblGrid>
                <a:gridCol w="1767840"/>
                <a:gridCol w="1767840"/>
                <a:gridCol w="1767840"/>
                <a:gridCol w="1767840"/>
                <a:gridCol w="1767840"/>
              </a:tblGrid>
              <a:tr h="670034">
                <a:tc>
                  <a:txBody>
                    <a:bodyPr/>
                    <a:lstStyle/>
                    <a:p>
                      <a:endParaRPr lang="en-US" dirty="0"/>
                    </a:p>
                  </a:txBody>
                  <a:tcPr/>
                </a:tc>
                <a:tc>
                  <a:txBody>
                    <a:bodyPr/>
                    <a:lstStyle/>
                    <a:p>
                      <a:r>
                        <a:rPr lang="en-US" dirty="0" smtClean="0"/>
                        <a:t>private</a:t>
                      </a:r>
                      <a:endParaRPr lang="en-US" dirty="0"/>
                    </a:p>
                  </a:txBody>
                  <a:tcPr/>
                </a:tc>
                <a:tc>
                  <a:txBody>
                    <a:bodyPr/>
                    <a:lstStyle/>
                    <a:p>
                      <a:r>
                        <a:rPr lang="en-US" dirty="0" smtClean="0"/>
                        <a:t>No modifier</a:t>
                      </a:r>
                    </a:p>
                    <a:p>
                      <a:r>
                        <a:rPr lang="en-US" dirty="0" smtClean="0"/>
                        <a:t>(default)</a:t>
                      </a:r>
                      <a:endParaRPr lang="en-US" dirty="0"/>
                    </a:p>
                  </a:txBody>
                  <a:tcPr/>
                </a:tc>
                <a:tc>
                  <a:txBody>
                    <a:bodyPr/>
                    <a:lstStyle/>
                    <a:p>
                      <a:r>
                        <a:rPr lang="en-US" dirty="0" smtClean="0"/>
                        <a:t>protected</a:t>
                      </a:r>
                      <a:endParaRPr lang="en-US" dirty="0"/>
                    </a:p>
                  </a:txBody>
                  <a:tcPr/>
                </a:tc>
                <a:tc>
                  <a:txBody>
                    <a:bodyPr/>
                    <a:lstStyle/>
                    <a:p>
                      <a:r>
                        <a:rPr lang="en-US" dirty="0" smtClean="0"/>
                        <a:t>public</a:t>
                      </a:r>
                      <a:endParaRPr lang="en-US" dirty="0"/>
                    </a:p>
                  </a:txBody>
                  <a:tcPr/>
                </a:tc>
              </a:tr>
              <a:tr h="670034">
                <a:tc>
                  <a:txBody>
                    <a:bodyPr/>
                    <a:lstStyle/>
                    <a:p>
                      <a:r>
                        <a:rPr lang="en-US" dirty="0" smtClean="0"/>
                        <a:t>Within</a:t>
                      </a:r>
                      <a:r>
                        <a:rPr lang="en-US" baseline="0" dirty="0" smtClean="0"/>
                        <a:t>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670034">
                <a:tc>
                  <a:txBody>
                    <a:bodyPr/>
                    <a:lstStyle/>
                    <a:p>
                      <a:r>
                        <a:rPr lang="en-US" dirty="0" smtClean="0"/>
                        <a:t>Same package subclass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670034">
                <a:tc>
                  <a:txBody>
                    <a:bodyPr/>
                    <a:lstStyle/>
                    <a:p>
                      <a:r>
                        <a:rPr lang="en-US" dirty="0" smtClean="0"/>
                        <a:t>Same package non sub class</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945931">
                <a:tc>
                  <a:txBody>
                    <a:bodyPr/>
                    <a:lstStyle/>
                    <a:p>
                      <a:r>
                        <a:rPr lang="en-US" dirty="0" smtClean="0"/>
                        <a:t>Different package sub 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945931">
                <a:tc>
                  <a:txBody>
                    <a:bodyPr/>
                    <a:lstStyle/>
                    <a:p>
                      <a:r>
                        <a:rPr lang="en-US" dirty="0" smtClean="0"/>
                        <a:t>Different package non sub class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c>
                  <a:txBody>
                    <a:bodyPr/>
                    <a:lstStyle/>
                    <a:p>
                      <a:r>
                        <a:rPr lang="en-US" dirty="0" smtClean="0"/>
                        <a:t>yes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24973"/>
          </a:xfrm>
          <a:prstGeom prst="rect">
            <a:avLst/>
          </a:prstGeom>
          <a:noFill/>
        </p:spPr>
        <p:txBody>
          <a:bodyPr wrap="square" rtlCol="0">
            <a:spAutoFit/>
          </a:bodyPr>
          <a:lstStyle/>
          <a:p>
            <a:r>
              <a:rPr lang="en-US" sz="2400" b="1" u="sng" dirty="0" smtClean="0">
                <a:solidFill>
                  <a:srgbClr val="FF0000"/>
                </a:solidFill>
              </a:rPr>
              <a:t>final keyword (in Inheritance)</a:t>
            </a:r>
          </a:p>
          <a:p>
            <a:r>
              <a:rPr lang="en-US" sz="2800" dirty="0" smtClean="0"/>
              <a:t>As already known final keyword can be used with data member or local variable/object. There final was used to declare constants. </a:t>
            </a:r>
          </a:p>
          <a:p>
            <a:r>
              <a:rPr lang="en-US" sz="2800" dirty="0" smtClean="0"/>
              <a:t> final keyword can also be used with a class or a method.</a:t>
            </a:r>
          </a:p>
          <a:p>
            <a:r>
              <a:rPr lang="en-US" sz="2800" dirty="0" smtClean="0"/>
              <a:t>A </a:t>
            </a:r>
            <a:r>
              <a:rPr lang="en-US" sz="2800" dirty="0" smtClean="0">
                <a:solidFill>
                  <a:srgbClr val="FF0000"/>
                </a:solidFill>
              </a:rPr>
              <a:t>class declared as final </a:t>
            </a:r>
            <a:r>
              <a:rPr lang="en-US" sz="2800" dirty="0" smtClean="0"/>
              <a:t>can never be a base class. For </a:t>
            </a:r>
            <a:r>
              <a:rPr lang="en-US" sz="2800" dirty="0" err="1" smtClean="0"/>
              <a:t>eg</a:t>
            </a:r>
            <a:r>
              <a:rPr lang="en-US" sz="2800" dirty="0" smtClean="0"/>
              <a:t>. Inbuilt String class is final, also wrapper classes like Integer, Float, etc… are final</a:t>
            </a:r>
          </a:p>
          <a:p>
            <a:r>
              <a:rPr lang="en-US" sz="2800" dirty="0" smtClean="0"/>
              <a:t>A </a:t>
            </a:r>
            <a:r>
              <a:rPr lang="en-US" sz="2800" dirty="0" smtClean="0">
                <a:solidFill>
                  <a:srgbClr val="FF0000"/>
                </a:solidFill>
              </a:rPr>
              <a:t>method declared as final </a:t>
            </a:r>
            <a:r>
              <a:rPr lang="en-US" sz="2800" dirty="0" smtClean="0"/>
              <a:t>cannot be overridden by derived classes. </a:t>
            </a:r>
          </a:p>
          <a:p>
            <a:r>
              <a:rPr lang="en-US" sz="2800" dirty="0" smtClean="0"/>
              <a:t>NOTE: </a:t>
            </a:r>
          </a:p>
          <a:p>
            <a:r>
              <a:rPr lang="en-US" sz="2800" dirty="0" smtClean="0"/>
              <a:t>1.interface or interface methods cannot be declared final</a:t>
            </a:r>
          </a:p>
          <a:p>
            <a:r>
              <a:rPr lang="en-US" sz="2800" dirty="0" smtClean="0"/>
              <a:t>2.Inner class also can be declared final.</a:t>
            </a:r>
          </a:p>
          <a:p>
            <a:r>
              <a:rPr lang="en-US" sz="2800" dirty="0" smtClean="0"/>
              <a:t>Constructor cannot be final</a:t>
            </a:r>
          </a:p>
          <a:p>
            <a:r>
              <a:rPr lang="en-US" sz="2800" dirty="0" smtClean="0"/>
              <a:t>A class or a method can be made final due to Business or Technical reasons(like optimization, etc…)</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228601"/>
            <a:ext cx="8686800" cy="4154984"/>
          </a:xfrm>
          <a:prstGeom prst="rect">
            <a:avLst/>
          </a:prstGeom>
          <a:noFill/>
        </p:spPr>
        <p:txBody>
          <a:bodyPr wrap="square" rtlCol="0">
            <a:spAutoFit/>
          </a:bodyPr>
          <a:lstStyle/>
          <a:p>
            <a:r>
              <a:rPr lang="en-US" sz="2400" b="1" u="sng" dirty="0" smtClean="0">
                <a:solidFill>
                  <a:srgbClr val="FF0000"/>
                </a:solidFill>
              </a:rPr>
              <a:t>Why multiple inheritance not supported in Java?</a:t>
            </a:r>
          </a:p>
          <a:p>
            <a:r>
              <a:rPr lang="en-US" sz="2400" dirty="0" smtClean="0"/>
              <a:t>Multiple inheritance is not supported in Java, due to ambiguity reasons, and almost there is nothing which cannot be achieved without Multiple inheritance.</a:t>
            </a:r>
          </a:p>
          <a:p>
            <a:r>
              <a:rPr lang="en-US" sz="2400" b="1" dirty="0" smtClean="0"/>
              <a:t>ambiguity with Diamond problem</a:t>
            </a:r>
            <a:r>
              <a:rPr lang="en-US" sz="2400" dirty="0" smtClean="0"/>
              <a:t>, consider a class A has met1()</a:t>
            </a:r>
          </a:p>
          <a:p>
            <a:r>
              <a:rPr lang="en-US" sz="2400" dirty="0" smtClean="0"/>
              <a:t> method and then B and C derived from A and has their own met1()</a:t>
            </a:r>
          </a:p>
          <a:p>
            <a:r>
              <a:rPr lang="en-US" sz="2400" dirty="0" smtClean="0"/>
              <a:t>implementation and now class D derive from B and C using multiple inheritance and if we refer just met1()</a:t>
            </a:r>
          </a:p>
          <a:p>
            <a:r>
              <a:rPr lang="en-US" sz="2400" dirty="0" smtClean="0"/>
              <a:t> compiler will not be able to decide which met1()</a:t>
            </a:r>
          </a:p>
          <a:p>
            <a:r>
              <a:rPr lang="en-US" sz="2400" dirty="0" smtClean="0"/>
              <a:t> it should invoke. This is also called Diamond problem, as shown below.</a:t>
            </a:r>
            <a:endParaRPr lang="en-US" sz="2400" dirty="0"/>
          </a:p>
        </p:txBody>
      </p:sp>
      <p:sp>
        <p:nvSpPr>
          <p:cNvPr id="13" name="TextBox 12"/>
          <p:cNvSpPr txBox="1"/>
          <p:nvPr/>
        </p:nvSpPr>
        <p:spPr>
          <a:xfrm>
            <a:off x="152400" y="1219200"/>
            <a:ext cx="7543800" cy="646331"/>
          </a:xfrm>
          <a:prstGeom prst="rect">
            <a:avLst/>
          </a:prstGeom>
          <a:noFill/>
        </p:spPr>
        <p:txBody>
          <a:bodyPr wrap="square" rtlCol="0">
            <a:spAutoFit/>
          </a:bodyPr>
          <a:lstStyle/>
          <a:p>
            <a:endParaRPr lang="en-US" dirty="0" smtClean="0"/>
          </a:p>
          <a:p>
            <a:endParaRPr lang="en-US" dirty="0"/>
          </a:p>
        </p:txBody>
      </p:sp>
      <p:sp>
        <p:nvSpPr>
          <p:cNvPr id="4" name="Rectangle 3"/>
          <p:cNvSpPr/>
          <p:nvPr/>
        </p:nvSpPr>
        <p:spPr>
          <a:xfrm>
            <a:off x="3505200" y="39256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2057400" y="50686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Rectangle 5"/>
          <p:cNvSpPr/>
          <p:nvPr/>
        </p:nvSpPr>
        <p:spPr>
          <a:xfrm>
            <a:off x="4876800" y="51448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Rectangle 6"/>
          <p:cNvSpPr/>
          <p:nvPr/>
        </p:nvSpPr>
        <p:spPr>
          <a:xfrm>
            <a:off x="3581400" y="6440268"/>
            <a:ext cx="791633" cy="423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5" idx="0"/>
            <a:endCxn id="4" idx="1"/>
          </p:cNvCxnSpPr>
          <p:nvPr/>
        </p:nvCxnSpPr>
        <p:spPr>
          <a:xfrm rot="5400000" flipH="1" flipV="1">
            <a:off x="2513546" y="4077015"/>
            <a:ext cx="931325" cy="10519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a:endCxn id="4" idx="3"/>
          </p:cNvCxnSpPr>
          <p:nvPr/>
        </p:nvCxnSpPr>
        <p:spPr>
          <a:xfrm rot="16200000" flipV="1">
            <a:off x="4280963" y="4153214"/>
            <a:ext cx="1007525" cy="97578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a:endCxn id="5" idx="2"/>
          </p:cNvCxnSpPr>
          <p:nvPr/>
        </p:nvCxnSpPr>
        <p:spPr>
          <a:xfrm rot="10800000">
            <a:off x="2453218" y="5492019"/>
            <a:ext cx="1128183" cy="11599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6" idx="2"/>
          </p:cNvCxnSpPr>
          <p:nvPr/>
        </p:nvCxnSpPr>
        <p:spPr>
          <a:xfrm flipV="1">
            <a:off x="4373033" y="5568218"/>
            <a:ext cx="899584" cy="10837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19600" y="4001869"/>
            <a:ext cx="2230967" cy="369332"/>
          </a:xfrm>
          <a:prstGeom prst="rect">
            <a:avLst/>
          </a:prstGeom>
          <a:noFill/>
        </p:spPr>
        <p:txBody>
          <a:bodyPr wrap="square" rtlCol="0">
            <a:spAutoFit/>
          </a:bodyPr>
          <a:lstStyle/>
          <a:p>
            <a:r>
              <a:rPr lang="en-US" dirty="0" smtClean="0"/>
              <a:t>public void met1()</a:t>
            </a:r>
            <a:endParaRPr lang="en-US" dirty="0"/>
          </a:p>
        </p:txBody>
      </p:sp>
      <p:sp>
        <p:nvSpPr>
          <p:cNvPr id="23" name="TextBox 22"/>
          <p:cNvSpPr txBox="1"/>
          <p:nvPr/>
        </p:nvSpPr>
        <p:spPr>
          <a:xfrm>
            <a:off x="0" y="4724400"/>
            <a:ext cx="2362200" cy="369332"/>
          </a:xfrm>
          <a:prstGeom prst="rect">
            <a:avLst/>
          </a:prstGeom>
          <a:noFill/>
        </p:spPr>
        <p:txBody>
          <a:bodyPr wrap="square" rtlCol="0">
            <a:spAutoFit/>
          </a:bodyPr>
          <a:lstStyle/>
          <a:p>
            <a:r>
              <a:rPr lang="en-US" dirty="0" smtClean="0"/>
              <a:t>Override met1()</a:t>
            </a:r>
            <a:endParaRPr lang="en-US" dirty="0"/>
          </a:p>
        </p:txBody>
      </p:sp>
      <p:sp>
        <p:nvSpPr>
          <p:cNvPr id="24" name="TextBox 23"/>
          <p:cNvSpPr txBox="1"/>
          <p:nvPr/>
        </p:nvSpPr>
        <p:spPr>
          <a:xfrm>
            <a:off x="5867400" y="5221068"/>
            <a:ext cx="2230967" cy="369332"/>
          </a:xfrm>
          <a:prstGeom prst="rect">
            <a:avLst/>
          </a:prstGeom>
          <a:noFill/>
        </p:spPr>
        <p:txBody>
          <a:bodyPr wrap="square" rtlCol="0">
            <a:spAutoFit/>
          </a:bodyPr>
          <a:lstStyle/>
          <a:p>
            <a:r>
              <a:rPr lang="en-US" dirty="0" smtClean="0"/>
              <a:t>Override met1()</a:t>
            </a:r>
            <a:endParaRPr lang="en-US" dirty="0"/>
          </a:p>
        </p:txBody>
      </p:sp>
      <p:sp>
        <p:nvSpPr>
          <p:cNvPr id="25" name="TextBox 24"/>
          <p:cNvSpPr txBox="1"/>
          <p:nvPr/>
        </p:nvSpPr>
        <p:spPr>
          <a:xfrm>
            <a:off x="4495800" y="6211669"/>
            <a:ext cx="3886200" cy="646331"/>
          </a:xfrm>
          <a:prstGeom prst="rect">
            <a:avLst/>
          </a:prstGeom>
          <a:noFill/>
        </p:spPr>
        <p:txBody>
          <a:bodyPr wrap="square" rtlCol="0">
            <a:spAutoFit/>
          </a:bodyPr>
          <a:lstStyle/>
          <a:p>
            <a:r>
              <a:rPr lang="en-US" dirty="0" smtClean="0"/>
              <a:t>Confusing which met1() need to be picked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2709</TotalTime>
  <Words>1869</Words>
  <Application>Microsoft Office PowerPoint</Application>
  <PresentationFormat>On-screen Show (4:3)</PresentationFormat>
  <Paragraphs>258</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232</cp:revision>
  <dcterms:created xsi:type="dcterms:W3CDTF">2016-02-21T12:33:13Z</dcterms:created>
  <dcterms:modified xsi:type="dcterms:W3CDTF">2017-07-19T06:47:54Z</dcterms:modified>
</cp:coreProperties>
</file>