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59" r:id="rId3"/>
    <p:sldId id="274" r:id="rId4"/>
    <p:sldId id="273" r:id="rId5"/>
    <p:sldId id="275" r:id="rId6"/>
    <p:sldId id="276" r:id="rId7"/>
    <p:sldId id="262" r:id="rId8"/>
    <p:sldId id="260" r:id="rId9"/>
    <p:sldId id="261" r:id="rId10"/>
    <p:sldId id="265" r:id="rId11"/>
    <p:sldId id="268" r:id="rId12"/>
    <p:sldId id="264" r:id="rId13"/>
    <p:sldId id="269" r:id="rId14"/>
    <p:sldId id="270" r:id="rId15"/>
    <p:sldId id="277" r:id="rId16"/>
    <p:sldId id="271" r:id="rId17"/>
    <p:sldId id="266" r:id="rId18"/>
    <p:sldId id="267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100EE-99F2-4EDA-AC7A-35EBA27317EA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78E59-FDF4-430C-93F0-B9743501A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32F3-43BA-43DD-82D4-B7A5892FF67F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57C9-B860-43DF-A63F-D2CEE0E7DA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B57C9-B860-43DF-A63F-D2CEE0E7DA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365B-C344-450E-B180-723ACC1FB940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09-D708-46DC-9A20-412BBDD4B3FA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8061-794A-411F-B3C5-2C5269D3F229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28B-4527-4955-99C4-4090681536B3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83DF-D17C-44B0-A253-022B10B174B8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749-303B-4F14-9F1A-A7D8D82F3616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4B7C-DC97-4AFB-BB4D-64654684DDC0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A6A-FCFF-4254-936C-246BBA4ECFF8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01-88D0-4532-BE3A-58019D1F473E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20DA-F8E0-4FAA-962A-0678EABC2FC0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2DAF-1A3B-441D-AB07-2DCFE4DFC93B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BC3B-017B-4901-9B41-13523E8EFC92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E854-D6E3-4620-84B7-18E2E0AF8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lang/Exception.html" TargetMode="External"/><Relationship Id="rId2" Type="http://schemas.openxmlformats.org/officeDocument/2006/relationships/hyperlink" Target="http://java.sun.com/javase/6/docs/api/java/lang/Throwabl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ava.sun.com/javase/6/docs/api/java/lang/Erro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81200" y="2924889"/>
            <a:ext cx="73914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/>
              <a:t>Java Exception Handling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Order of catching Exceptions</a:t>
            </a:r>
          </a:p>
          <a:p>
            <a:r>
              <a:rPr lang="en-US" sz="2800" dirty="0" smtClean="0"/>
              <a:t>A try block can have zero or more catch blocks. When a try block has multiple catch blocks, the derived most Exceptions classes need to be caught first, and then Base Exception classes need to be caught</a:t>
            </a:r>
          </a:p>
          <a:p>
            <a:r>
              <a:rPr lang="en-US" sz="2800" dirty="0" smtClean="0"/>
              <a:t>try{</a:t>
            </a:r>
          </a:p>
          <a:p>
            <a:r>
              <a:rPr lang="en-US" sz="2800" dirty="0" smtClean="0"/>
              <a:t>//program statements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catch(</a:t>
            </a:r>
            <a:r>
              <a:rPr lang="en-US" sz="2800" dirty="0" err="1" smtClean="0"/>
              <a:t>ArrayIndexOutofBoundsException</a:t>
            </a:r>
            <a:r>
              <a:rPr lang="en-US" sz="2800" dirty="0" smtClean="0"/>
              <a:t> </a:t>
            </a:r>
            <a:r>
              <a:rPr lang="en-US" sz="2800" dirty="0" err="1" smtClean="0"/>
              <a:t>abe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//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catch(Exception e)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//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List of some built in Exceptions</a:t>
            </a:r>
          </a:p>
          <a:p>
            <a:r>
              <a:rPr lang="en-US" sz="2800" dirty="0" smtClean="0"/>
              <a:t>Below Exceptions are in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562600"/>
            <a:ext cx="9144000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There a number of other Exceptions like </a:t>
            </a:r>
            <a:r>
              <a:rPr lang="en-US" sz="2800" dirty="0" err="1" smtClean="0"/>
              <a:t>SQLException</a:t>
            </a:r>
            <a:r>
              <a:rPr lang="en-US" sz="2800" dirty="0" smtClean="0"/>
              <a:t>, </a:t>
            </a:r>
            <a:r>
              <a:rPr lang="en-US" sz="2800" dirty="0" err="1" smtClean="0"/>
              <a:t>IOException</a:t>
            </a:r>
            <a:r>
              <a:rPr lang="en-US" sz="2800" dirty="0" smtClean="0"/>
              <a:t>, </a:t>
            </a:r>
            <a:r>
              <a:rPr lang="en-US" sz="2800" dirty="0" err="1" smtClean="0"/>
              <a:t>SocketException</a:t>
            </a:r>
            <a:r>
              <a:rPr lang="en-US" sz="2800" dirty="0" smtClean="0"/>
              <a:t>, etc…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90601"/>
          <a:ext cx="7772400" cy="47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577476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purpose</a:t>
                      </a:r>
                      <a:endParaRPr lang="en-US" dirty="0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NullPointerException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0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NumberFormatException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OutofMemoryError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4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StackOverflowError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Nested Exceptions</a:t>
            </a:r>
          </a:p>
          <a:p>
            <a:r>
              <a:rPr lang="en-US" sz="2800" dirty="0" smtClean="0"/>
              <a:t>It is possible to have a try block within another try block.</a:t>
            </a:r>
          </a:p>
          <a:p>
            <a:r>
              <a:rPr lang="en-US" sz="2800" dirty="0" smtClean="0"/>
              <a:t>A catch block can have another try catch blocks</a:t>
            </a:r>
          </a:p>
          <a:p>
            <a:endParaRPr lang="en-US" sz="2800" dirty="0" smtClean="0"/>
          </a:p>
          <a:p>
            <a:r>
              <a:rPr lang="en-US" sz="2800" dirty="0" smtClean="0"/>
              <a:t>try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//stmt 1</a:t>
            </a:r>
          </a:p>
          <a:p>
            <a:r>
              <a:rPr lang="en-US" sz="2800" dirty="0" smtClean="0"/>
              <a:t>try{</a:t>
            </a:r>
          </a:p>
          <a:p>
            <a:r>
              <a:rPr lang="en-US" sz="2800" dirty="0" smtClean="0"/>
              <a:t>//stmt 2</a:t>
            </a:r>
          </a:p>
          <a:p>
            <a:r>
              <a:rPr lang="en-US" sz="2800" dirty="0" smtClean="0"/>
              <a:t>}catch(Exception et){ </a:t>
            </a:r>
            <a:r>
              <a:rPr lang="en-US" sz="2800" dirty="0" err="1" smtClean="0"/>
              <a:t>et.printStackTrace</a:t>
            </a:r>
            <a:r>
              <a:rPr lang="en-US" sz="2800" dirty="0" smtClean="0"/>
              <a:t>(); }</a:t>
            </a:r>
          </a:p>
          <a:p>
            <a:r>
              <a:rPr lang="en-US" sz="2800" dirty="0" smtClean="0"/>
              <a:t>//stmt 3</a:t>
            </a:r>
          </a:p>
          <a:p>
            <a:r>
              <a:rPr lang="en-US" sz="2800" dirty="0" smtClean="0"/>
              <a:t>}catch(Exception e)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err="1" smtClean="0"/>
              <a:t>e.printStackTrace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1828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667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4953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RuntimeException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38862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3352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3340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981994" y="3580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181600" y="4572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900055" y="325582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304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Exception class Hierarchy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661994"/>
            <a:ext cx="9144000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In Java, exceptions are objects. When you throw an exception, you throw an object.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You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can't throw just any object as an exception. you can throw only those objects whose classes descend from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Throwable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.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>
              <a:solidFill>
                <a:srgbClr val="16161D"/>
              </a:solidFill>
              <a:latin typeface="PT San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Throwable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 serves as the base class for an entire family of classes, declared in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java.lang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, that your program can instantiate and throw.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 smtClean="0">
              <a:solidFill>
                <a:srgbClr val="16161D"/>
              </a:solidFill>
              <a:latin typeface="PT San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Throwable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 has two direct subclasses,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Exception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 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. </a:t>
            </a:r>
            <a:r>
              <a:rPr lang="en-US" sz="2400" dirty="0" smtClean="0"/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97187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Exception class Hierarchy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1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37175"/>
            <a:ext cx="914400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dirty="0" err="1" smtClean="0">
                <a:solidFill>
                  <a:srgbClr val="16161D"/>
                </a:solidFill>
                <a:latin typeface="PT Sans"/>
              </a:rPr>
              <a:t>java.lang.Exception</a:t>
            </a:r>
            <a:r>
              <a:rPr lang="en-US" sz="2400" dirty="0" smtClean="0">
                <a:solidFill>
                  <a:srgbClr val="16161D"/>
                </a:solidFill>
                <a:latin typeface="PT Sans"/>
              </a:rPr>
              <a:t> class represents the exceptions which are mainly caused by the application itself. </a:t>
            </a:r>
            <a:endParaRPr lang="en-US" sz="2400" dirty="0" smtClean="0">
              <a:solidFill>
                <a:srgbClr val="16161D"/>
              </a:solidFill>
              <a:latin typeface="PT San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400" dirty="0" smtClean="0">
                <a:solidFill>
                  <a:srgbClr val="16161D"/>
                </a:solidFill>
                <a:latin typeface="PT Sans"/>
              </a:rPr>
              <a:t>For </a:t>
            </a:r>
            <a:r>
              <a:rPr lang="en-US" sz="2400" dirty="0" smtClean="0">
                <a:solidFill>
                  <a:srgbClr val="16161D"/>
                </a:solidFill>
                <a:latin typeface="PT Sans"/>
              </a:rPr>
              <a:t>example, </a:t>
            </a:r>
            <a:r>
              <a:rPr lang="en-US" sz="2400" dirty="0" err="1" smtClean="0">
                <a:solidFill>
                  <a:srgbClr val="7C1806"/>
                </a:solidFill>
                <a:latin typeface="Monaco"/>
              </a:rPr>
              <a:t>NullPointerException</a:t>
            </a:r>
            <a:r>
              <a:rPr lang="en-US" sz="2400" dirty="0" smtClean="0">
                <a:solidFill>
                  <a:srgbClr val="16161D"/>
                </a:solidFill>
                <a:latin typeface="PT Sans"/>
              </a:rPr>
              <a:t> occurs when an application tries to access null object or </a:t>
            </a:r>
            <a:r>
              <a:rPr lang="en-US" sz="2400" dirty="0" err="1" smtClean="0">
                <a:solidFill>
                  <a:srgbClr val="7C1806"/>
                </a:solidFill>
                <a:latin typeface="Monaco"/>
              </a:rPr>
              <a:t>ClassCastException</a:t>
            </a:r>
            <a:r>
              <a:rPr lang="en-US" sz="2400" dirty="0" smtClean="0">
                <a:solidFill>
                  <a:srgbClr val="16161D"/>
                </a:solidFill>
                <a:latin typeface="PT Sans"/>
              </a:rPr>
              <a:t> occurs when an application tries to cast incompatible class types.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 smtClean="0">
              <a:solidFill>
                <a:srgbClr val="16161D"/>
              </a:solidFill>
              <a:latin typeface="PT San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Errors (members of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 family) are usually thrown for more serious problems, such as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OutOfMemoryError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 or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C1806"/>
                </a:solidFill>
                <a:effectLst/>
                <a:latin typeface="Monaco"/>
              </a:rPr>
              <a:t>StackOverflowError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, that may not be so easy to handle.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In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general, code you write should throw only exceptions, not errors.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6161D"/>
              </a:solidFill>
              <a:effectLst/>
              <a:latin typeface="PT San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Errors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6161D"/>
                </a:solidFill>
                <a:effectLst/>
                <a:latin typeface="PT Sans"/>
              </a:rPr>
              <a:t>are usually thrown by the methods of the Java API, or by the Java virtual machine itself, due to environment issues.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Exception class Hierarchy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9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21917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5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How to create user defined Checked Exception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How to create user defined </a:t>
            </a:r>
            <a:r>
              <a:rPr lang="en-US" sz="2800" dirty="0" err="1" smtClean="0"/>
              <a:t>UnChecked</a:t>
            </a:r>
            <a:r>
              <a:rPr lang="en-US" sz="2800" dirty="0" smtClean="0"/>
              <a:t> Exception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685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533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1828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886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3810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5029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50292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Cloned instance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048000" y="838200"/>
            <a:ext cx="1828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24200" y="990600"/>
            <a:ext cx="1752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2971800" y="4038600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 flipV="1">
            <a:off x="3048000" y="52197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5562600" y="4267200"/>
            <a:ext cx="304800" cy="838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Clone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Assigning one object to another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95600" y="5562601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Cloning an object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567" y="123133"/>
            <a:ext cx="8640233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What is an Exception?</a:t>
            </a:r>
          </a:p>
          <a:p>
            <a:r>
              <a:rPr lang="en-US" sz="2000" dirty="0" smtClean="0"/>
              <a:t>An </a:t>
            </a:r>
            <a:r>
              <a:rPr lang="en-US" sz="2000" dirty="0" smtClean="0"/>
              <a:t>Exception is run time problem or error which occurs, when program is under execution.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 smtClean="0"/>
              <a:t>Exception may occur due to Environment, bad programming, or due to unexpected input data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example:</a:t>
            </a:r>
          </a:p>
          <a:p>
            <a:r>
              <a:rPr lang="en-US" sz="2000" dirty="0" smtClean="0"/>
              <a:t>When you access an array element which is beyond the range of array, an </a:t>
            </a:r>
            <a:r>
              <a:rPr lang="en-US" sz="2000" dirty="0" err="1" smtClean="0">
                <a:solidFill>
                  <a:srgbClr val="FF0000"/>
                </a:solidFill>
              </a:rPr>
              <a:t>java.lang.ArrayIndexOutOfBoundsException</a:t>
            </a:r>
            <a:r>
              <a:rPr lang="en-US" sz="2000" dirty="0" smtClean="0"/>
              <a:t> is thrown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 Language there is no built in Exception handling, developer need to manually write the code to check the </a:t>
            </a:r>
            <a:r>
              <a:rPr lang="en-US" sz="2000" dirty="0" smtClean="0"/>
              <a:t>range</a:t>
            </a:r>
          </a:p>
          <a:p>
            <a:endParaRPr lang="en-US" sz="2000" dirty="0" smtClean="0"/>
          </a:p>
          <a:p>
            <a:r>
              <a:rPr lang="en-US" sz="2000" b="1" dirty="0" smtClean="0"/>
              <a:t>Purpose of Exceptions?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Exceptions improves User Experience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makes </a:t>
            </a:r>
            <a:r>
              <a:rPr lang="en-US" sz="2000" dirty="0" smtClean="0"/>
              <a:t>the Program more Robust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Helps developer by generating basic Exception Handling code</a:t>
            </a:r>
          </a:p>
          <a:p>
            <a:endParaRPr lang="en-US" sz="2000" dirty="0" smtClean="0"/>
          </a:p>
          <a:p>
            <a:r>
              <a:rPr lang="en-US" sz="2000" dirty="0" smtClean="0"/>
              <a:t>Java has built in support for Exception handling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294967" y="49048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 defined class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323167" y="4175125"/>
            <a:ext cx="2971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70767" y="7254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9267" y="762000"/>
            <a:ext cx="9144000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Java provides inbuilt Exception Handling 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5 keywords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Few inbuilt classes(Exception related classes)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267" y="2085438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Below are keywords used in Exception </a:t>
            </a:r>
            <a:r>
              <a:rPr lang="en-US" sz="2000" dirty="0" smtClean="0"/>
              <a:t>handling</a:t>
            </a:r>
          </a:p>
          <a:p>
            <a:endParaRPr lang="en-US" sz="2000" dirty="0"/>
          </a:p>
          <a:p>
            <a:r>
              <a:rPr lang="en-US" sz="2000" dirty="0"/>
              <a:t>1.</a:t>
            </a:r>
            <a:r>
              <a:rPr lang="en-US" sz="2000" u="sng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 - set of program statements which may throw an Exception need to be enclosed within try block</a:t>
            </a:r>
          </a:p>
          <a:p>
            <a:r>
              <a:rPr lang="en-US" sz="2000" dirty="0"/>
              <a:t>2.</a:t>
            </a:r>
            <a:r>
              <a:rPr lang="en-US" sz="2000" u="sng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 – set of program statements which can handle Exception scenario need to be enclosed in catch block. A try block can have multiple catch blocks.</a:t>
            </a:r>
          </a:p>
          <a:p>
            <a:r>
              <a:rPr lang="en-US" sz="2000" dirty="0"/>
              <a:t>3.</a:t>
            </a:r>
            <a:r>
              <a:rPr lang="en-US" sz="2000" u="sng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– throw keyword is used to manually throw an Exception. Is used in the method body.</a:t>
            </a:r>
          </a:p>
          <a:p>
            <a:r>
              <a:rPr lang="en-US" sz="2000" dirty="0"/>
              <a:t>4.</a:t>
            </a:r>
            <a:r>
              <a:rPr lang="en-US" sz="2000" u="sng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– is used along with method declaration to specify that a method can throw one or more Exceptions. Is used with method declaration.</a:t>
            </a:r>
          </a:p>
          <a:p>
            <a:r>
              <a:rPr lang="en-US" sz="2000" dirty="0"/>
              <a:t>5.</a:t>
            </a:r>
            <a:r>
              <a:rPr lang="en-US" sz="2000" u="sng" dirty="0">
                <a:solidFill>
                  <a:srgbClr val="FF0000"/>
                </a:solidFill>
              </a:rPr>
              <a:t>finally</a:t>
            </a:r>
            <a:r>
              <a:rPr lang="en-US" sz="2000" dirty="0"/>
              <a:t> – statements in finally block gets executed whether are not Exception occurs. Generally releasing used resources, like closing file, network </a:t>
            </a:r>
            <a:r>
              <a:rPr lang="en-US" sz="2000" dirty="0" err="1"/>
              <a:t>connections,etc</a:t>
            </a:r>
            <a:r>
              <a:rPr lang="en-US" sz="2000" dirty="0"/>
              <a:t>… need to be done in finally block. finally block gets executed, before returning from the method , in all cases.</a:t>
            </a:r>
          </a:p>
        </p:txBody>
      </p:sp>
    </p:spTree>
    <p:extLst>
      <p:ext uri="{BB962C8B-B14F-4D97-AF65-F5344CB8AC3E}">
        <p14:creationId xmlns:p14="http://schemas.microsoft.com/office/powerpoint/2010/main" val="12040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400" y="2759572"/>
            <a:ext cx="9144000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Exception class is base class of all Exception classes </a:t>
            </a:r>
            <a:endParaRPr lang="en-US" sz="2000" dirty="0" smtClean="0"/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. </a:t>
            </a:r>
            <a:r>
              <a:rPr lang="en-US" sz="20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NullPointerException</a:t>
            </a:r>
            <a:r>
              <a:rPr lang="en-US" sz="2000" dirty="0" smtClean="0"/>
              <a:t>,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en-US" sz="2000" dirty="0" err="1" smtClean="0"/>
              <a:t>,etc</a:t>
            </a:r>
            <a:r>
              <a:rPr lang="en-US" sz="2000" dirty="0" smtClean="0"/>
              <a:t>…</a:t>
            </a:r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400" y="451252"/>
            <a:ext cx="9144000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 dirty="0" smtClean="0"/>
          </a:p>
          <a:p>
            <a:r>
              <a:rPr lang="en-US" sz="2000" dirty="0"/>
              <a:t>v</a:t>
            </a:r>
            <a:r>
              <a:rPr lang="en-US" sz="2000" dirty="0" smtClean="0"/>
              <a:t>oid met1()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//business logic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ry{</a:t>
            </a:r>
          </a:p>
          <a:p>
            <a:endParaRPr lang="en-US" sz="2000" dirty="0"/>
          </a:p>
          <a:p>
            <a:r>
              <a:rPr lang="en-US" sz="2000" dirty="0" smtClean="0"/>
              <a:t>//business logic</a:t>
            </a:r>
          </a:p>
          <a:p>
            <a:endParaRPr lang="en-US" sz="2000" dirty="0" smtClean="0"/>
          </a:p>
          <a:p>
            <a:r>
              <a:rPr lang="en-US" sz="2000" dirty="0" smtClean="0"/>
              <a:t>//exception occurred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//when above exception is thrown,  these statements does not execute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catch(Exception et)</a:t>
            </a:r>
          </a:p>
          <a:p>
            <a:r>
              <a:rPr lang="en-US" sz="2000" dirty="0" smtClean="0"/>
              <a:t>{</a:t>
            </a:r>
          </a:p>
          <a:p>
            <a:endParaRPr lang="en-US" sz="2000" dirty="0" smtClean="0"/>
          </a:p>
          <a:p>
            <a:r>
              <a:rPr lang="en-US" sz="2000" dirty="0" smtClean="0"/>
              <a:t>//statements in catch block gets executed only if exception occurs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}</a:t>
            </a:r>
            <a:endParaRPr lang="en-US" sz="2000" dirty="0" smtClean="0"/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124200" y="1981200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3133725" y="4724400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Execution Flow when Exception </a:t>
            </a:r>
            <a:r>
              <a:rPr lang="en-IN" dirty="0" err="1" smtClean="0">
                <a:solidFill>
                  <a:srgbClr val="FF0000"/>
                </a:solidFill>
              </a:rPr>
              <a:t>occurrs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400" y="605140"/>
            <a:ext cx="9144000" cy="62478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 dirty="0" smtClean="0"/>
          </a:p>
          <a:p>
            <a:r>
              <a:rPr lang="en-US" sz="2000" dirty="0"/>
              <a:t>v</a:t>
            </a:r>
            <a:r>
              <a:rPr lang="en-US" sz="2000" dirty="0" smtClean="0"/>
              <a:t>oid met1()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//business logic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ry{</a:t>
            </a:r>
          </a:p>
          <a:p>
            <a:endParaRPr lang="en-US" sz="2000" dirty="0"/>
          </a:p>
          <a:p>
            <a:r>
              <a:rPr lang="en-US" sz="2000" dirty="0" smtClean="0"/>
              <a:t>//business logic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//full code in try block gets executed if exception is not thrown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catch(Exception et)</a:t>
            </a:r>
          </a:p>
          <a:p>
            <a:r>
              <a:rPr lang="en-US" sz="2000" dirty="0" smtClean="0"/>
              <a:t>{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//if exception is not thrown, statements in catch block does not execute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}</a:t>
            </a:r>
            <a:endParaRPr lang="en-US" sz="2000" dirty="0" smtClean="0"/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133725" y="1371600"/>
            <a:ext cx="219075" cy="235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Execution Flow when Exception does not occur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307776"/>
            <a:ext cx="9144000" cy="6863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Control Flow of Exceptions: </a:t>
            </a:r>
            <a:r>
              <a:rPr lang="en-US" sz="2000" dirty="0" smtClean="0"/>
              <a:t>Though the flow of program execution can be controlled using Exceptions.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Exceptions </a:t>
            </a:r>
            <a:r>
              <a:rPr lang="en-US" sz="2000" dirty="0" smtClean="0"/>
              <a:t>need to be used only to handle Exception Scenarios, and should not be used to actually control flow of execution of program.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java.lang.Exception</a:t>
            </a:r>
            <a:r>
              <a:rPr lang="en-US" sz="2000" dirty="0" smtClean="0"/>
              <a:t> is base class of all Exception classes.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Exception class has below methods.</a:t>
            </a:r>
          </a:p>
          <a:p>
            <a:r>
              <a:rPr lang="en-US" sz="2000" dirty="0" smtClean="0"/>
              <a:t>1.printStackTrace()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Below are the exceptions related to memory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</a:rPr>
              <a:t>OutOfMemoryException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occurred when Heap memory is full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</a:rPr>
              <a:t>StackOverflowError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occurred when Stack memory is full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Both of above are Uncheck Exceptions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Difference between Exception and Error classes</a:t>
            </a:r>
          </a:p>
          <a:p>
            <a:r>
              <a:rPr lang="en-US" sz="2400" dirty="0" smtClean="0"/>
              <a:t>The first one catches all subclasses of </a:t>
            </a:r>
            <a:r>
              <a:rPr lang="en-US" sz="2400" dirty="0" err="1" smtClean="0">
                <a:hlinkClick r:id="rId2"/>
              </a:rPr>
              <a:t>Throwable</a:t>
            </a:r>
            <a:r>
              <a:rPr lang="en-US" sz="2400" dirty="0" smtClean="0"/>
              <a:t> (this includes </a:t>
            </a:r>
            <a:r>
              <a:rPr lang="en-US" sz="2400" dirty="0" smtClean="0">
                <a:hlinkClick r:id="rId3"/>
              </a:rPr>
              <a:t>Exception</a:t>
            </a:r>
            <a:r>
              <a:rPr lang="en-US" sz="2400" dirty="0" smtClean="0"/>
              <a:t> and </a:t>
            </a:r>
            <a:r>
              <a:rPr lang="en-US" sz="2400" dirty="0" smtClean="0">
                <a:hlinkClick r:id="rId4"/>
              </a:rPr>
              <a:t>Error</a:t>
            </a:r>
            <a:r>
              <a:rPr lang="en-US" sz="2400" dirty="0" smtClean="0"/>
              <a:t>), the second one catches all subclasses of </a:t>
            </a:r>
            <a:r>
              <a:rPr lang="en-US" sz="2400" dirty="0" smtClean="0">
                <a:hlinkClick r:id="rId3"/>
              </a:rPr>
              <a:t>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Error is programmatically unrecoverable in any way and is usually not to be caught, except for logging purposes (which passes it through again). Exception is programmatically recoverable. Its subclass </a:t>
            </a:r>
            <a:r>
              <a:rPr lang="en-US" sz="2400" dirty="0" err="1" smtClean="0"/>
              <a:t>RuntimeException</a:t>
            </a:r>
            <a:r>
              <a:rPr lang="en-US" sz="2400" dirty="0" smtClean="0"/>
              <a:t> indicates a programming error and is usually not to be caught as well.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try{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catch(</a:t>
            </a:r>
            <a:r>
              <a:rPr lang="en-US" sz="2400" dirty="0" err="1" smtClean="0"/>
              <a:t>Throwable</a:t>
            </a:r>
            <a:r>
              <a:rPr lang="en-US" sz="2400" dirty="0" smtClean="0"/>
              <a:t> t){}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try{</a:t>
            </a:r>
          </a:p>
          <a:p>
            <a:r>
              <a:rPr lang="en-US" sz="2400" dirty="0" smtClean="0"/>
              <a:t>}catch(Exception e){}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Exceptions are broadly classified into two</a:t>
            </a:r>
          </a:p>
          <a:p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Checked Exceptions </a:t>
            </a:r>
            <a:r>
              <a:rPr lang="en-US" sz="2800" dirty="0" smtClean="0"/>
              <a:t>– These are the Exceptions which are checked by Compiler, and need to be handled(using try, catch) or thrown(using throws) explicitly.</a:t>
            </a:r>
          </a:p>
          <a:p>
            <a:pPr marL="514350" indent="-514350"/>
            <a:r>
              <a:rPr lang="en-US" sz="2800" dirty="0" smtClean="0"/>
              <a:t>All Checked Exceptions are derived from </a:t>
            </a:r>
            <a:r>
              <a:rPr lang="en-US" sz="2800" b="1" dirty="0" smtClean="0">
                <a:solidFill>
                  <a:srgbClr val="FF0000"/>
                </a:solidFill>
              </a:rPr>
              <a:t>Exception</a:t>
            </a:r>
            <a:r>
              <a:rPr lang="en-US" sz="2800" dirty="0" smtClean="0"/>
              <a:t> class</a:t>
            </a:r>
          </a:p>
          <a:p>
            <a:pPr marL="514350" indent="-514350"/>
            <a:endParaRPr lang="en-US" sz="2800" dirty="0" smtClean="0"/>
          </a:p>
          <a:p>
            <a:pPr marL="514350" indent="-514350">
              <a:buAutoNum type="arabicPeriod" startAt="2"/>
            </a:pPr>
            <a:r>
              <a:rPr lang="en-US" sz="2800" dirty="0" err="1" smtClean="0">
                <a:solidFill>
                  <a:srgbClr val="FF0000"/>
                </a:solidFill>
              </a:rPr>
              <a:t>UnChecked</a:t>
            </a:r>
            <a:r>
              <a:rPr lang="en-US" sz="2800" dirty="0" smtClean="0">
                <a:solidFill>
                  <a:srgbClr val="FF0000"/>
                </a:solidFill>
              </a:rPr>
              <a:t> Exceptions </a:t>
            </a:r>
            <a:r>
              <a:rPr lang="en-US" sz="2800" dirty="0" smtClean="0"/>
              <a:t>– These are the Exceptions which need not be handled or thrown explicitly.</a:t>
            </a:r>
          </a:p>
          <a:p>
            <a:pPr marL="514350" indent="-514350"/>
            <a:r>
              <a:rPr lang="en-US" sz="2800" dirty="0" smtClean="0"/>
              <a:t>All Unchecked Exceptions are derived from </a:t>
            </a:r>
            <a:r>
              <a:rPr lang="en-US" sz="2800" b="1" dirty="0" err="1" smtClean="0">
                <a:solidFill>
                  <a:srgbClr val="FF0000"/>
                </a:solidFill>
              </a:rPr>
              <a:t>RuntimeException</a:t>
            </a:r>
            <a:r>
              <a:rPr lang="en-US" sz="2800" dirty="0" smtClean="0"/>
              <a:t> class</a:t>
            </a:r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/>
              <a:t>Since forcing a developer to catch each and every Exception is not a good option, Java provides </a:t>
            </a:r>
            <a:r>
              <a:rPr lang="en-US" sz="2800" dirty="0" err="1" smtClean="0"/>
              <a:t>UnChecked</a:t>
            </a:r>
            <a:r>
              <a:rPr lang="en-US" sz="2800" dirty="0" smtClean="0"/>
              <a:t> exceptions. These are the exceptions which need not be explicitly handled by the developer.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850</Words>
  <Application>Microsoft Office PowerPoint</Application>
  <PresentationFormat>On-screen Show (4:3)</PresentationFormat>
  <Paragraphs>196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127</cp:revision>
  <dcterms:created xsi:type="dcterms:W3CDTF">2016-01-20T15:48:26Z</dcterms:created>
  <dcterms:modified xsi:type="dcterms:W3CDTF">2018-07-10T14:45:49Z</dcterms:modified>
</cp:coreProperties>
</file>