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68" r:id="rId3"/>
    <p:sldId id="287" r:id="rId4"/>
    <p:sldId id="286" r:id="rId5"/>
    <p:sldId id="263" r:id="rId6"/>
    <p:sldId id="269" r:id="rId7"/>
    <p:sldId id="292" r:id="rId8"/>
    <p:sldId id="293" r:id="rId9"/>
    <p:sldId id="288" r:id="rId10"/>
    <p:sldId id="264" r:id="rId11"/>
    <p:sldId id="285" r:id="rId12"/>
    <p:sldId id="284" r:id="rId13"/>
    <p:sldId id="289" r:id="rId14"/>
    <p:sldId id="290" r:id="rId15"/>
    <p:sldId id="294" r:id="rId16"/>
    <p:sldId id="295" r:id="rId17"/>
    <p:sldId id="291" r:id="rId18"/>
    <p:sldId id="261" r:id="rId19"/>
    <p:sldId id="265" r:id="rId20"/>
    <p:sldId id="267" r:id="rId21"/>
    <p:sldId id="262" r:id="rId22"/>
    <p:sldId id="257" r:id="rId23"/>
    <p:sldId id="258" r:id="rId24"/>
    <p:sldId id="270" r:id="rId25"/>
    <p:sldId id="259" r:id="rId26"/>
    <p:sldId id="260" r:id="rId27"/>
    <p:sldId id="266" r:id="rId28"/>
    <p:sldId id="296" r:id="rId29"/>
    <p:sldId id="297"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9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52C5E5-0F12-4BD4-9733-6AE977AD3BDA}" type="datetimeFigureOut">
              <a:rPr lang="en-US" smtClean="0"/>
              <a:pPr/>
              <a:t>8/18/2017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982B15-0A03-4390-BC3F-D1E8C30F1DDF}"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982B15-0A03-4390-BC3F-D1E8C30F1DDF}" type="slidenum">
              <a:rPr lang="en-US" smtClean="0"/>
              <a:pPr/>
              <a:t>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982B15-0A03-4390-BC3F-D1E8C30F1DDF}" type="slidenum">
              <a:rPr lang="en-US" smtClean="0"/>
              <a:pPr/>
              <a:t>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982B15-0A03-4390-BC3F-D1E8C30F1DDF}" type="slidenum">
              <a:rPr lang="en-US" smtClean="0"/>
              <a:pPr/>
              <a:t>8</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982B15-0A03-4390-BC3F-D1E8C30F1DDF}" type="slidenum">
              <a:rPr lang="en-US" smtClean="0"/>
              <a:pPr/>
              <a:t>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982B15-0A03-4390-BC3F-D1E8C30F1DDF}" type="slidenum">
              <a:rPr lang="en-US" smtClean="0"/>
              <a:pPr/>
              <a:t>27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982B15-0A03-4390-BC3F-D1E8C30F1DDF}" type="slidenum">
              <a:rPr lang="en-US" smtClean="0"/>
              <a:pPr/>
              <a:t>28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982B15-0A03-4390-BC3F-D1E8C30F1DDF}" type="slidenum">
              <a:rPr lang="en-US" smtClean="0"/>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982B15-0A03-4390-BC3F-D1E8C30F1DDF}" type="slidenum">
              <a:rPr lang="en-US" smtClean="0"/>
              <a:pPr/>
              <a:t>30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982B15-0A03-4390-BC3F-D1E8C30F1DDF}"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71D6B5-5E27-4392-B718-6FBBF23213BA}" type="datetime1">
              <a:rPr lang="en-US" smtClean="0"/>
              <a:pPr/>
              <a:t>8/18/2017</a:t>
            </a:fld>
            <a:endParaRPr lang="en-US" dirty="0"/>
          </a:p>
        </p:txBody>
      </p:sp>
      <p:sp>
        <p:nvSpPr>
          <p:cNvPr id="5" name="Footer Placeholder 4"/>
          <p:cNvSpPr>
            <a:spLocks noGrp="1"/>
          </p:cNvSpPr>
          <p:nvPr>
            <p:ph type="ftr" sz="quarter" idx="11"/>
          </p:nvPr>
        </p:nvSpPr>
        <p:spPr/>
        <p:txBody>
          <a:bodyPr/>
          <a:lstStyle/>
          <a:p>
            <a:r>
              <a:rPr lang="en-US" smtClean="0"/>
              <a:t>www.java652.com</a:t>
            </a:r>
            <a:endParaRPr lang="en-US" dirty="0"/>
          </a:p>
        </p:txBody>
      </p:sp>
      <p:sp>
        <p:nvSpPr>
          <p:cNvPr id="6" name="Slide Number Placeholder 5"/>
          <p:cNvSpPr>
            <a:spLocks noGrp="1"/>
          </p:cNvSpPr>
          <p:nvPr>
            <p:ph type="sldNum" sz="quarter" idx="12"/>
          </p:nvPr>
        </p:nvSpPr>
        <p:spPr/>
        <p:txBody>
          <a:bodyPr/>
          <a:lstStyle/>
          <a:p>
            <a:fld id="{B003CCE8-227F-4992-B7CE-5C22676549F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511F28-704E-4A36-BFEE-E598ED5090B0}" type="datetime1">
              <a:rPr lang="en-US" smtClean="0"/>
              <a:pPr/>
              <a:t>8/18/2017</a:t>
            </a:fld>
            <a:endParaRPr lang="en-US" dirty="0"/>
          </a:p>
        </p:txBody>
      </p:sp>
      <p:sp>
        <p:nvSpPr>
          <p:cNvPr id="5" name="Footer Placeholder 4"/>
          <p:cNvSpPr>
            <a:spLocks noGrp="1"/>
          </p:cNvSpPr>
          <p:nvPr>
            <p:ph type="ftr" sz="quarter" idx="11"/>
          </p:nvPr>
        </p:nvSpPr>
        <p:spPr/>
        <p:txBody>
          <a:bodyPr/>
          <a:lstStyle/>
          <a:p>
            <a:r>
              <a:rPr lang="en-US" smtClean="0"/>
              <a:t>www.java652.com</a:t>
            </a:r>
            <a:endParaRPr lang="en-US" dirty="0"/>
          </a:p>
        </p:txBody>
      </p:sp>
      <p:sp>
        <p:nvSpPr>
          <p:cNvPr id="6" name="Slide Number Placeholder 5"/>
          <p:cNvSpPr>
            <a:spLocks noGrp="1"/>
          </p:cNvSpPr>
          <p:nvPr>
            <p:ph type="sldNum" sz="quarter" idx="12"/>
          </p:nvPr>
        </p:nvSpPr>
        <p:spPr/>
        <p:txBody>
          <a:bodyPr/>
          <a:lstStyle/>
          <a:p>
            <a:fld id="{B003CCE8-227F-4992-B7CE-5C22676549F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12C0FC-87CC-4959-A476-C6FB09CBCE63}" type="datetime1">
              <a:rPr lang="en-US" smtClean="0"/>
              <a:pPr/>
              <a:t>8/18/2017</a:t>
            </a:fld>
            <a:endParaRPr lang="en-US" dirty="0"/>
          </a:p>
        </p:txBody>
      </p:sp>
      <p:sp>
        <p:nvSpPr>
          <p:cNvPr id="5" name="Footer Placeholder 4"/>
          <p:cNvSpPr>
            <a:spLocks noGrp="1"/>
          </p:cNvSpPr>
          <p:nvPr>
            <p:ph type="ftr" sz="quarter" idx="11"/>
          </p:nvPr>
        </p:nvSpPr>
        <p:spPr/>
        <p:txBody>
          <a:bodyPr/>
          <a:lstStyle/>
          <a:p>
            <a:r>
              <a:rPr lang="en-US" smtClean="0"/>
              <a:t>www.java652.com</a:t>
            </a:r>
            <a:endParaRPr lang="en-US" dirty="0"/>
          </a:p>
        </p:txBody>
      </p:sp>
      <p:sp>
        <p:nvSpPr>
          <p:cNvPr id="6" name="Slide Number Placeholder 5"/>
          <p:cNvSpPr>
            <a:spLocks noGrp="1"/>
          </p:cNvSpPr>
          <p:nvPr>
            <p:ph type="sldNum" sz="quarter" idx="12"/>
          </p:nvPr>
        </p:nvSpPr>
        <p:spPr/>
        <p:txBody>
          <a:bodyPr/>
          <a:lstStyle/>
          <a:p>
            <a:fld id="{B003CCE8-227F-4992-B7CE-5C22676549F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B6B258-9FDE-42D9-BF91-897B074A1B94}" type="datetime1">
              <a:rPr lang="en-US" smtClean="0"/>
              <a:pPr/>
              <a:t>8/18/2017</a:t>
            </a:fld>
            <a:endParaRPr lang="en-US" dirty="0"/>
          </a:p>
        </p:txBody>
      </p:sp>
      <p:sp>
        <p:nvSpPr>
          <p:cNvPr id="5" name="Footer Placeholder 4"/>
          <p:cNvSpPr>
            <a:spLocks noGrp="1"/>
          </p:cNvSpPr>
          <p:nvPr>
            <p:ph type="ftr" sz="quarter" idx="11"/>
          </p:nvPr>
        </p:nvSpPr>
        <p:spPr/>
        <p:txBody>
          <a:bodyPr/>
          <a:lstStyle/>
          <a:p>
            <a:r>
              <a:rPr lang="en-US" smtClean="0"/>
              <a:t>www.java652.com</a:t>
            </a:r>
            <a:endParaRPr lang="en-US" dirty="0"/>
          </a:p>
        </p:txBody>
      </p:sp>
      <p:sp>
        <p:nvSpPr>
          <p:cNvPr id="6" name="Slide Number Placeholder 5"/>
          <p:cNvSpPr>
            <a:spLocks noGrp="1"/>
          </p:cNvSpPr>
          <p:nvPr>
            <p:ph type="sldNum" sz="quarter" idx="12"/>
          </p:nvPr>
        </p:nvSpPr>
        <p:spPr/>
        <p:txBody>
          <a:bodyPr/>
          <a:lstStyle/>
          <a:p>
            <a:fld id="{B003CCE8-227F-4992-B7CE-5C22676549F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3CD1FF-BF45-4EFA-8A04-F6D16727CE1B}" type="datetime1">
              <a:rPr lang="en-US" smtClean="0"/>
              <a:pPr/>
              <a:t>8/18/2017</a:t>
            </a:fld>
            <a:endParaRPr lang="en-US" dirty="0"/>
          </a:p>
        </p:txBody>
      </p:sp>
      <p:sp>
        <p:nvSpPr>
          <p:cNvPr id="5" name="Footer Placeholder 4"/>
          <p:cNvSpPr>
            <a:spLocks noGrp="1"/>
          </p:cNvSpPr>
          <p:nvPr>
            <p:ph type="ftr" sz="quarter" idx="11"/>
          </p:nvPr>
        </p:nvSpPr>
        <p:spPr/>
        <p:txBody>
          <a:bodyPr/>
          <a:lstStyle/>
          <a:p>
            <a:r>
              <a:rPr lang="en-US" smtClean="0"/>
              <a:t>www.java652.com</a:t>
            </a:r>
            <a:endParaRPr lang="en-US" dirty="0"/>
          </a:p>
        </p:txBody>
      </p:sp>
      <p:sp>
        <p:nvSpPr>
          <p:cNvPr id="6" name="Slide Number Placeholder 5"/>
          <p:cNvSpPr>
            <a:spLocks noGrp="1"/>
          </p:cNvSpPr>
          <p:nvPr>
            <p:ph type="sldNum" sz="quarter" idx="12"/>
          </p:nvPr>
        </p:nvSpPr>
        <p:spPr/>
        <p:txBody>
          <a:bodyPr/>
          <a:lstStyle/>
          <a:p>
            <a:fld id="{B003CCE8-227F-4992-B7CE-5C22676549F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DBAD85-AFE6-479A-9FF1-F70AFAE2E70B}" type="datetime1">
              <a:rPr lang="en-US" smtClean="0"/>
              <a:pPr/>
              <a:t>8/18/2017</a:t>
            </a:fld>
            <a:endParaRPr lang="en-US" dirty="0"/>
          </a:p>
        </p:txBody>
      </p:sp>
      <p:sp>
        <p:nvSpPr>
          <p:cNvPr id="6" name="Footer Placeholder 5"/>
          <p:cNvSpPr>
            <a:spLocks noGrp="1"/>
          </p:cNvSpPr>
          <p:nvPr>
            <p:ph type="ftr" sz="quarter" idx="11"/>
          </p:nvPr>
        </p:nvSpPr>
        <p:spPr/>
        <p:txBody>
          <a:bodyPr/>
          <a:lstStyle/>
          <a:p>
            <a:r>
              <a:rPr lang="en-US" smtClean="0"/>
              <a:t>www.java652.com</a:t>
            </a:r>
            <a:endParaRPr lang="en-US" dirty="0"/>
          </a:p>
        </p:txBody>
      </p:sp>
      <p:sp>
        <p:nvSpPr>
          <p:cNvPr id="7" name="Slide Number Placeholder 6"/>
          <p:cNvSpPr>
            <a:spLocks noGrp="1"/>
          </p:cNvSpPr>
          <p:nvPr>
            <p:ph type="sldNum" sz="quarter" idx="12"/>
          </p:nvPr>
        </p:nvSpPr>
        <p:spPr/>
        <p:txBody>
          <a:bodyPr/>
          <a:lstStyle/>
          <a:p>
            <a:fld id="{B003CCE8-227F-4992-B7CE-5C22676549F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DD2EAA-59A5-41AE-A5F8-C8E1FD72C050}" type="datetime1">
              <a:rPr lang="en-US" smtClean="0"/>
              <a:pPr/>
              <a:t>8/18/2017</a:t>
            </a:fld>
            <a:endParaRPr lang="en-US" dirty="0"/>
          </a:p>
        </p:txBody>
      </p:sp>
      <p:sp>
        <p:nvSpPr>
          <p:cNvPr id="8" name="Footer Placeholder 7"/>
          <p:cNvSpPr>
            <a:spLocks noGrp="1"/>
          </p:cNvSpPr>
          <p:nvPr>
            <p:ph type="ftr" sz="quarter" idx="11"/>
          </p:nvPr>
        </p:nvSpPr>
        <p:spPr/>
        <p:txBody>
          <a:bodyPr/>
          <a:lstStyle/>
          <a:p>
            <a:r>
              <a:rPr lang="en-US" smtClean="0"/>
              <a:t>www.java652.com</a:t>
            </a:r>
            <a:endParaRPr lang="en-US" dirty="0"/>
          </a:p>
        </p:txBody>
      </p:sp>
      <p:sp>
        <p:nvSpPr>
          <p:cNvPr id="9" name="Slide Number Placeholder 8"/>
          <p:cNvSpPr>
            <a:spLocks noGrp="1"/>
          </p:cNvSpPr>
          <p:nvPr>
            <p:ph type="sldNum" sz="quarter" idx="12"/>
          </p:nvPr>
        </p:nvSpPr>
        <p:spPr/>
        <p:txBody>
          <a:bodyPr/>
          <a:lstStyle/>
          <a:p>
            <a:fld id="{B003CCE8-227F-4992-B7CE-5C22676549F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E500937-11A5-44C2-9233-5A07279791A4}" type="datetime1">
              <a:rPr lang="en-US" smtClean="0"/>
              <a:pPr/>
              <a:t>8/18/2017</a:t>
            </a:fld>
            <a:endParaRPr lang="en-US" dirty="0"/>
          </a:p>
        </p:txBody>
      </p:sp>
      <p:sp>
        <p:nvSpPr>
          <p:cNvPr id="4" name="Footer Placeholder 3"/>
          <p:cNvSpPr>
            <a:spLocks noGrp="1"/>
          </p:cNvSpPr>
          <p:nvPr>
            <p:ph type="ftr" sz="quarter" idx="11"/>
          </p:nvPr>
        </p:nvSpPr>
        <p:spPr/>
        <p:txBody>
          <a:bodyPr/>
          <a:lstStyle/>
          <a:p>
            <a:r>
              <a:rPr lang="en-US" smtClean="0"/>
              <a:t>www.java652.com</a:t>
            </a:r>
            <a:endParaRPr lang="en-US" dirty="0"/>
          </a:p>
        </p:txBody>
      </p:sp>
      <p:sp>
        <p:nvSpPr>
          <p:cNvPr id="5" name="Slide Number Placeholder 4"/>
          <p:cNvSpPr>
            <a:spLocks noGrp="1"/>
          </p:cNvSpPr>
          <p:nvPr>
            <p:ph type="sldNum" sz="quarter" idx="12"/>
          </p:nvPr>
        </p:nvSpPr>
        <p:spPr/>
        <p:txBody>
          <a:bodyPr/>
          <a:lstStyle/>
          <a:p>
            <a:fld id="{B003CCE8-227F-4992-B7CE-5C22676549F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490F4-0C03-4CE0-A610-6726403F18B2}" type="datetime1">
              <a:rPr lang="en-US" smtClean="0"/>
              <a:pPr/>
              <a:t>8/18/2017</a:t>
            </a:fld>
            <a:endParaRPr lang="en-US"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
        <p:nvSpPr>
          <p:cNvPr id="4" name="Slide Number Placeholder 3"/>
          <p:cNvSpPr>
            <a:spLocks noGrp="1"/>
          </p:cNvSpPr>
          <p:nvPr>
            <p:ph type="sldNum" sz="quarter" idx="12"/>
          </p:nvPr>
        </p:nvSpPr>
        <p:spPr/>
        <p:txBody>
          <a:bodyPr/>
          <a:lstStyle/>
          <a:p>
            <a:fld id="{B003CCE8-227F-4992-B7CE-5C22676549F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8A4C56-99A4-4DBA-BD80-B9BDE190EE3D}" type="datetime1">
              <a:rPr lang="en-US" smtClean="0"/>
              <a:pPr/>
              <a:t>8/18/2017</a:t>
            </a:fld>
            <a:endParaRPr lang="en-US" dirty="0"/>
          </a:p>
        </p:txBody>
      </p:sp>
      <p:sp>
        <p:nvSpPr>
          <p:cNvPr id="6" name="Footer Placeholder 5"/>
          <p:cNvSpPr>
            <a:spLocks noGrp="1"/>
          </p:cNvSpPr>
          <p:nvPr>
            <p:ph type="ftr" sz="quarter" idx="11"/>
          </p:nvPr>
        </p:nvSpPr>
        <p:spPr/>
        <p:txBody>
          <a:bodyPr/>
          <a:lstStyle/>
          <a:p>
            <a:r>
              <a:rPr lang="en-US" smtClean="0"/>
              <a:t>www.java652.com</a:t>
            </a:r>
            <a:endParaRPr lang="en-US" dirty="0"/>
          </a:p>
        </p:txBody>
      </p:sp>
      <p:sp>
        <p:nvSpPr>
          <p:cNvPr id="7" name="Slide Number Placeholder 6"/>
          <p:cNvSpPr>
            <a:spLocks noGrp="1"/>
          </p:cNvSpPr>
          <p:nvPr>
            <p:ph type="sldNum" sz="quarter" idx="12"/>
          </p:nvPr>
        </p:nvSpPr>
        <p:spPr/>
        <p:txBody>
          <a:bodyPr/>
          <a:lstStyle/>
          <a:p>
            <a:fld id="{B003CCE8-227F-4992-B7CE-5C22676549F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9B31DA-FFD9-4C6E-B096-BDDB2ABCA385}" type="datetime1">
              <a:rPr lang="en-US" smtClean="0"/>
              <a:pPr/>
              <a:t>8/18/2017</a:t>
            </a:fld>
            <a:endParaRPr lang="en-US" dirty="0"/>
          </a:p>
        </p:txBody>
      </p:sp>
      <p:sp>
        <p:nvSpPr>
          <p:cNvPr id="6" name="Footer Placeholder 5"/>
          <p:cNvSpPr>
            <a:spLocks noGrp="1"/>
          </p:cNvSpPr>
          <p:nvPr>
            <p:ph type="ftr" sz="quarter" idx="11"/>
          </p:nvPr>
        </p:nvSpPr>
        <p:spPr/>
        <p:txBody>
          <a:bodyPr/>
          <a:lstStyle/>
          <a:p>
            <a:r>
              <a:rPr lang="en-US" smtClean="0"/>
              <a:t>www.java652.com</a:t>
            </a:r>
            <a:endParaRPr lang="en-US" dirty="0"/>
          </a:p>
        </p:txBody>
      </p:sp>
      <p:sp>
        <p:nvSpPr>
          <p:cNvPr id="7" name="Slide Number Placeholder 6"/>
          <p:cNvSpPr>
            <a:spLocks noGrp="1"/>
          </p:cNvSpPr>
          <p:nvPr>
            <p:ph type="sldNum" sz="quarter" idx="12"/>
          </p:nvPr>
        </p:nvSpPr>
        <p:spPr/>
        <p:txBody>
          <a:bodyPr/>
          <a:lstStyle/>
          <a:p>
            <a:fld id="{B003CCE8-227F-4992-B7CE-5C22676549F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71A19-A76E-4ECC-A3DC-B77D17C7FBC0}" type="datetime1">
              <a:rPr lang="en-US" smtClean="0"/>
              <a:pPr/>
              <a:t>8/18/2017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www.java652.com</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3CCE8-227F-4992-B7CE-5C22676549F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JDBC</a:t>
            </a:r>
            <a:endParaRPr lang="en-US" dirty="0"/>
          </a:p>
        </p:txBody>
      </p:sp>
      <p:sp>
        <p:nvSpPr>
          <p:cNvPr id="3" name="Subtitle 2"/>
          <p:cNvSpPr>
            <a:spLocks noGrp="1"/>
          </p:cNvSpPr>
          <p:nvPr>
            <p:ph type="subTitle"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marL="742950" indent="-742950" algn="l"/>
            <a:r>
              <a:rPr lang="en-US" dirty="0" smtClean="0">
                <a:solidFill>
                  <a:srgbClr val="FF0000"/>
                </a:solidFill>
              </a:rPr>
              <a:t>Column Constraints</a:t>
            </a:r>
            <a:r>
              <a:rPr lang="en-US" dirty="0" smtClean="0"/>
              <a:t/>
            </a:r>
            <a:br>
              <a:rPr lang="en-US" dirty="0" smtClean="0"/>
            </a:br>
            <a:r>
              <a:rPr lang="en-US" sz="3600" dirty="0" smtClean="0"/>
              <a:t>Below are column constraints which can be specified while creating or altering table</a:t>
            </a:r>
            <a:br>
              <a:rPr lang="en-US" sz="3600" dirty="0" smtClean="0"/>
            </a:br>
            <a:r>
              <a:rPr lang="en-US" sz="3600" dirty="0" smtClean="0">
                <a:solidFill>
                  <a:srgbClr val="FF0000"/>
                </a:solidFill>
              </a:rPr>
              <a:t>1.NOT NULL </a:t>
            </a:r>
            <a:r>
              <a:rPr lang="en-US" sz="3600" dirty="0" smtClean="0"/>
              <a:t>– NULL Values not allowed</a:t>
            </a:r>
            <a:br>
              <a:rPr lang="en-US" sz="3600" dirty="0" smtClean="0"/>
            </a:br>
            <a:r>
              <a:rPr lang="en-US" sz="3600" dirty="0" smtClean="0">
                <a:solidFill>
                  <a:srgbClr val="FF0000"/>
                </a:solidFill>
              </a:rPr>
              <a:t>2.DEFAULT</a:t>
            </a:r>
            <a:r>
              <a:rPr lang="en-US" sz="3600" dirty="0" smtClean="0"/>
              <a:t> – default value is used, if no value is specified in insert stmt</a:t>
            </a:r>
            <a:br>
              <a:rPr lang="en-US" sz="3600" dirty="0" smtClean="0"/>
            </a:br>
            <a:r>
              <a:rPr lang="en-US" sz="3600" dirty="0" smtClean="0">
                <a:solidFill>
                  <a:srgbClr val="FF0000"/>
                </a:solidFill>
              </a:rPr>
              <a:t>3.PRIMARY KEY </a:t>
            </a:r>
            <a:r>
              <a:rPr lang="en-US" sz="3600" dirty="0" smtClean="0"/>
              <a:t>– ensures all values are different in a column, and NULL not allowed</a:t>
            </a:r>
            <a:br>
              <a:rPr lang="en-US" sz="3600" dirty="0" smtClean="0"/>
            </a:br>
            <a:r>
              <a:rPr lang="en-US" sz="3600" dirty="0" smtClean="0">
                <a:solidFill>
                  <a:srgbClr val="FF0000"/>
                </a:solidFill>
              </a:rPr>
              <a:t>4.AUTO_INCREMENT </a:t>
            </a:r>
            <a:r>
              <a:rPr lang="en-US" sz="3600" dirty="0" smtClean="0"/>
              <a:t>– Automatically increments a column value, when new record is inserted</a:t>
            </a:r>
            <a:r>
              <a:rPr lang="en-US" sz="4000" dirty="0" smtClean="0"/>
              <a:t/>
            </a:r>
            <a:br>
              <a:rPr lang="en-US" sz="4000" dirty="0" smtClean="0"/>
            </a:br>
            <a:endParaRPr lang="en-US" sz="40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marL="742950" indent="-742950" algn="l"/>
            <a:r>
              <a:rPr lang="en-US" dirty="0" smtClean="0">
                <a:solidFill>
                  <a:srgbClr val="FF0000"/>
                </a:solidFill>
              </a:rPr>
              <a:t>Column Constraints Example</a:t>
            </a:r>
            <a:r>
              <a:rPr lang="en-US" dirty="0" smtClean="0"/>
              <a:t/>
            </a:r>
            <a:br>
              <a:rPr lang="en-US" dirty="0" smtClean="0"/>
            </a:br>
            <a:r>
              <a:rPr lang="en-US" sz="3600" dirty="0" smtClean="0"/>
              <a:t> </a:t>
            </a:r>
            <a:r>
              <a:rPr lang="en-US" sz="3600" dirty="0" smtClean="0">
                <a:solidFill>
                  <a:srgbClr val="FF0000"/>
                </a:solidFill>
              </a:rPr>
              <a:t>CREATE TABLE institute(id INT PRIMARY KEY, name VARCHAR(50) NOT NULL, </a:t>
            </a:r>
            <a:r>
              <a:rPr lang="en-US" sz="3600" dirty="0" err="1" smtClean="0">
                <a:solidFill>
                  <a:srgbClr val="FF0000"/>
                </a:solidFill>
              </a:rPr>
              <a:t>addr</a:t>
            </a:r>
            <a:r>
              <a:rPr lang="en-US" sz="3600" dirty="0" smtClean="0">
                <a:solidFill>
                  <a:srgbClr val="FF0000"/>
                </a:solidFill>
              </a:rPr>
              <a:t> VARCHAR(100) DEFAULT ‘BTM’); </a:t>
            </a:r>
            <a:r>
              <a:rPr lang="en-US" sz="3600" dirty="0" smtClean="0"/>
              <a:t>- creates a table with the name institute(null values not allowed), with three columns id(duplicate values not allowed), name(null values not allowed),  and </a:t>
            </a:r>
            <a:r>
              <a:rPr lang="en-US" sz="3600" dirty="0" err="1" smtClean="0"/>
              <a:t>addr</a:t>
            </a:r>
            <a:endParaRPr lang="en-US" sz="40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828800"/>
          </a:xfrm>
        </p:spPr>
        <p:txBody>
          <a:bodyPr>
            <a:normAutofit fontScale="90000"/>
          </a:bodyPr>
          <a:lstStyle/>
          <a:p>
            <a:pPr marL="742950" indent="-742950" algn="l"/>
            <a:r>
              <a:rPr lang="en-US" sz="3100" dirty="0" smtClean="0"/>
              <a:t>Foreign Key</a:t>
            </a:r>
            <a:br>
              <a:rPr lang="en-US" sz="3100" dirty="0" smtClean="0"/>
            </a:br>
            <a:r>
              <a:rPr lang="en-US" sz="2200" dirty="0" smtClean="0"/>
              <a:t>A Foreign key creates relationship between two columns in different tables. </a:t>
            </a:r>
            <a:br>
              <a:rPr lang="en-US" sz="2200" dirty="0" smtClean="0"/>
            </a:br>
            <a:r>
              <a:rPr lang="en-US" sz="2200" dirty="0" smtClean="0"/>
              <a:t>Lets consider an example with two tables Customer and Plans table. </a:t>
            </a:r>
            <a:br>
              <a:rPr lang="en-US" sz="2200" dirty="0" smtClean="0"/>
            </a:br>
            <a:r>
              <a:rPr lang="en-US" sz="2200" dirty="0" smtClean="0"/>
              <a:t>When FK exists between Customer Plan column and Plan id column, only existing plans can be taken by Customers</a:t>
            </a:r>
            <a:endParaRPr lang="en-US" sz="22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graphicFrame>
        <p:nvGraphicFramePr>
          <p:cNvPr id="4" name="Table 3"/>
          <p:cNvGraphicFramePr>
            <a:graphicFrameLocks noGrp="1"/>
          </p:cNvGraphicFramePr>
          <p:nvPr/>
        </p:nvGraphicFramePr>
        <p:xfrm>
          <a:off x="482600" y="2453640"/>
          <a:ext cx="3886200" cy="2468880"/>
        </p:xfrm>
        <a:graphic>
          <a:graphicData uri="http://schemas.openxmlformats.org/drawingml/2006/table">
            <a:tbl>
              <a:tblPr firstRow="1" bandRow="1">
                <a:tableStyleId>{5C22544A-7EE6-4342-B048-85BDC9FD1C3A}</a:tableStyleId>
              </a:tblPr>
              <a:tblGrid>
                <a:gridCol w="1295400"/>
                <a:gridCol w="1295400"/>
                <a:gridCol w="1295400"/>
              </a:tblGrid>
              <a:tr h="342900">
                <a:tc>
                  <a:txBody>
                    <a:bodyPr/>
                    <a:lstStyle/>
                    <a:p>
                      <a:r>
                        <a:rPr lang="en-US" dirty="0" smtClean="0"/>
                        <a:t>Customer id</a:t>
                      </a:r>
                      <a:endParaRPr lang="en-US" dirty="0"/>
                    </a:p>
                  </a:txBody>
                  <a:tcPr/>
                </a:tc>
                <a:tc>
                  <a:txBody>
                    <a:bodyPr/>
                    <a:lstStyle/>
                    <a:p>
                      <a:r>
                        <a:rPr lang="en-US" dirty="0" smtClean="0"/>
                        <a:t>Customer</a:t>
                      </a:r>
                      <a:r>
                        <a:rPr lang="en-US" baseline="0" dirty="0" smtClean="0"/>
                        <a:t> </a:t>
                      </a:r>
                      <a:r>
                        <a:rPr lang="en-US" dirty="0" smtClean="0"/>
                        <a:t>Name</a:t>
                      </a:r>
                      <a:endParaRPr lang="en-US" dirty="0"/>
                    </a:p>
                  </a:txBody>
                  <a:tcPr/>
                </a:tc>
                <a:tc>
                  <a:txBody>
                    <a:bodyPr/>
                    <a:lstStyle/>
                    <a:p>
                      <a:r>
                        <a:rPr lang="en-US" dirty="0" smtClean="0"/>
                        <a:t>Customer Plan</a:t>
                      </a:r>
                      <a:endParaRPr lang="en-US" dirty="0"/>
                    </a:p>
                  </a:txBody>
                  <a:tcPr/>
                </a:tc>
              </a:tr>
              <a:tr h="342900">
                <a:tc>
                  <a:txBody>
                    <a:bodyPr/>
                    <a:lstStyle/>
                    <a:p>
                      <a:r>
                        <a:rPr lang="en-US" dirty="0" smtClean="0"/>
                        <a:t>1</a:t>
                      </a:r>
                      <a:endParaRPr lang="en-US" dirty="0"/>
                    </a:p>
                  </a:txBody>
                  <a:tcPr/>
                </a:tc>
                <a:tc>
                  <a:txBody>
                    <a:bodyPr/>
                    <a:lstStyle/>
                    <a:p>
                      <a:r>
                        <a:rPr lang="en-US" dirty="0" smtClean="0"/>
                        <a:t>Ravi</a:t>
                      </a:r>
                      <a:endParaRPr lang="en-US" dirty="0"/>
                    </a:p>
                  </a:txBody>
                  <a:tcPr/>
                </a:tc>
                <a:tc>
                  <a:txBody>
                    <a:bodyPr/>
                    <a:lstStyle/>
                    <a:p>
                      <a:r>
                        <a:rPr lang="en-US" dirty="0" smtClean="0"/>
                        <a:t>2</a:t>
                      </a:r>
                      <a:endParaRPr lang="en-US" dirty="0"/>
                    </a:p>
                  </a:txBody>
                  <a:tcPr/>
                </a:tc>
              </a:tr>
              <a:tr h="342900">
                <a:tc>
                  <a:txBody>
                    <a:bodyPr/>
                    <a:lstStyle/>
                    <a:p>
                      <a:r>
                        <a:rPr lang="en-US" dirty="0" smtClean="0"/>
                        <a:t>2</a:t>
                      </a:r>
                      <a:endParaRPr lang="en-US" dirty="0"/>
                    </a:p>
                  </a:txBody>
                  <a:tcPr/>
                </a:tc>
                <a:tc>
                  <a:txBody>
                    <a:bodyPr/>
                    <a:lstStyle/>
                    <a:p>
                      <a:r>
                        <a:rPr lang="en-US" dirty="0" smtClean="0"/>
                        <a:t>Kumar</a:t>
                      </a:r>
                      <a:endParaRPr lang="en-US" dirty="0"/>
                    </a:p>
                  </a:txBody>
                  <a:tcPr/>
                </a:tc>
                <a:tc>
                  <a:txBody>
                    <a:bodyPr/>
                    <a:lstStyle/>
                    <a:p>
                      <a:r>
                        <a:rPr lang="en-US" dirty="0" smtClean="0"/>
                        <a:t>1</a:t>
                      </a:r>
                      <a:endParaRPr lang="en-US" dirty="0"/>
                    </a:p>
                  </a:txBody>
                  <a:tcPr/>
                </a:tc>
              </a:tr>
              <a:tr h="342900">
                <a:tc>
                  <a:txBody>
                    <a:bodyPr/>
                    <a:lstStyle/>
                    <a:p>
                      <a:r>
                        <a:rPr lang="en-US" dirty="0" smtClean="0"/>
                        <a:t>3</a:t>
                      </a:r>
                      <a:endParaRPr lang="en-US" dirty="0"/>
                    </a:p>
                  </a:txBody>
                  <a:tcPr/>
                </a:tc>
                <a:tc>
                  <a:txBody>
                    <a:bodyPr/>
                    <a:lstStyle/>
                    <a:p>
                      <a:r>
                        <a:rPr lang="en-US" dirty="0" smtClean="0"/>
                        <a:t>Krishna</a:t>
                      </a:r>
                      <a:endParaRPr lang="en-US" dirty="0"/>
                    </a:p>
                  </a:txBody>
                  <a:tcPr/>
                </a:tc>
                <a:tc>
                  <a:txBody>
                    <a:bodyPr/>
                    <a:lstStyle/>
                    <a:p>
                      <a:r>
                        <a:rPr lang="en-US" dirty="0" smtClean="0"/>
                        <a:t>2</a:t>
                      </a:r>
                      <a:endParaRPr lang="en-US" dirty="0"/>
                    </a:p>
                  </a:txBody>
                  <a:tcPr/>
                </a:tc>
              </a:tr>
              <a:tr h="342900">
                <a:tc>
                  <a:txBody>
                    <a:bodyPr/>
                    <a:lstStyle/>
                    <a:p>
                      <a:r>
                        <a:rPr lang="en-US" dirty="0" smtClean="0"/>
                        <a:t>4</a:t>
                      </a:r>
                      <a:endParaRPr lang="en-US" dirty="0"/>
                    </a:p>
                  </a:txBody>
                  <a:tcPr/>
                </a:tc>
                <a:tc>
                  <a:txBody>
                    <a:bodyPr/>
                    <a:lstStyle/>
                    <a:p>
                      <a:r>
                        <a:rPr lang="en-US" dirty="0" err="1" smtClean="0"/>
                        <a:t>Sukumar</a:t>
                      </a:r>
                      <a:endParaRPr lang="en-US" dirty="0"/>
                    </a:p>
                  </a:txBody>
                  <a:tcPr/>
                </a:tc>
                <a:tc>
                  <a:txBody>
                    <a:bodyPr/>
                    <a:lstStyle/>
                    <a:p>
                      <a:r>
                        <a:rPr lang="en-US" dirty="0" smtClean="0"/>
                        <a:t>2</a:t>
                      </a:r>
                      <a:endParaRPr lang="en-US" dirty="0"/>
                    </a:p>
                  </a:txBody>
                  <a:tcPr/>
                </a:tc>
              </a:tr>
              <a:tr h="342900">
                <a:tc>
                  <a:txBody>
                    <a:bodyPr/>
                    <a:lstStyle/>
                    <a:p>
                      <a:r>
                        <a:rPr lang="en-US" dirty="0" smtClean="0"/>
                        <a:t>5</a:t>
                      </a:r>
                      <a:endParaRPr lang="en-US" dirty="0"/>
                    </a:p>
                  </a:txBody>
                  <a:tcPr/>
                </a:tc>
                <a:tc>
                  <a:txBody>
                    <a:bodyPr/>
                    <a:lstStyle/>
                    <a:p>
                      <a:r>
                        <a:rPr lang="en-US" dirty="0" err="1" smtClean="0"/>
                        <a:t>Rao</a:t>
                      </a:r>
                      <a:endParaRPr lang="en-US" dirty="0"/>
                    </a:p>
                  </a:txBody>
                  <a:tcPr/>
                </a:tc>
                <a:tc>
                  <a:txBody>
                    <a:bodyPr/>
                    <a:lstStyle/>
                    <a:p>
                      <a:r>
                        <a:rPr lang="en-US" dirty="0" smtClean="0"/>
                        <a:t>3</a:t>
                      </a:r>
                      <a:endParaRPr lang="en-US" dirty="0"/>
                    </a:p>
                  </a:txBody>
                  <a:tcPr/>
                </a:tc>
              </a:tr>
            </a:tbl>
          </a:graphicData>
        </a:graphic>
      </p:graphicFrame>
      <p:graphicFrame>
        <p:nvGraphicFramePr>
          <p:cNvPr id="5" name="Table 4"/>
          <p:cNvGraphicFramePr>
            <a:graphicFrameLocks noGrp="1"/>
          </p:cNvGraphicFramePr>
          <p:nvPr/>
        </p:nvGraphicFramePr>
        <p:xfrm>
          <a:off x="5435600" y="4434840"/>
          <a:ext cx="2794000" cy="2194560"/>
        </p:xfrm>
        <a:graphic>
          <a:graphicData uri="http://schemas.openxmlformats.org/drawingml/2006/table">
            <a:tbl>
              <a:tblPr firstRow="1" bandRow="1">
                <a:tableStyleId>{5C22544A-7EE6-4342-B048-85BDC9FD1C3A}</a:tableStyleId>
              </a:tblPr>
              <a:tblGrid>
                <a:gridCol w="1397000"/>
                <a:gridCol w="1397000"/>
              </a:tblGrid>
              <a:tr h="342900">
                <a:tc>
                  <a:txBody>
                    <a:bodyPr/>
                    <a:lstStyle/>
                    <a:p>
                      <a:r>
                        <a:rPr lang="en-US" dirty="0" smtClean="0"/>
                        <a:t>Plan id</a:t>
                      </a:r>
                      <a:endParaRPr lang="en-US" dirty="0"/>
                    </a:p>
                  </a:txBody>
                  <a:tcPr/>
                </a:tc>
                <a:tc>
                  <a:txBody>
                    <a:bodyPr/>
                    <a:lstStyle/>
                    <a:p>
                      <a:r>
                        <a:rPr lang="en-US" dirty="0" smtClean="0"/>
                        <a:t>Plan Name</a:t>
                      </a:r>
                      <a:endParaRPr lang="en-US" dirty="0"/>
                    </a:p>
                  </a:txBody>
                  <a:tcPr/>
                </a:tc>
              </a:tr>
              <a:tr h="342900">
                <a:tc>
                  <a:txBody>
                    <a:bodyPr/>
                    <a:lstStyle/>
                    <a:p>
                      <a:r>
                        <a:rPr lang="en-US" dirty="0" smtClean="0"/>
                        <a:t>1</a:t>
                      </a:r>
                      <a:endParaRPr lang="en-US" dirty="0"/>
                    </a:p>
                  </a:txBody>
                  <a:tcPr/>
                </a:tc>
                <a:tc>
                  <a:txBody>
                    <a:bodyPr/>
                    <a:lstStyle/>
                    <a:p>
                      <a:r>
                        <a:rPr lang="en-US" dirty="0" smtClean="0"/>
                        <a:t>PRE PAID</a:t>
                      </a:r>
                      <a:endParaRPr lang="en-US" dirty="0"/>
                    </a:p>
                  </a:txBody>
                  <a:tcPr/>
                </a:tc>
              </a:tr>
              <a:tr h="342900">
                <a:tc>
                  <a:txBody>
                    <a:bodyPr/>
                    <a:lstStyle/>
                    <a:p>
                      <a:r>
                        <a:rPr lang="en-US" dirty="0" smtClean="0"/>
                        <a:t>2</a:t>
                      </a:r>
                      <a:endParaRPr lang="en-US" dirty="0"/>
                    </a:p>
                  </a:txBody>
                  <a:tcPr/>
                </a:tc>
                <a:tc>
                  <a:txBody>
                    <a:bodyPr/>
                    <a:lstStyle/>
                    <a:p>
                      <a:r>
                        <a:rPr lang="en-US" dirty="0" smtClean="0"/>
                        <a:t>POST</a:t>
                      </a:r>
                      <a:r>
                        <a:rPr lang="en-US" baseline="0" dirty="0" smtClean="0"/>
                        <a:t> PAID</a:t>
                      </a:r>
                      <a:endParaRPr lang="en-US" dirty="0"/>
                    </a:p>
                  </a:txBody>
                  <a:tcPr/>
                </a:tc>
              </a:tr>
              <a:tr h="342900">
                <a:tc>
                  <a:txBody>
                    <a:bodyPr/>
                    <a:lstStyle/>
                    <a:p>
                      <a:r>
                        <a:rPr lang="en-US" dirty="0" smtClean="0"/>
                        <a:t>3</a:t>
                      </a:r>
                      <a:endParaRPr lang="en-US" dirty="0"/>
                    </a:p>
                  </a:txBody>
                  <a:tcPr/>
                </a:tc>
                <a:tc>
                  <a:txBody>
                    <a:bodyPr/>
                    <a:lstStyle/>
                    <a:p>
                      <a:r>
                        <a:rPr lang="en-US" dirty="0" smtClean="0"/>
                        <a:t>SPECIAL SMS</a:t>
                      </a:r>
                      <a:endParaRPr lang="en-US" dirty="0"/>
                    </a:p>
                  </a:txBody>
                  <a:tcPr/>
                </a:tc>
              </a:tr>
              <a:tr h="342900">
                <a:tc>
                  <a:txBody>
                    <a:bodyPr/>
                    <a:lstStyle/>
                    <a:p>
                      <a:endParaRPr lang="en-US" dirty="0"/>
                    </a:p>
                  </a:txBody>
                  <a:tcPr/>
                </a:tc>
                <a:tc>
                  <a:txBody>
                    <a:bodyPr/>
                    <a:lstStyle/>
                    <a:p>
                      <a:endParaRPr lang="en-US"/>
                    </a:p>
                  </a:txBody>
                  <a:tcPr/>
                </a:tc>
              </a:tr>
              <a:tr h="342900">
                <a:tc>
                  <a:txBody>
                    <a:bodyPr/>
                    <a:lstStyle/>
                    <a:p>
                      <a:endParaRPr lang="en-US"/>
                    </a:p>
                  </a:txBody>
                  <a:tcPr/>
                </a:tc>
                <a:tc>
                  <a:txBody>
                    <a:bodyPr/>
                    <a:lstStyle/>
                    <a:p>
                      <a:endParaRPr lang="en-US" dirty="0"/>
                    </a:p>
                  </a:txBody>
                  <a:tcPr/>
                </a:tc>
              </a:tr>
            </a:tbl>
          </a:graphicData>
        </a:graphic>
      </p:graphicFrame>
      <p:cxnSp>
        <p:nvCxnSpPr>
          <p:cNvPr id="7" name="Straight Connector 6"/>
          <p:cNvCxnSpPr/>
          <p:nvPr/>
        </p:nvCxnSpPr>
        <p:spPr>
          <a:xfrm>
            <a:off x="4368800" y="2758440"/>
            <a:ext cx="1600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5130800" y="3596640"/>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43600" y="2971800"/>
            <a:ext cx="1371600" cy="369332"/>
          </a:xfrm>
          <a:prstGeom prst="rect">
            <a:avLst/>
          </a:prstGeom>
          <a:noFill/>
        </p:spPr>
        <p:txBody>
          <a:bodyPr wrap="square" rtlCol="0">
            <a:spAutoFit/>
          </a:bodyPr>
          <a:lstStyle/>
          <a:p>
            <a:r>
              <a:rPr lang="en-US" b="1" dirty="0" smtClean="0"/>
              <a:t>Foreign Key</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Autofit/>
          </a:bodyPr>
          <a:lstStyle/>
          <a:p>
            <a:pPr marL="742950" indent="-742950" algn="l"/>
            <a:r>
              <a:rPr lang="en-US" sz="2400" b="1" dirty="0" smtClean="0">
                <a:solidFill>
                  <a:srgbClr val="FF0000"/>
                </a:solidFill>
              </a:rPr>
              <a:t>Foreign Key example</a:t>
            </a:r>
            <a:r>
              <a:rPr lang="en-US" sz="2400" dirty="0" smtClean="0">
                <a:solidFill>
                  <a:srgbClr val="FF0000"/>
                </a:solidFill>
              </a:rPr>
              <a:t/>
            </a:r>
            <a:br>
              <a:rPr lang="en-US" sz="2400" dirty="0" smtClean="0">
                <a:solidFill>
                  <a:srgbClr val="FF0000"/>
                </a:solidFill>
              </a:rPr>
            </a:br>
            <a:r>
              <a:rPr lang="en-US" sz="2400" b="1" dirty="0" smtClean="0">
                <a:solidFill>
                  <a:srgbClr val="FF0000"/>
                </a:solidFill>
              </a:rPr>
              <a:t>create table plans(</a:t>
            </a:r>
            <a:r>
              <a:rPr lang="en-US" sz="2400" b="1" dirty="0" err="1" smtClean="0">
                <a:solidFill>
                  <a:srgbClr val="FF0000"/>
                </a:solidFill>
              </a:rPr>
              <a:t>plan_id</a:t>
            </a:r>
            <a:r>
              <a:rPr lang="en-US" sz="2400" b="1" dirty="0" smtClean="0">
                <a:solidFill>
                  <a:srgbClr val="FF0000"/>
                </a:solidFill>
              </a:rPr>
              <a:t> </a:t>
            </a:r>
            <a:r>
              <a:rPr lang="en-US" sz="2400" b="1" dirty="0" err="1" smtClean="0">
                <a:solidFill>
                  <a:srgbClr val="FF0000"/>
                </a:solidFill>
              </a:rPr>
              <a:t>int</a:t>
            </a:r>
            <a:r>
              <a:rPr lang="en-US" sz="2400" b="1" dirty="0" smtClean="0">
                <a:solidFill>
                  <a:srgbClr val="FF0000"/>
                </a:solidFill>
              </a:rPr>
              <a:t> primary </a:t>
            </a:r>
            <a:r>
              <a:rPr lang="en-US" sz="2400" b="1" dirty="0" err="1" smtClean="0">
                <a:solidFill>
                  <a:srgbClr val="FF0000"/>
                </a:solidFill>
              </a:rPr>
              <a:t>key,plan_name</a:t>
            </a:r>
            <a:r>
              <a:rPr lang="en-US" sz="2400" b="1" dirty="0" smtClean="0">
                <a:solidFill>
                  <a:srgbClr val="FF0000"/>
                </a:solidFill>
              </a:rPr>
              <a:t> </a:t>
            </a:r>
            <a:r>
              <a:rPr lang="en-US" sz="2400" b="1" dirty="0" err="1" smtClean="0">
                <a:solidFill>
                  <a:srgbClr val="FF0000"/>
                </a:solidFill>
              </a:rPr>
              <a:t>varchar</a:t>
            </a:r>
            <a:r>
              <a:rPr lang="en-US" sz="2400" b="1" dirty="0" smtClean="0">
                <a:solidFill>
                  <a:srgbClr val="FF0000"/>
                </a:solidFill>
              </a:rPr>
              <a:t>(50));</a:t>
            </a:r>
            <a:r>
              <a:rPr lang="en-US" sz="2400" dirty="0" smtClean="0">
                <a:solidFill>
                  <a:srgbClr val="FF0000"/>
                </a:solidFill>
              </a:rPr>
              <a:t/>
            </a:r>
            <a:br>
              <a:rPr lang="en-US" sz="2400" dirty="0" smtClean="0">
                <a:solidFill>
                  <a:srgbClr val="FF0000"/>
                </a:solidFill>
              </a:rPr>
            </a:br>
            <a:r>
              <a:rPr lang="en-US" sz="2400" dirty="0" smtClean="0">
                <a:solidFill>
                  <a:srgbClr val="FF0000"/>
                </a:solidFill>
              </a:rPr>
              <a:t>insert into plans values(1,'plan a');</a:t>
            </a:r>
            <a:br>
              <a:rPr lang="en-US" sz="2400" dirty="0" smtClean="0">
                <a:solidFill>
                  <a:srgbClr val="FF0000"/>
                </a:solidFill>
              </a:rPr>
            </a:br>
            <a:r>
              <a:rPr lang="en-US" sz="2400" dirty="0" smtClean="0">
                <a:solidFill>
                  <a:srgbClr val="FF0000"/>
                </a:solidFill>
              </a:rPr>
              <a:t>insert into plans values(2,'plan b');</a:t>
            </a:r>
            <a:br>
              <a:rPr lang="en-US" sz="2400" dirty="0" smtClean="0">
                <a:solidFill>
                  <a:srgbClr val="FF0000"/>
                </a:solidFill>
              </a:rPr>
            </a:br>
            <a:r>
              <a:rPr lang="en-US" sz="2400" dirty="0" smtClean="0">
                <a:solidFill>
                  <a:srgbClr val="FF0000"/>
                </a:solidFill>
              </a:rPr>
              <a:t>insert into plans values(3,'plan c');</a:t>
            </a:r>
            <a:br>
              <a:rPr lang="en-US" sz="2400" dirty="0" smtClean="0">
                <a:solidFill>
                  <a:srgbClr val="FF0000"/>
                </a:solidFill>
              </a:rPr>
            </a:br>
            <a:r>
              <a:rPr lang="en-US" sz="2000" dirty="0" smtClean="0">
                <a:solidFill>
                  <a:srgbClr val="FF0000"/>
                </a:solidFill>
              </a:rPr>
              <a:t/>
            </a:r>
            <a:br>
              <a:rPr lang="en-US" sz="2000" dirty="0" smtClean="0">
                <a:solidFill>
                  <a:srgbClr val="FF0000"/>
                </a:solidFill>
              </a:rPr>
            </a:br>
            <a:r>
              <a:rPr lang="en-US" sz="2400" b="1" dirty="0" smtClean="0">
                <a:solidFill>
                  <a:srgbClr val="FF0000"/>
                </a:solidFill>
              </a:rPr>
              <a:t>create table customers(</a:t>
            </a:r>
            <a:r>
              <a:rPr lang="en-US" sz="2400" b="1" dirty="0" err="1" smtClean="0">
                <a:solidFill>
                  <a:srgbClr val="FF0000"/>
                </a:solidFill>
              </a:rPr>
              <a:t>cust_id</a:t>
            </a:r>
            <a:r>
              <a:rPr lang="en-US" sz="2400" b="1" dirty="0" smtClean="0">
                <a:solidFill>
                  <a:srgbClr val="FF0000"/>
                </a:solidFill>
              </a:rPr>
              <a:t> </a:t>
            </a:r>
            <a:r>
              <a:rPr lang="en-US" sz="2400" b="1" dirty="0" err="1" smtClean="0">
                <a:solidFill>
                  <a:srgbClr val="FF0000"/>
                </a:solidFill>
              </a:rPr>
              <a:t>int</a:t>
            </a:r>
            <a:r>
              <a:rPr lang="en-US" sz="2400" b="1" dirty="0" smtClean="0">
                <a:solidFill>
                  <a:srgbClr val="FF0000"/>
                </a:solidFill>
              </a:rPr>
              <a:t>, </a:t>
            </a:r>
            <a:r>
              <a:rPr lang="en-US" sz="2400" b="1" dirty="0" err="1" smtClean="0">
                <a:solidFill>
                  <a:srgbClr val="FF0000"/>
                </a:solidFill>
              </a:rPr>
              <a:t>cust_name</a:t>
            </a:r>
            <a:r>
              <a:rPr lang="en-US" sz="2400" b="1" dirty="0" smtClean="0">
                <a:solidFill>
                  <a:srgbClr val="FF0000"/>
                </a:solidFill>
              </a:rPr>
              <a:t> </a:t>
            </a:r>
            <a:r>
              <a:rPr lang="en-US" sz="2400" b="1" dirty="0" err="1" smtClean="0">
                <a:solidFill>
                  <a:srgbClr val="FF0000"/>
                </a:solidFill>
              </a:rPr>
              <a:t>varchar</a:t>
            </a:r>
            <a:r>
              <a:rPr lang="en-US" sz="2400" b="1" dirty="0" smtClean="0">
                <a:solidFill>
                  <a:srgbClr val="FF0000"/>
                </a:solidFill>
              </a:rPr>
              <a:t>(50), </a:t>
            </a:r>
            <a:r>
              <a:rPr lang="en-US" sz="2400" b="1" dirty="0" err="1" smtClean="0">
                <a:solidFill>
                  <a:srgbClr val="FF0000"/>
                </a:solidFill>
              </a:rPr>
              <a:t>cust_plan</a:t>
            </a:r>
            <a:r>
              <a:rPr lang="en-US" sz="2400" b="1" dirty="0" smtClean="0">
                <a:solidFill>
                  <a:srgbClr val="FF0000"/>
                </a:solidFill>
              </a:rPr>
              <a:t> </a:t>
            </a:r>
            <a:r>
              <a:rPr lang="en-US" sz="2400" b="1" dirty="0" err="1" smtClean="0">
                <a:solidFill>
                  <a:srgbClr val="FF0000"/>
                </a:solidFill>
              </a:rPr>
              <a:t>int</a:t>
            </a:r>
            <a:r>
              <a:rPr lang="en-US" sz="2400" b="1" dirty="0" smtClean="0">
                <a:solidFill>
                  <a:srgbClr val="FF0000"/>
                </a:solidFill>
              </a:rPr>
              <a:t>, </a:t>
            </a:r>
            <a:r>
              <a:rPr lang="en-US" sz="2400" b="1" dirty="0" smtClean="0">
                <a:solidFill>
                  <a:srgbClr val="C00000"/>
                </a:solidFill>
              </a:rPr>
              <a:t>foreign key </a:t>
            </a:r>
            <a:r>
              <a:rPr lang="en-US" sz="2400" b="1" dirty="0" err="1" smtClean="0">
                <a:solidFill>
                  <a:srgbClr val="C00000"/>
                </a:solidFill>
              </a:rPr>
              <a:t>fk</a:t>
            </a:r>
            <a:r>
              <a:rPr lang="en-US" sz="2400" b="1" dirty="0" smtClean="0">
                <a:solidFill>
                  <a:srgbClr val="C00000"/>
                </a:solidFill>
              </a:rPr>
              <a:t>(</a:t>
            </a:r>
            <a:r>
              <a:rPr lang="en-US" sz="2400" b="1" dirty="0" err="1" smtClean="0">
                <a:solidFill>
                  <a:srgbClr val="C00000"/>
                </a:solidFill>
              </a:rPr>
              <a:t>cust_plan</a:t>
            </a:r>
            <a:r>
              <a:rPr lang="en-US" sz="2400" b="1" dirty="0" smtClean="0">
                <a:solidFill>
                  <a:srgbClr val="C00000"/>
                </a:solidFill>
              </a:rPr>
              <a:t>) references plans(</a:t>
            </a:r>
            <a:r>
              <a:rPr lang="en-US" sz="2400" b="1" dirty="0" err="1" smtClean="0">
                <a:solidFill>
                  <a:srgbClr val="C00000"/>
                </a:solidFill>
              </a:rPr>
              <a:t>plan_id</a:t>
            </a:r>
            <a:r>
              <a:rPr lang="en-US" sz="2400" b="1" dirty="0" smtClean="0">
                <a:solidFill>
                  <a:srgbClr val="C00000"/>
                </a:solidFill>
              </a:rPr>
              <a:t>)</a:t>
            </a:r>
            <a:r>
              <a:rPr lang="en-US" sz="2400" b="1" dirty="0" smtClean="0">
                <a:solidFill>
                  <a:srgbClr val="FF0000"/>
                </a:solidFill>
              </a:rPr>
              <a:t>);</a:t>
            </a:r>
            <a:r>
              <a:rPr lang="en-US" sz="2000" dirty="0" smtClean="0">
                <a:solidFill>
                  <a:srgbClr val="FF0000"/>
                </a:solidFill>
              </a:rPr>
              <a:t/>
            </a:r>
            <a:br>
              <a:rPr lang="en-US" sz="2000" dirty="0" smtClean="0">
                <a:solidFill>
                  <a:srgbClr val="FF0000"/>
                </a:solidFill>
              </a:rPr>
            </a:br>
            <a:r>
              <a:rPr lang="en-US" sz="2400" dirty="0" smtClean="0">
                <a:solidFill>
                  <a:srgbClr val="FF0000"/>
                </a:solidFill>
              </a:rPr>
              <a:t>insert into customers values(1, '</a:t>
            </a:r>
            <a:r>
              <a:rPr lang="en-US" sz="2400" dirty="0" err="1" smtClean="0">
                <a:solidFill>
                  <a:srgbClr val="FF0000"/>
                </a:solidFill>
              </a:rPr>
              <a:t>ravi</a:t>
            </a:r>
            <a:r>
              <a:rPr lang="en-US" sz="2400" dirty="0" smtClean="0">
                <a:solidFill>
                  <a:srgbClr val="FF0000"/>
                </a:solidFill>
              </a:rPr>
              <a:t>', 8);</a:t>
            </a:r>
            <a:br>
              <a:rPr lang="en-US" sz="2400" dirty="0" smtClean="0">
                <a:solidFill>
                  <a:srgbClr val="FF0000"/>
                </a:solidFill>
              </a:rPr>
            </a:br>
            <a:r>
              <a:rPr lang="en-US" sz="2400" i="1" dirty="0" smtClean="0"/>
              <a:t>ERROR 1452 (23000): Cannot add or update a child row: a foreign key constraint fails (`</a:t>
            </a:r>
            <a:r>
              <a:rPr lang="en-US" sz="2400" i="1" dirty="0" err="1" smtClean="0"/>
              <a:t>yyyy`.`customers</a:t>
            </a:r>
            <a:r>
              <a:rPr lang="en-US" sz="2400" i="1" dirty="0" smtClean="0"/>
              <a:t>`, CONSTRAINT `customers_ibfk_1` FOREIGN KEY (`</a:t>
            </a:r>
            <a:r>
              <a:rPr lang="en-US" sz="2400" i="1" dirty="0" err="1" smtClean="0"/>
              <a:t>cust_plan</a:t>
            </a:r>
            <a:r>
              <a:rPr lang="en-US" sz="2400" i="1" dirty="0" smtClean="0"/>
              <a:t>`) REFERENCES `plans` (`</a:t>
            </a:r>
            <a:r>
              <a:rPr lang="en-US" sz="2400" i="1" dirty="0" err="1" smtClean="0"/>
              <a:t>plan_id</a:t>
            </a:r>
            <a:r>
              <a:rPr lang="en-US" sz="2400" i="1" dirty="0" smtClean="0"/>
              <a:t>`))</a:t>
            </a:r>
            <a:r>
              <a:rPr lang="en-US" sz="2400" dirty="0" smtClean="0">
                <a:solidFill>
                  <a:srgbClr val="FF0000"/>
                </a:solidFill>
              </a:rPr>
              <a:t/>
            </a:r>
            <a:br>
              <a:rPr lang="en-US" sz="2400" dirty="0" smtClean="0">
                <a:solidFill>
                  <a:srgbClr val="FF0000"/>
                </a:solidFill>
              </a:rPr>
            </a:br>
            <a:r>
              <a:rPr lang="en-US" sz="2400" dirty="0" smtClean="0">
                <a:solidFill>
                  <a:srgbClr val="FF0000"/>
                </a:solidFill>
              </a:rPr>
              <a:t>insert into customers values(1, '</a:t>
            </a:r>
            <a:r>
              <a:rPr lang="en-US" sz="2400" dirty="0" err="1" smtClean="0">
                <a:solidFill>
                  <a:srgbClr val="FF0000"/>
                </a:solidFill>
              </a:rPr>
              <a:t>ravi</a:t>
            </a:r>
            <a:r>
              <a:rPr lang="en-US" sz="2400" dirty="0" smtClean="0">
                <a:solidFill>
                  <a:srgbClr val="FF0000"/>
                </a:solidFill>
              </a:rPr>
              <a:t>', 2);</a:t>
            </a:r>
            <a:br>
              <a:rPr lang="en-US" sz="2400" dirty="0" smtClean="0">
                <a:solidFill>
                  <a:srgbClr val="FF0000"/>
                </a:solidFill>
              </a:rPr>
            </a:br>
            <a:endParaRPr lang="en-US" sz="24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Autofit/>
          </a:bodyPr>
          <a:lstStyle/>
          <a:p>
            <a:pPr marL="742950" indent="-742950" algn="l"/>
            <a:r>
              <a:rPr lang="en-US" sz="2400" b="1" dirty="0" smtClean="0">
                <a:solidFill>
                  <a:srgbClr val="FF0000"/>
                </a:solidFill>
              </a:rPr>
              <a:t>Foreign Key example</a:t>
            </a:r>
            <a:r>
              <a:rPr lang="en-US" sz="2400" dirty="0" smtClean="0">
                <a:solidFill>
                  <a:srgbClr val="FF0000"/>
                </a:solidFill>
              </a:rPr>
              <a:t/>
            </a:r>
            <a:br>
              <a:rPr lang="en-US" sz="2400" dirty="0" smtClean="0">
                <a:solidFill>
                  <a:srgbClr val="FF0000"/>
                </a:solidFill>
              </a:rPr>
            </a:br>
            <a:r>
              <a:rPr lang="en-US" sz="2400" dirty="0" smtClean="0">
                <a:solidFill>
                  <a:srgbClr val="FF0000"/>
                </a:solidFill>
              </a:rPr>
              <a:t>create table plans(</a:t>
            </a:r>
            <a:r>
              <a:rPr lang="en-US" sz="2400" dirty="0" err="1" smtClean="0">
                <a:solidFill>
                  <a:srgbClr val="FF0000"/>
                </a:solidFill>
              </a:rPr>
              <a:t>plan_id</a:t>
            </a:r>
            <a:r>
              <a:rPr lang="en-US" sz="2400" dirty="0" smtClean="0">
                <a:solidFill>
                  <a:srgbClr val="FF0000"/>
                </a:solidFill>
              </a:rPr>
              <a:t> </a:t>
            </a:r>
            <a:r>
              <a:rPr lang="en-US" sz="2400" dirty="0" err="1" smtClean="0">
                <a:solidFill>
                  <a:srgbClr val="FF0000"/>
                </a:solidFill>
              </a:rPr>
              <a:t>int</a:t>
            </a:r>
            <a:r>
              <a:rPr lang="en-US" sz="2400" dirty="0" smtClean="0">
                <a:solidFill>
                  <a:srgbClr val="FF0000"/>
                </a:solidFill>
              </a:rPr>
              <a:t> primary </a:t>
            </a:r>
            <a:r>
              <a:rPr lang="en-US" sz="2400" dirty="0" err="1" smtClean="0">
                <a:solidFill>
                  <a:srgbClr val="FF0000"/>
                </a:solidFill>
              </a:rPr>
              <a:t>key,plan_name</a:t>
            </a:r>
            <a:r>
              <a:rPr lang="en-US" sz="2400" dirty="0" smtClean="0">
                <a:solidFill>
                  <a:srgbClr val="FF0000"/>
                </a:solidFill>
              </a:rPr>
              <a:t> </a:t>
            </a:r>
            <a:r>
              <a:rPr lang="en-US" sz="2400" dirty="0" err="1" smtClean="0">
                <a:solidFill>
                  <a:srgbClr val="FF0000"/>
                </a:solidFill>
              </a:rPr>
              <a:t>varchar</a:t>
            </a:r>
            <a:r>
              <a:rPr lang="en-US" sz="2400" dirty="0" smtClean="0">
                <a:solidFill>
                  <a:srgbClr val="FF0000"/>
                </a:solidFill>
              </a:rPr>
              <a:t>(50));</a:t>
            </a:r>
            <a:br>
              <a:rPr lang="en-US" sz="2400" dirty="0" smtClean="0">
                <a:solidFill>
                  <a:srgbClr val="FF0000"/>
                </a:solidFill>
              </a:rPr>
            </a:br>
            <a:r>
              <a:rPr lang="en-US" sz="2400" dirty="0" smtClean="0">
                <a:solidFill>
                  <a:srgbClr val="FF0000"/>
                </a:solidFill>
              </a:rPr>
              <a:t>insert into plans values(1,'plan a');</a:t>
            </a:r>
            <a:br>
              <a:rPr lang="en-US" sz="2400" dirty="0" smtClean="0">
                <a:solidFill>
                  <a:srgbClr val="FF0000"/>
                </a:solidFill>
              </a:rPr>
            </a:br>
            <a:r>
              <a:rPr lang="en-US" sz="2400" dirty="0" smtClean="0">
                <a:solidFill>
                  <a:srgbClr val="FF0000"/>
                </a:solidFill>
              </a:rPr>
              <a:t>insert into plans values(2,'plan b');</a:t>
            </a:r>
            <a:br>
              <a:rPr lang="en-US" sz="2400" dirty="0" smtClean="0">
                <a:solidFill>
                  <a:srgbClr val="FF0000"/>
                </a:solidFill>
              </a:rPr>
            </a:br>
            <a:r>
              <a:rPr lang="en-US" sz="2400" dirty="0" smtClean="0">
                <a:solidFill>
                  <a:srgbClr val="FF0000"/>
                </a:solidFill>
              </a:rPr>
              <a:t>insert into plans values(3,'plan c');</a:t>
            </a:r>
            <a:br>
              <a:rPr lang="en-US" sz="2400" dirty="0" smtClean="0">
                <a:solidFill>
                  <a:srgbClr val="FF0000"/>
                </a:solidFill>
              </a:rPr>
            </a:br>
            <a:r>
              <a:rPr lang="en-US" sz="2000" dirty="0" smtClean="0">
                <a:solidFill>
                  <a:srgbClr val="FF0000"/>
                </a:solidFill>
              </a:rPr>
              <a:t/>
            </a:r>
            <a:br>
              <a:rPr lang="en-US" sz="2000" dirty="0" smtClean="0">
                <a:solidFill>
                  <a:srgbClr val="FF0000"/>
                </a:solidFill>
              </a:rPr>
            </a:br>
            <a:r>
              <a:rPr lang="en-US" sz="2400" b="1" dirty="0" smtClean="0">
                <a:solidFill>
                  <a:srgbClr val="FF0000"/>
                </a:solidFill>
              </a:rPr>
              <a:t>create table customers(</a:t>
            </a:r>
            <a:r>
              <a:rPr lang="en-US" sz="2400" b="1" dirty="0" err="1" smtClean="0">
                <a:solidFill>
                  <a:srgbClr val="FF0000"/>
                </a:solidFill>
              </a:rPr>
              <a:t>cust_id</a:t>
            </a:r>
            <a:r>
              <a:rPr lang="en-US" sz="2400" b="1" dirty="0" smtClean="0">
                <a:solidFill>
                  <a:srgbClr val="FF0000"/>
                </a:solidFill>
              </a:rPr>
              <a:t> </a:t>
            </a:r>
            <a:r>
              <a:rPr lang="en-US" sz="2400" b="1" dirty="0" err="1" smtClean="0">
                <a:solidFill>
                  <a:srgbClr val="FF0000"/>
                </a:solidFill>
              </a:rPr>
              <a:t>int</a:t>
            </a:r>
            <a:r>
              <a:rPr lang="en-US" sz="2400" b="1" dirty="0" smtClean="0">
                <a:solidFill>
                  <a:srgbClr val="FF0000"/>
                </a:solidFill>
              </a:rPr>
              <a:t>, </a:t>
            </a:r>
            <a:r>
              <a:rPr lang="en-US" sz="2400" b="1" dirty="0" err="1" smtClean="0">
                <a:solidFill>
                  <a:srgbClr val="FF0000"/>
                </a:solidFill>
              </a:rPr>
              <a:t>cust_name</a:t>
            </a:r>
            <a:r>
              <a:rPr lang="en-US" sz="2400" b="1" dirty="0" smtClean="0">
                <a:solidFill>
                  <a:srgbClr val="FF0000"/>
                </a:solidFill>
              </a:rPr>
              <a:t> </a:t>
            </a:r>
            <a:r>
              <a:rPr lang="en-US" sz="2400" b="1" dirty="0" err="1" smtClean="0">
                <a:solidFill>
                  <a:srgbClr val="FF0000"/>
                </a:solidFill>
              </a:rPr>
              <a:t>varchar</a:t>
            </a:r>
            <a:r>
              <a:rPr lang="en-US" sz="2400" b="1" dirty="0" smtClean="0">
                <a:solidFill>
                  <a:srgbClr val="FF0000"/>
                </a:solidFill>
              </a:rPr>
              <a:t>(50), </a:t>
            </a:r>
            <a:r>
              <a:rPr lang="en-US" sz="2400" b="1" dirty="0" err="1" smtClean="0">
                <a:solidFill>
                  <a:srgbClr val="FF0000"/>
                </a:solidFill>
              </a:rPr>
              <a:t>cust_plan</a:t>
            </a:r>
            <a:r>
              <a:rPr lang="en-US" sz="2400" b="1" dirty="0" smtClean="0">
                <a:solidFill>
                  <a:srgbClr val="FF0000"/>
                </a:solidFill>
              </a:rPr>
              <a:t> </a:t>
            </a:r>
            <a:r>
              <a:rPr lang="en-US" sz="2400" b="1" dirty="0" err="1" smtClean="0">
                <a:solidFill>
                  <a:srgbClr val="FF0000"/>
                </a:solidFill>
              </a:rPr>
              <a:t>int</a:t>
            </a:r>
            <a:r>
              <a:rPr lang="en-US" sz="2400" b="1" dirty="0" smtClean="0">
                <a:solidFill>
                  <a:srgbClr val="FF0000"/>
                </a:solidFill>
              </a:rPr>
              <a:t>, foreign key </a:t>
            </a:r>
            <a:r>
              <a:rPr lang="en-US" sz="2400" b="1" dirty="0" err="1" smtClean="0">
                <a:solidFill>
                  <a:srgbClr val="FF0000"/>
                </a:solidFill>
              </a:rPr>
              <a:t>fk</a:t>
            </a:r>
            <a:r>
              <a:rPr lang="en-US" sz="2400" b="1" dirty="0" smtClean="0">
                <a:solidFill>
                  <a:srgbClr val="FF0000"/>
                </a:solidFill>
              </a:rPr>
              <a:t>(</a:t>
            </a:r>
            <a:r>
              <a:rPr lang="en-US" sz="2400" b="1" dirty="0" err="1" smtClean="0">
                <a:solidFill>
                  <a:srgbClr val="FF0000"/>
                </a:solidFill>
              </a:rPr>
              <a:t>cust_plan</a:t>
            </a:r>
            <a:r>
              <a:rPr lang="en-US" sz="2400" b="1" dirty="0" smtClean="0">
                <a:solidFill>
                  <a:srgbClr val="FF0000"/>
                </a:solidFill>
              </a:rPr>
              <a:t>) references plans(</a:t>
            </a:r>
            <a:r>
              <a:rPr lang="en-US" sz="2400" b="1" dirty="0" err="1" smtClean="0">
                <a:solidFill>
                  <a:srgbClr val="FF0000"/>
                </a:solidFill>
              </a:rPr>
              <a:t>plan_id</a:t>
            </a:r>
            <a:r>
              <a:rPr lang="en-US" sz="2400" b="1" dirty="0" smtClean="0">
                <a:solidFill>
                  <a:srgbClr val="FF0000"/>
                </a:solidFill>
              </a:rPr>
              <a:t>));</a:t>
            </a:r>
            <a:r>
              <a:rPr lang="en-US" sz="2000" dirty="0" smtClean="0">
                <a:solidFill>
                  <a:srgbClr val="FF0000"/>
                </a:solidFill>
              </a:rPr>
              <a:t/>
            </a:r>
            <a:br>
              <a:rPr lang="en-US" sz="2000" dirty="0" smtClean="0">
                <a:solidFill>
                  <a:srgbClr val="FF0000"/>
                </a:solidFill>
              </a:rPr>
            </a:br>
            <a:r>
              <a:rPr lang="en-US" sz="2400" dirty="0" smtClean="0">
                <a:solidFill>
                  <a:srgbClr val="FF0000"/>
                </a:solidFill>
              </a:rPr>
              <a:t>insert into customers values(1, '</a:t>
            </a:r>
            <a:r>
              <a:rPr lang="en-US" sz="2400" dirty="0" err="1" smtClean="0">
                <a:solidFill>
                  <a:srgbClr val="FF0000"/>
                </a:solidFill>
              </a:rPr>
              <a:t>ravi</a:t>
            </a:r>
            <a:r>
              <a:rPr lang="en-US" sz="2400" dirty="0" smtClean="0">
                <a:solidFill>
                  <a:srgbClr val="FF0000"/>
                </a:solidFill>
              </a:rPr>
              <a:t>', 8);</a:t>
            </a:r>
            <a:br>
              <a:rPr lang="en-US" sz="2400" dirty="0" smtClean="0">
                <a:solidFill>
                  <a:srgbClr val="FF0000"/>
                </a:solidFill>
              </a:rPr>
            </a:br>
            <a:r>
              <a:rPr lang="en-US" sz="2400" i="1" dirty="0" smtClean="0">
                <a:solidFill>
                  <a:srgbClr val="FF0000"/>
                </a:solidFill>
              </a:rPr>
              <a:t>ERROR 1452 (23000): Cannot add or update a child row: a foreign key constraint fails (`</a:t>
            </a:r>
            <a:r>
              <a:rPr lang="en-US" sz="2400" i="1" dirty="0" err="1" smtClean="0">
                <a:solidFill>
                  <a:srgbClr val="FF0000"/>
                </a:solidFill>
              </a:rPr>
              <a:t>yyyy`.`customers</a:t>
            </a:r>
            <a:r>
              <a:rPr lang="en-US" sz="2400" i="1" dirty="0" smtClean="0">
                <a:solidFill>
                  <a:srgbClr val="FF0000"/>
                </a:solidFill>
              </a:rPr>
              <a:t>`, CONSTRAINT `customers_ibfk_1` FOREIGN KEY (`</a:t>
            </a:r>
            <a:r>
              <a:rPr lang="en-US" sz="2400" i="1" dirty="0" err="1" smtClean="0">
                <a:solidFill>
                  <a:srgbClr val="FF0000"/>
                </a:solidFill>
              </a:rPr>
              <a:t>cust_plan</a:t>
            </a:r>
            <a:r>
              <a:rPr lang="en-US" sz="2400" i="1" dirty="0" smtClean="0">
                <a:solidFill>
                  <a:srgbClr val="FF0000"/>
                </a:solidFill>
              </a:rPr>
              <a:t>`) REFERENCES `plans` (`</a:t>
            </a:r>
            <a:r>
              <a:rPr lang="en-US" sz="2400" i="1" dirty="0" err="1" smtClean="0">
                <a:solidFill>
                  <a:srgbClr val="FF0000"/>
                </a:solidFill>
              </a:rPr>
              <a:t>plan_id</a:t>
            </a:r>
            <a:r>
              <a:rPr lang="en-US" sz="2400" i="1" dirty="0" smtClean="0">
                <a:solidFill>
                  <a:srgbClr val="FF0000"/>
                </a:solidFill>
              </a:rPr>
              <a:t>`))</a:t>
            </a:r>
            <a:r>
              <a:rPr lang="en-US" sz="2400" dirty="0" smtClean="0">
                <a:solidFill>
                  <a:srgbClr val="FF0000"/>
                </a:solidFill>
              </a:rPr>
              <a:t/>
            </a:r>
            <a:br>
              <a:rPr lang="en-US" sz="2400" dirty="0" smtClean="0">
                <a:solidFill>
                  <a:srgbClr val="FF0000"/>
                </a:solidFill>
              </a:rPr>
            </a:br>
            <a:r>
              <a:rPr lang="en-US" sz="2400" dirty="0" smtClean="0">
                <a:solidFill>
                  <a:srgbClr val="FF0000"/>
                </a:solidFill>
              </a:rPr>
              <a:t>insert into customers values(1, '</a:t>
            </a:r>
            <a:r>
              <a:rPr lang="en-US" sz="2400" dirty="0" err="1" smtClean="0">
                <a:solidFill>
                  <a:srgbClr val="FF0000"/>
                </a:solidFill>
              </a:rPr>
              <a:t>ravi</a:t>
            </a:r>
            <a:r>
              <a:rPr lang="en-US" sz="2400" dirty="0" smtClean="0">
                <a:solidFill>
                  <a:srgbClr val="FF0000"/>
                </a:solidFill>
              </a:rPr>
              <a:t>', 2);</a:t>
            </a:r>
            <a:br>
              <a:rPr lang="en-US" sz="2400" dirty="0" smtClean="0">
                <a:solidFill>
                  <a:srgbClr val="FF0000"/>
                </a:solidFill>
              </a:rPr>
            </a:br>
            <a:endParaRPr lang="en-US" sz="24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Autofit/>
          </a:bodyPr>
          <a:lstStyle/>
          <a:p>
            <a:pPr marL="742950" indent="-742950" algn="l"/>
            <a:r>
              <a:rPr lang="en-US" sz="2400" b="1" dirty="0" smtClean="0">
                <a:solidFill>
                  <a:srgbClr val="FF0000"/>
                </a:solidFill>
              </a:rPr>
              <a:t>Foreign Key example</a:t>
            </a:r>
            <a:r>
              <a:rPr lang="en-US" sz="2400" dirty="0" smtClean="0">
                <a:solidFill>
                  <a:srgbClr val="FF0000"/>
                </a:solidFill>
              </a:rPr>
              <a:t/>
            </a:r>
            <a:br>
              <a:rPr lang="en-US" sz="2400" dirty="0" smtClean="0">
                <a:solidFill>
                  <a:srgbClr val="FF0000"/>
                </a:solidFill>
              </a:rPr>
            </a:br>
            <a:r>
              <a:rPr lang="en-US" sz="2400" dirty="0" smtClean="0">
                <a:solidFill>
                  <a:srgbClr val="FF0000"/>
                </a:solidFill>
              </a:rPr>
              <a:t>create table plans(</a:t>
            </a:r>
            <a:r>
              <a:rPr lang="en-US" sz="2400" dirty="0" err="1" smtClean="0">
                <a:solidFill>
                  <a:srgbClr val="FF0000"/>
                </a:solidFill>
              </a:rPr>
              <a:t>plan_id</a:t>
            </a:r>
            <a:r>
              <a:rPr lang="en-US" sz="2400" dirty="0" smtClean="0">
                <a:solidFill>
                  <a:srgbClr val="FF0000"/>
                </a:solidFill>
              </a:rPr>
              <a:t> </a:t>
            </a:r>
            <a:r>
              <a:rPr lang="en-US" sz="2400" dirty="0" err="1" smtClean="0">
                <a:solidFill>
                  <a:srgbClr val="FF0000"/>
                </a:solidFill>
              </a:rPr>
              <a:t>int</a:t>
            </a:r>
            <a:r>
              <a:rPr lang="en-US" sz="2400" dirty="0" smtClean="0">
                <a:solidFill>
                  <a:srgbClr val="FF0000"/>
                </a:solidFill>
              </a:rPr>
              <a:t> primary </a:t>
            </a:r>
            <a:r>
              <a:rPr lang="en-US" sz="2400" dirty="0" err="1" smtClean="0">
                <a:solidFill>
                  <a:srgbClr val="FF0000"/>
                </a:solidFill>
              </a:rPr>
              <a:t>key,plan_name</a:t>
            </a:r>
            <a:r>
              <a:rPr lang="en-US" sz="2400" dirty="0" smtClean="0">
                <a:solidFill>
                  <a:srgbClr val="FF0000"/>
                </a:solidFill>
              </a:rPr>
              <a:t> </a:t>
            </a:r>
            <a:r>
              <a:rPr lang="en-US" sz="2400" dirty="0" err="1" smtClean="0">
                <a:solidFill>
                  <a:srgbClr val="FF0000"/>
                </a:solidFill>
              </a:rPr>
              <a:t>varchar</a:t>
            </a:r>
            <a:r>
              <a:rPr lang="en-US" sz="2400" dirty="0" smtClean="0">
                <a:solidFill>
                  <a:srgbClr val="FF0000"/>
                </a:solidFill>
              </a:rPr>
              <a:t>(50));</a:t>
            </a:r>
            <a:br>
              <a:rPr lang="en-US" sz="2400" dirty="0" smtClean="0">
                <a:solidFill>
                  <a:srgbClr val="FF0000"/>
                </a:solidFill>
              </a:rPr>
            </a:br>
            <a:r>
              <a:rPr lang="en-US" sz="2400" dirty="0" smtClean="0">
                <a:solidFill>
                  <a:srgbClr val="FF0000"/>
                </a:solidFill>
              </a:rPr>
              <a:t>insert into plans values(1,'plan a');</a:t>
            </a:r>
            <a:br>
              <a:rPr lang="en-US" sz="2400" dirty="0" smtClean="0">
                <a:solidFill>
                  <a:srgbClr val="FF0000"/>
                </a:solidFill>
              </a:rPr>
            </a:br>
            <a:r>
              <a:rPr lang="en-US" sz="2400" dirty="0" smtClean="0">
                <a:solidFill>
                  <a:srgbClr val="FF0000"/>
                </a:solidFill>
              </a:rPr>
              <a:t>insert into plans values(2,'plan b');</a:t>
            </a:r>
            <a:br>
              <a:rPr lang="en-US" sz="2400" dirty="0" smtClean="0">
                <a:solidFill>
                  <a:srgbClr val="FF0000"/>
                </a:solidFill>
              </a:rPr>
            </a:br>
            <a:r>
              <a:rPr lang="en-US" sz="2400" dirty="0" smtClean="0">
                <a:solidFill>
                  <a:srgbClr val="FF0000"/>
                </a:solidFill>
              </a:rPr>
              <a:t>insert into plans values(3,'plan c');</a:t>
            </a:r>
            <a:br>
              <a:rPr lang="en-US" sz="2400" dirty="0" smtClean="0">
                <a:solidFill>
                  <a:srgbClr val="FF0000"/>
                </a:solidFill>
              </a:rPr>
            </a:br>
            <a:r>
              <a:rPr lang="en-US" sz="2000" dirty="0" smtClean="0">
                <a:solidFill>
                  <a:srgbClr val="FF0000"/>
                </a:solidFill>
              </a:rPr>
              <a:t/>
            </a:r>
            <a:br>
              <a:rPr lang="en-US" sz="2000" dirty="0" smtClean="0">
                <a:solidFill>
                  <a:srgbClr val="FF0000"/>
                </a:solidFill>
              </a:rPr>
            </a:br>
            <a:r>
              <a:rPr lang="en-US" sz="2400" b="1" dirty="0" smtClean="0">
                <a:solidFill>
                  <a:srgbClr val="FF0000"/>
                </a:solidFill>
              </a:rPr>
              <a:t>create table customers(</a:t>
            </a:r>
            <a:r>
              <a:rPr lang="en-US" sz="2400" b="1" dirty="0" err="1" smtClean="0">
                <a:solidFill>
                  <a:srgbClr val="FF0000"/>
                </a:solidFill>
              </a:rPr>
              <a:t>cust_id</a:t>
            </a:r>
            <a:r>
              <a:rPr lang="en-US" sz="2400" b="1" dirty="0" smtClean="0">
                <a:solidFill>
                  <a:srgbClr val="FF0000"/>
                </a:solidFill>
              </a:rPr>
              <a:t> </a:t>
            </a:r>
            <a:r>
              <a:rPr lang="en-US" sz="2400" b="1" dirty="0" err="1" smtClean="0">
                <a:solidFill>
                  <a:srgbClr val="FF0000"/>
                </a:solidFill>
              </a:rPr>
              <a:t>int</a:t>
            </a:r>
            <a:r>
              <a:rPr lang="en-US" sz="2400" b="1" dirty="0" smtClean="0">
                <a:solidFill>
                  <a:srgbClr val="FF0000"/>
                </a:solidFill>
              </a:rPr>
              <a:t>, </a:t>
            </a:r>
            <a:r>
              <a:rPr lang="en-US" sz="2400" b="1" dirty="0" err="1" smtClean="0">
                <a:solidFill>
                  <a:srgbClr val="FF0000"/>
                </a:solidFill>
              </a:rPr>
              <a:t>cust_name</a:t>
            </a:r>
            <a:r>
              <a:rPr lang="en-US" sz="2400" b="1" dirty="0" smtClean="0">
                <a:solidFill>
                  <a:srgbClr val="FF0000"/>
                </a:solidFill>
              </a:rPr>
              <a:t> </a:t>
            </a:r>
            <a:r>
              <a:rPr lang="en-US" sz="2400" b="1" dirty="0" err="1" smtClean="0">
                <a:solidFill>
                  <a:srgbClr val="FF0000"/>
                </a:solidFill>
              </a:rPr>
              <a:t>varchar</a:t>
            </a:r>
            <a:r>
              <a:rPr lang="en-US" sz="2400" b="1" dirty="0" smtClean="0">
                <a:solidFill>
                  <a:srgbClr val="FF0000"/>
                </a:solidFill>
              </a:rPr>
              <a:t>(50), </a:t>
            </a:r>
            <a:r>
              <a:rPr lang="en-US" sz="2400" b="1" dirty="0" err="1" smtClean="0">
                <a:solidFill>
                  <a:srgbClr val="FF0000"/>
                </a:solidFill>
              </a:rPr>
              <a:t>cust_plan</a:t>
            </a:r>
            <a:r>
              <a:rPr lang="en-US" sz="2400" b="1" dirty="0" smtClean="0">
                <a:solidFill>
                  <a:srgbClr val="FF0000"/>
                </a:solidFill>
              </a:rPr>
              <a:t> </a:t>
            </a:r>
            <a:r>
              <a:rPr lang="en-US" sz="2400" b="1" dirty="0" err="1" smtClean="0">
                <a:solidFill>
                  <a:srgbClr val="FF0000"/>
                </a:solidFill>
              </a:rPr>
              <a:t>int</a:t>
            </a:r>
            <a:r>
              <a:rPr lang="en-US" sz="2400" b="1" dirty="0" smtClean="0">
                <a:solidFill>
                  <a:srgbClr val="FF0000"/>
                </a:solidFill>
              </a:rPr>
              <a:t>, foreign key </a:t>
            </a:r>
            <a:r>
              <a:rPr lang="en-US" sz="2400" b="1" dirty="0" err="1" smtClean="0">
                <a:solidFill>
                  <a:srgbClr val="FF0000"/>
                </a:solidFill>
              </a:rPr>
              <a:t>fk</a:t>
            </a:r>
            <a:r>
              <a:rPr lang="en-US" sz="2400" b="1" dirty="0" smtClean="0">
                <a:solidFill>
                  <a:srgbClr val="FF0000"/>
                </a:solidFill>
              </a:rPr>
              <a:t>(</a:t>
            </a:r>
            <a:r>
              <a:rPr lang="en-US" sz="2400" b="1" dirty="0" err="1" smtClean="0">
                <a:solidFill>
                  <a:srgbClr val="FF0000"/>
                </a:solidFill>
              </a:rPr>
              <a:t>cust_plan</a:t>
            </a:r>
            <a:r>
              <a:rPr lang="en-US" sz="2400" b="1" dirty="0" smtClean="0">
                <a:solidFill>
                  <a:srgbClr val="FF0000"/>
                </a:solidFill>
              </a:rPr>
              <a:t>) references plans(</a:t>
            </a:r>
            <a:r>
              <a:rPr lang="en-US" sz="2400" b="1" dirty="0" err="1" smtClean="0">
                <a:solidFill>
                  <a:srgbClr val="FF0000"/>
                </a:solidFill>
              </a:rPr>
              <a:t>plan_id</a:t>
            </a:r>
            <a:r>
              <a:rPr lang="en-US" sz="2400" b="1" dirty="0" smtClean="0">
                <a:solidFill>
                  <a:srgbClr val="FF0000"/>
                </a:solidFill>
              </a:rPr>
              <a:t>));</a:t>
            </a:r>
            <a:r>
              <a:rPr lang="en-US" sz="2000" dirty="0" smtClean="0">
                <a:solidFill>
                  <a:srgbClr val="FF0000"/>
                </a:solidFill>
              </a:rPr>
              <a:t/>
            </a:r>
            <a:br>
              <a:rPr lang="en-US" sz="2000" dirty="0" smtClean="0">
                <a:solidFill>
                  <a:srgbClr val="FF0000"/>
                </a:solidFill>
              </a:rPr>
            </a:br>
            <a:r>
              <a:rPr lang="en-US" sz="2400" dirty="0" smtClean="0">
                <a:solidFill>
                  <a:srgbClr val="FF0000"/>
                </a:solidFill>
              </a:rPr>
              <a:t>insert into customers values(1, '</a:t>
            </a:r>
            <a:r>
              <a:rPr lang="en-US" sz="2400" dirty="0" err="1" smtClean="0">
                <a:solidFill>
                  <a:srgbClr val="FF0000"/>
                </a:solidFill>
              </a:rPr>
              <a:t>ravi</a:t>
            </a:r>
            <a:r>
              <a:rPr lang="en-US" sz="2400" dirty="0" smtClean="0">
                <a:solidFill>
                  <a:srgbClr val="FF0000"/>
                </a:solidFill>
              </a:rPr>
              <a:t>', 8);</a:t>
            </a:r>
            <a:br>
              <a:rPr lang="en-US" sz="2400" dirty="0" smtClean="0">
                <a:solidFill>
                  <a:srgbClr val="FF0000"/>
                </a:solidFill>
              </a:rPr>
            </a:br>
            <a:r>
              <a:rPr lang="en-US" sz="2400" i="1" dirty="0" smtClean="0">
                <a:solidFill>
                  <a:srgbClr val="FF0000"/>
                </a:solidFill>
              </a:rPr>
              <a:t>ERROR 1452 (23000): Cannot add or update a child row: a foreign key constraint fails (`</a:t>
            </a:r>
            <a:r>
              <a:rPr lang="en-US" sz="2400" i="1" dirty="0" err="1" smtClean="0">
                <a:solidFill>
                  <a:srgbClr val="FF0000"/>
                </a:solidFill>
              </a:rPr>
              <a:t>yyyy`.`customers</a:t>
            </a:r>
            <a:r>
              <a:rPr lang="en-US" sz="2400" i="1" dirty="0" smtClean="0">
                <a:solidFill>
                  <a:srgbClr val="FF0000"/>
                </a:solidFill>
              </a:rPr>
              <a:t>`, CONSTRAINT `customers_ibfk_1` FOREIGN KEY (`</a:t>
            </a:r>
            <a:r>
              <a:rPr lang="en-US" sz="2400" i="1" dirty="0" err="1" smtClean="0">
                <a:solidFill>
                  <a:srgbClr val="FF0000"/>
                </a:solidFill>
              </a:rPr>
              <a:t>cust_plan</a:t>
            </a:r>
            <a:r>
              <a:rPr lang="en-US" sz="2400" i="1" dirty="0" smtClean="0">
                <a:solidFill>
                  <a:srgbClr val="FF0000"/>
                </a:solidFill>
              </a:rPr>
              <a:t>`) REFERENCES `plans` (`</a:t>
            </a:r>
            <a:r>
              <a:rPr lang="en-US" sz="2400" i="1" dirty="0" err="1" smtClean="0">
                <a:solidFill>
                  <a:srgbClr val="FF0000"/>
                </a:solidFill>
              </a:rPr>
              <a:t>plan_id</a:t>
            </a:r>
            <a:r>
              <a:rPr lang="en-US" sz="2400" i="1" dirty="0" smtClean="0">
                <a:solidFill>
                  <a:srgbClr val="FF0000"/>
                </a:solidFill>
              </a:rPr>
              <a:t>`))</a:t>
            </a:r>
            <a:r>
              <a:rPr lang="en-US" sz="2400" dirty="0" smtClean="0">
                <a:solidFill>
                  <a:srgbClr val="FF0000"/>
                </a:solidFill>
              </a:rPr>
              <a:t/>
            </a:r>
            <a:br>
              <a:rPr lang="en-US" sz="2400" dirty="0" smtClean="0">
                <a:solidFill>
                  <a:srgbClr val="FF0000"/>
                </a:solidFill>
              </a:rPr>
            </a:br>
            <a:r>
              <a:rPr lang="en-US" sz="2400" dirty="0" smtClean="0">
                <a:solidFill>
                  <a:srgbClr val="FF0000"/>
                </a:solidFill>
              </a:rPr>
              <a:t>insert into customers values(1, '</a:t>
            </a:r>
            <a:r>
              <a:rPr lang="en-US" sz="2400" dirty="0" err="1" smtClean="0">
                <a:solidFill>
                  <a:srgbClr val="FF0000"/>
                </a:solidFill>
              </a:rPr>
              <a:t>ravi</a:t>
            </a:r>
            <a:r>
              <a:rPr lang="en-US" sz="2400" dirty="0" smtClean="0">
                <a:solidFill>
                  <a:srgbClr val="FF0000"/>
                </a:solidFill>
              </a:rPr>
              <a:t>', 2);</a:t>
            </a:r>
            <a:br>
              <a:rPr lang="en-US" sz="2400" dirty="0" smtClean="0">
                <a:solidFill>
                  <a:srgbClr val="FF0000"/>
                </a:solidFill>
              </a:rPr>
            </a:br>
            <a:endParaRPr lang="en-US" sz="24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Autofit/>
          </a:bodyPr>
          <a:lstStyle/>
          <a:p>
            <a:pPr marL="742950" indent="-742950" algn="l"/>
            <a:r>
              <a:rPr lang="en-US" sz="2400" b="1" dirty="0" smtClean="0">
                <a:solidFill>
                  <a:srgbClr val="FF0000"/>
                </a:solidFill>
              </a:rPr>
              <a:t>Foreign Key constraints</a:t>
            </a:r>
            <a:br>
              <a:rPr lang="en-US" sz="2400" b="1" dirty="0" smtClean="0">
                <a:solidFill>
                  <a:srgbClr val="FF0000"/>
                </a:solidFill>
              </a:rPr>
            </a:br>
            <a:r>
              <a:rPr lang="en-US" sz="2400" b="1" dirty="0" smtClean="0">
                <a:solidFill>
                  <a:srgbClr val="FF0000"/>
                </a:solidFill>
              </a:rPr>
              <a:t>ON DELETE CASCADE</a:t>
            </a:r>
            <a:br>
              <a:rPr lang="en-US" sz="2400" b="1" dirty="0" smtClean="0">
                <a:solidFill>
                  <a:srgbClr val="FF0000"/>
                </a:solidFill>
              </a:rPr>
            </a:br>
            <a:r>
              <a:rPr lang="en-US" sz="2400" b="1" dirty="0" smtClean="0">
                <a:solidFill>
                  <a:srgbClr val="FF0000"/>
                </a:solidFill>
              </a:rPr>
              <a:t>ON UPDATE RESTRICT</a:t>
            </a:r>
            <a:br>
              <a:rPr lang="en-US" sz="2400" b="1" dirty="0" smtClean="0">
                <a:solidFill>
                  <a:srgbClr val="FF0000"/>
                </a:solidFill>
              </a:rPr>
            </a:br>
            <a:r>
              <a:rPr lang="en-US" sz="2400" b="1" dirty="0" smtClean="0">
                <a:solidFill>
                  <a:srgbClr val="FF0000"/>
                </a:solidFill>
              </a:rPr>
              <a:t>ON DELETE SET DEFAULT</a:t>
            </a:r>
            <a:br>
              <a:rPr lang="en-US" sz="2400" b="1" dirty="0" smtClean="0">
                <a:solidFill>
                  <a:srgbClr val="FF0000"/>
                </a:solidFill>
              </a:rPr>
            </a:br>
            <a:r>
              <a:rPr lang="en-US" sz="2400" b="1" dirty="0" smtClean="0">
                <a:solidFill>
                  <a:srgbClr val="FF0000"/>
                </a:solidFill>
              </a:rPr>
              <a:t>ON DELETE SET NULL</a:t>
            </a:r>
            <a:r>
              <a:rPr lang="en-US" sz="2400" dirty="0" smtClean="0">
                <a:solidFill>
                  <a:srgbClr val="FF0000"/>
                </a:solidFill>
              </a:rPr>
              <a:t/>
            </a:r>
            <a:br>
              <a:rPr lang="en-US" sz="2400" dirty="0" smtClean="0">
                <a:solidFill>
                  <a:srgbClr val="FF0000"/>
                </a:solidFill>
              </a:rPr>
            </a:br>
            <a:endParaRPr lang="en-US" sz="24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Autofit/>
          </a:bodyPr>
          <a:lstStyle/>
          <a:p>
            <a:pPr marL="742950" indent="-742950" algn="l"/>
            <a:r>
              <a:rPr lang="en-US" sz="2400" b="1" dirty="0" smtClean="0">
                <a:solidFill>
                  <a:srgbClr val="FF0000"/>
                </a:solidFill>
              </a:rPr>
              <a:t>How to convert string to date format in </a:t>
            </a:r>
            <a:r>
              <a:rPr lang="en-US" sz="2400" b="1" dirty="0" err="1" smtClean="0">
                <a:solidFill>
                  <a:srgbClr val="FF0000"/>
                </a:solidFill>
              </a:rPr>
              <a:t>MySQL</a:t>
            </a:r>
            <a:r>
              <a:rPr lang="en-US" sz="2400" dirty="0" smtClean="0">
                <a:solidFill>
                  <a:srgbClr val="FF0000"/>
                </a:solidFill>
              </a:rPr>
              <a:t/>
            </a:r>
            <a:br>
              <a:rPr lang="en-US" sz="2400" dirty="0" smtClean="0">
                <a:solidFill>
                  <a:srgbClr val="FF0000"/>
                </a:solidFill>
              </a:rPr>
            </a:br>
            <a:r>
              <a:rPr lang="en-US" sz="2400" dirty="0" smtClean="0">
                <a:solidFill>
                  <a:srgbClr val="FF0000"/>
                </a:solidFill>
              </a:rPr>
              <a:t>using STR_TO_DATE() </a:t>
            </a:r>
            <a:r>
              <a:rPr lang="en-US" sz="2400" dirty="0" err="1" smtClean="0">
                <a:solidFill>
                  <a:srgbClr val="FF0000"/>
                </a:solidFill>
              </a:rPr>
              <a:t>MySql</a:t>
            </a:r>
            <a:r>
              <a:rPr lang="en-US" sz="2400" dirty="0" smtClean="0">
                <a:solidFill>
                  <a:srgbClr val="FF0000"/>
                </a:solidFill>
              </a:rPr>
              <a:t> function</a:t>
            </a:r>
            <a:br>
              <a:rPr lang="en-US" sz="2400" dirty="0" smtClean="0">
                <a:solidFill>
                  <a:srgbClr val="FF0000"/>
                </a:solidFill>
              </a:rPr>
            </a:br>
            <a:r>
              <a:rPr lang="en-US" sz="2400" dirty="0" err="1" smtClean="0">
                <a:solidFill>
                  <a:srgbClr val="FF0000"/>
                </a:solidFill>
              </a:rPr>
              <a:t>Eg</a:t>
            </a:r>
            <a:r>
              <a:rPr lang="en-US" sz="2400" dirty="0" smtClean="0">
                <a:solidFill>
                  <a:srgbClr val="FF0000"/>
                </a:solidFill>
              </a:rPr>
              <a:t>. Insert into </a:t>
            </a:r>
            <a:r>
              <a:rPr lang="en-US" sz="2400" dirty="0" err="1" smtClean="0">
                <a:solidFill>
                  <a:srgbClr val="FF0000"/>
                </a:solidFill>
              </a:rPr>
              <a:t>abc</a:t>
            </a:r>
            <a:r>
              <a:rPr lang="en-US" sz="2400" dirty="0" smtClean="0">
                <a:solidFill>
                  <a:srgbClr val="FF0000"/>
                </a:solidFill>
              </a:rPr>
              <a:t> values(STR_TO_DATE(‘30-12-2011,’%d-%m-%Y’));</a:t>
            </a:r>
            <a:br>
              <a:rPr lang="en-US" sz="2400" dirty="0" smtClean="0">
                <a:solidFill>
                  <a:srgbClr val="FF0000"/>
                </a:solidFill>
              </a:rPr>
            </a:br>
            <a:endParaRPr lang="en-US" sz="24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19400" y="685800"/>
            <a:ext cx="3429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 Application</a:t>
            </a:r>
          </a:p>
          <a:p>
            <a:pPr algn="ctr"/>
            <a:r>
              <a:rPr lang="en-US" dirty="0" smtClean="0"/>
              <a:t>(Console based app)</a:t>
            </a:r>
            <a:endParaRPr lang="en-US" dirty="0"/>
          </a:p>
        </p:txBody>
      </p:sp>
      <p:sp>
        <p:nvSpPr>
          <p:cNvPr id="6" name="Rectangle 5"/>
          <p:cNvSpPr/>
          <p:nvPr/>
        </p:nvSpPr>
        <p:spPr>
          <a:xfrm>
            <a:off x="2819400" y="2743200"/>
            <a:ext cx="34290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JDBC Driver (available as JAR file)</a:t>
            </a:r>
            <a:endParaRPr lang="en-US" dirty="0"/>
          </a:p>
        </p:txBody>
      </p:sp>
      <p:sp>
        <p:nvSpPr>
          <p:cNvPr id="7" name="Flowchart: Magnetic Disk 6"/>
          <p:cNvSpPr/>
          <p:nvPr/>
        </p:nvSpPr>
        <p:spPr>
          <a:xfrm>
            <a:off x="3581400" y="4800600"/>
            <a:ext cx="2057400" cy="18288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Database Server</a:t>
            </a:r>
            <a:endParaRPr lang="en-US" dirty="0">
              <a:solidFill>
                <a:srgbClr val="FF0000"/>
              </a:solidFill>
            </a:endParaRPr>
          </a:p>
        </p:txBody>
      </p:sp>
      <p:cxnSp>
        <p:nvCxnSpPr>
          <p:cNvPr id="9" name="Straight Arrow Connector 8"/>
          <p:cNvCxnSpPr>
            <a:stCxn id="5" idx="2"/>
            <a:endCxn id="6" idx="0"/>
          </p:cNvCxnSpPr>
          <p:nvPr/>
        </p:nvCxnSpPr>
        <p:spPr>
          <a:xfrm rot="5400000">
            <a:off x="4267200" y="2476500"/>
            <a:ext cx="53340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2"/>
          </p:cNvCxnSpPr>
          <p:nvPr/>
        </p:nvCxnSpPr>
        <p:spPr>
          <a:xfrm rot="5400000">
            <a:off x="4057650" y="4705350"/>
            <a:ext cx="914400" cy="381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0" y="152400"/>
            <a:ext cx="5943600" cy="523220"/>
          </a:xfrm>
          <a:prstGeom prst="rect">
            <a:avLst/>
          </a:prstGeom>
          <a:noFill/>
        </p:spPr>
        <p:txBody>
          <a:bodyPr wrap="square" rtlCol="0">
            <a:spAutoFit/>
          </a:bodyPr>
          <a:lstStyle/>
          <a:p>
            <a:r>
              <a:rPr lang="en-US" sz="2800" dirty="0" smtClean="0"/>
              <a:t>Java Database Connectivity</a:t>
            </a:r>
            <a:endParaRPr lang="en-US" sz="2800" dirty="0"/>
          </a:p>
        </p:txBody>
      </p:sp>
      <p:sp>
        <p:nvSpPr>
          <p:cNvPr id="8" name="Footer Placeholder 7"/>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fontScale="90000"/>
          </a:bodyPr>
          <a:lstStyle/>
          <a:p>
            <a:pPr marL="742950" indent="-742950" algn="l"/>
            <a:r>
              <a:rPr lang="en-US" sz="3200" dirty="0" smtClean="0">
                <a:solidFill>
                  <a:srgbClr val="FF0000"/>
                </a:solidFill>
              </a:rPr>
              <a:t>JDBC(Java </a:t>
            </a:r>
            <a:r>
              <a:rPr lang="en-US" sz="3200" dirty="0" err="1" smtClean="0">
                <a:solidFill>
                  <a:srgbClr val="FF0000"/>
                </a:solidFill>
              </a:rPr>
              <a:t>DataBase</a:t>
            </a:r>
            <a:r>
              <a:rPr lang="en-US" sz="3200" dirty="0" smtClean="0">
                <a:solidFill>
                  <a:srgbClr val="FF0000"/>
                </a:solidFill>
              </a:rPr>
              <a:t> Connectivity)</a:t>
            </a:r>
            <a:br>
              <a:rPr lang="en-US" sz="3200" dirty="0" smtClean="0">
                <a:solidFill>
                  <a:srgbClr val="FF0000"/>
                </a:solidFill>
              </a:rPr>
            </a:br>
            <a:r>
              <a:rPr lang="en-US" sz="3200" dirty="0" smtClean="0"/>
              <a:t>JDBC Acts as an Mediator between Java Application and Database Server.</a:t>
            </a:r>
            <a:br>
              <a:rPr lang="en-US" sz="3200" dirty="0" smtClean="0"/>
            </a:br>
            <a:r>
              <a:rPr lang="en-US" sz="3200" dirty="0" smtClean="0"/>
              <a:t/>
            </a:r>
            <a:br>
              <a:rPr lang="en-US" sz="3200" dirty="0" smtClean="0"/>
            </a:br>
            <a:r>
              <a:rPr lang="en-US" sz="3200" dirty="0" smtClean="0"/>
              <a:t>Package used for Java Applications to interact with database is java.sql</a:t>
            </a:r>
            <a:br>
              <a:rPr lang="en-US" sz="3200" dirty="0" smtClean="0"/>
            </a:br>
            <a:r>
              <a:rPr lang="en-US" sz="3200" dirty="0" smtClean="0"/>
              <a:t/>
            </a:r>
            <a:br>
              <a:rPr lang="en-US" sz="3200" dirty="0" smtClean="0"/>
            </a:br>
            <a:r>
              <a:rPr lang="en-US" sz="3200" dirty="0" smtClean="0"/>
              <a:t>JDBC is provided by database vendor.</a:t>
            </a:r>
            <a:br>
              <a:rPr lang="en-US" sz="3200" dirty="0" smtClean="0"/>
            </a:br>
            <a:r>
              <a:rPr lang="en-US" sz="3200" dirty="0" smtClean="0"/>
              <a:t/>
            </a:r>
            <a:br>
              <a:rPr lang="en-US" sz="3200" dirty="0" smtClean="0"/>
            </a:br>
            <a:r>
              <a:rPr lang="en-US" sz="3200" dirty="0" smtClean="0"/>
              <a:t>JDBC is provided as jar(Java Archive) file, which need to added to the Java project.</a:t>
            </a:r>
            <a:br>
              <a:rPr lang="en-US" sz="3200" dirty="0" smtClean="0"/>
            </a:br>
            <a:r>
              <a:rPr lang="en-US" sz="3200" dirty="0" smtClean="0"/>
              <a:t/>
            </a:r>
            <a:br>
              <a:rPr lang="en-US" sz="3200" dirty="0" smtClean="0"/>
            </a:br>
            <a:r>
              <a:rPr lang="en-US" sz="3200" dirty="0" smtClean="0"/>
              <a:t>Using JDBC either console based App or web based app can connect to underlying database.</a:t>
            </a:r>
            <a:br>
              <a:rPr lang="en-US" sz="3200" dirty="0" smtClean="0"/>
            </a:br>
            <a:r>
              <a:rPr lang="en-US" sz="3200" dirty="0" smtClean="0"/>
              <a:t/>
            </a:r>
            <a:br>
              <a:rPr lang="en-US" sz="3200" dirty="0" smtClean="0"/>
            </a:br>
            <a:endParaRPr lang="en-US" sz="32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0"/>
            <a:ext cx="9144000" cy="6553200"/>
          </a:xfrm>
        </p:spPr>
        <p:txBody>
          <a:bodyPr>
            <a:normAutofit/>
          </a:bodyPr>
          <a:lstStyle/>
          <a:p>
            <a:pPr marL="742950" indent="-742950" algn="l"/>
            <a:r>
              <a:rPr lang="en-US" sz="3100" dirty="0" smtClean="0"/>
              <a:t>Database is used to store data permanently. These days almost all Applications needs database to store its data persistently. Below are the most popular databases</a:t>
            </a:r>
            <a:br>
              <a:rPr lang="en-US" sz="3100" dirty="0" smtClean="0"/>
            </a:br>
            <a:r>
              <a:rPr lang="en-US" sz="3100" dirty="0" smtClean="0"/>
              <a:t>1. MySQL</a:t>
            </a:r>
            <a:br>
              <a:rPr lang="en-US" sz="3100" dirty="0" smtClean="0"/>
            </a:br>
            <a:r>
              <a:rPr lang="en-US" sz="3100" dirty="0" smtClean="0"/>
              <a:t>2. Oracle</a:t>
            </a:r>
            <a:br>
              <a:rPr lang="en-US" sz="3100" dirty="0" smtClean="0"/>
            </a:br>
            <a:r>
              <a:rPr lang="en-US" sz="3100" dirty="0" smtClean="0"/>
              <a:t>3.SQL </a:t>
            </a:r>
            <a:r>
              <a:rPr lang="en-US" sz="3100" dirty="0" err="1" smtClean="0"/>
              <a:t>Server,etc</a:t>
            </a:r>
            <a:r>
              <a:rPr lang="en-US" sz="3100" dirty="0" smtClean="0"/>
              <a:t>…</a:t>
            </a:r>
            <a:br>
              <a:rPr lang="en-US" sz="3100" dirty="0" smtClean="0"/>
            </a:br>
            <a:r>
              <a:rPr lang="en-US" sz="3100" dirty="0" smtClean="0"/>
              <a:t/>
            </a:r>
            <a:br>
              <a:rPr lang="en-US" sz="3100" dirty="0" smtClean="0"/>
            </a:br>
            <a:r>
              <a:rPr lang="en-US" sz="3100" b="1" dirty="0" smtClean="0"/>
              <a:t>SQL(Structured Query Language) </a:t>
            </a:r>
            <a:r>
              <a:rPr lang="en-US" sz="3100" dirty="0" smtClean="0"/>
              <a:t>is used to interact with databases. SQL is case insensitive language.</a:t>
            </a:r>
            <a:br>
              <a:rPr lang="en-US" sz="3100" dirty="0" smtClean="0"/>
            </a:br>
            <a:endParaRPr lang="en-US" sz="31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8458200" cy="6553200"/>
          </a:xfrm>
        </p:spPr>
        <p:txBody>
          <a:bodyPr>
            <a:normAutofit/>
          </a:bodyPr>
          <a:lstStyle/>
          <a:p>
            <a:pPr marL="742950" indent="-742950" algn="l"/>
            <a:r>
              <a:rPr lang="en-US" dirty="0" smtClean="0">
                <a:solidFill>
                  <a:srgbClr val="FF0000"/>
                </a:solidFill>
              </a:rPr>
              <a:t>MySQL</a:t>
            </a:r>
            <a:br>
              <a:rPr lang="en-US" dirty="0" smtClean="0">
                <a:solidFill>
                  <a:srgbClr val="FF0000"/>
                </a:solidFill>
              </a:rPr>
            </a:br>
            <a:r>
              <a:rPr lang="en-US" dirty="0" smtClean="0">
                <a:solidFill>
                  <a:srgbClr val="FF0000"/>
                </a:solidFill>
              </a:rPr>
              <a:t>Oracle</a:t>
            </a:r>
            <a:br>
              <a:rPr lang="en-US" dirty="0" smtClean="0">
                <a:solidFill>
                  <a:srgbClr val="FF0000"/>
                </a:solidFill>
              </a:rPr>
            </a:br>
            <a:r>
              <a:rPr lang="en-US" dirty="0" smtClean="0">
                <a:solidFill>
                  <a:srgbClr val="FF0000"/>
                </a:solidFill>
              </a:rPr>
              <a:t>SQL Server</a:t>
            </a:r>
            <a:br>
              <a:rPr lang="en-US" dirty="0" smtClean="0">
                <a:solidFill>
                  <a:srgbClr val="FF0000"/>
                </a:solidFill>
              </a:rPr>
            </a:br>
            <a:r>
              <a:rPr lang="en-US" dirty="0" smtClean="0">
                <a:solidFill>
                  <a:srgbClr val="FF0000"/>
                </a:solidFill>
              </a:rPr>
              <a:t>Sybase</a:t>
            </a:r>
            <a:br>
              <a:rPr lang="en-US" dirty="0" smtClean="0">
                <a:solidFill>
                  <a:srgbClr val="FF0000"/>
                </a:solidFill>
              </a:rPr>
            </a:br>
            <a:r>
              <a:rPr lang="en-US" dirty="0" smtClean="0">
                <a:solidFill>
                  <a:srgbClr val="FF0000"/>
                </a:solidFill>
              </a:rPr>
              <a:t>DB2,etc…</a:t>
            </a:r>
            <a:br>
              <a:rPr lang="en-US" dirty="0" smtClean="0">
                <a:solidFill>
                  <a:srgbClr val="FF0000"/>
                </a:solidFill>
              </a:rPr>
            </a:br>
            <a:r>
              <a:rPr lang="en-US" dirty="0" smtClean="0"/>
              <a:t/>
            </a:r>
            <a:br>
              <a:rPr lang="en-US" dirty="0" smtClean="0"/>
            </a:br>
            <a:r>
              <a:rPr lang="en-US" sz="4000" dirty="0" smtClean="0"/>
              <a:t/>
            </a:r>
            <a:br>
              <a:rPr lang="en-US" sz="4000" dirty="0" smtClean="0"/>
            </a:br>
            <a:endParaRPr lang="en-US" sz="40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1000"/>
            <a:ext cx="6400800" cy="5257800"/>
          </a:xfrm>
        </p:spPr>
        <p:txBody>
          <a:bodyPr>
            <a:normAutofit/>
          </a:bodyPr>
          <a:lstStyle/>
          <a:p>
            <a:r>
              <a:rPr lang="en-US" dirty="0" smtClean="0"/>
              <a:t>Java.sql package</a:t>
            </a:r>
            <a:endParaRPr lang="en-US" dirty="0"/>
          </a:p>
          <a:p>
            <a:endParaRPr lang="en-US" dirty="0"/>
          </a:p>
        </p:txBody>
      </p:sp>
      <p:sp>
        <p:nvSpPr>
          <p:cNvPr id="4" name="Footer Placeholder 3"/>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1000"/>
            <a:ext cx="6400800" cy="5257800"/>
          </a:xfrm>
        </p:spPr>
        <p:txBody>
          <a:bodyPr>
            <a:normAutofit fontScale="47500" lnSpcReduction="20000"/>
          </a:bodyPr>
          <a:lstStyle/>
          <a:p>
            <a:r>
              <a:rPr lang="en-US" dirty="0"/>
              <a:t>You are also using the ojdb14.jar from Oracle, probably with a "thin" </a:t>
            </a:r>
            <a:r>
              <a:rPr lang="en-US" dirty="0" err="1"/>
              <a:t>jdbc</a:t>
            </a:r>
            <a:r>
              <a:rPr lang="en-US" dirty="0"/>
              <a:t> configuration, which means you are using a type-4 driver configuration. With such a configuration, you will only need to deploy the JDBC jar file with your database accessing program.</a:t>
            </a:r>
          </a:p>
          <a:p>
            <a:r>
              <a:rPr lang="en-US" dirty="0"/>
              <a:t>The other options include a JDBC bridge, which really means an ODBC connection wrapped in JDBC clothing. This means you would have to configure your system for correct ODBC function, and then use a JAR file to access ODBC. Due to the extra "hop" of data through ODBC, one would expect it to be a bit slower than a type-4 access; however, there is a possibility that the ODBC is optimized to such a great extent for a particular situation, that the extra hop is negligible. As with most performance concerns, the truth is discovered by testing (in your environment).</a:t>
            </a:r>
          </a:p>
          <a:p>
            <a:r>
              <a:rPr lang="en-US" dirty="0"/>
              <a:t>The type-2 drivers again use a Java (JDBC) API; however, they bridge the calls into a C or C++ style shared library, which then handles the real connection. If the driver is optimized to be so fast that the JNI setup / tear down calls are negligible in cost, then perhaps it might outperform type-4 drivers.</a:t>
            </a:r>
          </a:p>
          <a:p>
            <a:r>
              <a:rPr lang="en-US" dirty="0"/>
              <a:t>Type 3 drivers basically proxy (or relay) the request to another network resource. That typically incurs an extra network hit, but again, that doesn't say much about actual performance.</a:t>
            </a:r>
          </a:p>
          <a:p>
            <a:r>
              <a:rPr lang="en-US" dirty="0"/>
              <a:t>Type 4 drivers are the ones you probably want to stick with. The Java program connects directly to the database, meaning that if there is a problem, it will be captured entirely within the JVM of the program making the connection (type 1, it's in the ODBC layer, type 2 it's in the native compiled code, type 3 it's in the remote network proxy).</a:t>
            </a:r>
          </a:p>
          <a:p>
            <a:endParaRPr lang="en-US" dirty="0"/>
          </a:p>
        </p:txBody>
      </p:sp>
      <p:sp>
        <p:nvSpPr>
          <p:cNvPr id="4" name="Footer Placeholder 3"/>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US" b="1" u="sng" dirty="0" smtClean="0">
                <a:solidFill>
                  <a:srgbClr val="FF0000"/>
                </a:solidFill>
              </a:rPr>
              <a:t>Different Types of JDBC Drivers</a:t>
            </a:r>
          </a:p>
          <a:p>
            <a:r>
              <a:rPr lang="en-US" dirty="0" smtClean="0"/>
              <a:t>Type </a:t>
            </a:r>
            <a:r>
              <a:rPr lang="en-US" dirty="0"/>
              <a:t>1: JDBC-ODBC Bridge driver (Bridge)</a:t>
            </a:r>
          </a:p>
          <a:p>
            <a:r>
              <a:rPr lang="en-US" dirty="0"/>
              <a:t>Type 2: Native-API/partly Java driver (Native)</a:t>
            </a:r>
          </a:p>
          <a:p>
            <a:r>
              <a:rPr lang="en-US" dirty="0"/>
              <a:t>Type 3: </a:t>
            </a:r>
            <a:r>
              <a:rPr lang="en-US" dirty="0" err="1"/>
              <a:t>AllJava</a:t>
            </a:r>
            <a:r>
              <a:rPr lang="en-US" dirty="0"/>
              <a:t>/Net-protocol driver (Middleware)</a:t>
            </a:r>
          </a:p>
          <a:p>
            <a:r>
              <a:rPr lang="en-US" dirty="0">
                <a:solidFill>
                  <a:srgbClr val="FF0000"/>
                </a:solidFill>
              </a:rPr>
              <a:t>Type 4: All Java/Native-protocol driver (</a:t>
            </a:r>
            <a:r>
              <a:rPr lang="en-US" dirty="0" smtClean="0">
                <a:solidFill>
                  <a:srgbClr val="FF0000"/>
                </a:solidFill>
              </a:rPr>
              <a:t>Pure Java)</a:t>
            </a:r>
          </a:p>
          <a:p>
            <a:r>
              <a:rPr lang="en-US" dirty="0" smtClean="0"/>
              <a:t>Currently Type4 driver is used.</a:t>
            </a:r>
            <a:endParaRPr lang="en-US" dirty="0"/>
          </a:p>
          <a:p>
            <a:r>
              <a:rPr lang="en-US" dirty="0" smtClean="0"/>
              <a:t>Each of above drivers, differs in Performance and portability</a:t>
            </a:r>
            <a:endParaRPr lang="en-US" dirty="0"/>
          </a:p>
          <a:p>
            <a:endParaRPr lang="en-US" dirty="0"/>
          </a:p>
        </p:txBody>
      </p:sp>
      <p:sp>
        <p:nvSpPr>
          <p:cNvPr id="4" name="Footer Placeholder 3"/>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r>
              <a:rPr lang="en-US" dirty="0" smtClean="0"/>
              <a:t>In production environment, generally Database Server runs on a dedicated machine, of course with high end configuration.</a:t>
            </a:r>
            <a:endParaRPr lang="en-US" dirty="0"/>
          </a:p>
        </p:txBody>
      </p:sp>
      <p:sp>
        <p:nvSpPr>
          <p:cNvPr id="4" name="Footer Placeholder 3"/>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endParaRPr lang="en-US"/>
          </a:p>
        </p:txBody>
      </p:sp>
      <p:pic>
        <p:nvPicPr>
          <p:cNvPr id="5" name="Picture 4" descr="jdbc_driver_types.JPG"/>
          <p:cNvPicPr>
            <a:picLocks noChangeAspect="1"/>
          </p:cNvPicPr>
          <p:nvPr/>
        </p:nvPicPr>
        <p:blipFill>
          <a:blip r:embed="rId2"/>
          <a:stretch>
            <a:fillRect/>
          </a:stretch>
        </p:blipFill>
        <p:spPr>
          <a:xfrm>
            <a:off x="304800" y="1066800"/>
            <a:ext cx="8236954" cy="4800600"/>
          </a:xfrm>
          <a:prstGeom prst="rect">
            <a:avLst/>
          </a:prstGeom>
        </p:spPr>
      </p:pic>
      <p:sp>
        <p:nvSpPr>
          <p:cNvPr id="6" name="TextBox 5"/>
          <p:cNvSpPr txBox="1"/>
          <p:nvPr/>
        </p:nvSpPr>
        <p:spPr>
          <a:xfrm>
            <a:off x="3124200" y="762000"/>
            <a:ext cx="914400" cy="369332"/>
          </a:xfrm>
          <a:prstGeom prst="rect">
            <a:avLst/>
          </a:prstGeom>
          <a:noFill/>
        </p:spPr>
        <p:txBody>
          <a:bodyPr wrap="square" rtlCol="0">
            <a:spAutoFit/>
          </a:bodyPr>
          <a:lstStyle/>
          <a:p>
            <a:r>
              <a:rPr lang="en-US" dirty="0" smtClean="0"/>
              <a:t>Type 1</a:t>
            </a:r>
            <a:endParaRPr lang="en-US" dirty="0"/>
          </a:p>
        </p:txBody>
      </p:sp>
      <p:sp>
        <p:nvSpPr>
          <p:cNvPr id="7" name="TextBox 6"/>
          <p:cNvSpPr txBox="1"/>
          <p:nvPr/>
        </p:nvSpPr>
        <p:spPr>
          <a:xfrm>
            <a:off x="4114800" y="2297668"/>
            <a:ext cx="914400" cy="369332"/>
          </a:xfrm>
          <a:prstGeom prst="rect">
            <a:avLst/>
          </a:prstGeom>
          <a:noFill/>
        </p:spPr>
        <p:txBody>
          <a:bodyPr wrap="square" rtlCol="0">
            <a:spAutoFit/>
          </a:bodyPr>
          <a:lstStyle/>
          <a:p>
            <a:r>
              <a:rPr lang="en-US" dirty="0" smtClean="0"/>
              <a:t>Type 2</a:t>
            </a:r>
            <a:endParaRPr lang="en-US" dirty="0"/>
          </a:p>
        </p:txBody>
      </p:sp>
      <p:sp>
        <p:nvSpPr>
          <p:cNvPr id="8" name="TextBox 7"/>
          <p:cNvSpPr txBox="1"/>
          <p:nvPr/>
        </p:nvSpPr>
        <p:spPr>
          <a:xfrm>
            <a:off x="4191000" y="3276600"/>
            <a:ext cx="914400" cy="369332"/>
          </a:xfrm>
          <a:prstGeom prst="rect">
            <a:avLst/>
          </a:prstGeom>
          <a:noFill/>
        </p:spPr>
        <p:txBody>
          <a:bodyPr wrap="square" rtlCol="0">
            <a:spAutoFit/>
          </a:bodyPr>
          <a:lstStyle/>
          <a:p>
            <a:r>
              <a:rPr lang="en-US" dirty="0" smtClean="0"/>
              <a:t>Type 3</a:t>
            </a:r>
            <a:endParaRPr lang="en-US" dirty="0"/>
          </a:p>
        </p:txBody>
      </p:sp>
      <p:sp>
        <p:nvSpPr>
          <p:cNvPr id="9" name="TextBox 8"/>
          <p:cNvSpPr txBox="1"/>
          <p:nvPr/>
        </p:nvSpPr>
        <p:spPr>
          <a:xfrm>
            <a:off x="4343400" y="4572000"/>
            <a:ext cx="914400" cy="369332"/>
          </a:xfrm>
          <a:prstGeom prst="rect">
            <a:avLst/>
          </a:prstGeom>
          <a:noFill/>
        </p:spPr>
        <p:txBody>
          <a:bodyPr wrap="square" rtlCol="0">
            <a:spAutoFit/>
          </a:bodyPr>
          <a:lstStyle/>
          <a:p>
            <a:r>
              <a:rPr lang="en-US" dirty="0" smtClean="0"/>
              <a:t>Type 4</a:t>
            </a:r>
            <a:endParaRPr lang="en-US" dirty="0"/>
          </a:p>
        </p:txBody>
      </p:sp>
      <p:sp>
        <p:nvSpPr>
          <p:cNvPr id="10" name="Footer Placeholder 9"/>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28600" y="304800"/>
            <a:ext cx="8763000" cy="6553200"/>
          </a:xfrm>
        </p:spPr>
        <p:txBody>
          <a:bodyPr>
            <a:normAutofit/>
          </a:bodyPr>
          <a:lstStyle/>
          <a:p>
            <a:pPr algn="just"/>
            <a:r>
              <a:rPr lang="en-US" dirty="0" smtClean="0"/>
              <a:t>Difference between different types of JDBC driver comes from the fact how they work, which is basically driven by two factor, portability and performance. Type 1 JDBC driver is the poorest in terms of portability and performance, while type 4 JDBC driver is highly portable and gives best performance.</a:t>
            </a:r>
            <a:br>
              <a:rPr lang="en-US" dirty="0" smtClean="0"/>
            </a:br>
            <a:r>
              <a:rPr lang="en-US" dirty="0" smtClean="0"/>
              <a:t/>
            </a:r>
            <a:br>
              <a:rPr lang="en-US" dirty="0" smtClean="0"/>
            </a:br>
            <a:endParaRPr lang="en-US"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858000"/>
          </a:xfrm>
        </p:spPr>
        <p:txBody>
          <a:bodyPr>
            <a:normAutofit fontScale="77500" lnSpcReduction="20000"/>
          </a:bodyPr>
          <a:lstStyle/>
          <a:p>
            <a:pPr algn="just"/>
            <a:r>
              <a:rPr lang="en-US" dirty="0" smtClean="0"/>
              <a:t>There are three different types of </a:t>
            </a:r>
            <a:r>
              <a:rPr lang="en-US" dirty="0" err="1" smtClean="0"/>
              <a:t>sql</a:t>
            </a:r>
            <a:r>
              <a:rPr lang="en-US" dirty="0" smtClean="0"/>
              <a:t> Statements in Java.</a:t>
            </a:r>
          </a:p>
          <a:p>
            <a:pPr algn="just"/>
            <a:r>
              <a:rPr lang="en-US" dirty="0" smtClean="0"/>
              <a:t>1.java.sql.Statement</a:t>
            </a:r>
          </a:p>
          <a:p>
            <a:pPr algn="just"/>
            <a:r>
              <a:rPr lang="en-US" dirty="0" smtClean="0"/>
              <a:t>2.java.sql.PreparedStatement</a:t>
            </a:r>
          </a:p>
          <a:p>
            <a:pPr algn="just"/>
            <a:r>
              <a:rPr lang="en-US" dirty="0" smtClean="0"/>
              <a:t>3.java.sql.CallableStatement</a:t>
            </a:r>
          </a:p>
          <a:p>
            <a:pPr algn="just"/>
            <a:r>
              <a:rPr lang="en-US" dirty="0" smtClean="0">
                <a:solidFill>
                  <a:srgbClr val="FF0000"/>
                </a:solidFill>
              </a:rPr>
              <a:t>Statement</a:t>
            </a:r>
            <a:r>
              <a:rPr lang="en-US" dirty="0" smtClean="0"/>
              <a:t> uses actual </a:t>
            </a:r>
            <a:r>
              <a:rPr lang="en-US" dirty="0" err="1" smtClean="0"/>
              <a:t>sql</a:t>
            </a:r>
            <a:r>
              <a:rPr lang="en-US" dirty="0" smtClean="0"/>
              <a:t> query, along with hard coded data items. Generally to execute a query only once, then Statement can be used.</a:t>
            </a:r>
          </a:p>
          <a:p>
            <a:pPr algn="just"/>
            <a:endParaRPr lang="en-US" dirty="0" smtClean="0"/>
          </a:p>
          <a:p>
            <a:pPr algn="just"/>
            <a:r>
              <a:rPr lang="en-US" dirty="0" smtClean="0"/>
              <a:t>In </a:t>
            </a:r>
            <a:r>
              <a:rPr lang="en-US" dirty="0" err="1" smtClean="0">
                <a:solidFill>
                  <a:srgbClr val="FF0000"/>
                </a:solidFill>
              </a:rPr>
              <a:t>PreparedStatement</a:t>
            </a:r>
            <a:r>
              <a:rPr lang="en-US" dirty="0" smtClean="0"/>
              <a:t>, first the query is built without data. Then data is set, and executed.</a:t>
            </a:r>
          </a:p>
          <a:p>
            <a:pPr algn="just"/>
            <a:r>
              <a:rPr lang="en-US" dirty="0" smtClean="0"/>
              <a:t>Advantage of prepared statement is, same statement can execute multiple times, with different data. Execution of </a:t>
            </a:r>
            <a:r>
              <a:rPr lang="en-US" dirty="0" err="1" smtClean="0"/>
              <a:t>PreparedStatement</a:t>
            </a:r>
            <a:r>
              <a:rPr lang="en-US" dirty="0" smtClean="0"/>
              <a:t> is faster, since the Query is already prepared. </a:t>
            </a:r>
            <a:r>
              <a:rPr lang="en-US" dirty="0" err="1" smtClean="0"/>
              <a:t>PreparedStatement</a:t>
            </a:r>
            <a:r>
              <a:rPr lang="en-US" dirty="0" smtClean="0"/>
              <a:t> is also safer, as it avoids SQL Injection attacks, etc…</a:t>
            </a:r>
          </a:p>
          <a:p>
            <a:pPr algn="just"/>
            <a:endParaRPr lang="en-US" dirty="0" smtClean="0"/>
          </a:p>
          <a:p>
            <a:pPr algn="just"/>
            <a:r>
              <a:rPr lang="en-US" dirty="0" err="1" smtClean="0">
                <a:solidFill>
                  <a:srgbClr val="FF0000"/>
                </a:solidFill>
              </a:rPr>
              <a:t>CallableStatement</a:t>
            </a:r>
            <a:r>
              <a:rPr lang="en-US" dirty="0" smtClean="0"/>
              <a:t> is used to execute stored procedures in the database.</a:t>
            </a:r>
          </a:p>
          <a:p>
            <a:pPr algn="just"/>
            <a:r>
              <a:rPr lang="en-US" dirty="0" err="1" smtClean="0">
                <a:solidFill>
                  <a:srgbClr val="FF0000"/>
                </a:solidFill>
              </a:rPr>
              <a:t>SQLException</a:t>
            </a:r>
            <a:r>
              <a:rPr lang="en-US" dirty="0" smtClean="0"/>
              <a:t> is thrown, if invalid db name, table name, column name, etc… </a:t>
            </a:r>
            <a:r>
              <a:rPr lang="en-US" smtClean="0"/>
              <a:t>are provided, </a:t>
            </a:r>
            <a:r>
              <a:rPr lang="en-US" dirty="0" smtClean="0"/>
              <a:t>while trying to connect or querying the database.</a:t>
            </a:r>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858000"/>
          </a:xfrm>
        </p:spPr>
        <p:txBody>
          <a:bodyPr>
            <a:normAutofit/>
          </a:bodyPr>
          <a:lstStyle/>
          <a:p>
            <a:pPr algn="just"/>
            <a:r>
              <a:rPr lang="en-US" dirty="0" smtClean="0"/>
              <a:t>1.java.sql.ResultSetMetadata</a:t>
            </a:r>
            <a:endParaRPr lang="en-US" dirty="0" smtClean="0"/>
          </a:p>
          <a:p>
            <a:pPr algn="l"/>
            <a:r>
              <a:rPr lang="en-US" dirty="0" smtClean="0"/>
              <a:t>To </a:t>
            </a:r>
            <a:r>
              <a:rPr lang="en-US" dirty="0" smtClean="0"/>
              <a:t>query an unknown result set for information about the columns that it contains, you need to use </a:t>
            </a:r>
            <a:r>
              <a:rPr lang="en-US" dirty="0" err="1" smtClean="0"/>
              <a:t>ResultSetMetaData</a:t>
            </a:r>
            <a:r>
              <a:rPr lang="en-US" dirty="0" smtClean="0"/>
              <a:t>.</a:t>
            </a:r>
            <a:r>
              <a:rPr lang="en-US" dirty="0" smtClean="0"/>
              <a:t> </a:t>
            </a:r>
            <a:r>
              <a:rPr lang="en-US" dirty="0" err="1" smtClean="0"/>
              <a:t>ResultSetMetaData</a:t>
            </a:r>
            <a:r>
              <a:rPr lang="en-US" dirty="0" smtClean="0"/>
              <a:t> methods provide the following types of information:</a:t>
            </a:r>
          </a:p>
          <a:p>
            <a:pPr algn="l"/>
            <a:r>
              <a:rPr lang="en-US" dirty="0" err="1" smtClean="0"/>
              <a:t>getColumnCount</a:t>
            </a:r>
            <a:r>
              <a:rPr lang="en-US" dirty="0" smtClean="0"/>
              <a:t>() method returns the number of columns in the </a:t>
            </a:r>
            <a:r>
              <a:rPr lang="en-US" dirty="0" err="1" smtClean="0"/>
              <a:t>ResultSet</a:t>
            </a:r>
            <a:endParaRPr lang="en-US" dirty="0" smtClean="0"/>
          </a:p>
          <a:p>
            <a:pPr algn="l"/>
            <a:r>
              <a:rPr lang="en-US" dirty="0" err="1" smtClean="0"/>
              <a:t>getTableName</a:t>
            </a:r>
            <a:r>
              <a:rPr lang="en-US" dirty="0" smtClean="0"/>
              <a:t>() method returns the qualifier for the underlying table of the </a:t>
            </a:r>
            <a:r>
              <a:rPr lang="en-US" dirty="0" err="1" smtClean="0"/>
              <a:t>ResultSet</a:t>
            </a:r>
            <a:endParaRPr lang="en-US" dirty="0" smtClean="0"/>
          </a:p>
          <a:p>
            <a:pPr algn="l"/>
            <a:r>
              <a:rPr lang="en-US" dirty="0" err="1" smtClean="0"/>
              <a:t>getSchemaName</a:t>
            </a:r>
            <a:r>
              <a:rPr lang="en-US" dirty="0" smtClean="0"/>
              <a:t>() method returns the </a:t>
            </a:r>
            <a:r>
              <a:rPr lang="en-US" dirty="0" err="1" smtClean="0"/>
              <a:t>the</a:t>
            </a:r>
            <a:r>
              <a:rPr lang="en-US" dirty="0" smtClean="0"/>
              <a:t> designated column's table's schema name</a:t>
            </a:r>
          </a:p>
          <a:p>
            <a:pPr algn="just"/>
            <a:endParaRPr lang="en-US" dirty="0" smtClean="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858000"/>
          </a:xfrm>
        </p:spPr>
        <p:txBody>
          <a:bodyPr>
            <a:normAutofit fontScale="92500" lnSpcReduction="10000"/>
          </a:bodyPr>
          <a:lstStyle/>
          <a:p>
            <a:pPr algn="l"/>
            <a:r>
              <a:rPr lang="en-US" dirty="0" smtClean="0"/>
              <a:t>2.java.sql.DatabaseMetadata</a:t>
            </a:r>
          </a:p>
          <a:p>
            <a:pPr algn="l"/>
            <a:r>
              <a:rPr lang="en-US" b="1" dirty="0" smtClean="0"/>
              <a:t>public String </a:t>
            </a:r>
            <a:r>
              <a:rPr lang="en-US" b="1" dirty="0" err="1" smtClean="0"/>
              <a:t>getDriverName</a:t>
            </a:r>
            <a:r>
              <a:rPr lang="en-US" b="1" dirty="0" smtClean="0"/>
              <a:t>() :</a:t>
            </a:r>
            <a:r>
              <a:rPr lang="en-US" b="1" dirty="0" smtClean="0"/>
              <a:t> </a:t>
            </a:r>
            <a:r>
              <a:rPr lang="en-US" dirty="0" smtClean="0"/>
              <a:t>it returns the name of the JDBC driver.</a:t>
            </a:r>
          </a:p>
          <a:p>
            <a:pPr algn="l"/>
            <a:r>
              <a:rPr lang="en-US" b="1" dirty="0" smtClean="0"/>
              <a:t>public String </a:t>
            </a:r>
            <a:r>
              <a:rPr lang="en-US" b="1" dirty="0" err="1" smtClean="0"/>
              <a:t>getDriverVersion</a:t>
            </a:r>
            <a:r>
              <a:rPr lang="en-US" b="1" dirty="0" smtClean="0"/>
              <a:t>() :</a:t>
            </a:r>
            <a:r>
              <a:rPr lang="en-US" b="1" dirty="0" smtClean="0"/>
              <a:t> </a:t>
            </a:r>
            <a:r>
              <a:rPr lang="en-US" dirty="0" smtClean="0"/>
              <a:t>it returns the version number of the JDBC driver.</a:t>
            </a:r>
          </a:p>
          <a:p>
            <a:pPr algn="l"/>
            <a:r>
              <a:rPr lang="en-US" b="1" dirty="0" smtClean="0"/>
              <a:t>public String </a:t>
            </a:r>
            <a:r>
              <a:rPr lang="en-US" b="1" dirty="0" err="1" smtClean="0"/>
              <a:t>getUserName</a:t>
            </a:r>
            <a:r>
              <a:rPr lang="en-US" b="1" dirty="0" smtClean="0"/>
              <a:t>() </a:t>
            </a:r>
            <a:r>
              <a:rPr lang="en-US" b="1" dirty="0" smtClean="0"/>
              <a:t> </a:t>
            </a:r>
            <a:r>
              <a:rPr lang="en-US" dirty="0" smtClean="0"/>
              <a:t>it returns the username of the database.</a:t>
            </a:r>
          </a:p>
          <a:p>
            <a:pPr algn="l"/>
            <a:r>
              <a:rPr lang="en-US" b="1" dirty="0" smtClean="0"/>
              <a:t>public String </a:t>
            </a:r>
            <a:r>
              <a:rPr lang="en-US" b="1" dirty="0" err="1" smtClean="0"/>
              <a:t>getDatabaseProductName</a:t>
            </a:r>
            <a:r>
              <a:rPr lang="en-US" b="1" dirty="0" smtClean="0"/>
              <a:t>() :</a:t>
            </a:r>
            <a:r>
              <a:rPr lang="en-US" b="1" dirty="0" smtClean="0"/>
              <a:t> </a:t>
            </a:r>
            <a:r>
              <a:rPr lang="en-US" dirty="0" smtClean="0"/>
              <a:t>it returns the product name of the database.</a:t>
            </a:r>
          </a:p>
          <a:p>
            <a:pPr algn="l"/>
            <a:r>
              <a:rPr lang="en-US" b="1" dirty="0" smtClean="0"/>
              <a:t>public String </a:t>
            </a:r>
            <a:r>
              <a:rPr lang="en-US" b="1" dirty="0" err="1" smtClean="0"/>
              <a:t>getDatabaseProductVersion</a:t>
            </a:r>
            <a:r>
              <a:rPr lang="en-US" b="1" dirty="0" smtClean="0"/>
              <a:t>() :</a:t>
            </a:r>
            <a:r>
              <a:rPr lang="en-US" b="1" dirty="0" smtClean="0"/>
              <a:t> </a:t>
            </a:r>
            <a:r>
              <a:rPr lang="en-US" dirty="0" smtClean="0"/>
              <a:t>it returns the product version of the database.</a:t>
            </a:r>
          </a:p>
          <a:p>
            <a:pPr algn="l"/>
            <a:r>
              <a:rPr lang="en-US" b="1" dirty="0" smtClean="0"/>
              <a:t>public </a:t>
            </a:r>
            <a:r>
              <a:rPr lang="en-US" b="1" dirty="0" err="1" smtClean="0"/>
              <a:t>ResultSet</a:t>
            </a:r>
            <a:r>
              <a:rPr lang="en-US" b="1" dirty="0" smtClean="0"/>
              <a:t> </a:t>
            </a:r>
            <a:r>
              <a:rPr lang="en-US" b="1" dirty="0" err="1" smtClean="0"/>
              <a:t>getTables</a:t>
            </a:r>
            <a:r>
              <a:rPr lang="en-US" b="1" dirty="0" smtClean="0"/>
              <a:t>(String catalog, String </a:t>
            </a:r>
            <a:r>
              <a:rPr lang="en-US" b="1" dirty="0" err="1" smtClean="0"/>
              <a:t>schemaPattern</a:t>
            </a:r>
            <a:r>
              <a:rPr lang="en-US" b="1" dirty="0" smtClean="0"/>
              <a:t>, String </a:t>
            </a:r>
            <a:r>
              <a:rPr lang="en-US" b="1" dirty="0" err="1" smtClean="0"/>
              <a:t>tableNamePattern</a:t>
            </a:r>
            <a:r>
              <a:rPr lang="en-US" b="1" dirty="0" smtClean="0"/>
              <a:t>, String[] types</a:t>
            </a:r>
            <a:r>
              <a:rPr lang="en-US" b="1" dirty="0" smtClean="0"/>
              <a:t>) </a:t>
            </a:r>
            <a:r>
              <a:rPr lang="en-US" b="1" dirty="0" smtClean="0"/>
              <a:t> </a:t>
            </a:r>
            <a:endParaRPr lang="en-US" dirty="0" smtClean="0"/>
          </a:p>
          <a:p>
            <a:pPr algn="l"/>
            <a:endParaRPr lang="en-US" dirty="0" smtClean="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0"/>
            <a:ext cx="9144000" cy="6553200"/>
          </a:xfrm>
        </p:spPr>
        <p:txBody>
          <a:bodyPr>
            <a:normAutofit/>
          </a:bodyPr>
          <a:lstStyle/>
          <a:p>
            <a:pPr marL="742950" indent="-742950" algn="l"/>
            <a:r>
              <a:rPr lang="en-US" sz="3100" dirty="0" err="1" smtClean="0"/>
              <a:t>MySQL</a:t>
            </a:r>
            <a:r>
              <a:rPr lang="en-US" sz="3100" dirty="0" smtClean="0"/>
              <a:t> Database Server</a:t>
            </a:r>
            <a:br>
              <a:rPr lang="en-US" sz="3100" dirty="0" smtClean="0"/>
            </a:br>
            <a:r>
              <a:rPr lang="en-US" sz="3100" dirty="0" smtClean="0"/>
              <a:t>or WAMP Server</a:t>
            </a:r>
            <a:br>
              <a:rPr lang="en-US" sz="3100" dirty="0" smtClean="0"/>
            </a:br>
            <a:endParaRPr lang="en-US" sz="31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858000"/>
          </a:xfrm>
        </p:spPr>
        <p:txBody>
          <a:bodyPr>
            <a:normAutofit/>
          </a:bodyPr>
          <a:lstStyle/>
          <a:p>
            <a:pPr algn="just"/>
            <a:r>
              <a:rPr lang="en-US" dirty="0" smtClean="0">
                <a:solidFill>
                  <a:srgbClr val="FF0000"/>
                </a:solidFill>
              </a:rPr>
              <a:t>Stored Procedure</a:t>
            </a:r>
            <a:r>
              <a:rPr lang="en-US" dirty="0" smtClean="0"/>
              <a:t>: A stored procedure is just like a method in Java. But Stored procedure exists in database, and is written in SQL. A Stored procedure can perform certain manipulations on data, when executed.</a:t>
            </a:r>
          </a:p>
          <a:p>
            <a:pPr algn="just"/>
            <a:r>
              <a:rPr lang="en-US" dirty="0" smtClean="0"/>
              <a:t>Advantage of using Stored procedure is, Stored procedure executes within database server itself, and hence there is no need to transfer data between database server and web/app server.</a:t>
            </a:r>
          </a:p>
          <a:p>
            <a:pPr algn="just"/>
            <a:r>
              <a:rPr lang="en-US" dirty="0" smtClean="0"/>
              <a:t>Hence, stored procedure is a preferred solution, when minor data manipulations need to be done, on huge number of records/rows.</a:t>
            </a:r>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0"/>
            <a:ext cx="9144000" cy="6858000"/>
          </a:xfrm>
        </p:spPr>
        <p:txBody>
          <a:bodyPr>
            <a:normAutofit/>
          </a:bodyPr>
          <a:lstStyle/>
          <a:p>
            <a:pPr algn="just"/>
            <a:r>
              <a:rPr lang="en-US" dirty="0" smtClean="0">
                <a:solidFill>
                  <a:srgbClr val="FF0000"/>
                </a:solidFill>
              </a:rPr>
              <a:t>Applets</a:t>
            </a:r>
            <a:r>
              <a:rPr lang="en-US" dirty="0" smtClean="0"/>
              <a:t>: Applets are used to develop GUI(Graphical User Interface) based programs in Java. Until now, we were developing only console based Java Programs, </a:t>
            </a:r>
            <a:r>
              <a:rPr lang="en-US" dirty="0" err="1" smtClean="0"/>
              <a:t>i</a:t>
            </a:r>
            <a:r>
              <a:rPr lang="en-US" dirty="0" smtClean="0"/>
              <a:t>..e without User Interface. Below are packages that need to be imported</a:t>
            </a:r>
          </a:p>
          <a:p>
            <a:pPr algn="just"/>
            <a:r>
              <a:rPr lang="en-US" dirty="0" err="1" smtClean="0"/>
              <a:t>java.applet</a:t>
            </a:r>
            <a:r>
              <a:rPr lang="en-US" dirty="0" smtClean="0"/>
              <a:t>.*</a:t>
            </a:r>
          </a:p>
          <a:p>
            <a:pPr algn="just"/>
            <a:r>
              <a:rPr lang="en-US" dirty="0" smtClean="0"/>
              <a:t>java.awt.*</a:t>
            </a:r>
          </a:p>
          <a:p>
            <a:pPr algn="just"/>
            <a:endParaRPr lang="en-US" dirty="0" smtClean="0"/>
          </a:p>
          <a:p>
            <a:pPr algn="just"/>
            <a:r>
              <a:rPr lang="en-US" dirty="0" smtClean="0"/>
              <a:t>Applets can also be embedded in a html web page, </a:t>
            </a:r>
            <a:r>
              <a:rPr lang="en-US" smtClean="0"/>
              <a:t>by using &lt;applet&gt; html tag</a:t>
            </a:r>
            <a:endParaRPr lang="en-US" dirty="0" smtClean="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1600" y="685800"/>
            <a:ext cx="44958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Screens(Views)</a:t>
            </a:r>
            <a:endParaRPr lang="en-US" dirty="0"/>
          </a:p>
        </p:txBody>
      </p:sp>
      <p:sp>
        <p:nvSpPr>
          <p:cNvPr id="6" name="Rectangle 5"/>
          <p:cNvSpPr/>
          <p:nvPr/>
        </p:nvSpPr>
        <p:spPr>
          <a:xfrm>
            <a:off x="1371600" y="4038600"/>
            <a:ext cx="449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JDBC Driver</a:t>
            </a:r>
            <a:endParaRPr lang="en-US" dirty="0"/>
          </a:p>
        </p:txBody>
      </p:sp>
      <p:sp>
        <p:nvSpPr>
          <p:cNvPr id="7" name="Flowchart: Magnetic Disk 6"/>
          <p:cNvSpPr/>
          <p:nvPr/>
        </p:nvSpPr>
        <p:spPr>
          <a:xfrm>
            <a:off x="2667000" y="4800600"/>
            <a:ext cx="2057400" cy="18288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MySQL Database Server</a:t>
            </a:r>
            <a:endParaRPr lang="en-US" dirty="0">
              <a:solidFill>
                <a:srgbClr val="FF0000"/>
              </a:solidFill>
            </a:endParaRPr>
          </a:p>
        </p:txBody>
      </p:sp>
      <p:sp>
        <p:nvSpPr>
          <p:cNvPr id="15" name="Rectangle 14"/>
          <p:cNvSpPr/>
          <p:nvPr/>
        </p:nvSpPr>
        <p:spPr>
          <a:xfrm>
            <a:off x="1371600" y="3124200"/>
            <a:ext cx="449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 and Logic(Model)</a:t>
            </a:r>
            <a:endParaRPr lang="en-US" dirty="0"/>
          </a:p>
        </p:txBody>
      </p:sp>
      <p:cxnSp>
        <p:nvCxnSpPr>
          <p:cNvPr id="21" name="Straight Arrow Connector 20"/>
          <p:cNvCxnSpPr>
            <a:endCxn id="15" idx="0"/>
          </p:cNvCxnSpPr>
          <p:nvPr/>
        </p:nvCxnSpPr>
        <p:spPr>
          <a:xfrm rot="5400000">
            <a:off x="3143250" y="2609850"/>
            <a:ext cx="990600" cy="38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3238500" y="4838700"/>
            <a:ext cx="838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3391297" y="3771503"/>
            <a:ext cx="533400" cy="7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 name="Right Brace 42"/>
          <p:cNvSpPr/>
          <p:nvPr/>
        </p:nvSpPr>
        <p:spPr>
          <a:xfrm>
            <a:off x="6477000" y="685800"/>
            <a:ext cx="152400" cy="1524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6580905" y="1122220"/>
            <a:ext cx="2057400" cy="646331"/>
          </a:xfrm>
          <a:prstGeom prst="rect">
            <a:avLst/>
          </a:prstGeom>
          <a:noFill/>
        </p:spPr>
        <p:txBody>
          <a:bodyPr wrap="square" rtlCol="0">
            <a:spAutoFit/>
          </a:bodyPr>
          <a:lstStyle/>
          <a:p>
            <a:r>
              <a:rPr lang="en-US" dirty="0" smtClean="0"/>
              <a:t>Implemented using  Java swings</a:t>
            </a:r>
            <a:endParaRPr lang="en-US" dirty="0"/>
          </a:p>
        </p:txBody>
      </p:sp>
      <p:sp>
        <p:nvSpPr>
          <p:cNvPr id="45" name="Right Brace 44"/>
          <p:cNvSpPr/>
          <p:nvPr/>
        </p:nvSpPr>
        <p:spPr>
          <a:xfrm>
            <a:off x="6553200" y="3048000"/>
            <a:ext cx="762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6594760" y="3276600"/>
            <a:ext cx="2057400" cy="369332"/>
          </a:xfrm>
          <a:prstGeom prst="rect">
            <a:avLst/>
          </a:prstGeom>
          <a:noFill/>
        </p:spPr>
        <p:txBody>
          <a:bodyPr wrap="square" rtlCol="0">
            <a:spAutoFit/>
          </a:bodyPr>
          <a:lstStyle/>
          <a:p>
            <a:r>
              <a:rPr lang="en-US" dirty="0" smtClean="0"/>
              <a:t>Reusable Model</a:t>
            </a:r>
            <a:endParaRPr lang="en-US" dirty="0"/>
          </a:p>
        </p:txBody>
      </p:sp>
      <p:sp>
        <p:nvSpPr>
          <p:cNvPr id="13" name="Footer Placeholder 1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685800"/>
            <a:ext cx="6553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r>
              <a:rPr lang="en-US" dirty="0" smtClean="0"/>
              <a:t>View Layer</a:t>
            </a:r>
            <a:endParaRPr lang="en-US" dirty="0"/>
          </a:p>
        </p:txBody>
      </p:sp>
      <p:sp>
        <p:nvSpPr>
          <p:cNvPr id="15" name="Rectangle 14"/>
          <p:cNvSpPr/>
          <p:nvPr/>
        </p:nvSpPr>
        <p:spPr>
          <a:xfrm>
            <a:off x="990600" y="3124200"/>
            <a:ext cx="6553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 and Logic(Model Layer)</a:t>
            </a:r>
            <a:endParaRPr lang="en-US" dirty="0"/>
          </a:p>
        </p:txBody>
      </p:sp>
      <p:sp>
        <p:nvSpPr>
          <p:cNvPr id="13" name="Rectangle 12"/>
          <p:cNvSpPr/>
          <p:nvPr/>
        </p:nvSpPr>
        <p:spPr>
          <a:xfrm>
            <a:off x="1143000" y="1066800"/>
            <a:ext cx="1143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Vehicle Booking Module</a:t>
            </a:r>
            <a:endParaRPr lang="en-US" sz="1600" dirty="0"/>
          </a:p>
        </p:txBody>
      </p:sp>
      <p:sp>
        <p:nvSpPr>
          <p:cNvPr id="14" name="Rectangle 13"/>
          <p:cNvSpPr/>
          <p:nvPr/>
        </p:nvSpPr>
        <p:spPr>
          <a:xfrm>
            <a:off x="2438400" y="1066800"/>
            <a:ext cx="1143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Add Vehicle or Driver</a:t>
            </a:r>
            <a:endParaRPr lang="en-US" sz="1600" dirty="0"/>
          </a:p>
        </p:txBody>
      </p:sp>
      <p:sp>
        <p:nvSpPr>
          <p:cNvPr id="16" name="Rectangle 15"/>
          <p:cNvSpPr/>
          <p:nvPr/>
        </p:nvSpPr>
        <p:spPr>
          <a:xfrm>
            <a:off x="3733800" y="1066800"/>
            <a:ext cx="1143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Manage Vehicle or Driver</a:t>
            </a:r>
            <a:endParaRPr lang="en-US" sz="1600" dirty="0"/>
          </a:p>
        </p:txBody>
      </p:sp>
      <p:sp>
        <p:nvSpPr>
          <p:cNvPr id="17" name="Rectangle 16"/>
          <p:cNvSpPr/>
          <p:nvPr/>
        </p:nvSpPr>
        <p:spPr>
          <a:xfrm>
            <a:off x="5029200" y="1066800"/>
            <a:ext cx="1143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Manage Price Module</a:t>
            </a:r>
            <a:endParaRPr lang="en-US" sz="1600" dirty="0"/>
          </a:p>
        </p:txBody>
      </p:sp>
      <p:sp>
        <p:nvSpPr>
          <p:cNvPr id="18" name="Rectangle 17"/>
          <p:cNvSpPr/>
          <p:nvPr/>
        </p:nvSpPr>
        <p:spPr>
          <a:xfrm>
            <a:off x="6324600" y="1066800"/>
            <a:ext cx="1143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Manage Account &amp; Login</a:t>
            </a:r>
            <a:endParaRPr lang="en-US" sz="1600" dirty="0"/>
          </a:p>
        </p:txBody>
      </p:sp>
      <p:sp>
        <p:nvSpPr>
          <p:cNvPr id="23" name="Down Arrow 22"/>
          <p:cNvSpPr/>
          <p:nvPr/>
        </p:nvSpPr>
        <p:spPr>
          <a:xfrm>
            <a:off x="4038600" y="2362200"/>
            <a:ext cx="5334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Right Arrow 23"/>
          <p:cNvSpPr/>
          <p:nvPr/>
        </p:nvSpPr>
        <p:spPr>
          <a:xfrm>
            <a:off x="2286000" y="1447800"/>
            <a:ext cx="152400" cy="76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Right Arrow 24"/>
          <p:cNvSpPr/>
          <p:nvPr/>
        </p:nvSpPr>
        <p:spPr>
          <a:xfrm>
            <a:off x="3581400" y="1447800"/>
            <a:ext cx="152400" cy="76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Right Arrow 25"/>
          <p:cNvSpPr/>
          <p:nvPr/>
        </p:nvSpPr>
        <p:spPr>
          <a:xfrm>
            <a:off x="4876800" y="1447800"/>
            <a:ext cx="152400" cy="76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Right Arrow 26"/>
          <p:cNvSpPr/>
          <p:nvPr/>
        </p:nvSpPr>
        <p:spPr>
          <a:xfrm>
            <a:off x="6172200" y="1420090"/>
            <a:ext cx="152400" cy="76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ooter Placeholder 18"/>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1600" y="685800"/>
            <a:ext cx="44958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Screens(Views)</a:t>
            </a:r>
            <a:endParaRPr lang="en-US" dirty="0"/>
          </a:p>
        </p:txBody>
      </p:sp>
      <p:sp>
        <p:nvSpPr>
          <p:cNvPr id="6" name="Rectangle 5"/>
          <p:cNvSpPr/>
          <p:nvPr/>
        </p:nvSpPr>
        <p:spPr>
          <a:xfrm>
            <a:off x="1371600" y="4038600"/>
            <a:ext cx="449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JDBC Driver</a:t>
            </a:r>
            <a:endParaRPr lang="en-US" dirty="0"/>
          </a:p>
        </p:txBody>
      </p:sp>
      <p:sp>
        <p:nvSpPr>
          <p:cNvPr id="7" name="Flowchart: Magnetic Disk 6"/>
          <p:cNvSpPr/>
          <p:nvPr/>
        </p:nvSpPr>
        <p:spPr>
          <a:xfrm>
            <a:off x="2667000" y="4800600"/>
            <a:ext cx="2057400" cy="18288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MySQL Database Server</a:t>
            </a:r>
            <a:endParaRPr lang="en-US" dirty="0">
              <a:solidFill>
                <a:srgbClr val="FF0000"/>
              </a:solidFill>
            </a:endParaRPr>
          </a:p>
        </p:txBody>
      </p:sp>
      <p:sp>
        <p:nvSpPr>
          <p:cNvPr id="15" name="Rectangle 14"/>
          <p:cNvSpPr/>
          <p:nvPr/>
        </p:nvSpPr>
        <p:spPr>
          <a:xfrm>
            <a:off x="1371600" y="3124200"/>
            <a:ext cx="449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 and Logic(Model)</a:t>
            </a:r>
            <a:endParaRPr lang="en-US" dirty="0"/>
          </a:p>
        </p:txBody>
      </p:sp>
      <p:cxnSp>
        <p:nvCxnSpPr>
          <p:cNvPr id="21" name="Straight Arrow Connector 20"/>
          <p:cNvCxnSpPr>
            <a:endCxn id="15" idx="0"/>
          </p:cNvCxnSpPr>
          <p:nvPr/>
        </p:nvCxnSpPr>
        <p:spPr>
          <a:xfrm rot="5400000">
            <a:off x="3143250" y="2609850"/>
            <a:ext cx="990600" cy="38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3238500" y="4838700"/>
            <a:ext cx="838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3391297" y="3771503"/>
            <a:ext cx="533400" cy="7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 name="Right Brace 42"/>
          <p:cNvSpPr/>
          <p:nvPr/>
        </p:nvSpPr>
        <p:spPr>
          <a:xfrm>
            <a:off x="6477000" y="685800"/>
            <a:ext cx="152400" cy="1524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6580905" y="1122220"/>
            <a:ext cx="2057400" cy="646331"/>
          </a:xfrm>
          <a:prstGeom prst="rect">
            <a:avLst/>
          </a:prstGeom>
          <a:noFill/>
        </p:spPr>
        <p:txBody>
          <a:bodyPr wrap="square" rtlCol="0">
            <a:spAutoFit/>
          </a:bodyPr>
          <a:lstStyle/>
          <a:p>
            <a:r>
              <a:rPr lang="en-US" dirty="0" smtClean="0"/>
              <a:t>Implemented using  Java swings</a:t>
            </a:r>
            <a:endParaRPr lang="en-US" dirty="0"/>
          </a:p>
        </p:txBody>
      </p:sp>
      <p:sp>
        <p:nvSpPr>
          <p:cNvPr id="45" name="Right Brace 44"/>
          <p:cNvSpPr/>
          <p:nvPr/>
        </p:nvSpPr>
        <p:spPr>
          <a:xfrm>
            <a:off x="6553200" y="3048000"/>
            <a:ext cx="762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6594760" y="3276600"/>
            <a:ext cx="2057400" cy="369332"/>
          </a:xfrm>
          <a:prstGeom prst="rect">
            <a:avLst/>
          </a:prstGeom>
          <a:noFill/>
        </p:spPr>
        <p:txBody>
          <a:bodyPr wrap="square" rtlCol="0">
            <a:spAutoFit/>
          </a:bodyPr>
          <a:lstStyle/>
          <a:p>
            <a:r>
              <a:rPr lang="en-US" dirty="0" smtClean="0"/>
              <a:t>Reusable Model</a:t>
            </a:r>
            <a:endParaRPr lang="en-US" dirty="0"/>
          </a:p>
        </p:txBody>
      </p:sp>
      <p:sp>
        <p:nvSpPr>
          <p:cNvPr id="13" name="Footer Placeholder 1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685800"/>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JFrame</a:t>
            </a:r>
          </a:p>
        </p:txBody>
      </p:sp>
      <p:sp>
        <p:nvSpPr>
          <p:cNvPr id="15" name="Rectangle 14"/>
          <p:cNvSpPr/>
          <p:nvPr/>
        </p:nvSpPr>
        <p:spPr>
          <a:xfrm>
            <a:off x="838200" y="5410200"/>
            <a:ext cx="3429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DatabaseAndLogic</a:t>
            </a:r>
            <a:endParaRPr lang="en-US" dirty="0"/>
          </a:p>
        </p:txBody>
      </p:sp>
      <p:sp>
        <p:nvSpPr>
          <p:cNvPr id="19" name="Rectangle 18"/>
          <p:cNvSpPr/>
          <p:nvPr/>
        </p:nvSpPr>
        <p:spPr>
          <a:xfrm>
            <a:off x="838200" y="3048000"/>
            <a:ext cx="34290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ViewBookingDetail</a:t>
            </a:r>
          </a:p>
          <a:p>
            <a:pPr algn="ctr"/>
            <a:r>
              <a:rPr lang="en-US" dirty="0" smtClean="0"/>
              <a:t>DatabaseAndLogic dbLogic;</a:t>
            </a:r>
          </a:p>
          <a:p>
            <a:pPr algn="ctr"/>
            <a:r>
              <a:rPr lang="en-US" dirty="0" smtClean="0"/>
              <a:t>    ArrayList&lt;String&gt; bookingDetail;</a:t>
            </a:r>
          </a:p>
          <a:p>
            <a:pPr algn="ctr"/>
            <a:r>
              <a:rPr lang="en-US" dirty="0" smtClean="0"/>
              <a:t>actionPerformed()</a:t>
            </a:r>
          </a:p>
        </p:txBody>
      </p:sp>
      <p:sp>
        <p:nvSpPr>
          <p:cNvPr id="20" name="Rectangle 19"/>
          <p:cNvSpPr/>
          <p:nvPr/>
        </p:nvSpPr>
        <p:spPr>
          <a:xfrm>
            <a:off x="3200400" y="685800"/>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&lt;&lt;interface&gt;&gt;</a:t>
            </a:r>
          </a:p>
          <a:p>
            <a:pPr algn="ctr"/>
            <a:r>
              <a:rPr lang="en-US" dirty="0" smtClean="0"/>
              <a:t>ActionListener</a:t>
            </a:r>
          </a:p>
        </p:txBody>
      </p:sp>
      <p:cxnSp>
        <p:nvCxnSpPr>
          <p:cNvPr id="29" name="Straight Arrow Connector 28"/>
          <p:cNvCxnSpPr/>
          <p:nvPr/>
        </p:nvCxnSpPr>
        <p:spPr>
          <a:xfrm rot="5400000" flipH="1" flipV="1">
            <a:off x="1053739" y="2424545"/>
            <a:ext cx="155091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0" name="Isosceles Triangle 29"/>
          <p:cNvSpPr/>
          <p:nvPr/>
        </p:nvSpPr>
        <p:spPr>
          <a:xfrm>
            <a:off x="1676400" y="1676400"/>
            <a:ext cx="304800" cy="152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p:cNvCxnSpPr/>
          <p:nvPr/>
        </p:nvCxnSpPr>
        <p:spPr>
          <a:xfrm rot="5400000" flipH="1" flipV="1">
            <a:off x="2552700" y="2171700"/>
            <a:ext cx="1371600" cy="3810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4" name="Isosceles Triangle 33"/>
          <p:cNvSpPr/>
          <p:nvPr/>
        </p:nvSpPr>
        <p:spPr>
          <a:xfrm>
            <a:off x="3235035" y="1676400"/>
            <a:ext cx="304800" cy="2286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Arrow Connector 40"/>
          <p:cNvCxnSpPr>
            <a:stCxn id="19" idx="2"/>
            <a:endCxn id="15" idx="0"/>
          </p:cNvCxnSpPr>
          <p:nvPr/>
        </p:nvCxnSpPr>
        <p:spPr>
          <a:xfrm rot="5400000">
            <a:off x="2247900" y="5105400"/>
            <a:ext cx="609600" cy="158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200400" y="2286000"/>
            <a:ext cx="1447800" cy="369332"/>
          </a:xfrm>
          <a:prstGeom prst="rect">
            <a:avLst/>
          </a:prstGeom>
          <a:noFill/>
        </p:spPr>
        <p:txBody>
          <a:bodyPr wrap="square" rtlCol="0">
            <a:spAutoFit/>
          </a:bodyPr>
          <a:lstStyle/>
          <a:p>
            <a:r>
              <a:rPr lang="en-US" dirty="0" smtClean="0"/>
              <a:t>implements</a:t>
            </a:r>
            <a:endParaRPr lang="en-US" dirty="0"/>
          </a:p>
        </p:txBody>
      </p:sp>
      <p:sp>
        <p:nvSpPr>
          <p:cNvPr id="44" name="TextBox 43"/>
          <p:cNvSpPr txBox="1"/>
          <p:nvPr/>
        </p:nvSpPr>
        <p:spPr>
          <a:xfrm>
            <a:off x="914400" y="2209800"/>
            <a:ext cx="1447800" cy="369332"/>
          </a:xfrm>
          <a:prstGeom prst="rect">
            <a:avLst/>
          </a:prstGeom>
          <a:noFill/>
        </p:spPr>
        <p:txBody>
          <a:bodyPr wrap="square" rtlCol="0">
            <a:spAutoFit/>
          </a:bodyPr>
          <a:lstStyle/>
          <a:p>
            <a:r>
              <a:rPr lang="en-US" dirty="0" smtClean="0"/>
              <a:t>extends</a:t>
            </a:r>
            <a:endParaRPr lang="en-US" dirty="0"/>
          </a:p>
        </p:txBody>
      </p:sp>
      <p:sp>
        <p:nvSpPr>
          <p:cNvPr id="45" name="TextBox 44"/>
          <p:cNvSpPr txBox="1"/>
          <p:nvPr/>
        </p:nvSpPr>
        <p:spPr>
          <a:xfrm>
            <a:off x="2514600" y="4953000"/>
            <a:ext cx="1447800" cy="369332"/>
          </a:xfrm>
          <a:prstGeom prst="rect">
            <a:avLst/>
          </a:prstGeom>
          <a:noFill/>
        </p:spPr>
        <p:txBody>
          <a:bodyPr wrap="square" rtlCol="0">
            <a:spAutoFit/>
          </a:bodyPr>
          <a:lstStyle/>
          <a:p>
            <a:r>
              <a:rPr lang="en-US" dirty="0" smtClean="0"/>
              <a:t>Association</a:t>
            </a:r>
            <a:endParaRPr lang="en-US" dirty="0"/>
          </a:p>
        </p:txBody>
      </p:sp>
      <p:sp>
        <p:nvSpPr>
          <p:cNvPr id="14" name="Footer Placeholder 13"/>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685800"/>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JFrame</a:t>
            </a:r>
          </a:p>
        </p:txBody>
      </p:sp>
      <p:sp>
        <p:nvSpPr>
          <p:cNvPr id="15" name="Rectangle 14"/>
          <p:cNvSpPr/>
          <p:nvPr/>
        </p:nvSpPr>
        <p:spPr>
          <a:xfrm>
            <a:off x="838200" y="5410200"/>
            <a:ext cx="3429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DatabaseAndLogic</a:t>
            </a:r>
            <a:endParaRPr lang="en-US" dirty="0"/>
          </a:p>
        </p:txBody>
      </p:sp>
      <p:sp>
        <p:nvSpPr>
          <p:cNvPr id="19" name="Rectangle 18"/>
          <p:cNvSpPr/>
          <p:nvPr/>
        </p:nvSpPr>
        <p:spPr>
          <a:xfrm>
            <a:off x="838200" y="3048000"/>
            <a:ext cx="34290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TakeCustomerInformation DatabaseAndLogic dbLogic;</a:t>
            </a:r>
          </a:p>
          <a:p>
            <a:pPr algn="ctr"/>
            <a:r>
              <a:rPr lang="en-US" dirty="0" smtClean="0"/>
              <a:t>actionPerformed()</a:t>
            </a:r>
          </a:p>
          <a:p>
            <a:pPr algn="ctr"/>
            <a:r>
              <a:rPr lang="en-US" dirty="0" smtClean="0"/>
              <a:t>itemStateChanged()</a:t>
            </a:r>
          </a:p>
        </p:txBody>
      </p:sp>
      <p:sp>
        <p:nvSpPr>
          <p:cNvPr id="20" name="Rectangle 19"/>
          <p:cNvSpPr/>
          <p:nvPr/>
        </p:nvSpPr>
        <p:spPr>
          <a:xfrm>
            <a:off x="3200400" y="685800"/>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&lt;&lt;interface&gt;&gt;</a:t>
            </a:r>
          </a:p>
          <a:p>
            <a:pPr algn="ctr"/>
            <a:r>
              <a:rPr lang="en-US" dirty="0" smtClean="0"/>
              <a:t>ActionListener</a:t>
            </a:r>
          </a:p>
        </p:txBody>
      </p:sp>
      <p:cxnSp>
        <p:nvCxnSpPr>
          <p:cNvPr id="29" name="Straight Arrow Connector 28"/>
          <p:cNvCxnSpPr/>
          <p:nvPr/>
        </p:nvCxnSpPr>
        <p:spPr>
          <a:xfrm rot="5400000" flipH="1" flipV="1">
            <a:off x="1053739" y="2424545"/>
            <a:ext cx="1550916" cy="79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0" name="Isosceles Triangle 29"/>
          <p:cNvSpPr/>
          <p:nvPr/>
        </p:nvSpPr>
        <p:spPr>
          <a:xfrm>
            <a:off x="1676400" y="1676400"/>
            <a:ext cx="304800" cy="152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p:cNvCxnSpPr/>
          <p:nvPr/>
        </p:nvCxnSpPr>
        <p:spPr>
          <a:xfrm rot="5400000" flipH="1" flipV="1">
            <a:off x="2552700" y="2171700"/>
            <a:ext cx="1371600" cy="3810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4" name="Isosceles Triangle 33"/>
          <p:cNvSpPr/>
          <p:nvPr/>
        </p:nvSpPr>
        <p:spPr>
          <a:xfrm rot="522837">
            <a:off x="3251570" y="1698522"/>
            <a:ext cx="311892" cy="26055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Arrow Connector 40"/>
          <p:cNvCxnSpPr>
            <a:stCxn id="19" idx="2"/>
            <a:endCxn id="15" idx="0"/>
          </p:cNvCxnSpPr>
          <p:nvPr/>
        </p:nvCxnSpPr>
        <p:spPr>
          <a:xfrm rot="5400000">
            <a:off x="2247900" y="5105400"/>
            <a:ext cx="609600" cy="158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200400" y="2286000"/>
            <a:ext cx="1447800" cy="369332"/>
          </a:xfrm>
          <a:prstGeom prst="rect">
            <a:avLst/>
          </a:prstGeom>
          <a:noFill/>
        </p:spPr>
        <p:txBody>
          <a:bodyPr wrap="square" rtlCol="0">
            <a:spAutoFit/>
          </a:bodyPr>
          <a:lstStyle/>
          <a:p>
            <a:r>
              <a:rPr lang="en-US" dirty="0" smtClean="0"/>
              <a:t>implements</a:t>
            </a:r>
            <a:endParaRPr lang="en-US" dirty="0"/>
          </a:p>
        </p:txBody>
      </p:sp>
      <p:sp>
        <p:nvSpPr>
          <p:cNvPr id="44" name="TextBox 43"/>
          <p:cNvSpPr txBox="1"/>
          <p:nvPr/>
        </p:nvSpPr>
        <p:spPr>
          <a:xfrm>
            <a:off x="914400" y="2209800"/>
            <a:ext cx="1447800" cy="369332"/>
          </a:xfrm>
          <a:prstGeom prst="rect">
            <a:avLst/>
          </a:prstGeom>
          <a:noFill/>
        </p:spPr>
        <p:txBody>
          <a:bodyPr wrap="square" rtlCol="0">
            <a:spAutoFit/>
          </a:bodyPr>
          <a:lstStyle/>
          <a:p>
            <a:r>
              <a:rPr lang="en-US" dirty="0" smtClean="0"/>
              <a:t>extends</a:t>
            </a:r>
            <a:endParaRPr lang="en-US" dirty="0"/>
          </a:p>
        </p:txBody>
      </p:sp>
      <p:sp>
        <p:nvSpPr>
          <p:cNvPr id="45" name="TextBox 44"/>
          <p:cNvSpPr txBox="1"/>
          <p:nvPr/>
        </p:nvSpPr>
        <p:spPr>
          <a:xfrm>
            <a:off x="2514600" y="4953000"/>
            <a:ext cx="1447800" cy="369332"/>
          </a:xfrm>
          <a:prstGeom prst="rect">
            <a:avLst/>
          </a:prstGeom>
          <a:noFill/>
        </p:spPr>
        <p:txBody>
          <a:bodyPr wrap="square" rtlCol="0">
            <a:spAutoFit/>
          </a:bodyPr>
          <a:lstStyle/>
          <a:p>
            <a:r>
              <a:rPr lang="en-US" dirty="0" smtClean="0"/>
              <a:t>Association</a:t>
            </a:r>
            <a:endParaRPr lang="en-US" dirty="0"/>
          </a:p>
        </p:txBody>
      </p:sp>
      <p:sp>
        <p:nvSpPr>
          <p:cNvPr id="14" name="Rectangle 13"/>
          <p:cNvSpPr/>
          <p:nvPr/>
        </p:nvSpPr>
        <p:spPr>
          <a:xfrm>
            <a:off x="6248400" y="2133600"/>
            <a:ext cx="2133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&lt;&lt;interface&gt;&gt;</a:t>
            </a:r>
          </a:p>
          <a:p>
            <a:pPr algn="ctr"/>
            <a:r>
              <a:rPr lang="en-US" dirty="0" smtClean="0"/>
              <a:t>ItemListener</a:t>
            </a:r>
          </a:p>
        </p:txBody>
      </p:sp>
      <p:cxnSp>
        <p:nvCxnSpPr>
          <p:cNvPr id="16" name="Straight Connector 15"/>
          <p:cNvCxnSpPr/>
          <p:nvPr/>
        </p:nvCxnSpPr>
        <p:spPr>
          <a:xfrm flipV="1">
            <a:off x="4267200" y="2514600"/>
            <a:ext cx="1981200" cy="106680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rot="14268299" flipV="1">
            <a:off x="5939071" y="2476772"/>
            <a:ext cx="381000" cy="1996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4800600" y="3124200"/>
            <a:ext cx="1447800" cy="369332"/>
          </a:xfrm>
          <a:prstGeom prst="rect">
            <a:avLst/>
          </a:prstGeom>
          <a:noFill/>
        </p:spPr>
        <p:txBody>
          <a:bodyPr wrap="square" rtlCol="0">
            <a:spAutoFit/>
          </a:bodyPr>
          <a:lstStyle/>
          <a:p>
            <a:r>
              <a:rPr lang="en-US" dirty="0" smtClean="0"/>
              <a:t>implements</a:t>
            </a:r>
            <a:endParaRPr lang="en-US" dirty="0"/>
          </a:p>
        </p:txBody>
      </p:sp>
      <p:sp>
        <p:nvSpPr>
          <p:cNvPr id="21" name="Footer Placeholder 20"/>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676400" y="3429000"/>
            <a:ext cx="3429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DatabaseAndLogic</a:t>
            </a:r>
            <a:endParaRPr lang="en-US" dirty="0"/>
          </a:p>
        </p:txBody>
      </p:sp>
      <p:sp>
        <p:nvSpPr>
          <p:cNvPr id="19" name="Rectangle 18"/>
          <p:cNvSpPr/>
          <p:nvPr/>
        </p:nvSpPr>
        <p:spPr>
          <a:xfrm>
            <a:off x="1676400" y="1981200"/>
            <a:ext cx="3581400" cy="838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Console based Test Driver</a:t>
            </a:r>
          </a:p>
        </p:txBody>
      </p:sp>
      <p:sp>
        <p:nvSpPr>
          <p:cNvPr id="18" name="TextBox 17"/>
          <p:cNvSpPr txBox="1"/>
          <p:nvPr/>
        </p:nvSpPr>
        <p:spPr>
          <a:xfrm>
            <a:off x="5867400" y="1676400"/>
            <a:ext cx="2057400" cy="1477328"/>
          </a:xfrm>
          <a:prstGeom prst="rect">
            <a:avLst/>
          </a:prstGeom>
          <a:noFill/>
        </p:spPr>
        <p:txBody>
          <a:bodyPr wrap="square" rtlCol="0">
            <a:spAutoFit/>
          </a:bodyPr>
          <a:lstStyle/>
          <a:p>
            <a:r>
              <a:rPr lang="en-US" dirty="0" smtClean="0"/>
              <a:t>Test Driver, which is used only during testing. This will be discarded during Integration</a:t>
            </a:r>
            <a:endParaRPr lang="en-US" dirty="0"/>
          </a:p>
        </p:txBody>
      </p:sp>
      <p:sp>
        <p:nvSpPr>
          <p:cNvPr id="22" name="Up-Down Arrow 21"/>
          <p:cNvSpPr/>
          <p:nvPr/>
        </p:nvSpPr>
        <p:spPr>
          <a:xfrm>
            <a:off x="3276600" y="2743200"/>
            <a:ext cx="228600" cy="762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p:cNvSpPr/>
          <p:nvPr/>
        </p:nvSpPr>
        <p:spPr>
          <a:xfrm>
            <a:off x="1676400" y="5105400"/>
            <a:ext cx="3429000" cy="1600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MySQL Database</a:t>
            </a:r>
            <a:endParaRPr lang="en-US" dirty="0"/>
          </a:p>
        </p:txBody>
      </p:sp>
      <p:sp>
        <p:nvSpPr>
          <p:cNvPr id="24" name="Up-Down Arrow 23"/>
          <p:cNvSpPr/>
          <p:nvPr/>
        </p:nvSpPr>
        <p:spPr>
          <a:xfrm>
            <a:off x="3352800" y="4343400"/>
            <a:ext cx="228600" cy="762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ight Brace 24"/>
          <p:cNvSpPr/>
          <p:nvPr/>
        </p:nvSpPr>
        <p:spPr>
          <a:xfrm>
            <a:off x="5486400" y="3429000"/>
            <a:ext cx="2286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TextBox 25"/>
          <p:cNvSpPr txBox="1"/>
          <p:nvPr/>
        </p:nvSpPr>
        <p:spPr>
          <a:xfrm>
            <a:off x="5943600" y="3581400"/>
            <a:ext cx="2133600" cy="381000"/>
          </a:xfrm>
          <a:prstGeom prst="rect">
            <a:avLst/>
          </a:prstGeom>
          <a:noFill/>
        </p:spPr>
        <p:txBody>
          <a:bodyPr wrap="square" rtlCol="0">
            <a:spAutoFit/>
          </a:bodyPr>
          <a:lstStyle/>
          <a:p>
            <a:r>
              <a:rPr lang="en-US" dirty="0" smtClean="0"/>
              <a:t>Code under Test</a:t>
            </a:r>
            <a:endParaRPr lang="en-US" dirty="0"/>
          </a:p>
        </p:txBody>
      </p:sp>
      <p:sp>
        <p:nvSpPr>
          <p:cNvPr id="27" name="Right Brace 26"/>
          <p:cNvSpPr/>
          <p:nvPr/>
        </p:nvSpPr>
        <p:spPr>
          <a:xfrm>
            <a:off x="5486400" y="1981200"/>
            <a:ext cx="2286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Footer Placeholder 10"/>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676400" y="3429000"/>
            <a:ext cx="34290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stub for DatabaseAndLogic</a:t>
            </a:r>
            <a:endParaRPr lang="en-US" dirty="0"/>
          </a:p>
        </p:txBody>
      </p:sp>
      <p:sp>
        <p:nvSpPr>
          <p:cNvPr id="19" name="Rectangle 18"/>
          <p:cNvSpPr/>
          <p:nvPr/>
        </p:nvSpPr>
        <p:spPr>
          <a:xfrm>
            <a:off x="1676400" y="1981200"/>
            <a:ext cx="3581400" cy="8382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Swings based  Application</a:t>
            </a:r>
          </a:p>
        </p:txBody>
      </p:sp>
      <p:sp>
        <p:nvSpPr>
          <p:cNvPr id="18" name="TextBox 17"/>
          <p:cNvSpPr txBox="1"/>
          <p:nvPr/>
        </p:nvSpPr>
        <p:spPr>
          <a:xfrm>
            <a:off x="6019800" y="3200400"/>
            <a:ext cx="2057400" cy="1477328"/>
          </a:xfrm>
          <a:prstGeom prst="rect">
            <a:avLst/>
          </a:prstGeom>
          <a:noFill/>
        </p:spPr>
        <p:txBody>
          <a:bodyPr wrap="square" rtlCol="0">
            <a:spAutoFit/>
          </a:bodyPr>
          <a:lstStyle/>
          <a:p>
            <a:r>
              <a:rPr lang="en-US" dirty="0" smtClean="0"/>
              <a:t>Test stub, which is used only during testing. This will be discarded during Integration</a:t>
            </a:r>
            <a:endParaRPr lang="en-US" dirty="0"/>
          </a:p>
        </p:txBody>
      </p:sp>
      <p:sp>
        <p:nvSpPr>
          <p:cNvPr id="22" name="Up-Down Arrow 21"/>
          <p:cNvSpPr/>
          <p:nvPr/>
        </p:nvSpPr>
        <p:spPr>
          <a:xfrm>
            <a:off x="3276600" y="2743200"/>
            <a:ext cx="228600" cy="762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ight Brace 24"/>
          <p:cNvSpPr/>
          <p:nvPr/>
        </p:nvSpPr>
        <p:spPr>
          <a:xfrm>
            <a:off x="5486400" y="3429000"/>
            <a:ext cx="2286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TextBox 25"/>
          <p:cNvSpPr txBox="1"/>
          <p:nvPr/>
        </p:nvSpPr>
        <p:spPr>
          <a:xfrm>
            <a:off x="5943600" y="2133600"/>
            <a:ext cx="2133600" cy="381000"/>
          </a:xfrm>
          <a:prstGeom prst="rect">
            <a:avLst/>
          </a:prstGeom>
          <a:noFill/>
        </p:spPr>
        <p:txBody>
          <a:bodyPr wrap="square" rtlCol="0">
            <a:spAutoFit/>
          </a:bodyPr>
          <a:lstStyle/>
          <a:p>
            <a:r>
              <a:rPr lang="en-US" dirty="0" smtClean="0"/>
              <a:t>Code under Test</a:t>
            </a:r>
            <a:endParaRPr lang="en-US" dirty="0"/>
          </a:p>
        </p:txBody>
      </p:sp>
      <p:sp>
        <p:nvSpPr>
          <p:cNvPr id="27" name="Right Brace 26"/>
          <p:cNvSpPr/>
          <p:nvPr/>
        </p:nvSpPr>
        <p:spPr>
          <a:xfrm>
            <a:off x="5486400" y="1981200"/>
            <a:ext cx="228600"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Footer Placeholder 8"/>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81000" y="228600"/>
            <a:ext cx="8458200" cy="1828800"/>
          </a:xfrm>
        </p:spPr>
        <p:txBody>
          <a:bodyPr/>
          <a:lstStyle/>
          <a:p>
            <a:r>
              <a:rPr lang="en-US" dirty="0" smtClean="0"/>
              <a:t>Data is stored in tables, with rows and columns</a:t>
            </a:r>
            <a:endParaRPr lang="en-US" dirty="0"/>
          </a:p>
        </p:txBody>
      </p:sp>
      <p:graphicFrame>
        <p:nvGraphicFramePr>
          <p:cNvPr id="4" name="Table 3"/>
          <p:cNvGraphicFramePr>
            <a:graphicFrameLocks noGrp="1"/>
          </p:cNvGraphicFramePr>
          <p:nvPr/>
        </p:nvGraphicFramePr>
        <p:xfrm>
          <a:off x="1066800" y="2209800"/>
          <a:ext cx="6400800" cy="3429000"/>
        </p:xfrm>
        <a:graphic>
          <a:graphicData uri="http://schemas.openxmlformats.org/drawingml/2006/table">
            <a:tbl>
              <a:tblPr firstRow="1" bandRow="1">
                <a:tableStyleId>{5C22544A-7EE6-4342-B048-85BDC9FD1C3A}</a:tableStyleId>
              </a:tblPr>
              <a:tblGrid>
                <a:gridCol w="2133600"/>
                <a:gridCol w="2133600"/>
                <a:gridCol w="2133600"/>
              </a:tblGrid>
              <a:tr h="571500">
                <a:tc>
                  <a:txBody>
                    <a:bodyPr/>
                    <a:lstStyle/>
                    <a:p>
                      <a:r>
                        <a:rPr lang="en-US" dirty="0" smtClean="0"/>
                        <a:t>id</a:t>
                      </a:r>
                      <a:endParaRPr lang="en-US" dirty="0"/>
                    </a:p>
                  </a:txBody>
                  <a:tcPr/>
                </a:tc>
                <a:tc>
                  <a:txBody>
                    <a:bodyPr/>
                    <a:lstStyle/>
                    <a:p>
                      <a:r>
                        <a:rPr lang="en-US" dirty="0" smtClean="0"/>
                        <a:t>Name</a:t>
                      </a:r>
                      <a:endParaRPr lang="en-US" dirty="0"/>
                    </a:p>
                  </a:txBody>
                  <a:tcPr/>
                </a:tc>
                <a:tc>
                  <a:txBody>
                    <a:bodyPr/>
                    <a:lstStyle/>
                    <a:p>
                      <a:r>
                        <a:rPr lang="en-US" dirty="0" smtClean="0"/>
                        <a:t>Age</a:t>
                      </a:r>
                      <a:endParaRPr lang="en-US" dirty="0"/>
                    </a:p>
                  </a:txBody>
                  <a:tcPr/>
                </a:tc>
              </a:tr>
              <a:tr h="571500">
                <a:tc>
                  <a:txBody>
                    <a:bodyPr/>
                    <a:lstStyle/>
                    <a:p>
                      <a:r>
                        <a:rPr lang="en-US" dirty="0" smtClean="0"/>
                        <a:t>1</a:t>
                      </a:r>
                      <a:endParaRPr lang="en-US" dirty="0"/>
                    </a:p>
                  </a:txBody>
                  <a:tcPr/>
                </a:tc>
                <a:tc>
                  <a:txBody>
                    <a:bodyPr/>
                    <a:lstStyle/>
                    <a:p>
                      <a:r>
                        <a:rPr lang="en-US" dirty="0" smtClean="0"/>
                        <a:t>Ravi</a:t>
                      </a:r>
                      <a:endParaRPr lang="en-US" dirty="0"/>
                    </a:p>
                  </a:txBody>
                  <a:tcPr/>
                </a:tc>
                <a:tc>
                  <a:txBody>
                    <a:bodyPr/>
                    <a:lstStyle/>
                    <a:p>
                      <a:r>
                        <a:rPr lang="en-US" dirty="0" smtClean="0"/>
                        <a:t>23</a:t>
                      </a:r>
                      <a:endParaRPr lang="en-US" dirty="0"/>
                    </a:p>
                  </a:txBody>
                  <a:tcPr/>
                </a:tc>
              </a:tr>
              <a:tr h="571500">
                <a:tc>
                  <a:txBody>
                    <a:bodyPr/>
                    <a:lstStyle/>
                    <a:p>
                      <a:r>
                        <a:rPr lang="en-US" dirty="0" smtClean="0"/>
                        <a:t>2</a:t>
                      </a:r>
                      <a:endParaRPr lang="en-US" dirty="0"/>
                    </a:p>
                  </a:txBody>
                  <a:tcPr/>
                </a:tc>
                <a:tc>
                  <a:txBody>
                    <a:bodyPr/>
                    <a:lstStyle/>
                    <a:p>
                      <a:r>
                        <a:rPr lang="en-US" dirty="0" smtClean="0"/>
                        <a:t>Kumar</a:t>
                      </a:r>
                      <a:endParaRPr lang="en-US" dirty="0"/>
                    </a:p>
                  </a:txBody>
                  <a:tcPr/>
                </a:tc>
                <a:tc>
                  <a:txBody>
                    <a:bodyPr/>
                    <a:lstStyle/>
                    <a:p>
                      <a:r>
                        <a:rPr lang="en-US" dirty="0" smtClean="0"/>
                        <a:t>48</a:t>
                      </a:r>
                      <a:endParaRPr lang="en-US" dirty="0"/>
                    </a:p>
                  </a:txBody>
                  <a:tcPr/>
                </a:tc>
              </a:tr>
              <a:tr h="571500">
                <a:tc>
                  <a:txBody>
                    <a:bodyPr/>
                    <a:lstStyle/>
                    <a:p>
                      <a:endParaRPr lang="en-US" dirty="0"/>
                    </a:p>
                  </a:txBody>
                  <a:tcPr/>
                </a:tc>
                <a:tc>
                  <a:txBody>
                    <a:bodyPr/>
                    <a:lstStyle/>
                    <a:p>
                      <a:endParaRPr lang="en-US"/>
                    </a:p>
                  </a:txBody>
                  <a:tcPr/>
                </a:tc>
                <a:tc>
                  <a:txBody>
                    <a:bodyPr/>
                    <a:lstStyle/>
                    <a:p>
                      <a:endParaRPr lang="en-US" dirty="0"/>
                    </a:p>
                  </a:txBody>
                  <a:tcPr/>
                </a:tc>
              </a:tr>
              <a:tr h="571500">
                <a:tc>
                  <a:txBody>
                    <a:bodyPr/>
                    <a:lstStyle/>
                    <a:p>
                      <a:endParaRPr lang="en-US" dirty="0"/>
                    </a:p>
                  </a:txBody>
                  <a:tcPr/>
                </a:tc>
                <a:tc>
                  <a:txBody>
                    <a:bodyPr/>
                    <a:lstStyle/>
                    <a:p>
                      <a:endParaRPr lang="en-US"/>
                    </a:p>
                  </a:txBody>
                  <a:tcPr/>
                </a:tc>
                <a:tc>
                  <a:txBody>
                    <a:bodyPr/>
                    <a:lstStyle/>
                    <a:p>
                      <a:endParaRPr lang="en-US" dirty="0"/>
                    </a:p>
                  </a:txBody>
                  <a:tcPr/>
                </a:tc>
              </a:tr>
              <a:tr h="571500">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
        <p:nvSpPr>
          <p:cNvPr id="5" name="Footer Placeholder 4"/>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p:cNvSpPr/>
          <p:nvPr/>
        </p:nvSpPr>
        <p:spPr>
          <a:xfrm>
            <a:off x="1828800" y="1295400"/>
            <a:ext cx="13716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Validate &amp; Save Booking details</a:t>
            </a:r>
            <a:endParaRPr lang="en-US" sz="1600" dirty="0">
              <a:solidFill>
                <a:schemeClr val="tx1"/>
              </a:solidFill>
            </a:endParaRPr>
          </a:p>
        </p:txBody>
      </p:sp>
      <p:cxnSp>
        <p:nvCxnSpPr>
          <p:cNvPr id="12" name="Straight Connector 11"/>
          <p:cNvCxnSpPr/>
          <p:nvPr/>
        </p:nvCxnSpPr>
        <p:spPr>
          <a:xfrm>
            <a:off x="2438400" y="3733800"/>
            <a:ext cx="16764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38400" y="4267200"/>
            <a:ext cx="1676400"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Arc 15"/>
          <p:cNvSpPr/>
          <p:nvPr/>
        </p:nvSpPr>
        <p:spPr>
          <a:xfrm>
            <a:off x="1143000" y="762000"/>
            <a:ext cx="1295400" cy="1066800"/>
          </a:xfrm>
          <a:prstGeom prst="arc">
            <a:avLst>
              <a:gd name="adj1" fmla="val 14984968"/>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Isosceles Triangle 16"/>
          <p:cNvSpPr/>
          <p:nvPr/>
        </p:nvSpPr>
        <p:spPr>
          <a:xfrm flipV="1">
            <a:off x="2286000" y="1143000"/>
            <a:ext cx="228600" cy="152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0600" y="457200"/>
            <a:ext cx="1828800" cy="307777"/>
          </a:xfrm>
          <a:prstGeom prst="rect">
            <a:avLst/>
          </a:prstGeom>
          <a:noFill/>
        </p:spPr>
        <p:txBody>
          <a:bodyPr wrap="square" rtlCol="0">
            <a:spAutoFit/>
          </a:bodyPr>
          <a:lstStyle/>
          <a:p>
            <a:r>
              <a:rPr lang="en-US" sz="1400" dirty="0" smtClean="0"/>
              <a:t>Add Booking details</a:t>
            </a:r>
            <a:endParaRPr lang="en-US" sz="1400" dirty="0"/>
          </a:p>
        </p:txBody>
      </p:sp>
      <p:sp>
        <p:nvSpPr>
          <p:cNvPr id="21" name="TextBox 20"/>
          <p:cNvSpPr txBox="1"/>
          <p:nvPr/>
        </p:nvSpPr>
        <p:spPr>
          <a:xfrm>
            <a:off x="2514600" y="3886200"/>
            <a:ext cx="1828800" cy="307777"/>
          </a:xfrm>
          <a:prstGeom prst="rect">
            <a:avLst/>
          </a:prstGeom>
          <a:noFill/>
        </p:spPr>
        <p:txBody>
          <a:bodyPr wrap="square" rtlCol="0">
            <a:spAutoFit/>
          </a:bodyPr>
          <a:lstStyle/>
          <a:p>
            <a:r>
              <a:rPr lang="en-US" sz="1400" dirty="0" smtClean="0"/>
              <a:t>Vehicle Booking </a:t>
            </a:r>
            <a:endParaRPr lang="en-US" sz="1400" dirty="0"/>
          </a:p>
        </p:txBody>
      </p:sp>
      <p:cxnSp>
        <p:nvCxnSpPr>
          <p:cNvPr id="28" name="Straight Arrow Connector 27"/>
          <p:cNvCxnSpPr>
            <a:stCxn id="9" idx="4"/>
          </p:cNvCxnSpPr>
          <p:nvPr/>
        </p:nvCxnSpPr>
        <p:spPr>
          <a:xfrm rot="16200000" flipH="1">
            <a:off x="1981200" y="3124200"/>
            <a:ext cx="1143000" cy="76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4114800" y="1295400"/>
            <a:ext cx="13716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Request All Booking details</a:t>
            </a:r>
            <a:endParaRPr lang="en-US" sz="1600" dirty="0">
              <a:solidFill>
                <a:schemeClr val="tx1"/>
              </a:solidFill>
            </a:endParaRPr>
          </a:p>
        </p:txBody>
      </p:sp>
      <p:sp>
        <p:nvSpPr>
          <p:cNvPr id="30" name="Arc 29"/>
          <p:cNvSpPr/>
          <p:nvPr/>
        </p:nvSpPr>
        <p:spPr>
          <a:xfrm rot="3410552">
            <a:off x="3384172" y="-136876"/>
            <a:ext cx="1524000" cy="14478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3733800" y="76200"/>
            <a:ext cx="2209800" cy="307777"/>
          </a:xfrm>
          <a:prstGeom prst="rect">
            <a:avLst/>
          </a:prstGeom>
          <a:noFill/>
        </p:spPr>
        <p:txBody>
          <a:bodyPr wrap="square" rtlCol="0">
            <a:spAutoFit/>
          </a:bodyPr>
          <a:lstStyle/>
          <a:p>
            <a:r>
              <a:rPr lang="en-US" sz="1400" dirty="0" smtClean="0"/>
              <a:t>Display all Booking details</a:t>
            </a:r>
            <a:endParaRPr lang="en-US" sz="1400" dirty="0"/>
          </a:p>
        </p:txBody>
      </p:sp>
      <p:sp>
        <p:nvSpPr>
          <p:cNvPr id="32" name="Isosceles Triangle 31"/>
          <p:cNvSpPr/>
          <p:nvPr/>
        </p:nvSpPr>
        <p:spPr>
          <a:xfrm flipV="1">
            <a:off x="4419600" y="1219200"/>
            <a:ext cx="228600" cy="152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endCxn id="29" idx="3"/>
          </p:cNvCxnSpPr>
          <p:nvPr/>
        </p:nvCxnSpPr>
        <p:spPr>
          <a:xfrm rot="5400000" flipH="1" flipV="1">
            <a:off x="3015481" y="2433615"/>
            <a:ext cx="1332707" cy="12676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867400" y="1676400"/>
            <a:ext cx="13716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View</a:t>
            </a:r>
          </a:p>
          <a:p>
            <a:pPr algn="ctr"/>
            <a:r>
              <a:rPr lang="en-US" sz="1600" dirty="0" smtClean="0">
                <a:solidFill>
                  <a:schemeClr val="tx1"/>
                </a:solidFill>
              </a:rPr>
              <a:t> or Modify Vehicle Booking</a:t>
            </a:r>
            <a:endParaRPr lang="en-US" sz="1600" dirty="0">
              <a:solidFill>
                <a:schemeClr val="tx1"/>
              </a:solidFill>
            </a:endParaRPr>
          </a:p>
        </p:txBody>
      </p:sp>
      <p:cxnSp>
        <p:nvCxnSpPr>
          <p:cNvPr id="37" name="Straight Arrow Connector 36"/>
          <p:cNvCxnSpPr>
            <a:endCxn id="35" idx="3"/>
          </p:cNvCxnSpPr>
          <p:nvPr/>
        </p:nvCxnSpPr>
        <p:spPr>
          <a:xfrm flipV="1">
            <a:off x="3581400" y="2782093"/>
            <a:ext cx="2486866" cy="9517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04800" y="3657600"/>
            <a:ext cx="16764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04800" y="4191000"/>
            <a:ext cx="1676400"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81000" y="3810000"/>
            <a:ext cx="1828800" cy="307777"/>
          </a:xfrm>
          <a:prstGeom prst="rect">
            <a:avLst/>
          </a:prstGeom>
          <a:noFill/>
        </p:spPr>
        <p:txBody>
          <a:bodyPr wrap="square" rtlCol="0">
            <a:spAutoFit/>
          </a:bodyPr>
          <a:lstStyle/>
          <a:p>
            <a:r>
              <a:rPr lang="en-US" sz="1400" dirty="0" smtClean="0"/>
              <a:t>Vehicle ids </a:t>
            </a:r>
            <a:endParaRPr lang="en-US" sz="1400" dirty="0"/>
          </a:p>
        </p:txBody>
      </p:sp>
      <p:cxnSp>
        <p:nvCxnSpPr>
          <p:cNvPr id="42" name="Straight Arrow Connector 41"/>
          <p:cNvCxnSpPr>
            <a:endCxn id="9" idx="3"/>
          </p:cNvCxnSpPr>
          <p:nvPr/>
        </p:nvCxnSpPr>
        <p:spPr>
          <a:xfrm rot="5400000" flipH="1" flipV="1">
            <a:off x="919981" y="2547915"/>
            <a:ext cx="1256507" cy="9628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 name="Arc 44"/>
          <p:cNvSpPr/>
          <p:nvPr/>
        </p:nvSpPr>
        <p:spPr>
          <a:xfrm>
            <a:off x="5257800" y="838200"/>
            <a:ext cx="1295400" cy="1066800"/>
          </a:xfrm>
          <a:prstGeom prst="arc">
            <a:avLst>
              <a:gd name="adj1" fmla="val 14984968"/>
              <a:gd name="adj2" fmla="val 141447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Isosceles Triangle 45"/>
          <p:cNvSpPr/>
          <p:nvPr/>
        </p:nvSpPr>
        <p:spPr>
          <a:xfrm flipV="1">
            <a:off x="6400800" y="1524000"/>
            <a:ext cx="228600" cy="152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5486400" y="533400"/>
            <a:ext cx="2209800" cy="307777"/>
          </a:xfrm>
          <a:prstGeom prst="rect">
            <a:avLst/>
          </a:prstGeom>
          <a:noFill/>
        </p:spPr>
        <p:txBody>
          <a:bodyPr wrap="square" rtlCol="0">
            <a:spAutoFit/>
          </a:bodyPr>
          <a:lstStyle/>
          <a:p>
            <a:r>
              <a:rPr lang="en-US" sz="1400" dirty="0" smtClean="0"/>
              <a:t>Specify Booking id</a:t>
            </a:r>
            <a:endParaRPr lang="en-US" sz="1400" dirty="0"/>
          </a:p>
        </p:txBody>
      </p:sp>
      <p:sp>
        <p:nvSpPr>
          <p:cNvPr id="52" name="Oval 51"/>
          <p:cNvSpPr/>
          <p:nvPr/>
        </p:nvSpPr>
        <p:spPr>
          <a:xfrm>
            <a:off x="990600" y="5257800"/>
            <a:ext cx="13716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Assign unique Vehicle id &amp; Save Details</a:t>
            </a:r>
            <a:endParaRPr lang="en-US" sz="1600" dirty="0">
              <a:solidFill>
                <a:schemeClr val="tx1"/>
              </a:solidFill>
            </a:endParaRPr>
          </a:p>
        </p:txBody>
      </p:sp>
      <p:cxnSp>
        <p:nvCxnSpPr>
          <p:cNvPr id="53" name="Straight Arrow Connector 52"/>
          <p:cNvCxnSpPr/>
          <p:nvPr/>
        </p:nvCxnSpPr>
        <p:spPr>
          <a:xfrm rot="16200000" flipV="1">
            <a:off x="824335" y="4558132"/>
            <a:ext cx="1066799" cy="3325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 name="Arc 55"/>
          <p:cNvSpPr/>
          <p:nvPr/>
        </p:nvSpPr>
        <p:spPr>
          <a:xfrm>
            <a:off x="304800" y="5715000"/>
            <a:ext cx="685800" cy="609600"/>
          </a:xfrm>
          <a:prstGeom prst="arc">
            <a:avLst>
              <a:gd name="adj1" fmla="val 11642186"/>
              <a:gd name="adj2" fmla="val 2125953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Isosceles Triangle 56"/>
          <p:cNvSpPr/>
          <p:nvPr/>
        </p:nvSpPr>
        <p:spPr>
          <a:xfrm flipV="1">
            <a:off x="838200" y="5867400"/>
            <a:ext cx="228600" cy="152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0" y="5715000"/>
            <a:ext cx="914400" cy="954107"/>
          </a:xfrm>
          <a:prstGeom prst="rect">
            <a:avLst/>
          </a:prstGeom>
          <a:noFill/>
        </p:spPr>
        <p:txBody>
          <a:bodyPr wrap="square" rtlCol="0">
            <a:spAutoFit/>
          </a:bodyPr>
          <a:lstStyle/>
          <a:p>
            <a:r>
              <a:rPr lang="en-US" sz="1400" dirty="0" smtClean="0"/>
              <a:t>Specify New vehicle Details</a:t>
            </a:r>
            <a:endParaRPr lang="en-US" sz="1400" dirty="0"/>
          </a:p>
        </p:txBody>
      </p:sp>
      <p:sp>
        <p:nvSpPr>
          <p:cNvPr id="59" name="Oval 58"/>
          <p:cNvSpPr/>
          <p:nvPr/>
        </p:nvSpPr>
        <p:spPr>
          <a:xfrm>
            <a:off x="3048000" y="5257800"/>
            <a:ext cx="13716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Show All Vehicle details</a:t>
            </a:r>
            <a:endParaRPr lang="en-US" sz="1600" dirty="0">
              <a:solidFill>
                <a:schemeClr val="tx1"/>
              </a:solidFill>
            </a:endParaRPr>
          </a:p>
        </p:txBody>
      </p:sp>
      <p:cxnSp>
        <p:nvCxnSpPr>
          <p:cNvPr id="60" name="Straight Arrow Connector 59"/>
          <p:cNvCxnSpPr/>
          <p:nvPr/>
        </p:nvCxnSpPr>
        <p:spPr>
          <a:xfrm>
            <a:off x="1524000" y="4191000"/>
            <a:ext cx="1828801" cy="11818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 name="Arc 61"/>
          <p:cNvSpPr/>
          <p:nvPr/>
        </p:nvSpPr>
        <p:spPr>
          <a:xfrm>
            <a:off x="3810000" y="5943600"/>
            <a:ext cx="1371600" cy="914400"/>
          </a:xfrm>
          <a:prstGeom prst="arc">
            <a:avLst>
              <a:gd name="adj1" fmla="val 15497557"/>
              <a:gd name="adj2" fmla="val 13244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Isosceles Triangle 62"/>
          <p:cNvSpPr/>
          <p:nvPr/>
        </p:nvSpPr>
        <p:spPr>
          <a:xfrm flipV="1">
            <a:off x="4343400" y="5867400"/>
            <a:ext cx="152400" cy="152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029200" y="6334780"/>
            <a:ext cx="1828800" cy="523220"/>
          </a:xfrm>
          <a:prstGeom prst="rect">
            <a:avLst/>
          </a:prstGeom>
          <a:noFill/>
        </p:spPr>
        <p:txBody>
          <a:bodyPr wrap="square" rtlCol="0">
            <a:spAutoFit/>
          </a:bodyPr>
          <a:lstStyle/>
          <a:p>
            <a:r>
              <a:rPr lang="en-US" sz="1400" dirty="0" smtClean="0"/>
              <a:t>Request all Vehicle details</a:t>
            </a:r>
            <a:endParaRPr lang="en-US" sz="1400" dirty="0"/>
          </a:p>
        </p:txBody>
      </p:sp>
      <p:sp>
        <p:nvSpPr>
          <p:cNvPr id="36" name="Footer Placeholder 35"/>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6096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LoginForm</a:t>
            </a:r>
            <a:endParaRPr lang="en-US" dirty="0" smtClean="0"/>
          </a:p>
        </p:txBody>
      </p:sp>
      <p:cxnSp>
        <p:nvCxnSpPr>
          <p:cNvPr id="22" name="Straight Connector 21"/>
          <p:cNvCxnSpPr>
            <a:stCxn id="5" idx="2"/>
          </p:cNvCxnSpPr>
          <p:nvPr/>
        </p:nvCxnSpPr>
        <p:spPr>
          <a:xfrm rot="16200000" flipH="1">
            <a:off x="-1352550" y="3829050"/>
            <a:ext cx="54102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886200" y="609600"/>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dataBaseAndLogic</a:t>
            </a:r>
            <a:endParaRPr lang="en-US" dirty="0" smtClean="0"/>
          </a:p>
        </p:txBody>
      </p:sp>
      <p:cxnSp>
        <p:nvCxnSpPr>
          <p:cNvPr id="28" name="Straight Connector 27"/>
          <p:cNvCxnSpPr>
            <a:stCxn id="27" idx="2"/>
          </p:cNvCxnSpPr>
          <p:nvPr/>
        </p:nvCxnSpPr>
        <p:spPr>
          <a:xfrm rot="5400000">
            <a:off x="2133600" y="3886200"/>
            <a:ext cx="5486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324600" y="6096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JDBCDriver</a:t>
            </a:r>
            <a:endParaRPr lang="en-US" dirty="0" smtClean="0"/>
          </a:p>
        </p:txBody>
      </p:sp>
      <p:cxnSp>
        <p:nvCxnSpPr>
          <p:cNvPr id="32" name="Straight Connector 31"/>
          <p:cNvCxnSpPr>
            <a:stCxn id="31" idx="2"/>
          </p:cNvCxnSpPr>
          <p:nvPr/>
        </p:nvCxnSpPr>
        <p:spPr>
          <a:xfrm rot="5400000">
            <a:off x="4381500" y="3924300"/>
            <a:ext cx="556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52400" y="16764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371600" y="1905000"/>
            <a:ext cx="3505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876800" y="22098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a:off x="4876800" y="2667000"/>
            <a:ext cx="22860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a:off x="1371600" y="2895600"/>
            <a:ext cx="35052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28600" y="3048000"/>
            <a:ext cx="7924800" cy="3276600"/>
          </a:xfrm>
          <a:prstGeom prst="rect">
            <a:avLst/>
          </a:prstGeom>
          <a:noFill/>
          <a:ln w="12700">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rot="10800000">
            <a:off x="0" y="4495800"/>
            <a:ext cx="8534400" cy="76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28600" y="3048000"/>
            <a:ext cx="1676400" cy="461665"/>
          </a:xfrm>
          <a:prstGeom prst="rect">
            <a:avLst/>
          </a:prstGeom>
          <a:noFill/>
        </p:spPr>
        <p:txBody>
          <a:bodyPr wrap="square" rtlCol="0">
            <a:spAutoFit/>
          </a:bodyPr>
          <a:lstStyle/>
          <a:p>
            <a:r>
              <a:rPr lang="en-US" sz="1200" dirty="0" smtClean="0"/>
              <a:t>[username &amp; </a:t>
            </a:r>
          </a:p>
          <a:p>
            <a:r>
              <a:rPr lang="en-US" sz="1200" dirty="0" smtClean="0"/>
              <a:t>password valid]</a:t>
            </a:r>
            <a:endParaRPr lang="en-US" sz="1200" dirty="0"/>
          </a:p>
        </p:txBody>
      </p:sp>
      <p:sp>
        <p:nvSpPr>
          <p:cNvPr id="71" name="Rectangle 70"/>
          <p:cNvSpPr/>
          <p:nvPr/>
        </p:nvSpPr>
        <p:spPr>
          <a:xfrm>
            <a:off x="2286000" y="6096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MainForm</a:t>
            </a:r>
            <a:r>
              <a:rPr lang="en-US" sz="1200" dirty="0" smtClean="0"/>
              <a:t>/</a:t>
            </a:r>
            <a:r>
              <a:rPr lang="en-US" sz="1200" dirty="0" err="1" smtClean="0"/>
              <a:t>Wrongusername</a:t>
            </a:r>
            <a:endParaRPr lang="en-US" sz="1200" dirty="0" smtClean="0"/>
          </a:p>
        </p:txBody>
      </p:sp>
      <p:cxnSp>
        <p:nvCxnSpPr>
          <p:cNvPr id="77" name="Straight Connector 76"/>
          <p:cNvCxnSpPr/>
          <p:nvPr/>
        </p:nvCxnSpPr>
        <p:spPr>
          <a:xfrm rot="5400000">
            <a:off x="191294" y="3847306"/>
            <a:ext cx="556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1371600" y="3581400"/>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371600" y="3352800"/>
            <a:ext cx="1676400" cy="276999"/>
          </a:xfrm>
          <a:prstGeom prst="rect">
            <a:avLst/>
          </a:prstGeom>
          <a:noFill/>
        </p:spPr>
        <p:txBody>
          <a:bodyPr wrap="square" rtlCol="0">
            <a:spAutoFit/>
          </a:bodyPr>
          <a:lstStyle/>
          <a:p>
            <a:r>
              <a:rPr lang="en-US" sz="1200" dirty="0" smtClean="0"/>
              <a:t>Create </a:t>
            </a:r>
            <a:r>
              <a:rPr lang="en-US" sz="1200" dirty="0" err="1" smtClean="0"/>
              <a:t>MainForm</a:t>
            </a:r>
            <a:endParaRPr lang="en-US" sz="1200" dirty="0"/>
          </a:p>
        </p:txBody>
      </p:sp>
      <p:sp>
        <p:nvSpPr>
          <p:cNvPr id="87" name="TextBox 86"/>
          <p:cNvSpPr txBox="1"/>
          <p:nvPr/>
        </p:nvSpPr>
        <p:spPr>
          <a:xfrm>
            <a:off x="228600" y="4495800"/>
            <a:ext cx="1676400" cy="276999"/>
          </a:xfrm>
          <a:prstGeom prst="rect">
            <a:avLst/>
          </a:prstGeom>
          <a:noFill/>
        </p:spPr>
        <p:txBody>
          <a:bodyPr wrap="square" rtlCol="0">
            <a:spAutoFit/>
          </a:bodyPr>
          <a:lstStyle/>
          <a:p>
            <a:r>
              <a:rPr lang="en-US" sz="1200" dirty="0" smtClean="0"/>
              <a:t>[else]</a:t>
            </a:r>
            <a:endParaRPr lang="en-US" sz="1200" dirty="0"/>
          </a:p>
        </p:txBody>
      </p:sp>
      <p:sp>
        <p:nvSpPr>
          <p:cNvPr id="88" name="TextBox 87"/>
          <p:cNvSpPr txBox="1"/>
          <p:nvPr/>
        </p:nvSpPr>
        <p:spPr>
          <a:xfrm>
            <a:off x="0" y="1371600"/>
            <a:ext cx="2514600" cy="276999"/>
          </a:xfrm>
          <a:prstGeom prst="rect">
            <a:avLst/>
          </a:prstGeom>
          <a:noFill/>
        </p:spPr>
        <p:txBody>
          <a:bodyPr wrap="square" rtlCol="0">
            <a:spAutoFit/>
          </a:bodyPr>
          <a:lstStyle/>
          <a:p>
            <a:r>
              <a:rPr lang="en-US" sz="1200" dirty="0" smtClean="0"/>
              <a:t>Provide username &amp; password</a:t>
            </a:r>
            <a:endParaRPr lang="en-US" sz="1200" dirty="0"/>
          </a:p>
        </p:txBody>
      </p:sp>
      <p:sp>
        <p:nvSpPr>
          <p:cNvPr id="89" name="Rectangle 88"/>
          <p:cNvSpPr/>
          <p:nvPr/>
        </p:nvSpPr>
        <p:spPr>
          <a:xfrm>
            <a:off x="2057400" y="1600200"/>
            <a:ext cx="2590800" cy="276999"/>
          </a:xfrm>
          <a:prstGeom prst="rect">
            <a:avLst/>
          </a:prstGeom>
        </p:spPr>
        <p:txBody>
          <a:bodyPr wrap="square">
            <a:spAutoFit/>
          </a:bodyPr>
          <a:lstStyle/>
          <a:p>
            <a:r>
              <a:rPr lang="en-US" sz="1200" dirty="0" err="1" smtClean="0"/>
              <a:t>validateLoginForm</a:t>
            </a:r>
            <a:r>
              <a:rPr lang="en-US" sz="1200" dirty="0" smtClean="0"/>
              <a:t>()</a:t>
            </a:r>
            <a:endParaRPr lang="en-US" sz="1200" dirty="0"/>
          </a:p>
        </p:txBody>
      </p:sp>
      <p:sp>
        <p:nvSpPr>
          <p:cNvPr id="90" name="Rectangle 89"/>
          <p:cNvSpPr/>
          <p:nvPr/>
        </p:nvSpPr>
        <p:spPr>
          <a:xfrm>
            <a:off x="5029200" y="1905000"/>
            <a:ext cx="1983556" cy="276999"/>
          </a:xfrm>
          <a:prstGeom prst="rect">
            <a:avLst/>
          </a:prstGeom>
        </p:spPr>
        <p:txBody>
          <a:bodyPr wrap="none">
            <a:spAutoFit/>
          </a:bodyPr>
          <a:lstStyle/>
          <a:p>
            <a:r>
              <a:rPr lang="en-US" sz="1200" dirty="0" err="1" smtClean="0"/>
              <a:t>login_form_validating_query</a:t>
            </a:r>
            <a:endParaRPr lang="en-US" sz="1200" dirty="0"/>
          </a:p>
        </p:txBody>
      </p:sp>
      <p:cxnSp>
        <p:nvCxnSpPr>
          <p:cNvPr id="91" name="Straight Arrow Connector 90"/>
          <p:cNvCxnSpPr/>
          <p:nvPr/>
        </p:nvCxnSpPr>
        <p:spPr>
          <a:xfrm rot="10800000">
            <a:off x="381000" y="3962400"/>
            <a:ext cx="2590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561110" y="3754586"/>
            <a:ext cx="2362200" cy="276999"/>
          </a:xfrm>
          <a:prstGeom prst="rect">
            <a:avLst/>
          </a:prstGeom>
          <a:noFill/>
        </p:spPr>
        <p:txBody>
          <a:bodyPr wrap="square" rtlCol="0">
            <a:spAutoFit/>
          </a:bodyPr>
          <a:lstStyle/>
          <a:p>
            <a:r>
              <a:rPr lang="en-US" sz="1200" dirty="0" smtClean="0"/>
              <a:t>display </a:t>
            </a:r>
            <a:r>
              <a:rPr lang="en-US" sz="1200" dirty="0" err="1" smtClean="0"/>
              <a:t>MainForm</a:t>
            </a:r>
            <a:r>
              <a:rPr lang="en-US" sz="1200" dirty="0" smtClean="0"/>
              <a:t> to user</a:t>
            </a:r>
            <a:endParaRPr lang="en-US" sz="1200" dirty="0"/>
          </a:p>
        </p:txBody>
      </p:sp>
      <p:cxnSp>
        <p:nvCxnSpPr>
          <p:cNvPr id="95" name="Straight Arrow Connector 94"/>
          <p:cNvCxnSpPr/>
          <p:nvPr/>
        </p:nvCxnSpPr>
        <p:spPr>
          <a:xfrm>
            <a:off x="1371600" y="5029200"/>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295400" y="4724401"/>
            <a:ext cx="1905000" cy="276999"/>
          </a:xfrm>
          <a:prstGeom prst="rect">
            <a:avLst/>
          </a:prstGeom>
          <a:noFill/>
        </p:spPr>
        <p:txBody>
          <a:bodyPr wrap="square" rtlCol="0">
            <a:spAutoFit/>
          </a:bodyPr>
          <a:lstStyle/>
          <a:p>
            <a:r>
              <a:rPr lang="en-US" sz="1200" dirty="0" smtClean="0"/>
              <a:t>Create </a:t>
            </a:r>
            <a:r>
              <a:rPr lang="en-US" sz="1200" dirty="0" err="1" smtClean="0"/>
              <a:t>WrongUsername</a:t>
            </a:r>
            <a:endParaRPr lang="en-US" sz="1200" dirty="0"/>
          </a:p>
        </p:txBody>
      </p:sp>
      <p:cxnSp>
        <p:nvCxnSpPr>
          <p:cNvPr id="98" name="Straight Arrow Connector 97"/>
          <p:cNvCxnSpPr/>
          <p:nvPr/>
        </p:nvCxnSpPr>
        <p:spPr>
          <a:xfrm rot="10800000">
            <a:off x="304800" y="5410200"/>
            <a:ext cx="2667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457200" y="5181600"/>
            <a:ext cx="2362200" cy="276999"/>
          </a:xfrm>
          <a:prstGeom prst="rect">
            <a:avLst/>
          </a:prstGeom>
          <a:noFill/>
        </p:spPr>
        <p:txBody>
          <a:bodyPr wrap="square" rtlCol="0">
            <a:spAutoFit/>
          </a:bodyPr>
          <a:lstStyle/>
          <a:p>
            <a:r>
              <a:rPr lang="en-US" sz="1200" dirty="0" smtClean="0"/>
              <a:t>display </a:t>
            </a:r>
            <a:r>
              <a:rPr lang="en-US" sz="1200" dirty="0" err="1" smtClean="0"/>
              <a:t>WrongUsername</a:t>
            </a:r>
            <a:r>
              <a:rPr lang="en-US" sz="1200" dirty="0" smtClean="0"/>
              <a:t> to user</a:t>
            </a:r>
            <a:endParaRPr lang="en-US" sz="1200" dirty="0"/>
          </a:p>
        </p:txBody>
      </p:sp>
      <p:sp>
        <p:nvSpPr>
          <p:cNvPr id="102" name="TextBox 101"/>
          <p:cNvSpPr txBox="1"/>
          <p:nvPr/>
        </p:nvSpPr>
        <p:spPr>
          <a:xfrm>
            <a:off x="304800" y="152400"/>
            <a:ext cx="4191000" cy="369332"/>
          </a:xfrm>
          <a:prstGeom prst="rect">
            <a:avLst/>
          </a:prstGeom>
          <a:noFill/>
        </p:spPr>
        <p:txBody>
          <a:bodyPr wrap="square" rtlCol="0">
            <a:spAutoFit/>
          </a:bodyPr>
          <a:lstStyle/>
          <a:p>
            <a:r>
              <a:rPr lang="en-US" dirty="0" smtClean="0"/>
              <a:t>Sequence Diagram for Login Scenario</a:t>
            </a:r>
            <a:endParaRPr lang="en-US" dirty="0"/>
          </a:p>
        </p:txBody>
      </p:sp>
      <p:sp>
        <p:nvSpPr>
          <p:cNvPr id="33" name="Footer Placeholder 3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6096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MainForm</a:t>
            </a:r>
            <a:endParaRPr lang="en-US" dirty="0" smtClean="0"/>
          </a:p>
        </p:txBody>
      </p:sp>
      <p:cxnSp>
        <p:nvCxnSpPr>
          <p:cNvPr id="22" name="Straight Connector 21"/>
          <p:cNvCxnSpPr>
            <a:stCxn id="5" idx="2"/>
          </p:cNvCxnSpPr>
          <p:nvPr/>
        </p:nvCxnSpPr>
        <p:spPr>
          <a:xfrm rot="16200000" flipH="1">
            <a:off x="-1352550" y="3829050"/>
            <a:ext cx="54102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886200" y="609600"/>
            <a:ext cx="1981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dataBaseAndLogic</a:t>
            </a:r>
            <a:endParaRPr lang="en-US" dirty="0" smtClean="0"/>
          </a:p>
        </p:txBody>
      </p:sp>
      <p:cxnSp>
        <p:nvCxnSpPr>
          <p:cNvPr id="28" name="Straight Connector 27"/>
          <p:cNvCxnSpPr>
            <a:stCxn id="27" idx="2"/>
          </p:cNvCxnSpPr>
          <p:nvPr/>
        </p:nvCxnSpPr>
        <p:spPr>
          <a:xfrm rot="5400000">
            <a:off x="2133600" y="3886200"/>
            <a:ext cx="5486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324600" y="6096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JDBCDriver</a:t>
            </a:r>
            <a:endParaRPr lang="en-US" dirty="0" smtClean="0"/>
          </a:p>
        </p:txBody>
      </p:sp>
      <p:cxnSp>
        <p:nvCxnSpPr>
          <p:cNvPr id="32" name="Straight Connector 31"/>
          <p:cNvCxnSpPr>
            <a:stCxn id="31" idx="2"/>
          </p:cNvCxnSpPr>
          <p:nvPr/>
        </p:nvCxnSpPr>
        <p:spPr>
          <a:xfrm rot="5400000">
            <a:off x="4381500" y="3924300"/>
            <a:ext cx="556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52400" y="16764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371600" y="1905000"/>
            <a:ext cx="3505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876800" y="22098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10800000">
            <a:off x="4876800" y="2667000"/>
            <a:ext cx="22860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a:off x="1371600" y="2895600"/>
            <a:ext cx="35052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28600" y="3048000"/>
            <a:ext cx="7924800" cy="3276600"/>
          </a:xfrm>
          <a:prstGeom prst="rect">
            <a:avLst/>
          </a:prstGeom>
          <a:noFill/>
          <a:ln w="12700">
            <a:solidFill>
              <a:schemeClr val="tx2">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rot="10800000">
            <a:off x="0" y="5361801"/>
            <a:ext cx="8534400" cy="76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28600" y="3048000"/>
            <a:ext cx="1676400" cy="276999"/>
          </a:xfrm>
          <a:prstGeom prst="rect">
            <a:avLst/>
          </a:prstGeom>
          <a:noFill/>
        </p:spPr>
        <p:txBody>
          <a:bodyPr wrap="square" rtlCol="0">
            <a:spAutoFit/>
          </a:bodyPr>
          <a:lstStyle/>
          <a:p>
            <a:r>
              <a:rPr lang="en-US" sz="1200" dirty="0" smtClean="0"/>
              <a:t>[Driver id is valid]</a:t>
            </a:r>
            <a:endParaRPr lang="en-US" sz="1200" dirty="0"/>
          </a:p>
        </p:txBody>
      </p:sp>
      <p:sp>
        <p:nvSpPr>
          <p:cNvPr id="71" name="Rectangle 70"/>
          <p:cNvSpPr/>
          <p:nvPr/>
        </p:nvSpPr>
        <p:spPr>
          <a:xfrm>
            <a:off x="2286000" y="6096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UpdateDriverDetail</a:t>
            </a:r>
            <a:endParaRPr lang="en-US" sz="1200" dirty="0" smtClean="0"/>
          </a:p>
        </p:txBody>
      </p:sp>
      <p:cxnSp>
        <p:nvCxnSpPr>
          <p:cNvPr id="77" name="Straight Connector 76"/>
          <p:cNvCxnSpPr/>
          <p:nvPr/>
        </p:nvCxnSpPr>
        <p:spPr>
          <a:xfrm rot="5400000">
            <a:off x="191294" y="3847306"/>
            <a:ext cx="556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1371600" y="3581400"/>
            <a:ext cx="1600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371600" y="3352801"/>
            <a:ext cx="2057400" cy="276999"/>
          </a:xfrm>
          <a:prstGeom prst="rect">
            <a:avLst/>
          </a:prstGeom>
          <a:noFill/>
        </p:spPr>
        <p:txBody>
          <a:bodyPr wrap="square" rtlCol="0">
            <a:spAutoFit/>
          </a:bodyPr>
          <a:lstStyle/>
          <a:p>
            <a:r>
              <a:rPr lang="en-US" sz="1200" dirty="0" smtClean="0"/>
              <a:t>Display </a:t>
            </a:r>
            <a:r>
              <a:rPr lang="en-US" sz="1200" dirty="0" err="1" smtClean="0"/>
              <a:t>UpdateDriverDetails</a:t>
            </a:r>
            <a:endParaRPr lang="en-US" sz="1200" dirty="0"/>
          </a:p>
        </p:txBody>
      </p:sp>
      <p:sp>
        <p:nvSpPr>
          <p:cNvPr id="87" name="TextBox 86"/>
          <p:cNvSpPr txBox="1"/>
          <p:nvPr/>
        </p:nvSpPr>
        <p:spPr>
          <a:xfrm>
            <a:off x="228600" y="5361801"/>
            <a:ext cx="1676400" cy="276999"/>
          </a:xfrm>
          <a:prstGeom prst="rect">
            <a:avLst/>
          </a:prstGeom>
          <a:noFill/>
        </p:spPr>
        <p:txBody>
          <a:bodyPr wrap="square" rtlCol="0">
            <a:spAutoFit/>
          </a:bodyPr>
          <a:lstStyle/>
          <a:p>
            <a:r>
              <a:rPr lang="en-US" sz="1200" dirty="0" smtClean="0"/>
              <a:t>[else]</a:t>
            </a:r>
            <a:endParaRPr lang="en-US" sz="1200" dirty="0"/>
          </a:p>
        </p:txBody>
      </p:sp>
      <p:sp>
        <p:nvSpPr>
          <p:cNvPr id="88" name="TextBox 87"/>
          <p:cNvSpPr txBox="1"/>
          <p:nvPr/>
        </p:nvSpPr>
        <p:spPr>
          <a:xfrm>
            <a:off x="0" y="1371600"/>
            <a:ext cx="1600200" cy="646331"/>
          </a:xfrm>
          <a:prstGeom prst="rect">
            <a:avLst/>
          </a:prstGeom>
          <a:noFill/>
        </p:spPr>
        <p:txBody>
          <a:bodyPr wrap="square" rtlCol="0">
            <a:spAutoFit/>
          </a:bodyPr>
          <a:lstStyle/>
          <a:p>
            <a:r>
              <a:rPr lang="en-US" sz="1200" dirty="0" smtClean="0"/>
              <a:t>Click  update Driver Details &amp; provide Driver Id</a:t>
            </a:r>
            <a:endParaRPr lang="en-US" sz="1200" dirty="0"/>
          </a:p>
        </p:txBody>
      </p:sp>
      <p:sp>
        <p:nvSpPr>
          <p:cNvPr id="89" name="Rectangle 88"/>
          <p:cNvSpPr/>
          <p:nvPr/>
        </p:nvSpPr>
        <p:spPr>
          <a:xfrm>
            <a:off x="2057400" y="1600200"/>
            <a:ext cx="2590800" cy="276999"/>
          </a:xfrm>
          <a:prstGeom prst="rect">
            <a:avLst/>
          </a:prstGeom>
        </p:spPr>
        <p:txBody>
          <a:bodyPr wrap="square">
            <a:spAutoFit/>
          </a:bodyPr>
          <a:lstStyle/>
          <a:p>
            <a:r>
              <a:rPr lang="en-US" sz="1200" dirty="0" err="1" smtClean="0"/>
              <a:t>checkingDriverAvialiability</a:t>
            </a:r>
            <a:r>
              <a:rPr lang="en-US" sz="1200" dirty="0" smtClean="0"/>
              <a:t>()</a:t>
            </a:r>
            <a:endParaRPr lang="en-US" sz="1200" dirty="0"/>
          </a:p>
        </p:txBody>
      </p:sp>
      <p:sp>
        <p:nvSpPr>
          <p:cNvPr id="90" name="Rectangle 89"/>
          <p:cNvSpPr/>
          <p:nvPr/>
        </p:nvSpPr>
        <p:spPr>
          <a:xfrm>
            <a:off x="5029200" y="1905000"/>
            <a:ext cx="2313390" cy="276999"/>
          </a:xfrm>
          <a:prstGeom prst="rect">
            <a:avLst/>
          </a:prstGeom>
        </p:spPr>
        <p:txBody>
          <a:bodyPr wrap="none">
            <a:spAutoFit/>
          </a:bodyPr>
          <a:lstStyle/>
          <a:p>
            <a:r>
              <a:rPr lang="en-US" sz="1200" dirty="0" err="1" smtClean="0"/>
              <a:t>checking_driver_avilaibility_query</a:t>
            </a:r>
            <a:endParaRPr lang="en-US" sz="1200" dirty="0"/>
          </a:p>
        </p:txBody>
      </p:sp>
      <p:cxnSp>
        <p:nvCxnSpPr>
          <p:cNvPr id="91" name="Straight Arrow Connector 90"/>
          <p:cNvCxnSpPr/>
          <p:nvPr/>
        </p:nvCxnSpPr>
        <p:spPr>
          <a:xfrm rot="10800000">
            <a:off x="381000" y="3962400"/>
            <a:ext cx="2590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561110" y="3754586"/>
            <a:ext cx="2362200" cy="276999"/>
          </a:xfrm>
          <a:prstGeom prst="rect">
            <a:avLst/>
          </a:prstGeom>
          <a:noFill/>
        </p:spPr>
        <p:txBody>
          <a:bodyPr wrap="square" rtlCol="0">
            <a:spAutoFit/>
          </a:bodyPr>
          <a:lstStyle/>
          <a:p>
            <a:r>
              <a:rPr lang="en-US" sz="1200" dirty="0" smtClean="0"/>
              <a:t>display </a:t>
            </a:r>
            <a:r>
              <a:rPr lang="en-US" sz="1200" dirty="0" err="1" smtClean="0"/>
              <a:t>updateDriverDetail</a:t>
            </a:r>
            <a:r>
              <a:rPr lang="en-US" sz="1200" dirty="0" smtClean="0"/>
              <a:t> to user</a:t>
            </a:r>
            <a:endParaRPr lang="en-US" sz="1200" dirty="0"/>
          </a:p>
        </p:txBody>
      </p:sp>
      <p:cxnSp>
        <p:nvCxnSpPr>
          <p:cNvPr id="98" name="Straight Arrow Connector 97"/>
          <p:cNvCxnSpPr/>
          <p:nvPr/>
        </p:nvCxnSpPr>
        <p:spPr>
          <a:xfrm rot="10800000">
            <a:off x="304800" y="6096000"/>
            <a:ext cx="2667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81000" y="5811985"/>
            <a:ext cx="2362200" cy="276999"/>
          </a:xfrm>
          <a:prstGeom prst="rect">
            <a:avLst/>
          </a:prstGeom>
          <a:noFill/>
        </p:spPr>
        <p:txBody>
          <a:bodyPr wrap="square" rtlCol="0">
            <a:spAutoFit/>
          </a:bodyPr>
          <a:lstStyle/>
          <a:p>
            <a:r>
              <a:rPr lang="en-US" sz="1200" dirty="0" smtClean="0"/>
              <a:t>display “No Such Driver Id Exist”</a:t>
            </a:r>
            <a:endParaRPr lang="en-US" sz="1200" dirty="0"/>
          </a:p>
        </p:txBody>
      </p:sp>
      <p:sp>
        <p:nvSpPr>
          <p:cNvPr id="30" name="TextBox 29"/>
          <p:cNvSpPr txBox="1"/>
          <p:nvPr/>
        </p:nvSpPr>
        <p:spPr>
          <a:xfrm>
            <a:off x="304800" y="152400"/>
            <a:ext cx="4191000" cy="369332"/>
          </a:xfrm>
          <a:prstGeom prst="rect">
            <a:avLst/>
          </a:prstGeom>
          <a:noFill/>
        </p:spPr>
        <p:txBody>
          <a:bodyPr wrap="square" rtlCol="0">
            <a:spAutoFit/>
          </a:bodyPr>
          <a:lstStyle/>
          <a:p>
            <a:r>
              <a:rPr lang="en-US" dirty="0" smtClean="0"/>
              <a:t>Sequence Diagram to update Driver details</a:t>
            </a:r>
            <a:endParaRPr lang="en-US" dirty="0"/>
          </a:p>
        </p:txBody>
      </p:sp>
      <p:cxnSp>
        <p:nvCxnSpPr>
          <p:cNvPr id="34" name="Straight Arrow Connector 33"/>
          <p:cNvCxnSpPr/>
          <p:nvPr/>
        </p:nvCxnSpPr>
        <p:spPr>
          <a:xfrm>
            <a:off x="228600" y="43434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371600" y="4495800"/>
            <a:ext cx="3505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4953000" y="4419600"/>
            <a:ext cx="2005614" cy="276999"/>
          </a:xfrm>
          <a:prstGeom prst="rect">
            <a:avLst/>
          </a:prstGeom>
        </p:spPr>
        <p:txBody>
          <a:bodyPr wrap="none">
            <a:spAutoFit/>
          </a:bodyPr>
          <a:lstStyle/>
          <a:p>
            <a:r>
              <a:rPr lang="en-US" sz="1200" dirty="0" err="1" smtClean="0"/>
              <a:t>Driver_details_update_query</a:t>
            </a:r>
            <a:endParaRPr lang="en-US" sz="1200" dirty="0"/>
          </a:p>
        </p:txBody>
      </p:sp>
      <p:cxnSp>
        <p:nvCxnSpPr>
          <p:cNvPr id="37" name="Straight Arrow Connector 36"/>
          <p:cNvCxnSpPr/>
          <p:nvPr/>
        </p:nvCxnSpPr>
        <p:spPr>
          <a:xfrm>
            <a:off x="4876800" y="47244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a:off x="4876800" y="4953000"/>
            <a:ext cx="22860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10800000">
            <a:off x="1295400" y="5105400"/>
            <a:ext cx="35052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0" y="4114800"/>
            <a:ext cx="1676400" cy="276999"/>
          </a:xfrm>
          <a:prstGeom prst="rect">
            <a:avLst/>
          </a:prstGeom>
          <a:noFill/>
        </p:spPr>
        <p:txBody>
          <a:bodyPr wrap="square" rtlCol="0">
            <a:spAutoFit/>
          </a:bodyPr>
          <a:lstStyle/>
          <a:p>
            <a:r>
              <a:rPr lang="en-US" sz="1200" dirty="0" smtClean="0"/>
              <a:t>Update Driver details</a:t>
            </a:r>
            <a:endParaRPr lang="en-US" sz="1200" dirty="0"/>
          </a:p>
        </p:txBody>
      </p:sp>
      <p:sp>
        <p:nvSpPr>
          <p:cNvPr id="41" name="Rectangle 40"/>
          <p:cNvSpPr/>
          <p:nvPr/>
        </p:nvSpPr>
        <p:spPr>
          <a:xfrm>
            <a:off x="1676400" y="4191000"/>
            <a:ext cx="2362200" cy="276999"/>
          </a:xfrm>
          <a:prstGeom prst="rect">
            <a:avLst/>
          </a:prstGeom>
        </p:spPr>
        <p:txBody>
          <a:bodyPr wrap="square">
            <a:spAutoFit/>
          </a:bodyPr>
          <a:lstStyle/>
          <a:p>
            <a:r>
              <a:rPr lang="en-US" sz="1200" dirty="0" err="1" smtClean="0"/>
              <a:t>updateDriverGeneralEntry</a:t>
            </a:r>
            <a:r>
              <a:rPr lang="en-US" sz="1200" dirty="0" smtClean="0"/>
              <a:t>()</a:t>
            </a:r>
            <a:endParaRPr lang="en-US" sz="1200" dirty="0"/>
          </a:p>
        </p:txBody>
      </p:sp>
      <p:sp>
        <p:nvSpPr>
          <p:cNvPr id="42" name="Footer Placeholder 41"/>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0"/>
            <a:ext cx="9144000" cy="6553200"/>
          </a:xfrm>
        </p:spPr>
        <p:txBody>
          <a:bodyPr>
            <a:normAutofit fontScale="90000"/>
          </a:bodyPr>
          <a:lstStyle/>
          <a:p>
            <a:pPr marL="742950" indent="-742950" algn="l"/>
            <a:r>
              <a:rPr lang="en-US" sz="4000" dirty="0" smtClean="0"/>
              <a:t>SQL(Structured Query Language) is divided into</a:t>
            </a:r>
            <a:r>
              <a:rPr lang="en-US" dirty="0" smtClean="0"/>
              <a:t/>
            </a:r>
            <a:br>
              <a:rPr lang="en-US" dirty="0" smtClean="0"/>
            </a:br>
            <a:r>
              <a:rPr lang="en-US" sz="3100" dirty="0" smtClean="0"/>
              <a:t>1.DDL(Data Definition Language): Queries related to creating or changing structure of db or table. Example: </a:t>
            </a:r>
            <a:r>
              <a:rPr lang="en-US" sz="3100" dirty="0" smtClean="0">
                <a:solidFill>
                  <a:srgbClr val="FF0000"/>
                </a:solidFill>
              </a:rPr>
              <a:t>create</a:t>
            </a:r>
            <a:r>
              <a:rPr lang="en-US" sz="3100" dirty="0" smtClean="0"/>
              <a:t> db, </a:t>
            </a:r>
            <a:r>
              <a:rPr lang="en-US" sz="3100" dirty="0" smtClean="0">
                <a:solidFill>
                  <a:srgbClr val="FF0000"/>
                </a:solidFill>
              </a:rPr>
              <a:t>create</a:t>
            </a:r>
            <a:r>
              <a:rPr lang="en-US" sz="3100" dirty="0" smtClean="0"/>
              <a:t> table, </a:t>
            </a:r>
            <a:r>
              <a:rPr lang="en-US" sz="3100" dirty="0" smtClean="0">
                <a:solidFill>
                  <a:srgbClr val="FF0000"/>
                </a:solidFill>
              </a:rPr>
              <a:t>alter</a:t>
            </a:r>
            <a:r>
              <a:rPr lang="en-US" sz="3100" dirty="0" smtClean="0"/>
              <a:t> table(add column or drop column), </a:t>
            </a:r>
            <a:r>
              <a:rPr lang="en-US" sz="3100" dirty="0" smtClean="0">
                <a:solidFill>
                  <a:srgbClr val="FF0000"/>
                </a:solidFill>
              </a:rPr>
              <a:t>drop</a:t>
            </a:r>
            <a:r>
              <a:rPr lang="en-US" sz="3100" dirty="0" smtClean="0"/>
              <a:t> db or table</a:t>
            </a:r>
            <a:br>
              <a:rPr lang="en-US" sz="3100" dirty="0" smtClean="0"/>
            </a:br>
            <a:r>
              <a:rPr lang="en-US" sz="3100" dirty="0" smtClean="0"/>
              <a:t>2.DML(Data manipulation Language)</a:t>
            </a:r>
            <a:br>
              <a:rPr lang="en-US" sz="3100" dirty="0" smtClean="0"/>
            </a:br>
            <a:r>
              <a:rPr lang="en-US" sz="3100" dirty="0" smtClean="0">
                <a:solidFill>
                  <a:srgbClr val="FF0000"/>
                </a:solidFill>
              </a:rPr>
              <a:t>insert</a:t>
            </a:r>
            <a:r>
              <a:rPr lang="en-US" sz="3100" dirty="0" smtClean="0"/>
              <a:t>, </a:t>
            </a:r>
            <a:r>
              <a:rPr lang="en-US" sz="3100" dirty="0" smtClean="0">
                <a:solidFill>
                  <a:srgbClr val="FF0000"/>
                </a:solidFill>
              </a:rPr>
              <a:t>update</a:t>
            </a:r>
            <a:r>
              <a:rPr lang="en-US" sz="3100" dirty="0" smtClean="0"/>
              <a:t>, </a:t>
            </a:r>
            <a:r>
              <a:rPr lang="en-US" sz="3100" dirty="0" smtClean="0">
                <a:solidFill>
                  <a:srgbClr val="FF0000"/>
                </a:solidFill>
              </a:rPr>
              <a:t>delete</a:t>
            </a:r>
            <a:r>
              <a:rPr lang="en-US" sz="3100" dirty="0" smtClean="0"/>
              <a:t>, </a:t>
            </a:r>
            <a:r>
              <a:rPr lang="en-US" sz="3100" dirty="0" smtClean="0">
                <a:solidFill>
                  <a:srgbClr val="FF0000"/>
                </a:solidFill>
              </a:rPr>
              <a:t>truncate</a:t>
            </a:r>
            <a:r>
              <a:rPr lang="en-US" sz="3100" dirty="0" smtClean="0"/>
              <a:t>: to insert rows, delete rows and to update data</a:t>
            </a:r>
            <a:br>
              <a:rPr lang="en-US" sz="3100" dirty="0" smtClean="0"/>
            </a:br>
            <a:r>
              <a:rPr lang="en-US" sz="3100" dirty="0" smtClean="0"/>
              <a:t>3.DQL(Data Query Language) </a:t>
            </a:r>
            <a:r>
              <a:rPr lang="en-US" sz="3100" dirty="0" smtClean="0">
                <a:solidFill>
                  <a:srgbClr val="FF0000"/>
                </a:solidFill>
              </a:rPr>
              <a:t>select </a:t>
            </a:r>
            <a:r>
              <a:rPr lang="en-US" sz="3100" dirty="0" smtClean="0"/>
              <a:t>: used to retrieve data in table(s)</a:t>
            </a:r>
            <a:br>
              <a:rPr lang="en-US" sz="3100" dirty="0" smtClean="0"/>
            </a:br>
            <a:r>
              <a:rPr lang="en-US" sz="3100" dirty="0" smtClean="0"/>
              <a:t>4.TCL(Transaction Control Language)</a:t>
            </a:r>
            <a:br>
              <a:rPr lang="en-US" sz="3100" dirty="0" smtClean="0"/>
            </a:br>
            <a:r>
              <a:rPr lang="en-US" sz="3100" dirty="0" smtClean="0">
                <a:solidFill>
                  <a:srgbClr val="FF0000"/>
                </a:solidFill>
              </a:rPr>
              <a:t>commit</a:t>
            </a:r>
            <a:r>
              <a:rPr lang="en-US" sz="3100" dirty="0" smtClean="0"/>
              <a:t>, </a:t>
            </a:r>
            <a:r>
              <a:rPr lang="en-US" sz="3100" dirty="0" smtClean="0">
                <a:solidFill>
                  <a:srgbClr val="FF0000"/>
                </a:solidFill>
              </a:rPr>
              <a:t>rollback</a:t>
            </a:r>
            <a:r>
              <a:rPr lang="en-US" sz="3100" dirty="0" smtClean="0"/>
              <a:t> a Transaction</a:t>
            </a:r>
            <a:br>
              <a:rPr lang="en-US" sz="3100" dirty="0" smtClean="0"/>
            </a:br>
            <a:r>
              <a:rPr lang="en-US" sz="3100" dirty="0" smtClean="0"/>
              <a:t>5.DCL(Data Control Language)</a:t>
            </a:r>
            <a:br>
              <a:rPr lang="en-US" sz="3100" dirty="0" smtClean="0"/>
            </a:br>
            <a:r>
              <a:rPr lang="en-US" sz="3100" dirty="0" smtClean="0">
                <a:solidFill>
                  <a:srgbClr val="FF0000"/>
                </a:solidFill>
              </a:rPr>
              <a:t>grant</a:t>
            </a:r>
            <a:r>
              <a:rPr lang="en-US" sz="3100" dirty="0" smtClean="0"/>
              <a:t>, </a:t>
            </a:r>
            <a:r>
              <a:rPr lang="en-US" sz="3100" dirty="0" smtClean="0">
                <a:solidFill>
                  <a:srgbClr val="FF0000"/>
                </a:solidFill>
              </a:rPr>
              <a:t>revoke</a:t>
            </a:r>
            <a:r>
              <a:rPr lang="en-US" sz="3100" dirty="0" smtClean="0"/>
              <a:t> Privileges to/from a user. Generally DCL is used by DBA.</a:t>
            </a:r>
            <a:br>
              <a:rPr lang="en-US" sz="3100" dirty="0" smtClean="0"/>
            </a:br>
            <a:endParaRPr lang="en-US" sz="31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fontScale="90000"/>
          </a:bodyPr>
          <a:lstStyle/>
          <a:p>
            <a:pPr marL="742950" indent="-742950" algn="l"/>
            <a:r>
              <a:rPr lang="en-US" sz="3100" dirty="0" smtClean="0"/>
              <a:t>SQL Commands</a:t>
            </a:r>
            <a:br>
              <a:rPr lang="en-US" sz="3100" dirty="0" smtClean="0"/>
            </a:br>
            <a:r>
              <a:rPr lang="en-US" sz="2200" dirty="0" smtClean="0">
                <a:solidFill>
                  <a:srgbClr val="FF0000"/>
                </a:solidFill>
              </a:rPr>
              <a:t> show databases; </a:t>
            </a:r>
            <a:r>
              <a:rPr lang="en-US" sz="2200" dirty="0" smtClean="0"/>
              <a:t>- to view all  existing databases in the database server</a:t>
            </a:r>
            <a:br>
              <a:rPr lang="en-US" sz="2200" dirty="0" smtClean="0"/>
            </a:br>
            <a:r>
              <a:rPr lang="en-US" sz="2200" dirty="0" smtClean="0">
                <a:solidFill>
                  <a:srgbClr val="FF0000"/>
                </a:solidFill>
              </a:rPr>
              <a:t> use </a:t>
            </a:r>
            <a:r>
              <a:rPr lang="en-US" sz="2200" dirty="0" err="1" smtClean="0">
                <a:solidFill>
                  <a:srgbClr val="FF0000"/>
                </a:solidFill>
              </a:rPr>
              <a:t>kkkk</a:t>
            </a:r>
            <a:r>
              <a:rPr lang="en-US" sz="2200" dirty="0" smtClean="0">
                <a:solidFill>
                  <a:srgbClr val="FF0000"/>
                </a:solidFill>
              </a:rPr>
              <a:t>;  </a:t>
            </a:r>
            <a:r>
              <a:rPr lang="en-US" sz="2200" dirty="0" smtClean="0"/>
              <a:t>- to select a specific database</a:t>
            </a:r>
            <a:br>
              <a:rPr lang="en-US" sz="2200" dirty="0" smtClean="0"/>
            </a:br>
            <a:r>
              <a:rPr lang="en-US" sz="2200" dirty="0" smtClean="0">
                <a:solidFill>
                  <a:srgbClr val="FF0000"/>
                </a:solidFill>
              </a:rPr>
              <a:t>drop database </a:t>
            </a:r>
            <a:r>
              <a:rPr lang="en-US" sz="2200" dirty="0" err="1" smtClean="0">
                <a:solidFill>
                  <a:srgbClr val="FF0000"/>
                </a:solidFill>
              </a:rPr>
              <a:t>aaaa</a:t>
            </a:r>
            <a:r>
              <a:rPr lang="en-US" sz="2200" dirty="0" smtClean="0">
                <a:solidFill>
                  <a:srgbClr val="FF0000"/>
                </a:solidFill>
              </a:rPr>
              <a:t>;  </a:t>
            </a:r>
            <a:r>
              <a:rPr lang="en-US" sz="2200" dirty="0" smtClean="0"/>
              <a:t>- completely destroy the database </a:t>
            </a:r>
            <a:r>
              <a:rPr lang="en-US" sz="2200" dirty="0" err="1" smtClean="0"/>
              <a:t>aaaa</a:t>
            </a:r>
            <a:r>
              <a:rPr lang="en-US" sz="2200" dirty="0" smtClean="0"/>
              <a:t/>
            </a:r>
            <a:br>
              <a:rPr lang="en-US" sz="2200" dirty="0" smtClean="0"/>
            </a:br>
            <a:r>
              <a:rPr lang="en-US" sz="2200" dirty="0" smtClean="0">
                <a:solidFill>
                  <a:srgbClr val="FF0000"/>
                </a:solidFill>
              </a:rPr>
              <a:t>create database </a:t>
            </a:r>
            <a:r>
              <a:rPr lang="en-US" sz="2200" dirty="0" err="1" smtClean="0">
                <a:solidFill>
                  <a:srgbClr val="FF0000"/>
                </a:solidFill>
              </a:rPr>
              <a:t>abcdef</a:t>
            </a:r>
            <a:r>
              <a:rPr lang="en-US" sz="2200" dirty="0" smtClean="0">
                <a:solidFill>
                  <a:srgbClr val="FF0000"/>
                </a:solidFill>
              </a:rPr>
              <a:t>; </a:t>
            </a:r>
            <a:r>
              <a:rPr lang="en-US" sz="2200" dirty="0" smtClean="0"/>
              <a:t>- create the database  </a:t>
            </a:r>
            <a:r>
              <a:rPr lang="en-US" sz="2200" dirty="0" err="1" smtClean="0"/>
              <a:t>abcdef</a:t>
            </a:r>
            <a:r>
              <a:rPr lang="en-US" sz="2200" dirty="0" smtClean="0"/>
              <a:t/>
            </a:r>
            <a:br>
              <a:rPr lang="en-US" sz="2200" dirty="0" smtClean="0"/>
            </a:br>
            <a:r>
              <a:rPr lang="en-US" sz="2200" dirty="0" smtClean="0"/>
              <a:t> </a:t>
            </a:r>
            <a:r>
              <a:rPr lang="en-US" sz="2200" dirty="0" smtClean="0">
                <a:solidFill>
                  <a:srgbClr val="FF0000"/>
                </a:solidFill>
              </a:rPr>
              <a:t>show tables; </a:t>
            </a:r>
            <a:r>
              <a:rPr lang="en-US" sz="2200" dirty="0" smtClean="0"/>
              <a:t>- to view all tables in current database</a:t>
            </a:r>
            <a:br>
              <a:rPr lang="en-US" sz="2200" dirty="0" smtClean="0"/>
            </a:br>
            <a:r>
              <a:rPr lang="en-US" sz="2200" dirty="0" smtClean="0"/>
              <a:t> </a:t>
            </a:r>
            <a:r>
              <a:rPr lang="en-US" sz="2200" dirty="0" smtClean="0">
                <a:solidFill>
                  <a:srgbClr val="FF0000"/>
                </a:solidFill>
              </a:rPr>
              <a:t>CREATE TABLE institute(id INT, name VARCHAR(50), </a:t>
            </a:r>
            <a:r>
              <a:rPr lang="en-US" sz="2200" dirty="0" err="1" smtClean="0">
                <a:solidFill>
                  <a:srgbClr val="FF0000"/>
                </a:solidFill>
              </a:rPr>
              <a:t>addr</a:t>
            </a:r>
            <a:r>
              <a:rPr lang="en-US" sz="2200" dirty="0" smtClean="0">
                <a:solidFill>
                  <a:srgbClr val="FF0000"/>
                </a:solidFill>
              </a:rPr>
              <a:t> VARCHAR(100)); </a:t>
            </a:r>
            <a:r>
              <a:rPr lang="en-US" sz="2200" dirty="0" smtClean="0"/>
              <a:t>- creates a table with the name institute, with three columns id, name, and </a:t>
            </a:r>
            <a:r>
              <a:rPr lang="en-US" sz="2200" dirty="0" err="1" smtClean="0"/>
              <a:t>addr</a:t>
            </a:r>
            <a:r>
              <a:rPr lang="en-US" sz="2200" dirty="0" smtClean="0"/>
              <a:t/>
            </a:r>
            <a:br>
              <a:rPr lang="en-US" sz="2200" dirty="0" smtClean="0"/>
            </a:br>
            <a:r>
              <a:rPr lang="en-US" sz="2200" dirty="0" smtClean="0"/>
              <a:t> </a:t>
            </a:r>
            <a:r>
              <a:rPr lang="en-US" sz="2200" dirty="0" smtClean="0">
                <a:solidFill>
                  <a:srgbClr val="FF0000"/>
                </a:solidFill>
              </a:rPr>
              <a:t>DESC institute; </a:t>
            </a:r>
            <a:r>
              <a:rPr lang="en-US" sz="2200" dirty="0" smtClean="0"/>
              <a:t>- describe the structure of institute table</a:t>
            </a:r>
            <a:br>
              <a:rPr lang="en-US" sz="2200" dirty="0" smtClean="0"/>
            </a:br>
            <a:r>
              <a:rPr lang="en-US" sz="2200" dirty="0" smtClean="0">
                <a:solidFill>
                  <a:srgbClr val="FF0000"/>
                </a:solidFill>
              </a:rPr>
              <a:t>INSERT INTO institute VALUES(2,'abc </a:t>
            </a:r>
            <a:r>
              <a:rPr lang="en-US" sz="2200" dirty="0" err="1" smtClean="0">
                <a:solidFill>
                  <a:srgbClr val="FF0000"/>
                </a:solidFill>
              </a:rPr>
              <a:t>institute','jp</a:t>
            </a:r>
            <a:r>
              <a:rPr lang="en-US" sz="2200" dirty="0" smtClean="0">
                <a:solidFill>
                  <a:srgbClr val="FF0000"/>
                </a:solidFill>
              </a:rPr>
              <a:t> </a:t>
            </a:r>
            <a:r>
              <a:rPr lang="en-US" sz="2200" dirty="0" err="1" smtClean="0">
                <a:solidFill>
                  <a:srgbClr val="FF0000"/>
                </a:solidFill>
              </a:rPr>
              <a:t>ngr</a:t>
            </a:r>
            <a:r>
              <a:rPr lang="en-US" sz="2200" dirty="0" smtClean="0">
                <a:solidFill>
                  <a:srgbClr val="FF0000"/>
                </a:solidFill>
              </a:rPr>
              <a:t>');</a:t>
            </a:r>
            <a:r>
              <a:rPr lang="en-US" sz="2200" dirty="0" smtClean="0"/>
              <a:t/>
            </a:r>
            <a:br>
              <a:rPr lang="en-US" sz="2200" dirty="0" smtClean="0"/>
            </a:br>
            <a:r>
              <a:rPr lang="en-US" sz="2200" dirty="0" smtClean="0">
                <a:solidFill>
                  <a:srgbClr val="FF0000"/>
                </a:solidFill>
              </a:rPr>
              <a:t> SELECT * FROM institute; </a:t>
            </a:r>
            <a:r>
              <a:rPr lang="en-US" sz="2200" dirty="0" smtClean="0"/>
              <a:t>-retrieve all rows and cols from </a:t>
            </a:r>
            <a:r>
              <a:rPr lang="en-US" sz="2200" dirty="0" err="1" smtClean="0"/>
              <a:t>insitute</a:t>
            </a:r>
            <a:r>
              <a:rPr lang="en-US" sz="2200" dirty="0" smtClean="0"/>
              <a:t> table</a:t>
            </a:r>
            <a:br>
              <a:rPr lang="en-US" sz="2200" dirty="0" smtClean="0"/>
            </a:br>
            <a:r>
              <a:rPr lang="en-US" sz="2200" dirty="0" smtClean="0">
                <a:solidFill>
                  <a:srgbClr val="FF0000"/>
                </a:solidFill>
              </a:rPr>
              <a:t> INSERT INTO institute(id, name) VALUES(3,'some inst name'); </a:t>
            </a:r>
            <a:r>
              <a:rPr lang="en-US" sz="2200" dirty="0" smtClean="0"/>
              <a:t>-insert a row with data only for specified columns</a:t>
            </a:r>
            <a:br>
              <a:rPr lang="en-US" sz="2200" dirty="0" smtClean="0"/>
            </a:br>
            <a:r>
              <a:rPr lang="en-US" sz="2200" dirty="0" smtClean="0"/>
              <a:t> </a:t>
            </a:r>
            <a:r>
              <a:rPr lang="en-US" sz="2200" dirty="0" smtClean="0">
                <a:solidFill>
                  <a:srgbClr val="FF0000"/>
                </a:solidFill>
              </a:rPr>
              <a:t>SELECT </a:t>
            </a:r>
            <a:r>
              <a:rPr lang="en-US" sz="2200" dirty="0" err="1" smtClean="0">
                <a:solidFill>
                  <a:srgbClr val="FF0000"/>
                </a:solidFill>
              </a:rPr>
              <a:t>name,addr</a:t>
            </a:r>
            <a:r>
              <a:rPr lang="en-US" sz="2200" dirty="0" smtClean="0">
                <a:solidFill>
                  <a:srgbClr val="FF0000"/>
                </a:solidFill>
              </a:rPr>
              <a:t> FROM institute WHERE id=2; </a:t>
            </a:r>
            <a:r>
              <a:rPr lang="en-US" sz="2200" dirty="0" smtClean="0"/>
              <a:t>- retrieve only name and </a:t>
            </a:r>
            <a:r>
              <a:rPr lang="en-US" sz="2200" dirty="0" err="1" smtClean="0"/>
              <a:t>addr</a:t>
            </a:r>
            <a:r>
              <a:rPr lang="en-US" sz="2200" dirty="0" smtClean="0"/>
              <a:t> cols, for the rows whose id is 2</a:t>
            </a:r>
            <a:br>
              <a:rPr lang="en-US" sz="2200" dirty="0" smtClean="0"/>
            </a:br>
            <a:r>
              <a:rPr lang="en-US" sz="2200" dirty="0" smtClean="0"/>
              <a:t> </a:t>
            </a:r>
            <a:r>
              <a:rPr lang="en-US" sz="2200" dirty="0" smtClean="0">
                <a:solidFill>
                  <a:srgbClr val="FF0000"/>
                </a:solidFill>
              </a:rPr>
              <a:t>ALTER TABLE institute ADD COLUMN city VARCHAR(20); </a:t>
            </a:r>
            <a:r>
              <a:rPr lang="en-US" sz="2200" dirty="0" smtClean="0"/>
              <a:t>- adds a city column to institute table</a:t>
            </a:r>
            <a:br>
              <a:rPr lang="en-US" sz="2200" dirty="0" smtClean="0"/>
            </a:br>
            <a:r>
              <a:rPr lang="en-US" sz="2200" dirty="0" smtClean="0"/>
              <a:t>UPDATE TABLE institute set id=25 WHERE id=3;</a:t>
            </a:r>
            <a:br>
              <a:rPr lang="en-US" sz="2200" dirty="0" smtClean="0"/>
            </a:br>
            <a:r>
              <a:rPr lang="en-US" sz="2200" dirty="0" smtClean="0"/>
              <a:t> </a:t>
            </a:r>
            <a:r>
              <a:rPr lang="en-US" sz="2200" dirty="0" smtClean="0">
                <a:solidFill>
                  <a:srgbClr val="FF0000"/>
                </a:solidFill>
              </a:rPr>
              <a:t>delete from institute where name like 'java%'; </a:t>
            </a:r>
            <a:r>
              <a:rPr lang="en-US" sz="2200" dirty="0" smtClean="0"/>
              <a:t>- deletes the rows with name column value starts with java</a:t>
            </a:r>
            <a:br>
              <a:rPr lang="en-US" sz="2200" dirty="0" smtClean="0"/>
            </a:br>
            <a:r>
              <a:rPr lang="en-US" sz="2200" dirty="0" smtClean="0"/>
              <a:t> </a:t>
            </a:r>
            <a:r>
              <a:rPr lang="en-US" sz="2200" dirty="0" smtClean="0">
                <a:solidFill>
                  <a:srgbClr val="FF0000"/>
                </a:solidFill>
              </a:rPr>
              <a:t>delete from institute; </a:t>
            </a:r>
            <a:r>
              <a:rPr lang="en-US" sz="2200" dirty="0" smtClean="0"/>
              <a:t>- deletes only rows(and not table), one by one, where condition can be used</a:t>
            </a:r>
            <a:r>
              <a:rPr lang="en-US" sz="2200" dirty="0" smtClean="0">
                <a:solidFill>
                  <a:srgbClr val="FF0000"/>
                </a:solidFill>
              </a:rPr>
              <a:t/>
            </a:r>
            <a:br>
              <a:rPr lang="en-US" sz="2200" dirty="0" smtClean="0">
                <a:solidFill>
                  <a:srgbClr val="FF0000"/>
                </a:solidFill>
              </a:rPr>
            </a:br>
            <a:r>
              <a:rPr lang="en-US" sz="2200" dirty="0" smtClean="0">
                <a:solidFill>
                  <a:srgbClr val="FF0000"/>
                </a:solidFill>
              </a:rPr>
              <a:t> truncate institute; </a:t>
            </a:r>
            <a:r>
              <a:rPr lang="en-US" sz="2200" dirty="0" smtClean="0"/>
              <a:t>- deletes only rows in table, all at a time. No where condition</a:t>
            </a:r>
            <a:r>
              <a:rPr lang="en-US" sz="2200" dirty="0" smtClean="0">
                <a:solidFill>
                  <a:srgbClr val="FF0000"/>
                </a:solidFill>
              </a:rPr>
              <a:t/>
            </a:r>
            <a:br>
              <a:rPr lang="en-US" sz="2200" dirty="0" smtClean="0">
                <a:solidFill>
                  <a:srgbClr val="FF0000"/>
                </a:solidFill>
              </a:rPr>
            </a:br>
            <a:r>
              <a:rPr lang="en-US" sz="2200" dirty="0" smtClean="0">
                <a:solidFill>
                  <a:srgbClr val="FF0000"/>
                </a:solidFill>
              </a:rPr>
              <a:t> drop table institute; </a:t>
            </a:r>
            <a:r>
              <a:rPr lang="en-US" sz="2200" dirty="0" smtClean="0"/>
              <a:t>- destroys institute table along with all table rows</a:t>
            </a:r>
            <a:endParaRPr lang="en-US" sz="22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marL="742950" indent="-742950" algn="l"/>
            <a:r>
              <a:rPr lang="en-US" sz="3100" dirty="0" smtClean="0"/>
              <a:t>Multiple Conditions in WHERE CLAUSE</a:t>
            </a:r>
            <a:br>
              <a:rPr lang="en-US" sz="3100" dirty="0" smtClean="0"/>
            </a:br>
            <a:r>
              <a:rPr lang="en-US" sz="3100" dirty="0" smtClean="0"/>
              <a:t>It is possible to specify multiple conditions in WHERE clause by using AND, OR keywords</a:t>
            </a:r>
            <a:br>
              <a:rPr lang="en-US" sz="3100" dirty="0" smtClean="0"/>
            </a:br>
            <a:r>
              <a:rPr lang="en-US" sz="3100" dirty="0" smtClean="0"/>
              <a:t>For </a:t>
            </a:r>
            <a:r>
              <a:rPr lang="en-US" sz="3100" dirty="0" err="1" smtClean="0"/>
              <a:t>eg</a:t>
            </a:r>
            <a:r>
              <a:rPr lang="en-US" sz="3100" dirty="0" smtClean="0"/>
              <a:t>: </a:t>
            </a:r>
            <a:r>
              <a:rPr lang="en-US" sz="3100" dirty="0" smtClean="0">
                <a:solidFill>
                  <a:srgbClr val="FF0000"/>
                </a:solidFill>
              </a:rPr>
              <a:t>DELETE FROM institute WHERE id&gt;4 AND name like ‘a%’;</a:t>
            </a:r>
            <a:r>
              <a:rPr lang="en-US" sz="3100" dirty="0" smtClean="0"/>
              <a:t> - deletes all records whose id greater than 4 and name starts with a</a:t>
            </a:r>
            <a:br>
              <a:rPr lang="en-US" sz="3100" dirty="0" smtClean="0"/>
            </a:br>
            <a:r>
              <a:rPr lang="en-US" sz="3100" dirty="0" smtClean="0"/>
              <a:t/>
            </a:r>
            <a:br>
              <a:rPr lang="en-US" sz="3100" dirty="0" smtClean="0"/>
            </a:br>
            <a:r>
              <a:rPr lang="en-US" sz="3100" dirty="0" smtClean="0"/>
              <a:t>NOTE: same procedure can be applied to any number of conditions</a:t>
            </a:r>
            <a:endParaRPr lang="en-US" sz="22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fontScale="90000"/>
          </a:bodyPr>
          <a:lstStyle/>
          <a:p>
            <a:pPr marL="742950" indent="-742950" algn="l"/>
            <a:r>
              <a:rPr lang="en-US" sz="3100" dirty="0" smtClean="0">
                <a:solidFill>
                  <a:srgbClr val="FF0000"/>
                </a:solidFill>
              </a:rPr>
              <a:t>Join Multiple Tables:</a:t>
            </a:r>
            <a:r>
              <a:rPr lang="en-US" sz="3100" dirty="0" smtClean="0"/>
              <a:t/>
            </a:r>
            <a:br>
              <a:rPr lang="en-US" sz="3100" dirty="0" smtClean="0"/>
            </a:br>
            <a:r>
              <a:rPr lang="en-US" sz="3100" dirty="0" smtClean="0"/>
              <a:t>As known, data is stored in various tables, and quite often it is required to retrieve data or records by joining multiple tables.</a:t>
            </a:r>
            <a:br>
              <a:rPr lang="en-US" sz="3100" dirty="0" smtClean="0"/>
            </a:br>
            <a:r>
              <a:rPr lang="en-US" sz="3100" dirty="0" smtClean="0">
                <a:solidFill>
                  <a:srgbClr val="FF0000"/>
                </a:solidFill>
              </a:rPr>
              <a:t>SELECT a.col1,a.col2,b.col3 FROM Table1 a, Table2 b WHERE a.col1 = b.col1; </a:t>
            </a:r>
            <a:r>
              <a:rPr lang="en-US" sz="3100" dirty="0" smtClean="0"/>
              <a:t>- JOIN has all rows of left and right side table</a:t>
            </a:r>
            <a:br>
              <a:rPr lang="en-US" sz="3100" dirty="0" smtClean="0"/>
            </a:br>
            <a:r>
              <a:rPr lang="en-US" sz="3100" dirty="0" smtClean="0"/>
              <a:t/>
            </a:r>
            <a:br>
              <a:rPr lang="en-US" sz="3100" dirty="0" smtClean="0"/>
            </a:br>
            <a:r>
              <a:rPr lang="en-US" sz="3100" dirty="0" smtClean="0"/>
              <a:t> </a:t>
            </a:r>
            <a:r>
              <a:rPr lang="en-US" sz="3100" dirty="0" smtClean="0">
                <a:solidFill>
                  <a:srgbClr val="FF0000"/>
                </a:solidFill>
              </a:rPr>
              <a:t>SELECT a.col1,a.col2,b.col3 FROM Table1 a LEFT JOIN Table2 b ON a.col1 = b.col1;  </a:t>
            </a:r>
            <a:r>
              <a:rPr lang="en-US" sz="3100" dirty="0" smtClean="0"/>
              <a:t>- LEFT JOIN has all rows of left side table</a:t>
            </a:r>
            <a:br>
              <a:rPr lang="en-US" sz="3100" dirty="0" smtClean="0"/>
            </a:br>
            <a:r>
              <a:rPr lang="en-US" sz="3100" dirty="0" smtClean="0"/>
              <a:t/>
            </a:r>
            <a:br>
              <a:rPr lang="en-US" sz="3100" dirty="0" smtClean="0"/>
            </a:br>
            <a:r>
              <a:rPr lang="en-US" sz="3100" dirty="0" smtClean="0">
                <a:solidFill>
                  <a:srgbClr val="FF0000"/>
                </a:solidFill>
              </a:rPr>
              <a:t> SELECT a.col1,a.col2,b.col3 FROM Table1 a RIGHT JOIN Table2 b ON a.col1 = b.col1;  </a:t>
            </a:r>
            <a:r>
              <a:rPr lang="en-US" sz="3100" dirty="0" smtClean="0"/>
              <a:t>- Right JOIN has all rows of right side table</a:t>
            </a:r>
            <a:br>
              <a:rPr lang="en-US" sz="3100" dirty="0" smtClean="0"/>
            </a:br>
            <a:endParaRPr lang="en-US" sz="22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pPr marL="742950" indent="-742950" algn="l"/>
            <a:r>
              <a:rPr lang="en-US" sz="3100" dirty="0" smtClean="0"/>
              <a:t>SQL DATATYPES</a:t>
            </a:r>
            <a:br>
              <a:rPr lang="en-US" sz="3100" dirty="0" smtClean="0"/>
            </a:br>
            <a:r>
              <a:rPr lang="en-US" sz="3100" dirty="0" smtClean="0"/>
              <a:t>Data types used in SQL are not same as Java. Below are few SQL data types. Also note that SQL data types may be slightly different for each database(like </a:t>
            </a:r>
            <a:r>
              <a:rPr lang="en-US" sz="3100" dirty="0" err="1" smtClean="0"/>
              <a:t>MySQL</a:t>
            </a:r>
            <a:r>
              <a:rPr lang="en-US" sz="3100" dirty="0" smtClean="0"/>
              <a:t>, Oracle, etc…)</a:t>
            </a:r>
            <a:br>
              <a:rPr lang="en-US" sz="3100" dirty="0" smtClean="0"/>
            </a:br>
            <a:r>
              <a:rPr lang="en-US" sz="3100" dirty="0" smtClean="0"/>
              <a:t>BIGINT, SMALLINT, TINYINT, INT</a:t>
            </a:r>
            <a:br>
              <a:rPr lang="en-US" sz="3100" dirty="0" smtClean="0"/>
            </a:br>
            <a:r>
              <a:rPr lang="en-US" sz="3100" dirty="0" smtClean="0"/>
              <a:t>VARCHAR – to store variable length strings</a:t>
            </a:r>
            <a:br>
              <a:rPr lang="en-US" sz="3100" dirty="0" smtClean="0"/>
            </a:br>
            <a:r>
              <a:rPr lang="en-US" sz="3100" dirty="0" smtClean="0"/>
              <a:t>CHAR – to store fixed number of characters</a:t>
            </a:r>
            <a:br>
              <a:rPr lang="en-US" sz="3100" dirty="0" smtClean="0"/>
            </a:br>
            <a:r>
              <a:rPr lang="en-US" sz="3100" dirty="0" smtClean="0"/>
              <a:t>DATE – to store date</a:t>
            </a:r>
            <a:br>
              <a:rPr lang="en-US" sz="3100" dirty="0" smtClean="0"/>
            </a:br>
            <a:r>
              <a:rPr lang="en-US" sz="3100" dirty="0" smtClean="0"/>
              <a:t>DATETIME – to store date and time</a:t>
            </a:r>
            <a:br>
              <a:rPr lang="en-US" sz="3100" dirty="0" smtClean="0"/>
            </a:br>
            <a:r>
              <a:rPr lang="en-US" sz="3100" dirty="0" smtClean="0"/>
              <a:t>BLOB – to store pictures, </a:t>
            </a:r>
            <a:r>
              <a:rPr lang="en-US" sz="3100" dirty="0" err="1" smtClean="0"/>
              <a:t>videos,etc</a:t>
            </a:r>
            <a:r>
              <a:rPr lang="en-US" sz="3100" dirty="0" smtClean="0"/>
              <a:t>…</a:t>
            </a:r>
            <a:endParaRPr lang="en-US" sz="2200" dirty="0"/>
          </a:p>
        </p:txBody>
      </p:sp>
      <p:sp>
        <p:nvSpPr>
          <p:cNvPr id="3" name="Footer Placeholder 2"/>
          <p:cNvSpPr>
            <a:spLocks noGrp="1"/>
          </p:cNvSpPr>
          <p:nvPr>
            <p:ph type="ftr" sz="quarter" idx="11"/>
          </p:nvPr>
        </p:nvSpPr>
        <p:spPr/>
        <p:txBody>
          <a:bodyPr/>
          <a:lstStyle/>
          <a:p>
            <a:r>
              <a:rPr lang="en-US" smtClean="0"/>
              <a:t>www.java652.com</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2113</TotalTime>
  <Words>1273</Words>
  <Application>Microsoft Office PowerPoint</Application>
  <PresentationFormat>On-screen Show (4:3)</PresentationFormat>
  <Paragraphs>261</Paragraphs>
  <Slides>42</Slides>
  <Notes>9</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JDBC</vt:lpstr>
      <vt:lpstr>Database is used to store data permanently. These days almost all Applications needs database to store its data persistently. Below are the most popular databases 1. MySQL 2. Oracle 3.SQL Server,etc…  SQL(Structured Query Language) is used to interact with databases. SQL is case insensitive language. </vt:lpstr>
      <vt:lpstr>MySQL Database Server or WAMP Server </vt:lpstr>
      <vt:lpstr>Data is stored in tables, with rows and columns</vt:lpstr>
      <vt:lpstr>SQL(Structured Query Language) is divided into 1.DDL(Data Definition Language): Queries related to creating or changing structure of db or table. Example: create db, create table, alter table(add column or drop column), drop db or table 2.DML(Data manipulation Language) insert, update, delete, truncate: to insert rows, delete rows and to update data 3.DQL(Data Query Language) select : used to retrieve data in table(s) 4.TCL(Transaction Control Language) commit, rollback a Transaction 5.DCL(Data Control Language) grant, revoke Privileges to/from a user. Generally DCL is used by DBA. </vt:lpstr>
      <vt:lpstr>SQL Commands  show databases; - to view all  existing databases in the database server  use kkkk;  - to select a specific database drop database aaaa;  - completely destroy the database aaaa create database abcdef; - create the database  abcdef  show tables; - to view all tables in current database  CREATE TABLE institute(id INT, name VARCHAR(50), addr VARCHAR(100)); - creates a table with the name institute, with three columns id, name, and addr  DESC institute; - describe the structure of institute table INSERT INTO institute VALUES(2,'abc institute','jp ngr');  SELECT * FROM institute; -retrieve all rows and cols from insitute table  INSERT INTO institute(id, name) VALUES(3,'some inst name'); -insert a row with data only for specified columns  SELECT name,addr FROM institute WHERE id=2; - retrieve only name and addr cols, for the rows whose id is 2  ALTER TABLE institute ADD COLUMN city VARCHAR(20); - adds a city column to institute table UPDATE TABLE institute set id=25 WHERE id=3;  delete from institute where name like 'java%'; - deletes the rows with name column value starts with java  delete from institute; - deletes only rows(and not table), one by one, where condition can be used  truncate institute; - deletes only rows in table, all at a time. No where condition  drop table institute; - destroys institute table along with all table rows</vt:lpstr>
      <vt:lpstr>Multiple Conditions in WHERE CLAUSE It is possible to specify multiple conditions in WHERE clause by using AND, OR keywords For eg: DELETE FROM institute WHERE id&gt;4 AND name like ‘a%’; - deletes all records whose id greater than 4 and name starts with a  NOTE: same procedure can be applied to any number of conditions</vt:lpstr>
      <vt:lpstr>Join Multiple Tables: As known, data is stored in various tables, and quite often it is required to retrieve data or records by joining multiple tables. SELECT a.col1,a.col2,b.col3 FROM Table1 a, Table2 b WHERE a.col1 = b.col1; - JOIN has all rows of left and right side table   SELECT a.col1,a.col2,b.col3 FROM Table1 a LEFT JOIN Table2 b ON a.col1 = b.col1;  - LEFT JOIN has all rows of left side table   SELECT a.col1,a.col2,b.col3 FROM Table1 a RIGHT JOIN Table2 b ON a.col1 = b.col1;  - Right JOIN has all rows of right side table </vt:lpstr>
      <vt:lpstr>SQL DATATYPES Data types used in SQL are not same as Java. Below are few SQL data types. Also note that SQL data types may be slightly different for each database(like MySQL, Oracle, etc…) BIGINT, SMALLINT, TINYINT, INT VARCHAR – to store variable length strings CHAR – to store fixed number of characters DATE – to store date DATETIME – to store date and time BLOB – to store pictures, videos,etc…</vt:lpstr>
      <vt:lpstr>Column Constraints Below are column constraints which can be specified while creating or altering table 1.NOT NULL – NULL Values not allowed 2.DEFAULT – default value is used, if no value is specified in insert stmt 3.PRIMARY KEY – ensures all values are different in a column, and NULL not allowed 4.AUTO_INCREMENT – Automatically increments a column value, when new record is inserted </vt:lpstr>
      <vt:lpstr>Column Constraints Example  CREATE TABLE institute(id INT PRIMARY KEY, name VARCHAR(50) NOT NULL, addr VARCHAR(100) DEFAULT ‘BTM’); - creates a table with the name institute(null values not allowed), with three columns id(duplicate values not allowed), name(null values not allowed),  and addr</vt:lpstr>
      <vt:lpstr>Foreign Key A Foreign key creates relationship between two columns in different tables.  Lets consider an example with two tables Customer and Plans table.  When FK exists between Customer Plan column and Plan id column, only existing plans can be taken by Customers</vt:lpstr>
      <vt:lpstr>Foreign Key example create table plans(plan_id int primary key,plan_name varchar(50)); insert into plans values(1,'plan a'); insert into plans values(2,'plan b'); insert into plans values(3,'plan c');  create table customers(cust_id int, cust_name varchar(50), cust_plan int, foreign key fk(cust_plan) references plans(plan_id)); insert into customers values(1, 'ravi', 8); ERROR 1452 (23000): Cannot add or update a child row: a foreign key constraint fails (`yyyy`.`customers`, CONSTRAINT `customers_ibfk_1` FOREIGN KEY (`cust_plan`) REFERENCES `plans` (`plan_id`)) insert into customers values(1, 'ravi', 2); </vt:lpstr>
      <vt:lpstr>Foreign Key example create table plans(plan_id int primary key,plan_name varchar(50)); insert into plans values(1,'plan a'); insert into plans values(2,'plan b'); insert into plans values(3,'plan c');  create table customers(cust_id int, cust_name varchar(50), cust_plan int, foreign key fk(cust_plan) references plans(plan_id)); insert into customers values(1, 'ravi', 8); ERROR 1452 (23000): Cannot add or update a child row: a foreign key constraint fails (`yyyy`.`customers`, CONSTRAINT `customers_ibfk_1` FOREIGN KEY (`cust_plan`) REFERENCES `plans` (`plan_id`)) insert into customers values(1, 'ravi', 2); </vt:lpstr>
      <vt:lpstr>Foreign Key example create table plans(plan_id int primary key,plan_name varchar(50)); insert into plans values(1,'plan a'); insert into plans values(2,'plan b'); insert into plans values(3,'plan c');  create table customers(cust_id int, cust_name varchar(50), cust_plan int, foreign key fk(cust_plan) references plans(plan_id)); insert into customers values(1, 'ravi', 8); ERROR 1452 (23000): Cannot add or update a child row: a foreign key constraint fails (`yyyy`.`customers`, CONSTRAINT `customers_ibfk_1` FOREIGN KEY (`cust_plan`) REFERENCES `plans` (`plan_id`)) insert into customers values(1, 'ravi', 2); </vt:lpstr>
      <vt:lpstr>Foreign Key constraints ON DELETE CASCADE ON UPDATE RESTRICT ON DELETE SET DEFAULT ON DELETE SET NULL </vt:lpstr>
      <vt:lpstr>How to convert string to date format in MySQL using STR_TO_DATE() MySql function Eg. Insert into abc values(STR_TO_DATE(‘30-12-2011,’%d-%m-%Y’)); </vt:lpstr>
      <vt:lpstr>Slide 18</vt:lpstr>
      <vt:lpstr>JDBC(Java DataBase Connectivity) JDBC Acts as an Mediator between Java Application and Database Server.  Package used for Java Applications to interact with database is java.sql  JDBC is provided by database vendor.  JDBC is provided as jar(Java Archive) file, which need to added to the Java project.  Using JDBC either console based App or web based app can connect to underlying database.  </vt:lpstr>
      <vt:lpstr>MySQL Oracle SQL Server Sybase DB2,etc…   </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300</cp:revision>
  <dcterms:created xsi:type="dcterms:W3CDTF">2015-11-28T15:57:41Z</dcterms:created>
  <dcterms:modified xsi:type="dcterms:W3CDTF">2017-08-17T20:34:45Z</dcterms:modified>
</cp:coreProperties>
</file>