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3" r:id="rId3"/>
    <p:sldId id="257" r:id="rId4"/>
    <p:sldId id="275" r:id="rId5"/>
    <p:sldId id="274" r:id="rId6"/>
    <p:sldId id="299" r:id="rId7"/>
    <p:sldId id="301" r:id="rId8"/>
    <p:sldId id="258" r:id="rId9"/>
    <p:sldId id="277" r:id="rId10"/>
    <p:sldId id="298" r:id="rId11"/>
    <p:sldId id="300" r:id="rId12"/>
    <p:sldId id="276" r:id="rId13"/>
    <p:sldId id="259" r:id="rId14"/>
    <p:sldId id="280" r:id="rId15"/>
    <p:sldId id="283" r:id="rId16"/>
    <p:sldId id="281" r:id="rId17"/>
    <p:sldId id="261" r:id="rId18"/>
    <p:sldId id="260" r:id="rId19"/>
    <p:sldId id="284" r:id="rId20"/>
    <p:sldId id="262" r:id="rId21"/>
    <p:sldId id="263" r:id="rId22"/>
    <p:sldId id="285" r:id="rId23"/>
    <p:sldId id="286" r:id="rId24"/>
    <p:sldId id="264" r:id="rId25"/>
    <p:sldId id="265" r:id="rId26"/>
    <p:sldId id="287" r:id="rId27"/>
    <p:sldId id="288" r:id="rId28"/>
    <p:sldId id="289" r:id="rId29"/>
    <p:sldId id="266" r:id="rId30"/>
    <p:sldId id="303" r:id="rId31"/>
    <p:sldId id="267" r:id="rId32"/>
    <p:sldId id="290" r:id="rId33"/>
    <p:sldId id="268" r:id="rId34"/>
    <p:sldId id="302" r:id="rId35"/>
    <p:sldId id="269" r:id="rId36"/>
    <p:sldId id="291" r:id="rId37"/>
    <p:sldId id="271" r:id="rId38"/>
    <p:sldId id="292" r:id="rId39"/>
    <p:sldId id="270" r:id="rId40"/>
    <p:sldId id="272" r:id="rId41"/>
    <p:sldId id="295" r:id="rId42"/>
  </p:sldIdLst>
  <p:sldSz cx="9144000" cy="6858000" type="screen4x3"/>
  <p:notesSz cx="6670675" cy="9802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ítulo" id="{55758A51-F0CB-4D40-AC11-B83C61A89DF6}">
          <p14:sldIdLst>
            <p14:sldId id="256"/>
          </p14:sldIdLst>
        </p14:section>
        <p14:section name="Sumário" id="{FCC82711-6078-4845-BF17-2840577E56F3}">
          <p14:sldIdLst>
            <p14:sldId id="273"/>
          </p14:sldIdLst>
        </p14:section>
        <p14:section name="Introdução" id="{544E480C-548A-4209-A96C-49827D8A4BFC}">
          <p14:sldIdLst>
            <p14:sldId id="257"/>
            <p14:sldId id="275"/>
            <p14:sldId id="274"/>
            <p14:sldId id="299"/>
            <p14:sldId id="301"/>
          </p14:sldIdLst>
        </p14:section>
        <p14:section name="Revisão" id="{B129FBAF-78F5-4999-AF66-03F1328FD215}">
          <p14:sldIdLst>
            <p14:sldId id="258"/>
            <p14:sldId id="277"/>
            <p14:sldId id="298"/>
            <p14:sldId id="300"/>
            <p14:sldId id="276"/>
          </p14:sldIdLst>
        </p14:section>
        <p14:section name="Experimentos" id="{11CBBEB2-C58C-48A9-8EA8-D596534A628D}">
          <p14:sldIdLst>
            <p14:sldId id="259"/>
            <p14:sldId id="280"/>
            <p14:sldId id="283"/>
          </p14:sldIdLst>
        </p14:section>
        <p14:section name="Exp1" id="{44507A58-BA51-4172-B6A7-5CEEA16B79D2}">
          <p14:sldIdLst>
            <p14:sldId id="281"/>
            <p14:sldId id="261"/>
            <p14:sldId id="260"/>
            <p14:sldId id="284"/>
          </p14:sldIdLst>
        </p14:section>
        <p14:section name="Exp2" id="{D6A0302D-ED07-41FF-B0E1-2A7FDB7087E3}">
          <p14:sldIdLst>
            <p14:sldId id="262"/>
            <p14:sldId id="263"/>
            <p14:sldId id="285"/>
            <p14:sldId id="286"/>
          </p14:sldIdLst>
        </p14:section>
        <p14:section name="Exp3" id="{B11C40DD-5F25-4F6C-9BD6-D74EA6A9E10D}">
          <p14:sldIdLst>
            <p14:sldId id="264"/>
            <p14:sldId id="265"/>
            <p14:sldId id="287"/>
            <p14:sldId id="288"/>
            <p14:sldId id="289"/>
          </p14:sldIdLst>
        </p14:section>
        <p14:section name="Exp4" id="{2177F082-25EC-4EFD-86B5-0F0767EF76BA}">
          <p14:sldIdLst>
            <p14:sldId id="266"/>
            <p14:sldId id="303"/>
            <p14:sldId id="267"/>
            <p14:sldId id="290"/>
          </p14:sldIdLst>
        </p14:section>
        <p14:section name="Exp5" id="{D4F404D7-3558-4F8B-8022-B26DDB3CE05F}">
          <p14:sldIdLst>
            <p14:sldId id="268"/>
            <p14:sldId id="302"/>
            <p14:sldId id="269"/>
            <p14:sldId id="291"/>
          </p14:sldIdLst>
        </p14:section>
        <p14:section name="Resultados" id="{84E9BD8B-4C85-4EFF-85B2-BA17786FEDEA}">
          <p14:sldIdLst>
            <p14:sldId id="271"/>
            <p14:sldId id="292"/>
            <p14:sldId id="270"/>
          </p14:sldIdLst>
        </p14:section>
        <p14:section name="Conclusão" id="{BF5BC45F-66BA-4B53-8BF7-6337758D2BA7}">
          <p14:sldIdLst>
            <p14:sldId id="272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6" autoAdjust="0"/>
    <p:restoredTop sz="76018" autoAdjust="0"/>
  </p:normalViewPr>
  <p:slideViewPr>
    <p:cSldViewPr>
      <p:cViewPr varScale="1">
        <p:scale>
          <a:sx n="77" d="100"/>
          <a:sy n="77" d="100"/>
        </p:scale>
        <p:origin x="-144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6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78505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78505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55325-B5C1-4B91-8AF4-F308296BB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893121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505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84238" y="735013"/>
            <a:ext cx="4902200" cy="3676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7068" y="4656336"/>
            <a:ext cx="5336540" cy="44112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505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4202D-4052-406C-9FDC-32FFB5B9FC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78301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Primeiro comentário: mudança</a:t>
            </a:r>
            <a:r>
              <a:rPr lang="pt-BR" baseline="0" dirty="0" smtClean="0"/>
              <a:t> no título.</a:t>
            </a:r>
            <a:endParaRPr lang="pt-BR" dirty="0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044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u="none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502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874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773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854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137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874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841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335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08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830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281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854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983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028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Fluxo muito</a:t>
            </a:r>
            <a:r>
              <a:rPr lang="pt-BR" baseline="0" dirty="0" smtClean="0"/>
              <a:t> similar ao anterior. Mesmo </a:t>
            </a:r>
            <a:r>
              <a:rPr lang="pt-BR" baseline="0" dirty="0" err="1" smtClean="0"/>
              <a:t>microcontrolador</a:t>
            </a:r>
            <a:r>
              <a:rPr lang="pt-BR" baseline="0" dirty="0" smtClean="0"/>
              <a:t> foi utilizado.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32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325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Já que eu já estou carregando</a:t>
            </a:r>
            <a:r>
              <a:rPr lang="pt-BR" baseline="0" dirty="0" smtClean="0"/>
              <a:t> informações da memória Flash, e se eu aproveitar e interpretar o arquivo binário.</a:t>
            </a:r>
          </a:p>
          <a:p>
            <a:r>
              <a:rPr lang="pt-BR" baseline="0" dirty="0" smtClean="0"/>
              <a:t>Até porque carregar por carregar eu já testei no experimento anterior.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265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894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160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35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Desde que foi criada, sempre tentou-se obter mais da computação,</a:t>
            </a:r>
            <a:r>
              <a:rPr lang="pt-BR" baseline="0" dirty="0" smtClean="0"/>
              <a:t> para tentar extrair todo o seu potencial.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366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675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Nota-se o loop no estágio inicial.</a:t>
            </a:r>
            <a:r>
              <a:rPr lang="pt-BR" baseline="0" dirty="0" smtClean="0"/>
              <a:t> Apesar disso, tentou-se ignorar o requisito que liga a SDK ao ISE, mas isto gerou erros na definição do programa inicial.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2354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06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8608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999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89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6958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7467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1185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913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Em 1965, Gordon Moore, presidente</a:t>
            </a:r>
            <a:r>
              <a:rPr lang="pt-BR" baseline="0" dirty="0" smtClean="0"/>
              <a:t> da Intel.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1765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59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1962</a:t>
            </a:r>
            <a:r>
              <a:rPr lang="pt-BR" baseline="0" dirty="0" smtClean="0"/>
              <a:t>,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Gerald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Estrin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Introduziu o conceito de computação reconfigurável, abrindo portas para uma gama gigantesca de aplicações.</a:t>
            </a:r>
            <a:endParaRPr lang="pt-BR" sz="1200" b="0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87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50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8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33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3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84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63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4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8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21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7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  <p:pic>
        <p:nvPicPr>
          <p:cNvPr id="2050" name="Picture 2" descr="D:\Documentos\GitHub\tg2\Apresentação\imgs\as_vert_cor.t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78143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ocumentos\GitHub\tg2\Apresentação\imgs\graco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260648"/>
            <a:ext cx="1809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7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Estudo para Implementação de Reconfiguração Dinâmica em Instrumentação, Automação e Controle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/>
          </a:bodyPr>
          <a:lstStyle/>
          <a:p>
            <a:r>
              <a:rPr lang="pt-BR" dirty="0" smtClean="0"/>
              <a:t>Lucas Sousa de Oliveira</a:t>
            </a:r>
          </a:p>
          <a:p>
            <a:endParaRPr lang="pt-BR" dirty="0" smtClean="0"/>
          </a:p>
          <a:p>
            <a:r>
              <a:rPr lang="pt-BR" sz="2000" dirty="0"/>
              <a:t>Orientadores:	</a:t>
            </a:r>
            <a:r>
              <a:rPr lang="pt-BR" sz="2000" dirty="0" smtClean="0"/>
              <a:t>	Jones </a:t>
            </a:r>
            <a:r>
              <a:rPr lang="pt-BR" sz="2000" dirty="0" err="1" smtClean="0"/>
              <a:t>Yudi</a:t>
            </a:r>
            <a:r>
              <a:rPr lang="pt-BR" sz="2000" dirty="0"/>
              <a:t> </a:t>
            </a:r>
            <a:r>
              <a:rPr lang="pt-BR" sz="2000" dirty="0" smtClean="0"/>
              <a:t>(ENM/UNB)</a:t>
            </a:r>
            <a:endParaRPr lang="pt-BR" sz="2000" dirty="0"/>
          </a:p>
          <a:p>
            <a:r>
              <a:rPr lang="pt-BR" sz="2000" dirty="0"/>
              <a:t>		</a:t>
            </a:r>
            <a:r>
              <a:rPr lang="pt-BR" sz="2000" dirty="0" smtClean="0"/>
              <a:t>    	    Carlos </a:t>
            </a:r>
            <a:r>
              <a:rPr lang="pt-BR" sz="2000" dirty="0" err="1" smtClean="0"/>
              <a:t>Llanos</a:t>
            </a:r>
            <a:r>
              <a:rPr lang="pt-BR" sz="2000" dirty="0" smtClean="0"/>
              <a:t> (ENM/UNB)</a:t>
            </a:r>
            <a:endParaRPr lang="pt-BR" sz="20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074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Compilação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10</a:t>
            </a:fld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340768"/>
            <a:ext cx="4090980" cy="5040000"/>
          </a:xfrm>
        </p:spPr>
      </p:pic>
    </p:spTree>
    <p:extLst>
      <p:ext uri="{BB962C8B-B14F-4D97-AF65-F5344CB8AC3E}">
        <p14:creationId xmlns:p14="http://schemas.microsoft.com/office/powerpoint/2010/main" val="12988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de Reconfiguração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 smtClean="0"/>
              <a:t>Quanto ao estado da FPGA</a:t>
            </a:r>
          </a:p>
          <a:p>
            <a:pPr lvl="1"/>
            <a:r>
              <a:rPr lang="pt-BR" sz="2200" dirty="0" smtClean="0"/>
              <a:t>Estática: sistema </a:t>
            </a:r>
            <a:r>
              <a:rPr lang="pt-BR" sz="2200" dirty="0" smtClean="0"/>
              <a:t>desabilitado</a:t>
            </a:r>
            <a:endParaRPr lang="pt-BR" sz="2200" dirty="0" smtClean="0"/>
          </a:p>
          <a:p>
            <a:pPr lvl="1"/>
            <a:r>
              <a:rPr lang="pt-BR" sz="2200" dirty="0" smtClean="0"/>
              <a:t>Dinâmica: sistema funcionando</a:t>
            </a:r>
          </a:p>
          <a:p>
            <a:r>
              <a:rPr lang="pt-BR" sz="2600" dirty="0" smtClean="0"/>
              <a:t>Quanto às modificações promovidas</a:t>
            </a:r>
          </a:p>
          <a:p>
            <a:pPr lvl="1"/>
            <a:r>
              <a:rPr lang="pt-BR" sz="2200" dirty="0" smtClean="0"/>
              <a:t>Total</a:t>
            </a:r>
          </a:p>
          <a:p>
            <a:pPr lvl="1"/>
            <a:r>
              <a:rPr lang="pt-BR" sz="2200" dirty="0" smtClean="0"/>
              <a:t>Parcial</a:t>
            </a:r>
          </a:p>
          <a:p>
            <a:r>
              <a:rPr lang="pt-BR" sz="2600" dirty="0" smtClean="0"/>
              <a:t>Quanto ao agente controlador da reconfiguração</a:t>
            </a:r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69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75" y="2007103"/>
            <a:ext cx="5888250" cy="3712157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6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3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Reconfiguração Dinâmica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Memórias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i="1" dirty="0"/>
              <a:t>B</a:t>
            </a:r>
            <a:r>
              <a:rPr lang="pt-BR" sz="2400" i="1" dirty="0" smtClean="0"/>
              <a:t>ootloader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com MicroBlaze e DDR3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</a:t>
            </a:r>
            <a:r>
              <a:rPr lang="pt-BR" sz="2400" dirty="0"/>
              <a:t>com </a:t>
            </a:r>
            <a:r>
              <a:rPr lang="pt-BR" sz="2400" dirty="0" smtClean="0"/>
              <a:t>MicroBlaze </a:t>
            </a:r>
            <a:r>
              <a:rPr lang="pt-BR" sz="2400" dirty="0"/>
              <a:t>e </a:t>
            </a:r>
            <a:r>
              <a:rPr lang="pt-BR" sz="2400" dirty="0" smtClean="0"/>
              <a:t>sem DDR3</a:t>
            </a:r>
          </a:p>
          <a:p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01" y="1628800"/>
            <a:ext cx="2504347" cy="288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14</a:t>
            </a:fld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283968" y="184482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em curva 15"/>
          <p:cNvCxnSpPr/>
          <p:nvPr/>
        </p:nvCxnSpPr>
        <p:spPr>
          <a:xfrm>
            <a:off x="2627784" y="2708920"/>
            <a:ext cx="3384376" cy="36004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17"/>
          <p:cNvCxnSpPr/>
          <p:nvPr/>
        </p:nvCxnSpPr>
        <p:spPr>
          <a:xfrm>
            <a:off x="2627784" y="2276872"/>
            <a:ext cx="3384376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em curva 19"/>
          <p:cNvCxnSpPr/>
          <p:nvPr/>
        </p:nvCxnSpPr>
        <p:spPr>
          <a:xfrm>
            <a:off x="4283968" y="3573016"/>
            <a:ext cx="1728192" cy="8047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em curva 21"/>
          <p:cNvCxnSpPr/>
          <p:nvPr/>
        </p:nvCxnSpPr>
        <p:spPr>
          <a:xfrm>
            <a:off x="4283968" y="4365104"/>
            <a:ext cx="1728192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Kintex-7 KC705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792918"/>
            <a:ext cx="3657600" cy="2140527"/>
          </a:xfrm>
        </p:spPr>
      </p:pic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XC7K325T-2FFG900C</a:t>
            </a:r>
          </a:p>
          <a:p>
            <a:r>
              <a:rPr lang="pt-BR" dirty="0" smtClean="0"/>
              <a:t>Leitor de cartão SD</a:t>
            </a:r>
          </a:p>
          <a:p>
            <a:r>
              <a:rPr lang="pt-BR" dirty="0" smtClean="0"/>
              <a:t>Conector </a:t>
            </a:r>
            <a:r>
              <a:rPr lang="pt-BR" dirty="0" err="1" smtClean="0"/>
              <a:t>PCIe</a:t>
            </a:r>
            <a:endParaRPr lang="pt-BR" dirty="0" smtClean="0"/>
          </a:p>
          <a:p>
            <a:r>
              <a:rPr lang="pt-BR" dirty="0" smtClean="0"/>
              <a:t>Memória DDR3</a:t>
            </a:r>
          </a:p>
          <a:p>
            <a:r>
              <a:rPr lang="pt-BR" dirty="0" smtClean="0"/>
              <a:t>2x Memórias Flash</a:t>
            </a:r>
          </a:p>
          <a:p>
            <a:r>
              <a:rPr lang="pt-BR" dirty="0" smtClean="0"/>
              <a:t>Porta Ethernet</a:t>
            </a:r>
          </a:p>
          <a:p>
            <a:r>
              <a:rPr lang="pt-BR" dirty="0" smtClean="0"/>
              <a:t>Visor</a:t>
            </a:r>
          </a:p>
          <a:p>
            <a:r>
              <a:rPr lang="pt-BR" dirty="0" smtClean="0"/>
              <a:t>Outros...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 dinâmica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1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5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Comportamento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25980"/>
            <a:ext cx="4114800" cy="260604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8229600" cy="1837265"/>
          </a:xfrm>
        </p:spPr>
      </p:pic>
      <p:pic>
        <p:nvPicPr>
          <p:cNvPr id="13" name="Espaço Reservado para Conteúdo 12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9888"/>
            <a:ext cx="8229600" cy="183537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5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57" y="1600200"/>
            <a:ext cx="2577886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Experimento 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3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Introdução</a:t>
            </a:r>
          </a:p>
          <a:p>
            <a:r>
              <a:rPr lang="pt-BR" sz="2000" dirty="0" smtClean="0"/>
              <a:t>Revisão Bibliográfica</a:t>
            </a:r>
          </a:p>
          <a:p>
            <a:r>
              <a:rPr lang="pt-BR" sz="2000" dirty="0" smtClean="0"/>
              <a:t>Experimentos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Reconfiguração Dinâmica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Memórias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i="1" dirty="0" smtClean="0"/>
              <a:t>Bootloader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Autorreconfiguração com MicroBlaze e DDR3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Autorreconfiguração com MicroBlaze e sem DDR3</a:t>
            </a:r>
          </a:p>
          <a:p>
            <a:r>
              <a:rPr lang="pt-BR" sz="2000" dirty="0" smtClean="0"/>
              <a:t>Resultados Gerais</a:t>
            </a:r>
          </a:p>
          <a:p>
            <a:r>
              <a:rPr lang="pt-BR" sz="2000" dirty="0" smtClean="0"/>
              <a:t>Conclusão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0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Memórias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2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2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Memórias Disponíveis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i="1" dirty="0" err="1" smtClean="0"/>
              <a:t>Block</a:t>
            </a:r>
            <a:r>
              <a:rPr lang="pt-BR" i="1" dirty="0" smtClean="0"/>
              <a:t> RAM</a:t>
            </a:r>
          </a:p>
          <a:p>
            <a:r>
              <a:rPr lang="pt-BR" i="1" dirty="0" err="1" smtClean="0"/>
              <a:t>Distributed</a:t>
            </a:r>
            <a:r>
              <a:rPr lang="pt-BR" i="1" dirty="0" smtClean="0"/>
              <a:t> RAM</a:t>
            </a:r>
          </a:p>
          <a:p>
            <a:r>
              <a:rPr lang="pt-BR" i="1" dirty="0" smtClean="0"/>
              <a:t>BPI/Linear Flash</a:t>
            </a:r>
          </a:p>
          <a:p>
            <a:r>
              <a:rPr lang="pt-BR" i="1" dirty="0" smtClean="0"/>
              <a:t>QSPI Flash</a:t>
            </a:r>
          </a:p>
          <a:p>
            <a:r>
              <a:rPr lang="pt-BR" dirty="0" smtClean="0"/>
              <a:t>Cartão SD</a:t>
            </a:r>
          </a:p>
          <a:p>
            <a:r>
              <a:rPr lang="pt-BR" dirty="0" smtClean="0"/>
              <a:t>Memória</a:t>
            </a:r>
            <a:r>
              <a:rPr lang="pt-BR" i="1" dirty="0" smtClean="0"/>
              <a:t> DDR3</a:t>
            </a:r>
          </a:p>
          <a:p>
            <a:endParaRPr lang="pt-BR" dirty="0"/>
          </a:p>
        </p:txBody>
      </p:sp>
      <p:pic>
        <p:nvPicPr>
          <p:cNvPr id="9" name="Espaço Reservado para Conteúdo 8" title="MicroBlaze Core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132856"/>
            <a:ext cx="4038600" cy="244449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21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572000" y="16915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do MicroBlaze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2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6912"/>
            <a:ext cx="8229600" cy="1834461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22</a:t>
            </a:fld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01317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 Programa Embarcado Simples</a:t>
            </a:r>
          </a:p>
        </p:txBody>
      </p:sp>
    </p:spTree>
    <p:extLst>
      <p:ext uri="{BB962C8B-B14F-4D97-AF65-F5344CB8AC3E}">
        <p14:creationId xmlns:p14="http://schemas.microsoft.com/office/powerpoint/2010/main" val="157739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9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Bootloader</a:t>
            </a:r>
            <a:endParaRPr lang="pt-BR" i="1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3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4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8" y="1179576"/>
            <a:ext cx="4992624" cy="4498848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5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Binário</a:t>
            </a:r>
            <a:endParaRPr lang="pt-BR" dirty="0"/>
          </a:p>
        </p:txBody>
      </p:sp>
      <p:pic>
        <p:nvPicPr>
          <p:cNvPr id="14" name="Espaço Reservado para Conteúdo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2060848"/>
            <a:ext cx="7200000" cy="1322704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26</a:t>
            </a:fld>
            <a:endParaRPr lang="pt-BR"/>
          </a:p>
        </p:txBody>
      </p:sp>
      <p:graphicFrame>
        <p:nvGraphicFramePr>
          <p:cNvPr id="13" name="Espaço Reservado para Conteúdo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8023014"/>
              </p:ext>
            </p:extLst>
          </p:nvPr>
        </p:nvGraphicFramePr>
        <p:xfrm>
          <a:off x="1619672" y="3501008"/>
          <a:ext cx="5904656" cy="22250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99465"/>
                <a:gridCol w="38051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Identificador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“a”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err="1" smtClean="0"/>
                        <a:t>Blank_routed.ncd</a:t>
                      </a:r>
                      <a:r>
                        <a:rPr lang="pt-BR" sz="1800" u="none" strike="noStrike" kern="1200" baseline="0" dirty="0" smtClean="0"/>
                        <a:t>; </a:t>
                      </a:r>
                      <a:r>
                        <a:rPr lang="pt-BR" sz="1800" u="none" strike="noStrike" kern="1200" baseline="0" dirty="0" err="1" smtClean="0"/>
                        <a:t>UserID</a:t>
                      </a:r>
                      <a:r>
                        <a:rPr lang="pt-BR" sz="1800" u="none" strike="noStrike" kern="1200" baseline="0" dirty="0" smtClean="0"/>
                        <a:t>=0xFFFFFFFF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“b”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7k325tffg900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“c”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2013/11/26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“d”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08:54:11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“e”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661188 bytes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72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Inicialização da Memória</a:t>
            </a:r>
            <a:br>
              <a:rPr lang="pt-BR" dirty="0" smtClean="0"/>
            </a:br>
            <a:r>
              <a:rPr lang="pt-BR" dirty="0" smtClean="0"/>
              <a:t>e Programa Embarcado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pt-BR" dirty="0" smtClean="0"/>
              <a:t>XST</a:t>
            </a:r>
          </a:p>
          <a:p>
            <a:r>
              <a:rPr lang="pt-BR" dirty="0" err="1" smtClean="0"/>
              <a:t>PlanAhead</a:t>
            </a:r>
            <a:endParaRPr lang="pt-BR" dirty="0" smtClean="0"/>
          </a:p>
          <a:p>
            <a:r>
              <a:rPr lang="pt-BR" dirty="0" smtClean="0"/>
              <a:t>SDK e data2mem</a:t>
            </a:r>
          </a:p>
          <a:p>
            <a:r>
              <a:rPr lang="pt-BR" dirty="0" err="1" smtClean="0"/>
              <a:t>iMPACT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27</a:t>
            </a:fld>
            <a:endParaRPr lang="pt-BR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4293096"/>
            <a:ext cx="7920000" cy="1254839"/>
          </a:xfrm>
        </p:spPr>
      </p:pic>
    </p:spTree>
    <p:extLst>
      <p:ext uri="{BB962C8B-B14F-4D97-AF65-F5344CB8AC3E}">
        <p14:creationId xmlns:p14="http://schemas.microsoft.com/office/powerpoint/2010/main" val="14842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07" y="1600200"/>
            <a:ext cx="3909986" cy="4525963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4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Autorreconfiguração com MicroBlaze e DDR3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1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8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ICAP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pt-BR" dirty="0" smtClean="0"/>
              <a:t>Pouquíssima documentação</a:t>
            </a:r>
          </a:p>
          <a:p>
            <a:r>
              <a:rPr lang="pt-BR" dirty="0" smtClean="0"/>
              <a:t>Similar a </a:t>
            </a:r>
            <a:r>
              <a:rPr lang="pt-BR" i="1" dirty="0" err="1" smtClean="0"/>
              <a:t>SelectMAP</a:t>
            </a:r>
            <a:endParaRPr lang="pt-BR" i="1" dirty="0" smtClean="0"/>
          </a:p>
          <a:p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95" y="3284984"/>
            <a:ext cx="3443810" cy="1577143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45951"/>
            <a:ext cx="8229600" cy="1834461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3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requer modificações</a:t>
            </a:r>
          </a:p>
          <a:p>
            <a:r>
              <a:rPr lang="pt-BR" dirty="0" smtClean="0"/>
              <a:t>Remoção da DDR3</a:t>
            </a:r>
          </a:p>
          <a:p>
            <a:r>
              <a:rPr lang="pt-BR" dirty="0" smtClean="0"/>
              <a:t>Usar MicroBlaze como Top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3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Autorreconfiguração com MicroBlaze e </a:t>
            </a:r>
            <a:r>
              <a:rPr lang="pt-BR" dirty="0" smtClean="0"/>
              <a:t>sem DDR3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2457419"/>
            <a:ext cx="5657850" cy="2841498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5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8920"/>
            <a:ext cx="8229600" cy="1834461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</a:p>
          <a:p>
            <a:r>
              <a:rPr lang="pt-BR" dirty="0" smtClean="0"/>
              <a:t>Entendeu-se o fluxo de projeto completamente</a:t>
            </a:r>
          </a:p>
          <a:p>
            <a:r>
              <a:rPr lang="pt-BR" dirty="0" smtClean="0"/>
              <a:t>Adquiriu-se confiança</a:t>
            </a:r>
          </a:p>
          <a:p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84984"/>
            <a:ext cx="4038600" cy="306446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36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24744"/>
            <a:ext cx="4032448" cy="20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Gerais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4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Falta de </a:t>
            </a:r>
            <a:r>
              <a:rPr lang="pt-BR" dirty="0" smtClean="0"/>
              <a:t>documentação</a:t>
            </a:r>
          </a:p>
          <a:p>
            <a:r>
              <a:rPr lang="pt-BR" dirty="0" smtClean="0"/>
              <a:t>Alocação da partição</a:t>
            </a:r>
          </a:p>
          <a:p>
            <a:r>
              <a:rPr lang="pt-BR" dirty="0" smtClean="0"/>
              <a:t>Configurações/Propriedades da partição</a:t>
            </a:r>
          </a:p>
          <a:p>
            <a:r>
              <a:rPr lang="pt-BR" dirty="0" smtClean="0"/>
              <a:t>Inversão de bits</a:t>
            </a:r>
          </a:p>
          <a:p>
            <a:r>
              <a:rPr lang="pt-BR" dirty="0" smtClean="0"/>
              <a:t>Tamanho da memória local do </a:t>
            </a:r>
            <a:r>
              <a:rPr lang="pt-BR" dirty="0" err="1" smtClean="0"/>
              <a:t>MicroBlaze</a:t>
            </a:r>
            <a:endParaRPr lang="pt-BR" dirty="0" smtClean="0"/>
          </a:p>
          <a:p>
            <a:r>
              <a:rPr lang="pt-BR" dirty="0"/>
              <a:t>Análise de </a:t>
            </a:r>
            <a:r>
              <a:rPr lang="pt-BR" i="1" dirty="0"/>
              <a:t>timing</a:t>
            </a:r>
          </a:p>
          <a:p>
            <a:r>
              <a:rPr lang="pt-BR" dirty="0"/>
              <a:t>Quantidade de recursos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 Final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25" y="1269320"/>
            <a:ext cx="5778151" cy="504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8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de Moore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61" y="1600200"/>
            <a:ext cx="6170478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4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MicroBlaze</a:t>
            </a:r>
          </a:p>
          <a:p>
            <a:pPr lvl="1"/>
            <a:r>
              <a:rPr lang="pt-BR" dirty="0" smtClean="0"/>
              <a:t>Memórias</a:t>
            </a:r>
          </a:p>
          <a:p>
            <a:pPr lvl="1"/>
            <a:r>
              <a:rPr lang="pt-BR" dirty="0" smtClean="0"/>
              <a:t>Periféricos customizados</a:t>
            </a:r>
          </a:p>
          <a:p>
            <a:r>
              <a:rPr lang="pt-BR" dirty="0" smtClean="0"/>
              <a:t>Autorreconfiguração através do MicroBlaze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Redes Neurais</a:t>
            </a:r>
          </a:p>
          <a:p>
            <a:r>
              <a:rPr lang="pt-BR" dirty="0" smtClean="0"/>
              <a:t>Controle Adaptativo*</a:t>
            </a:r>
          </a:p>
          <a:p>
            <a:r>
              <a:rPr lang="pt-BR" dirty="0" smtClean="0"/>
              <a:t>Computação Genérica</a:t>
            </a:r>
          </a:p>
          <a:p>
            <a:r>
              <a:rPr lang="pt-BR" dirty="0" smtClean="0"/>
              <a:t>...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Qualquer sistema multiplexado</a:t>
            </a:r>
          </a:p>
          <a:p>
            <a:r>
              <a:rPr lang="pt-BR" dirty="0" smtClean="0"/>
              <a:t>Processos realizados em etapas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F+V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91" y="1600200"/>
            <a:ext cx="5593817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4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6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Novas possibilidades de soluções</a:t>
            </a:r>
          </a:p>
          <a:p>
            <a:r>
              <a:rPr lang="pt-BR" dirty="0" smtClean="0"/>
              <a:t>Mais problemas resolvidos</a:t>
            </a:r>
          </a:p>
          <a:p>
            <a:r>
              <a:rPr lang="pt-BR" dirty="0" smtClean="0"/>
              <a:t>A tecnologia representa o estado da arte</a:t>
            </a:r>
          </a:p>
          <a:p>
            <a:endParaRPr lang="pt-BR" dirty="0"/>
          </a:p>
          <a:p>
            <a:r>
              <a:rPr lang="pt-BR" dirty="0" smtClean="0"/>
              <a:t>Pouca documentação</a:t>
            </a:r>
          </a:p>
          <a:p>
            <a:endParaRPr lang="pt-BR" u="sng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5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7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</a:p>
          <a:p>
            <a:r>
              <a:rPr lang="pt-BR" dirty="0" smtClean="0"/>
              <a:t>Estudo	</a:t>
            </a:r>
          </a:p>
          <a:p>
            <a:pPr lvl="1"/>
            <a:r>
              <a:rPr lang="pt-BR" dirty="0" smtClean="0"/>
              <a:t>Ferramentas, periféricos, componentes, arquiteturas...</a:t>
            </a:r>
          </a:p>
          <a:p>
            <a:r>
              <a:rPr lang="pt-BR" dirty="0" smtClean="0"/>
              <a:t>Fluxo de Projeto</a:t>
            </a:r>
          </a:p>
          <a:p>
            <a:r>
              <a:rPr lang="pt-BR" dirty="0" smtClean="0"/>
              <a:t>Resultados e Conclusão*</a:t>
            </a:r>
          </a:p>
          <a:p>
            <a:endParaRPr lang="pt-BR" u="sng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5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12" name="Espaço Reservado para Conteúdo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97" y="1600200"/>
            <a:ext cx="686040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1189</Words>
  <Application>Microsoft Office PowerPoint</Application>
  <PresentationFormat>Apresentação na tela (4:3)</PresentationFormat>
  <Paragraphs>338</Paragraphs>
  <Slides>41</Slides>
  <Notes>40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Tema do Office</vt:lpstr>
      <vt:lpstr>Estudo para Implementação de Reconfiguração Dinâmica em Instrumentação, Automação e Controle</vt:lpstr>
      <vt:lpstr>Sumário</vt:lpstr>
      <vt:lpstr>Introdução</vt:lpstr>
      <vt:lpstr>Lei de Moore</vt:lpstr>
      <vt:lpstr>F+V</vt:lpstr>
      <vt:lpstr>Motivação</vt:lpstr>
      <vt:lpstr>Metodologia</vt:lpstr>
      <vt:lpstr>Revisão Bibliográfica</vt:lpstr>
      <vt:lpstr>Reconfiguração</vt:lpstr>
      <vt:lpstr>Compilação</vt:lpstr>
      <vt:lpstr>Classes de Reconfiguração</vt:lpstr>
      <vt:lpstr>Apresentação do PowerPoint</vt:lpstr>
      <vt:lpstr>Experimentos</vt:lpstr>
      <vt:lpstr>Experimentos</vt:lpstr>
      <vt:lpstr>Kintex-7 KC705</vt:lpstr>
      <vt:lpstr>Reconfiguração dinâmica</vt:lpstr>
      <vt:lpstr>Comportamento</vt:lpstr>
      <vt:lpstr>Fluxo de Projeto</vt:lpstr>
      <vt:lpstr>Resultado</vt:lpstr>
      <vt:lpstr>Memórias</vt:lpstr>
      <vt:lpstr>Memórias Disponíveis</vt:lpstr>
      <vt:lpstr>Fluxo de Projeto</vt:lpstr>
      <vt:lpstr>Resultado</vt:lpstr>
      <vt:lpstr>Bootloader</vt:lpstr>
      <vt:lpstr>Apresentação do PowerPoint</vt:lpstr>
      <vt:lpstr>Arquivo Binário</vt:lpstr>
      <vt:lpstr>Inicialização da Memória e Programa Embarcado</vt:lpstr>
      <vt:lpstr>Resultado</vt:lpstr>
      <vt:lpstr>Autorreconfiguração com MicroBlaze e DDR3</vt:lpstr>
      <vt:lpstr>ICAP</vt:lpstr>
      <vt:lpstr>Fluxo de Projeto</vt:lpstr>
      <vt:lpstr>Resultado</vt:lpstr>
      <vt:lpstr>Autorreconfiguração com MicroBlaze e sem DDR3</vt:lpstr>
      <vt:lpstr>Arquitetura</vt:lpstr>
      <vt:lpstr>Fluxo de Projeto</vt:lpstr>
      <vt:lpstr>Resultado</vt:lpstr>
      <vt:lpstr>Resultados Gerais</vt:lpstr>
      <vt:lpstr>Problemas</vt:lpstr>
      <vt:lpstr>Fluxo de Projeto Final</vt:lpstr>
      <vt:lpstr>Conclusão</vt:lpstr>
      <vt:lpstr>Propostas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e Implementação de Reconfiguração Dinâmica</dc:title>
  <dc:creator>Lucas Oliveira</dc:creator>
  <cp:lastModifiedBy>Lucas Oliveira</cp:lastModifiedBy>
  <cp:revision>81</cp:revision>
  <cp:lastPrinted>2013-12-16T01:05:50Z</cp:lastPrinted>
  <dcterms:created xsi:type="dcterms:W3CDTF">2013-12-15T17:58:25Z</dcterms:created>
  <dcterms:modified xsi:type="dcterms:W3CDTF">2013-12-18T12:58:31Z</dcterms:modified>
</cp:coreProperties>
</file>