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77" r:id="rId23"/>
    <p:sldId id="278" r:id="rId24"/>
    <p:sldId id="279" r:id="rId25"/>
    <p:sldId id="27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aoping" initials="l" lastIdx="4" clrIdx="0">
    <p:extLst>
      <p:ext uri="{19B8F6BF-5375-455C-9EA6-DF929625EA0E}">
        <p15:presenceInfo xmlns:p15="http://schemas.microsoft.com/office/powerpoint/2012/main" userId="lishaop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使用前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</c:v>
                </c:pt>
                <c:pt idx="1">
                  <c:v>地域平均耗时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0.31330000000000002</c:v>
                </c:pt>
                <c:pt idx="1">
                  <c:v>0.21160000000000001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9-401A-991C-3C6156266A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使用后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</c:v>
                </c:pt>
                <c:pt idx="1">
                  <c:v>地域平均耗时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0.19489633000000001</c:v>
                </c:pt>
                <c:pt idx="1">
                  <c:v>7.0499999999999993E-2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E9-401A-991C-3C6156266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125743"/>
        <c:axId val="791143263"/>
      </c:barChart>
      <c:catAx>
        <c:axId val="66712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143263"/>
        <c:crosses val="autoZero"/>
        <c:auto val="1"/>
        <c:lblAlgn val="ctr"/>
        <c:lblOffset val="100"/>
        <c:noMultiLvlLbl val="0"/>
      </c:catAx>
      <c:valAx>
        <c:axId val="79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12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22:15:38.249" idx="1">
    <p:pos x="10" y="10"/>
    <p:text>是否微聊，电话AES加密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7:00:33.169" idx="3">
    <p:pos x="10" y="10"/>
    <p:text>1.如果源数据有修改不能立即更新(主动)
2.消耗了内存不能大量使用
3.项目重启热数据清零(数据预热)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16:01:16.315" idx="4">
    <p:pos x="10" y="10"/>
    <p:text>而把精力集中到业务逻辑的梳理和思考中。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comments" Target="../comments/comment2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comments" Target="../comments/comment3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9030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自动构建数据协议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76103" y="2076994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</a:t>
            </a:r>
            <a:r>
              <a:rPr lang="zh-CN" altLang="en-US" sz="3200" dirty="0" smtClean="0"/>
              <a:t>二手房架构图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9087" y="1655220"/>
            <a:ext cx="13388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846879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833156" y="2798106"/>
            <a:ext cx="684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830692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048743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34551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消息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61993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53694" y="3303631"/>
            <a:ext cx="648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0818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收藏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0035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672438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398817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53375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213307" y="5623361"/>
            <a:ext cx="126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安居</a:t>
            </a:r>
            <a:r>
              <a:rPr lang="zh-CN" altLang="en-US" sz="1000" dirty="0" smtClean="0">
                <a:solidFill>
                  <a:schemeClr val="bg1"/>
                </a:solidFill>
              </a:rPr>
              <a:t>客经纪人接口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537714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12895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bg1"/>
                </a:solidFill>
              </a:rPr>
              <a:t>cmcslogic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2112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032309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379480" y="328975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363293" y="279878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81344" y="289563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94594" y="339154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18628" y="330281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302441" y="281185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520492" y="290869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533742" y="340460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经纪人店铺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程序二手房列表调用过程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2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菱形 114"/>
          <p:cNvSpPr/>
          <p:nvPr/>
        </p:nvSpPr>
        <p:spPr>
          <a:xfrm>
            <a:off x="3216730" y="192786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245429" y="23513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3944983" y="496389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76152" y="64661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防爬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7464" y="1371600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09850" y="14640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解析并封装参数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953690" y="2503720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84872" y="2653942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首页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4730" y="3339745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54730" y="3341671"/>
            <a:ext cx="15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查安选视频、只安选、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</a:rPr>
              <a:t>只视频、普通房源数量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0374" y="3923224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61802" y="4002094"/>
            <a:ext cx="15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计算当前页所在类别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3241" y="4572013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64669" y="467650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安选视频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1664" y="456765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31470" y="4672149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只安选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50199" y="457001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50199" y="466898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普通房源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90901" y="4563301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3770" y="4667793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只</a:t>
            </a:r>
            <a:r>
              <a:rPr lang="zh-CN" altLang="en-US" sz="1000" dirty="0" smtClean="0">
                <a:solidFill>
                  <a:schemeClr val="accent1"/>
                </a:solidFill>
              </a:rPr>
              <a:t>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2661571" y="5299178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735042" y="5379727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0" name="菱形 29"/>
          <p:cNvSpPr/>
          <p:nvPr/>
        </p:nvSpPr>
        <p:spPr>
          <a:xfrm>
            <a:off x="3663059" y="5307885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36530" y="5388434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2" name="菱形 31"/>
          <p:cNvSpPr/>
          <p:nvPr/>
        </p:nvSpPr>
        <p:spPr>
          <a:xfrm>
            <a:off x="4616646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690117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4" name="菱形 33"/>
          <p:cNvSpPr/>
          <p:nvPr/>
        </p:nvSpPr>
        <p:spPr>
          <a:xfrm>
            <a:off x="5557177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630648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cxnSp>
        <p:nvCxnSpPr>
          <p:cNvPr id="37" name="肘形连接符 36"/>
          <p:cNvCxnSpPr>
            <a:stCxn id="28" idx="3"/>
          </p:cNvCxnSpPr>
          <p:nvPr/>
        </p:nvCxnSpPr>
        <p:spPr>
          <a:xfrm flipV="1">
            <a:off x="3131308" y="4441373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2" idx="0"/>
          </p:cNvCxnSpPr>
          <p:nvPr/>
        </p:nvCxnSpPr>
        <p:spPr>
          <a:xfrm>
            <a:off x="3368582" y="4441373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4132795" y="4450080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4370069" y="4450080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5073321" y="4423954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5310595" y="4423954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6" idx="1"/>
            <a:endCxn id="18" idx="0"/>
          </p:cNvCxnSpPr>
          <p:nvPr/>
        </p:nvCxnSpPr>
        <p:spPr>
          <a:xfrm rot="10800000" flipV="1">
            <a:off x="2916010" y="4125205"/>
            <a:ext cx="634365" cy="4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2" idx="0"/>
          </p:cNvCxnSpPr>
          <p:nvPr/>
        </p:nvCxnSpPr>
        <p:spPr>
          <a:xfrm rot="5400000">
            <a:off x="3965988" y="4265631"/>
            <a:ext cx="240470" cy="36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441367" y="4308085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4984018" y="4125204"/>
            <a:ext cx="10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992018" y="4125204"/>
            <a:ext cx="0" cy="44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8" idx="0"/>
          </p:cNvCxnSpPr>
          <p:nvPr/>
        </p:nvCxnSpPr>
        <p:spPr>
          <a:xfrm flipH="1">
            <a:off x="2896440" y="4975976"/>
            <a:ext cx="19569" cy="3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2"/>
            <a:endCxn id="30" idx="0"/>
          </p:cNvCxnSpPr>
          <p:nvPr/>
        </p:nvCxnSpPr>
        <p:spPr>
          <a:xfrm flipH="1">
            <a:off x="3897928" y="4971620"/>
            <a:ext cx="6504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2"/>
            <a:endCxn id="32" idx="0"/>
          </p:cNvCxnSpPr>
          <p:nvPr/>
        </p:nvCxnSpPr>
        <p:spPr>
          <a:xfrm flipH="1">
            <a:off x="4851515" y="4967264"/>
            <a:ext cx="2154" cy="3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2"/>
            <a:endCxn id="34" idx="0"/>
          </p:cNvCxnSpPr>
          <p:nvPr/>
        </p:nvCxnSpPr>
        <p:spPr>
          <a:xfrm flipH="1">
            <a:off x="5792046" y="4973980"/>
            <a:ext cx="20921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606982" y="6056824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718557" y="614924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查房源实体列表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692431" y="202137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memcache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241073" y="1145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49780" y="178090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258487" y="237744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271550" y="317428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258490" y="3127366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004459" y="315348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rot="10800000" flipV="1">
            <a:off x="3291839" y="2846718"/>
            <a:ext cx="674914" cy="97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6" idx="0"/>
          </p:cNvCxnSpPr>
          <p:nvPr/>
        </p:nvCxnSpPr>
        <p:spPr>
          <a:xfrm>
            <a:off x="3291838" y="3818719"/>
            <a:ext cx="976176" cy="104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4214948" y="1111327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</a:p>
        </p:txBody>
      </p:sp>
      <p:cxnSp>
        <p:nvCxnSpPr>
          <p:cNvPr id="113" name="肘形连接符 112"/>
          <p:cNvCxnSpPr>
            <a:stCxn id="8" idx="1"/>
          </p:cNvCxnSpPr>
          <p:nvPr/>
        </p:nvCxnSpPr>
        <p:spPr>
          <a:xfrm rot="10800000">
            <a:off x="3383279" y="235132"/>
            <a:ext cx="561704" cy="59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439885" y="845714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拦截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4280260" y="2365364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8" name="肘形连接符 117"/>
          <p:cNvCxnSpPr>
            <a:stCxn id="115" idx="1"/>
          </p:cNvCxnSpPr>
          <p:nvPr/>
        </p:nvCxnSpPr>
        <p:spPr>
          <a:xfrm rot="10800000">
            <a:off x="2558682" y="235131"/>
            <a:ext cx="658049" cy="192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2712721" y="193428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cxnSp>
        <p:nvCxnSpPr>
          <p:cNvPr id="122" name="肘形连接符 121"/>
          <p:cNvCxnSpPr>
            <a:stCxn id="28" idx="2"/>
            <a:endCxn id="91" idx="0"/>
          </p:cNvCxnSpPr>
          <p:nvPr/>
        </p:nvCxnSpPr>
        <p:spPr>
          <a:xfrm rot="16200000" flipH="1">
            <a:off x="3441123" y="5270478"/>
            <a:ext cx="241663" cy="133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2"/>
            <a:endCxn id="91" idx="0"/>
          </p:cNvCxnSpPr>
          <p:nvPr/>
        </p:nvCxnSpPr>
        <p:spPr>
          <a:xfrm rot="16200000" flipH="1">
            <a:off x="3946220" y="5775576"/>
            <a:ext cx="232956" cy="32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32" idx="2"/>
            <a:endCxn id="91" idx="0"/>
          </p:cNvCxnSpPr>
          <p:nvPr/>
        </p:nvCxnSpPr>
        <p:spPr>
          <a:xfrm rot="5400000">
            <a:off x="4416483" y="5621791"/>
            <a:ext cx="246019" cy="62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34" idx="2"/>
            <a:endCxn id="91" idx="0"/>
          </p:cNvCxnSpPr>
          <p:nvPr/>
        </p:nvCxnSpPr>
        <p:spPr>
          <a:xfrm rot="5400000">
            <a:off x="4886748" y="5151525"/>
            <a:ext cx="246019" cy="156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228011" y="6461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6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278382" y="154073"/>
            <a:ext cx="4127864" cy="58679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22615" y="1275803"/>
            <a:ext cx="1807029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317971" y="477880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83875" y="59751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小区参数值为整数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1322" y="137693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内存缓存工具取小区名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1952" y="2094409"/>
            <a:ext cx="145433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44533" y="2195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封装总价、厅室、面积</a:t>
            </a:r>
            <a:r>
              <a:rPr lang="en-US" altLang="zh-CN" sz="1000" dirty="0" smtClean="0">
                <a:solidFill>
                  <a:schemeClr val="accent1"/>
                </a:solidFill>
              </a:rPr>
              <a:t>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9070" y="4915989"/>
            <a:ext cx="196814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87777" y="50171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内存缓存工具取地域</a:t>
            </a:r>
            <a:r>
              <a:rPr lang="en-US" altLang="zh-CN" sz="1000" dirty="0" smtClean="0">
                <a:solidFill>
                  <a:schemeClr val="accent1"/>
                </a:solidFill>
              </a:rPr>
              <a:t>-</a:t>
            </a:r>
            <a:r>
              <a:rPr lang="zh-CN" altLang="en-US" sz="1000" dirty="0" smtClean="0">
                <a:solidFill>
                  <a:schemeClr val="accent1"/>
                </a:solidFill>
              </a:rPr>
              <a:t>商圈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3240" y="3148141"/>
            <a:ext cx="1598029" cy="544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79365" y="3265716"/>
            <a:ext cx="232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提小区</a:t>
            </a:r>
            <a:r>
              <a:rPr lang="en-US" altLang="zh-CN" sz="1000" dirty="0" smtClean="0">
                <a:solidFill>
                  <a:schemeClr val="accent1"/>
                </a:solidFill>
              </a:rPr>
              <a:t>id</a:t>
            </a:r>
            <a:r>
              <a:rPr lang="zh-CN" altLang="en-US" sz="1000" dirty="0">
                <a:solidFill>
                  <a:schemeClr val="accent1"/>
                </a:solidFill>
              </a:rPr>
              <a:t>查</a:t>
            </a:r>
            <a:r>
              <a:rPr lang="zh-CN" altLang="en-US" sz="1000" dirty="0" smtClean="0">
                <a:solidFill>
                  <a:schemeClr val="accent1"/>
                </a:solidFill>
              </a:rPr>
              <a:t>小区附近地铁、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         </a:t>
            </a:r>
            <a:r>
              <a:rPr lang="zh-CN" altLang="en-US" sz="1000" dirty="0" smtClean="0">
                <a:solidFill>
                  <a:schemeClr val="accent1"/>
                </a:solidFill>
              </a:rPr>
              <a:t>计算离我距离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3405058" y="4157258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66607" y="4271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无附近地铁的小区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49934" y="937157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45578" y="17035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54285" y="2509057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45726" y="369777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41370" y="4594762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8" idx="1"/>
          </p:cNvCxnSpPr>
          <p:nvPr/>
        </p:nvCxnSpPr>
        <p:spPr>
          <a:xfrm rot="10800000" flipH="1" flipV="1">
            <a:off x="3317971" y="707566"/>
            <a:ext cx="326562" cy="1611090"/>
          </a:xfrm>
          <a:prstGeom prst="bentConnector3">
            <a:avLst>
              <a:gd name="adj1" fmla="val -7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40779" y="97199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21577" y="1376940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49637" y="4651371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2306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087628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列表中一房源，查小区名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则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，接口则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，累计则</a:t>
            </a:r>
            <a:r>
              <a:rPr lang="en-US" altLang="zh-CN" dirty="0" smtClean="0"/>
              <a:t>&gt;40ms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2475094166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小区数量</a:t>
            </a:r>
            <a:r>
              <a:rPr lang="en-US" altLang="zh-CN" dirty="0" smtClean="0"/>
              <a:t>40w, </a:t>
            </a:r>
            <a:r>
              <a:rPr lang="zh-CN" altLang="en-US" dirty="0" smtClean="0"/>
              <a:t>查询活跃的小区应该集中在其中一部分，将这一部分缓存在内存中，占用几百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，查询应</a:t>
            </a:r>
            <a:r>
              <a:rPr lang="en-US" altLang="zh-CN" dirty="0" smtClean="0"/>
              <a:t>&lt;1ms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680364963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热数据走内存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接口；其他走</a:t>
            </a:r>
            <a:r>
              <a:rPr lang="en-US" altLang="zh-CN" dirty="0" err="1" smtClean="0"/>
              <a:t>memc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热数据根据单位时间内访问量动态调整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定期更新热数据，如凌晨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总体数据量几十万级别、使用比较频繁的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/http</a:t>
            </a:r>
            <a:r>
              <a:rPr lang="zh-CN" altLang="en-US" dirty="0" smtClean="0"/>
              <a:t>调用、调用参数简单</a:t>
            </a:r>
            <a:endParaRPr lang="en-US" altLang="zh-CN" dirty="0" smtClean="0"/>
          </a:p>
          <a:p>
            <a:r>
              <a:rPr lang="zh-CN" altLang="en-US" dirty="0" smtClean="0"/>
              <a:t>且集中为某一部分参数值的调用</a:t>
            </a:r>
            <a:endParaRPr lang="en-US" altLang="zh-CN" dirty="0" smtClean="0"/>
          </a:p>
        </p:txBody>
      </p:sp>
      <p:graphicFrame>
        <p:nvGraphicFramePr>
          <p:cNvPr id="56" name="图示 55"/>
          <p:cNvGraphicFramePr/>
          <p:nvPr/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7" y="3405055"/>
            <a:ext cx="4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高性能，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条缓存在</a:t>
            </a:r>
            <a:r>
              <a:rPr lang="en-US" altLang="zh-CN" dirty="0" smtClean="0"/>
              <a:t>0.1ms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易使用，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对象和配置启动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热点数据自动调整，策略可自定义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/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程序二手房列表页 查询房源小区名、地域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类图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3645" y="2952212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43644" y="3409411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8146" y="3095903"/>
            <a:ext cx="63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AbstractHotDataCache</a:t>
            </a:r>
            <a:r>
              <a:rPr lang="en-US" altLang="zh-CN" sz="1200" dirty="0" smtClean="0"/>
              <a:t>&lt;K, T, E extends </a:t>
            </a:r>
            <a:r>
              <a:rPr lang="en-US" altLang="zh-CN" sz="1200" dirty="0" err="1" smtClean="0"/>
              <a:t>AbstractCacheEntity</a:t>
            </a:r>
            <a:r>
              <a:rPr lang="en-US" altLang="zh-CN" sz="1200" dirty="0" smtClean="0"/>
              <a:t>&lt;T&gt;&gt;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96044" y="3499512"/>
            <a:ext cx="592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scheduledTaskByVisitTime</a:t>
            </a:r>
            <a:r>
              <a:rPr lang="en-US" altLang="zh-CN" sz="1200" dirty="0" smtClean="0"/>
              <a:t>(final </a:t>
            </a:r>
            <a:r>
              <a:rPr lang="en-US" altLang="zh-CN" sz="1200" dirty="0" err="1"/>
              <a:t>IGetValByKey</a:t>
            </a:r>
            <a:r>
              <a:rPr lang="en-US" altLang="zh-CN" sz="1200" dirty="0"/>
              <a:t>&lt;K, T&gt; source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cleanCache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getData</a:t>
            </a:r>
            <a:r>
              <a:rPr lang="en-US" altLang="zh-CN" sz="1200" dirty="0" smtClean="0"/>
              <a:t>(K key)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/>
              <a:t>configAndStartClean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CacheConfig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880759" y="5285445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80758" y="5742645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40630" y="5377549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PuHotDataCache</a:t>
            </a:r>
            <a:r>
              <a:rPr lang="en-US" altLang="zh-CN" sz="1200" dirty="0"/>
              <a:t>&lt;K, T&gt;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40633" y="5834747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 err="1" smtClean="0"/>
              <a:t>getMapSize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18" name="等腰三角形 17"/>
          <p:cNvSpPr/>
          <p:nvPr/>
        </p:nvSpPr>
        <p:spPr>
          <a:xfrm>
            <a:off x="5107579" y="446091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6" idx="0"/>
            <a:endCxn id="18" idx="3"/>
          </p:cNvCxnSpPr>
          <p:nvPr/>
        </p:nvCxnSpPr>
        <p:spPr>
          <a:xfrm rot="5400000" flipH="1" flipV="1">
            <a:off x="4664186" y="4711424"/>
            <a:ext cx="697921" cy="450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5824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5823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5695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AbstractCacheEntity</a:t>
            </a:r>
            <a:r>
              <a:rPr lang="en-US" altLang="zh-CN" sz="1200" dirty="0"/>
              <a:t>&lt;T&gt;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5698" y="213360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131936" y="1606068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31935" y="2063267"/>
            <a:ext cx="1814652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18380" y="1698172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CacheConfig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191810" y="2155370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taskperiod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623860" y="159300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623859" y="205020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853550" y="168511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IGetValByKey</a:t>
            </a:r>
            <a:r>
              <a:rPr lang="en-US" altLang="zh-CN" sz="1200" dirty="0"/>
              <a:t>&lt;K, T&gt;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683734" y="214231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92032" y="307336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2031" y="3530564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2714" y="3165468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NoCallbackInterException</a:t>
            </a:r>
            <a:endParaRPr lang="zh-CN" altLang="en-US" sz="1200" dirty="0"/>
          </a:p>
        </p:txBody>
      </p:sp>
      <p:cxnSp>
        <p:nvCxnSpPr>
          <p:cNvPr id="30" name="肘形连接符 29"/>
          <p:cNvCxnSpPr>
            <a:stCxn id="26" idx="1"/>
            <a:endCxn id="48" idx="2"/>
          </p:cNvCxnSpPr>
          <p:nvPr/>
        </p:nvCxnSpPr>
        <p:spPr>
          <a:xfrm rot="10800000">
            <a:off x="1399357" y="3987765"/>
            <a:ext cx="2481402" cy="1526281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48" idx="2"/>
          </p:cNvCxnSpPr>
          <p:nvPr/>
        </p:nvCxnSpPr>
        <p:spPr>
          <a:xfrm flipV="1">
            <a:off x="1293223" y="3987764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8" idx="2"/>
          </p:cNvCxnSpPr>
          <p:nvPr/>
        </p:nvCxnSpPr>
        <p:spPr>
          <a:xfrm flipH="1" flipV="1">
            <a:off x="1399357" y="3987764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0"/>
            <a:endCxn id="36" idx="2"/>
          </p:cNvCxnSpPr>
          <p:nvPr/>
        </p:nvCxnSpPr>
        <p:spPr>
          <a:xfrm rot="16200000" flipV="1">
            <a:off x="3249327" y="1002522"/>
            <a:ext cx="453513" cy="3445868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628505" y="248117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1734639" y="248117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4476215" y="250730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4582349" y="250730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82349" y="2507308"/>
            <a:ext cx="0" cy="21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" idx="0"/>
            <a:endCxn id="42" idx="2"/>
          </p:cNvCxnSpPr>
          <p:nvPr/>
        </p:nvCxnSpPr>
        <p:spPr>
          <a:xfrm rot="5400000" flipH="1" flipV="1">
            <a:off x="6028568" y="1787485"/>
            <a:ext cx="335177" cy="199427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075730" y="2598746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181864" y="2598746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13720" y="5281089"/>
            <a:ext cx="233417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13720" y="5738289"/>
            <a:ext cx="23341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019116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PHCacheTestTool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283233" y="5752014"/>
            <a:ext cx="241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testCache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PuHotDataCache</a:t>
            </a:r>
            <a:r>
              <a:rPr lang="en-US" altLang="zh-CN" sz="1200" dirty="0" smtClean="0"/>
              <a:t>&lt;String</a:t>
            </a:r>
            <a:r>
              <a:rPr lang="en-US" altLang="zh-CN" sz="1200" dirty="0"/>
              <a:t>, T&gt; source)</a:t>
            </a:r>
            <a:endParaRPr lang="zh-CN" altLang="en-US" sz="1200" dirty="0"/>
          </a:p>
        </p:txBody>
      </p:sp>
      <p:cxnSp>
        <p:nvCxnSpPr>
          <p:cNvPr id="82" name="直接连接符 81"/>
          <p:cNvCxnSpPr>
            <a:stCxn id="77" idx="1"/>
          </p:cNvCxnSpPr>
          <p:nvPr/>
        </p:nvCxnSpPr>
        <p:spPr>
          <a:xfrm flipH="1">
            <a:off x="5686706" y="5509689"/>
            <a:ext cx="627014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695410" y="5373193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5695410" y="5509689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演示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" y="1482644"/>
            <a:ext cx="5715000" cy="272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06" y="4206794"/>
            <a:ext cx="5762625" cy="2752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86250"/>
            <a:ext cx="5724525" cy="2571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30153" y="2003612"/>
            <a:ext cx="2963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请求速率：</a:t>
            </a:r>
            <a:endParaRPr lang="en-US" altLang="zh-CN" dirty="0" smtClean="0"/>
          </a:p>
          <a:p>
            <a:r>
              <a:rPr lang="zh-CN" altLang="en-US" dirty="0"/>
              <a:t>活跃</a:t>
            </a:r>
            <a:r>
              <a:rPr lang="zh-CN" altLang="en-US" dirty="0" smtClean="0"/>
              <a:t>临界速率：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/25s</a:t>
            </a:r>
          </a:p>
          <a:p>
            <a:r>
              <a:rPr lang="zh-CN" altLang="en-US" dirty="0" smtClean="0"/>
              <a:t>活跃判定周期：</a:t>
            </a:r>
            <a:r>
              <a:rPr lang="en-US" altLang="zh-CN" dirty="0" smtClean="0"/>
              <a:t>0.5s</a:t>
            </a:r>
          </a:p>
          <a:p>
            <a:r>
              <a:rPr lang="zh-CN" altLang="en-US" dirty="0" smtClean="0"/>
              <a:t>最大缓存量：</a:t>
            </a:r>
            <a:r>
              <a:rPr lang="en-US" altLang="zh-CN" dirty="0" smtClean="0"/>
              <a:t>5000</a:t>
            </a:r>
          </a:p>
          <a:p>
            <a:r>
              <a:rPr lang="zh-CN" altLang="en-US" dirty="0" smtClean="0"/>
              <a:t>默认更新时间：每天凌晨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/>
              <a:t>线</a:t>
            </a:r>
            <a:r>
              <a:rPr lang="zh-CN" altLang="en-US" sz="3200" dirty="0" smtClean="0"/>
              <a:t>上对比统计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005840" y="1907180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774" y="1958086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74893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74892" y="1982867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线</a:t>
            </a:r>
            <a:r>
              <a:rPr lang="zh-CN" altLang="en-US" dirty="0"/>
              <a:t>上</a:t>
            </a:r>
            <a:r>
              <a:rPr lang="zh-CN" altLang="en-US" dirty="0" smtClean="0"/>
              <a:t>日志中样本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14547" y="4149644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90481" y="420055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3554678211"/>
              </p:ext>
            </p:extLst>
          </p:nvPr>
        </p:nvGraphicFramePr>
        <p:xfrm>
          <a:off x="1957531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圆角矩形 49"/>
          <p:cNvSpPr/>
          <p:nvPr/>
        </p:nvSpPr>
        <p:spPr>
          <a:xfrm>
            <a:off x="5575377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83789" y="1933443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直接计算平均耗时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136467" y="2207623"/>
            <a:ext cx="13063" cy="410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主程序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7814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小区图片</a:t>
            </a:r>
            <a:r>
              <a:rPr lang="zh-CN" altLang="en-US" sz="1000" dirty="0"/>
              <a:t>接口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614850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详情信息接口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22864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小区均价</a:t>
            </a:r>
            <a:r>
              <a:rPr lang="zh-CN" altLang="en-US" sz="1000" dirty="0"/>
              <a:t>接口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659875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专家解读</a:t>
            </a:r>
            <a:r>
              <a:rPr lang="zh-CN" altLang="en-US" sz="1000" dirty="0" smtClean="0"/>
              <a:t>接口</a:t>
            </a:r>
            <a:endParaRPr lang="zh-CN" altLang="en-US" sz="1000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49529" y="261257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149530" y="2939139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45174" y="3135086"/>
            <a:ext cx="2520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31024" y="3564926"/>
            <a:ext cx="3672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39725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158239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zh-CN" altLang="en-US" sz="1000" dirty="0" smtClean="0"/>
              <a:t>小区图片，缓存</a:t>
            </a:r>
            <a:endParaRPr lang="zh-CN" altLang="en-US" sz="10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1139728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97821" y="3355918"/>
            <a:ext cx="158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zh-CN" altLang="en-US" sz="1000" dirty="0" smtClean="0"/>
              <a:t>小区均价，缓存</a:t>
            </a:r>
            <a:endParaRPr lang="zh-CN" altLang="en-US" sz="1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333892" y="3821272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查小区基本信息、详细信息，缓存</a:t>
            </a:r>
            <a:endParaRPr lang="zh-CN" altLang="en-US" sz="1000" dirty="0"/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148438" y="4585007"/>
            <a:ext cx="6012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163681" y="4375200"/>
            <a:ext cx="18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查专家解读第一条，缓存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1136468" y="4682742"/>
            <a:ext cx="6012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1132111" y="5031088"/>
            <a:ext cx="6948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36467" y="4922740"/>
            <a:ext cx="6948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76745" y="4710490"/>
            <a:ext cx="182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查小区评测四项指标、缓存</a:t>
            </a:r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635235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30779" y="1981199"/>
            <a:ext cx="50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0958" y="172745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1132109" y="5219931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354180" y="5219931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332403" y="515804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封装户型图数据</a:t>
            </a:r>
            <a:endParaRPr lang="zh-CN" altLang="en-US" sz="1000" dirty="0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1144639" y="5381571"/>
            <a:ext cx="216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175654" y="3473860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97725" y="347386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247653" y="3609370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75948" y="341197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233751" y="1811385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3328" y="1907223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小区经纪人接口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522618" y="180702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76885" y="190286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附近小区</a:t>
            </a:r>
            <a:r>
              <a:rPr lang="zh-CN" altLang="en-US" sz="1000" dirty="0" smtClean="0"/>
              <a:t>接口</a:t>
            </a:r>
            <a:endParaRPr lang="zh-CN" altLang="en-US" sz="1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98556" y="2255517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948239" y="2251161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61495" y="2767047"/>
            <a:ext cx="1550124" cy="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08316" y="2366937"/>
            <a:ext cx="278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查小区推荐经纪人接口，缓存，</a:t>
            </a:r>
            <a:endParaRPr lang="en-US" altLang="zh-CN" sz="1000" dirty="0" smtClean="0"/>
          </a:p>
          <a:p>
            <a:r>
              <a:rPr lang="zh-CN" altLang="en-US" sz="1000" dirty="0" smtClean="0"/>
              <a:t>封装经纪人完整信息</a:t>
            </a:r>
            <a:endParaRPr lang="zh-CN" altLang="en-US" sz="10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152794" y="2916758"/>
            <a:ext cx="1548000" cy="1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36467" y="1645926"/>
            <a:ext cx="13063" cy="4536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8" name="矩形 1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flipV="1">
            <a:off x="1145174" y="3187338"/>
            <a:ext cx="2808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158239" y="3326671"/>
            <a:ext cx="2772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13893" y="2964447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查询附近小区，封装均价、面积、厅室等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4554588" y="1793966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574165" y="188980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5856518" y="1789610"/>
            <a:ext cx="1894118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41415" y="1833196"/>
            <a:ext cx="17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小</a:t>
            </a:r>
            <a:r>
              <a:rPr lang="zh-CN" altLang="en-US" sz="1000" dirty="0" smtClean="0"/>
              <a:t>程序</a:t>
            </a:r>
            <a:r>
              <a:rPr lang="en-US" altLang="zh-CN" sz="1000" dirty="0" err="1" smtClean="0"/>
              <a:t>webview</a:t>
            </a:r>
            <a:r>
              <a:rPr lang="zh-CN" altLang="en-US" sz="1000" dirty="0" smtClean="0"/>
              <a:t>组件嵌入</a:t>
            </a:r>
            <a:r>
              <a:rPr lang="en-US" altLang="zh-CN" sz="1000" dirty="0" smtClean="0"/>
              <a:t>H5</a:t>
            </a:r>
            <a:r>
              <a:rPr lang="zh-CN" altLang="en-US" sz="1000" dirty="0" smtClean="0"/>
              <a:t>页面验证文件</a:t>
            </a:r>
            <a:r>
              <a:rPr lang="zh-CN" altLang="en-US" sz="1000" dirty="0" smtClean="0"/>
              <a:t>接口</a:t>
            </a:r>
            <a:endParaRPr lang="zh-CN" altLang="en-US" sz="1000" dirty="0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106481" y="2233742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800295" y="2229386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09594" y="4116683"/>
            <a:ext cx="4500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13950" y="4008335"/>
            <a:ext cx="450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96474" y="3796115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直接查询完整评测信息</a:t>
            </a:r>
            <a:endParaRPr lang="zh-CN" altLang="en-US" sz="1000" dirty="0"/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618301" y="4478091"/>
            <a:ext cx="6192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22657" y="4369743"/>
            <a:ext cx="6192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305181" y="4157523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微</a:t>
            </a:r>
            <a:r>
              <a:rPr lang="zh-CN" altLang="en-US" sz="1000" dirty="0" smtClean="0"/>
              <a:t>信后台调用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948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Memcache</a:t>
            </a:r>
            <a:r>
              <a:rPr lang="zh-CN" altLang="en-US" sz="3200" dirty="0" smtClean="0"/>
              <a:t>缓存注解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71819377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动机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程序小区详情多处调用</a:t>
            </a:r>
            <a:r>
              <a:rPr lang="en-US" altLang="zh-CN" dirty="0" err="1" smtClean="0"/>
              <a:t>scf</a:t>
            </a:r>
            <a:r>
              <a:rPr lang="zh-CN" altLang="en-US" dirty="0" smtClean="0"/>
              <a:t>服务且数据缓存，能否将调用书写简化为一行配置。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2326884043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在方法级别进行缓存，使用一个注解进行标记，注解参数来对应到缓存的配置，如缓存键、缓存时间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2524368644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56558" y="4758341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在部门已有插件器的基础上开发，新增到插件库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1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Memcache</a:t>
            </a:r>
            <a:r>
              <a:rPr lang="zh-CN" altLang="en-US" sz="3200" dirty="0"/>
              <a:t>缓存</a:t>
            </a:r>
            <a:r>
              <a:rPr lang="zh-CN" altLang="en-US" sz="3200" dirty="0" smtClean="0"/>
              <a:t>注解类图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547257" y="3553110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47256" y="4010309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79461" y="5285445"/>
            <a:ext cx="201956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461" y="5742645"/>
            <a:ext cx="20195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56856" y="5377549"/>
            <a:ext cx="215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FPluginMemcacheToolFactory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573379" y="4056984"/>
            <a:ext cx="4310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before(</a:t>
            </a:r>
            <a:r>
              <a:rPr lang="en-US" altLang="zh-CN" sz="1200" dirty="0" err="1" smtClean="0"/>
              <a:t>FPluginContext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fpContext</a:t>
            </a:r>
            <a:r>
              <a:rPr lang="en-US" altLang="zh-CN" sz="1200" dirty="0"/>
              <a:t>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after(</a:t>
            </a:r>
            <a:r>
              <a:rPr lang="en-US" altLang="zh-CN" sz="1200" dirty="0" err="1"/>
              <a:t>FPluginContext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fpContext</a:t>
            </a:r>
            <a:r>
              <a:rPr lang="en-US" altLang="zh-CN" sz="1200" dirty="0"/>
              <a:t>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/>
              <a:t>generateKey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FPluginContext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fpContext</a:t>
            </a:r>
            <a:r>
              <a:rPr lang="en-US" altLang="zh-CN" sz="1200" dirty="0"/>
              <a:t>, FPluginAutoMemcached2 anno)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24" name="肘形连接符 23"/>
          <p:cNvCxnSpPr>
            <a:stCxn id="19" idx="0"/>
          </p:cNvCxnSpPr>
          <p:nvPr/>
        </p:nvCxnSpPr>
        <p:spPr>
          <a:xfrm rot="5400000" flipH="1" flipV="1">
            <a:off x="4045242" y="5164449"/>
            <a:ext cx="288000" cy="1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9436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9435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8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FPluginAnnotationAbstract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589139" y="1540748"/>
            <a:ext cx="2126537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89138" y="1997947"/>
            <a:ext cx="2126538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84142" y="1685104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IFPluginAnnotationSerial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127472" y="1527694"/>
            <a:ext cx="3279329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27470" y="1984894"/>
            <a:ext cx="3279331" cy="10696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88235" y="167064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FPluginAutoMemcached2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179461" y="2009846"/>
            <a:ext cx="333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cacheTime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memXml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Class&lt;? extends </a:t>
            </a:r>
            <a:r>
              <a:rPr lang="en-US" altLang="zh-CN" sz="1200" dirty="0" err="1"/>
              <a:t>ICacheKeyProvider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geneKey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preKey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4853956" y="3217171"/>
            <a:ext cx="0" cy="324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212104" y="5145095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4060244" y="5145095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7331" y="5281089"/>
            <a:ext cx="2678975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817332" y="5738289"/>
            <a:ext cx="267897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833132" y="5720255"/>
            <a:ext cx="27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get(String </a:t>
            </a:r>
            <a:r>
              <a:rPr lang="en-US" altLang="zh-CN" sz="1200" dirty="0"/>
              <a:t>key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s</a:t>
            </a:r>
            <a:r>
              <a:rPr lang="en-US" altLang="zh-CN" sz="1200" dirty="0"/>
              <a:t>et(String key, Object 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second)</a:t>
            </a:r>
            <a:endParaRPr lang="zh-CN" altLang="en-US" sz="1200" dirty="0"/>
          </a:p>
        </p:txBody>
      </p:sp>
      <p:cxnSp>
        <p:nvCxnSpPr>
          <p:cNvPr id="55" name="直接连接符 54"/>
          <p:cNvCxnSpPr>
            <a:stCxn id="52" idx="1"/>
          </p:cNvCxnSpPr>
          <p:nvPr/>
        </p:nvCxnSpPr>
        <p:spPr>
          <a:xfrm flipH="1">
            <a:off x="5190319" y="5509689"/>
            <a:ext cx="627012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654597" y="5525496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5657050" y="5354103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010850" y="1490333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&lt;&lt;@interface&gt;&gt;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43453" y="3670567"/>
            <a:ext cx="2331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FPluginAutoMemcachedImpl2</a:t>
            </a:r>
            <a:endParaRPr lang="zh-CN" altLang="en-US" sz="1200" dirty="0"/>
          </a:p>
        </p:txBody>
      </p:sp>
      <p:sp>
        <p:nvSpPr>
          <p:cNvPr id="60" name="等腰三角形 59"/>
          <p:cNvSpPr/>
          <p:nvPr/>
        </p:nvSpPr>
        <p:spPr>
          <a:xfrm>
            <a:off x="1040666" y="2510190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60" idx="3"/>
            <a:endCxn id="13" idx="0"/>
          </p:cNvCxnSpPr>
          <p:nvPr/>
        </p:nvCxnSpPr>
        <p:spPr>
          <a:xfrm rot="16200000" flipH="1">
            <a:off x="2478807" y="1329288"/>
            <a:ext cx="916310" cy="3531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/>
          <p:cNvSpPr/>
          <p:nvPr/>
        </p:nvSpPr>
        <p:spPr>
          <a:xfrm>
            <a:off x="4741820" y="3054543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>
            <a:off x="7519870" y="2565439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肘形连接符 66"/>
          <p:cNvCxnSpPr>
            <a:stCxn id="13" idx="3"/>
            <a:endCxn id="66" idx="3"/>
          </p:cNvCxnSpPr>
          <p:nvPr/>
        </p:nvCxnSpPr>
        <p:spPr>
          <a:xfrm flipV="1">
            <a:off x="6858000" y="2692049"/>
            <a:ext cx="792499" cy="1089661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128523" y="1538229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117775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FPluginMemCacheTool2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156851" y="5773784"/>
            <a:ext cx="241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 err="1" smtClean="0"/>
              <a:t>getInstance</a:t>
            </a:r>
            <a:r>
              <a:rPr lang="en-US" altLang="zh-CN" sz="1200" dirty="0" smtClean="0"/>
              <a:t>(String </a:t>
            </a:r>
            <a:r>
              <a:rPr lang="en-US" altLang="zh-CN" sz="1200" dirty="0" err="1"/>
              <a:t>mempath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6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部门插件器</a:t>
            </a:r>
            <a:r>
              <a:rPr lang="en-US" altLang="zh-CN" sz="3200" dirty="0" err="1"/>
              <a:t>filterplugin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2514" y="4358626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回调接口的流程：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7088" y="2096109"/>
            <a:ext cx="26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返回的动态代理实例：子类实例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注入回调接口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02629" y="2180737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50376" y="3894902"/>
            <a:ext cx="1730827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02629" y="5072741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18514" y="21836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70914" y="23360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23314" y="24884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06046" y="2610385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70914" y="51053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23314" y="52577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75714" y="54101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58446" y="5532117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6021" y="3991087"/>
            <a:ext cx="17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invoke</a:t>
            </a:r>
            <a:r>
              <a:rPr lang="zh-CN" altLang="en-US" dirty="0" smtClean="0"/>
              <a:t>父类方法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18164" y="228855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48493" y="517109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3" name="菱形 32"/>
          <p:cNvSpPr/>
          <p:nvPr/>
        </p:nvSpPr>
        <p:spPr>
          <a:xfrm>
            <a:off x="4405449" y="3129647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833258" y="324993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memc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缓存注解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47206" y="3579228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75218" y="2288558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48290" y="361811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" name="肘形连接符 5"/>
          <p:cNvCxnSpPr>
            <a:stCxn id="33" idx="1"/>
            <a:endCxn id="19" idx="0"/>
          </p:cNvCxnSpPr>
          <p:nvPr/>
        </p:nvCxnSpPr>
        <p:spPr>
          <a:xfrm rot="10800000" flipH="1" flipV="1">
            <a:off x="4405448" y="3359333"/>
            <a:ext cx="1035231" cy="1713408"/>
          </a:xfrm>
          <a:prstGeom prst="bentConnector4">
            <a:avLst>
              <a:gd name="adj1" fmla="val -22082"/>
              <a:gd name="adj2" fmla="val 8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53840" y="3288469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9332" y="5064702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>
            <a:endCxn id="20" idx="1"/>
          </p:cNvCxnSpPr>
          <p:nvPr/>
        </p:nvCxnSpPr>
        <p:spPr>
          <a:xfrm flipV="1">
            <a:off x="6178731" y="2464518"/>
            <a:ext cx="439783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53304" y="1905459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投入</a:t>
            </a:r>
            <a:r>
              <a:rPr lang="zh-CN" altLang="en-US" sz="1000" dirty="0" smtClean="0">
                <a:solidFill>
                  <a:schemeClr val="accent1"/>
                </a:solidFill>
              </a:rPr>
              <a:t>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35885" y="4814127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投入</a:t>
            </a:r>
            <a:r>
              <a:rPr lang="zh-CN" altLang="en-US" sz="1000" dirty="0" smtClean="0">
                <a:solidFill>
                  <a:schemeClr val="accent1"/>
                </a:solidFill>
              </a:rPr>
              <a:t>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187437" y="5347058"/>
            <a:ext cx="576000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33" idx="0"/>
          </p:cNvCxnSpPr>
          <p:nvPr/>
        </p:nvCxnSpPr>
        <p:spPr>
          <a:xfrm flipH="1">
            <a:off x="5429792" y="2742440"/>
            <a:ext cx="10888" cy="3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H="1" flipV="1">
            <a:off x="4556365" y="5163525"/>
            <a:ext cx="252000" cy="144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8826" y="504739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79415" y="5194670"/>
            <a:ext cx="193989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商铺写字楼大类页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722550" y="537750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992883" y="519467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经纪人视频房源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42701" y="490495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7585" y="579451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5591" y="488928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pic>
        <p:nvPicPr>
          <p:cNvPr id="4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7776" y="5056102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5921833" y="5203377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14541" y="4897996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436871" y="5373881"/>
            <a:ext cx="485128" cy="35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0473" y="58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943600" y="4862647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交接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729438" y="4397831"/>
            <a:ext cx="257124" cy="460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3600" y="458129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1063" y="4433340"/>
            <a:ext cx="269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wos内存不断增长的排查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wos</a:t>
            </a:r>
            <a:r>
              <a:rPr lang="en-US" altLang="zh-CN" dirty="0" smtClean="0"/>
              <a:t> java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Xiaoqudetail</a:t>
            </a:r>
            <a:endParaRPr lang="en-US" altLang="zh-CN" dirty="0" smtClean="0"/>
          </a:p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526820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36467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数据接口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09255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配置项服务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732417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Broker</a:t>
            </a:r>
            <a:r>
              <a:rPr lang="zh-CN" altLang="en-US" sz="1000" dirty="0"/>
              <a:t>接口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14305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列表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64379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推荐接口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9530" y="2612571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770702" y="2939139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84363" y="3135086"/>
            <a:ext cx="2484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83274" y="3564926"/>
            <a:ext cx="3636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152792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84363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查询满足的配置项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152792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91983" y="335591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查询用户安选房源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171298" y="392577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查询推荐经纪人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13621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Tabbar</a:t>
            </a:r>
            <a:r>
              <a:rPr lang="zh-CN" altLang="en-US" sz="1000" dirty="0"/>
              <a:t>接口</a:t>
            </a: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63876" y="329184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63876" y="33036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76" y="3549887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9325" y="308402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数据替换、封装</a:t>
            </a:r>
            <a:endParaRPr lang="zh-CN" altLang="en-US" sz="1000" dirty="0"/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598709" y="3757752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98709" y="3769578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98709" y="4015799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74158" y="356300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数据转换、封装</a:t>
            </a:r>
            <a:endParaRPr lang="zh-CN" altLang="en-US" sz="10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65111" y="4924645"/>
            <a:ext cx="6480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163681" y="471483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查询猜你喜欢房源</a:t>
            </a:r>
            <a:endParaRPr lang="zh-CN" altLang="en-US" sz="1000" dirty="0"/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666201" y="5022380"/>
            <a:ext cx="6480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175654" y="4531956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397725" y="4531956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247653" y="4667466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375948" y="447006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583472" y="5370726"/>
            <a:ext cx="7524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31516" y="5262378"/>
            <a:ext cx="738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176745" y="505012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en-US" altLang="zh-CN" sz="1000" dirty="0" err="1" smtClean="0"/>
              <a:t>Tabbar</a:t>
            </a:r>
            <a:r>
              <a:rPr lang="zh-CN" altLang="en-US" sz="1000" dirty="0" smtClean="0"/>
              <a:t>配置</a:t>
            </a:r>
            <a:endParaRPr lang="zh-CN" altLang="en-US" sz="10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52399" y="1994264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13208" y="179277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4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</a:t>
            </a:r>
            <a:r>
              <a:rPr lang="zh-CN" altLang="en-US" sz="3200" dirty="0" smtClean="0"/>
              <a:t>页面、调用量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0" y="1510801"/>
            <a:ext cx="58197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二手房经纪人详情页调用过程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114082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2625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扒、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2562495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03859" y="180484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Housedetail</a:t>
            </a:r>
            <a:r>
              <a:rPr lang="zh-CN" altLang="en-US" sz="1000" dirty="0" smtClean="0"/>
              <a:t>获取经纪人基本信息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8870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551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304105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551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5649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95650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err="1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55204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548339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35" idx="2"/>
          </p:cNvCxnSpPr>
          <p:nvPr/>
        </p:nvCxnSpPr>
        <p:spPr>
          <a:xfrm rot="5400000">
            <a:off x="2473706" y="1038015"/>
            <a:ext cx="1323844" cy="366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1323</Words>
  <Application>Microsoft Office PowerPoint</Application>
  <PresentationFormat>全屏显示(4:3)</PresentationFormat>
  <Paragraphs>372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YaHei IKEA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266</cp:revision>
  <dcterms:created xsi:type="dcterms:W3CDTF">2018-11-25T05:15:15Z</dcterms:created>
  <dcterms:modified xsi:type="dcterms:W3CDTF">2018-11-27T12:49:09Z</dcterms:modified>
</cp:coreProperties>
</file>