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3" r:id="rId13"/>
    <p:sldId id="268" r:id="rId14"/>
    <p:sldId id="273" r:id="rId15"/>
    <p:sldId id="271" r:id="rId16"/>
    <p:sldId id="272" r:id="rId17"/>
    <p:sldId id="267" r:id="rId18"/>
    <p:sldId id="269" r:id="rId19"/>
    <p:sldId id="281" r:id="rId20"/>
    <p:sldId id="282" r:id="rId21"/>
    <p:sldId id="299" r:id="rId22"/>
    <p:sldId id="283" r:id="rId23"/>
    <p:sldId id="300" r:id="rId24"/>
    <p:sldId id="301" r:id="rId25"/>
    <p:sldId id="302" r:id="rId26"/>
    <p:sldId id="274" r:id="rId27"/>
    <p:sldId id="290" r:id="rId28"/>
    <p:sldId id="291" r:id="rId29"/>
    <p:sldId id="292" r:id="rId30"/>
    <p:sldId id="295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5" r:id="rId43"/>
    <p:sldId id="314" r:id="rId44"/>
    <p:sldId id="297" r:id="rId45"/>
    <p:sldId id="270" r:id="rId46"/>
    <p:sldId id="284" r:id="rId47"/>
    <p:sldId id="285" r:id="rId48"/>
    <p:sldId id="316" r:id="rId49"/>
    <p:sldId id="286" r:id="rId50"/>
    <p:sldId id="287" r:id="rId51"/>
    <p:sldId id="275" r:id="rId52"/>
    <p:sldId id="277" r:id="rId53"/>
    <p:sldId id="280" r:id="rId54"/>
    <p:sldId id="296" r:id="rId55"/>
    <p:sldId id="288" r:id="rId56"/>
    <p:sldId id="289" r:id="rId57"/>
    <p:sldId id="276" r:id="rId58"/>
    <p:sldId id="278" r:id="rId59"/>
    <p:sldId id="279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语法-对面向对象编程的支持" id="{9C144958-19A7-4FF8-9994-DAAE9DFC6DA7}">
          <p14:sldIdLst>
            <p14:sldId id="307"/>
            <p14:sldId id="308"/>
            <p14:sldId id="309"/>
            <p14:sldId id="310"/>
          </p14:sldIdLst>
        </p14:section>
        <p14:section name="语法-特殊语法" id="{54EDC640-EC02-4E8D-96D3-2644DA7B00D6}">
          <p14:sldIdLst>
            <p14:sldId id="311"/>
            <p14:sldId id="312"/>
            <p14:sldId id="313"/>
            <p14:sldId id="315"/>
            <p14:sldId id="314"/>
          </p14:sldIdLst>
        </p14:section>
        <p14:section name="常用模块" id="{169ECFFE-A324-499C-9A3D-0CDBB73F4F0E}">
          <p14:sldIdLst>
            <p14:sldId id="297"/>
            <p14:sldId id="270"/>
            <p14:sldId id="284"/>
            <p14:sldId id="285"/>
            <p14:sldId id="316"/>
            <p14:sldId id="286"/>
            <p14:sldId id="287"/>
          </p14:sldIdLst>
        </p14:section>
        <p14:section name="小综合-高级模块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lua/spark/spark-2.3.0/spark-2.3.0-bin-hadoop2.7.tgz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名称空间：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变量引用的对象的回收机制：引用</a:t>
            </a:r>
            <a:r>
              <a:rPr lang="zh-CN" altLang="en-US" dirty="0"/>
              <a:t>计数，为</a:t>
            </a:r>
            <a:r>
              <a:rPr lang="en-US" altLang="zh-CN" dirty="0"/>
              <a:t>0</a:t>
            </a:r>
            <a:r>
              <a:rPr lang="zh-CN" altLang="en-US" dirty="0"/>
              <a:t>则会被回收机制定期自动回收</a:t>
            </a:r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解释型编程语言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 dirty="0"/>
              <a:t>in </a:t>
            </a:r>
            <a:r>
              <a:rPr lang="en-US" altLang="zh-CN" dirty="0" smtClean="0"/>
              <a:t>enumerate(_list) </a:t>
            </a:r>
          </a:p>
          <a:p>
            <a:r>
              <a:rPr lang="zh-CN" altLang="en-US" dirty="0" smtClean="0"/>
              <a:t>复制：</a:t>
            </a:r>
            <a:r>
              <a:rPr lang="en-US" altLang="zh-CN" dirty="0"/>
              <a:t> </a:t>
            </a:r>
            <a:r>
              <a:rPr lang="zh-CN" altLang="en-US" dirty="0" smtClean="0"/>
              <a:t>切片方式</a:t>
            </a:r>
            <a:r>
              <a:rPr lang="en-US" altLang="zh-CN" dirty="0" smtClean="0"/>
              <a:t>a</a:t>
            </a:r>
            <a:r>
              <a:rPr lang="en-US" altLang="zh-CN" dirty="0"/>
              <a:t>[:]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可以解决什么问题？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问题、计算问题</a:t>
            </a:r>
            <a:endParaRPr lang="en-US" altLang="zh-CN" dirty="0" smtClean="0"/>
          </a:p>
          <a:p>
            <a:r>
              <a:rPr lang="zh-CN" altLang="en-US" dirty="0"/>
              <a:t>给出许多代码、实际生活工作科研中使用的带来方便的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/>
              <a:t>计算处理数据、数据可视化：（如</a:t>
            </a:r>
            <a:r>
              <a:rPr lang="en-US" altLang="zh-CN" dirty="0" err="1"/>
              <a:t>matplot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zh-CN" altLang="en-US" dirty="0"/>
              <a:t>）</a:t>
            </a:r>
            <a:r>
              <a:rPr lang="en-US" altLang="zh-CN" dirty="0"/>
              <a:t>(excel</a:t>
            </a:r>
            <a:r>
              <a:rPr lang="zh-CN" altLang="en-US" dirty="0"/>
              <a:t>简单处理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网络编程</a:t>
            </a:r>
            <a:r>
              <a:rPr lang="zh-CN" altLang="en-US" dirty="0" smtClean="0"/>
              <a:t>：网站测试、</a:t>
            </a:r>
            <a:r>
              <a:rPr lang="zh-CN" altLang="en-US" dirty="0"/>
              <a:t>简单的网站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生成器函数的调用：只要</a:t>
            </a:r>
            <a:r>
              <a:rPr lang="zh-CN" altLang="en-US" dirty="0"/>
              <a:t>函数里有</a:t>
            </a:r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r>
              <a:rPr lang="zh-CN" altLang="en-US" dirty="0" smtClean="0"/>
              <a:t>，直接</a:t>
            </a:r>
            <a:r>
              <a:rPr lang="zh-CN" altLang="en-US" dirty="0"/>
              <a:t>调用该函数，则直接返回一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生成器对象，函数里的代码都不会执行。</a:t>
            </a:r>
            <a:r>
              <a:rPr lang="zh-CN" altLang="en-US" dirty="0"/>
              <a:t>可以调用很多次，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返回的</a:t>
            </a:r>
            <a:r>
              <a:rPr lang="zh-CN" altLang="en-US" dirty="0"/>
              <a:t>是不同的生成器对象。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 , sorted(</a:t>
            </a:r>
            <a:r>
              <a:rPr lang="zh-CN" altLang="en-US" dirty="0"/>
              <a:t>迭代</a:t>
            </a:r>
            <a:r>
              <a:rPr lang="zh-CN" altLang="en-US" dirty="0" smtClean="0"/>
              <a:t>器对象</a:t>
            </a:r>
            <a:r>
              <a:rPr lang="en-US" altLang="zh-CN" dirty="0" smtClean="0"/>
              <a:t>)  ,</a:t>
            </a:r>
            <a:r>
              <a:rPr lang="zh-CN" altLang="en-US" dirty="0"/>
              <a:t> </a:t>
            </a:r>
            <a:r>
              <a:rPr lang="zh-CN" altLang="en-US" dirty="0" smtClean="0"/>
              <a:t>字符串序列</a:t>
            </a:r>
            <a:r>
              <a:rPr lang="en-US" altLang="zh-CN" dirty="0" smtClean="0"/>
              <a:t>.join(‘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index ,value</a:t>
            </a:r>
            <a:r>
              <a:rPr lang="zh-CN" altLang="en-US" dirty="0" smtClean="0"/>
              <a:t>的元组迭代器对象，便于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循环得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到索引</a:t>
            </a:r>
            <a:endParaRPr lang="en-US" altLang="zh-CN" dirty="0" smtClean="0"/>
          </a:p>
          <a:p>
            <a:r>
              <a:rPr lang="en-US" altLang="zh-CN" dirty="0" smtClean="0"/>
              <a:t>zip(list1,list2)</a:t>
            </a:r>
            <a:r>
              <a:rPr lang="zh-CN" altLang="en-US" dirty="0"/>
              <a:t>可以同时对多个</a:t>
            </a:r>
            <a:r>
              <a:rPr lang="en-US" altLang="zh-CN" dirty="0"/>
              <a:t>list</a:t>
            </a:r>
            <a:r>
              <a:rPr lang="zh-CN" altLang="en-US" dirty="0"/>
              <a:t>进行</a:t>
            </a:r>
            <a:r>
              <a:rPr lang="zh-CN" altLang="en-US" dirty="0" smtClean="0"/>
              <a:t>遍历一一对应</a:t>
            </a:r>
            <a:endParaRPr lang="en-US" altLang="zh-CN" dirty="0" smtClean="0"/>
          </a:p>
          <a:p>
            <a:r>
              <a:rPr lang="zh-CN" altLang="en-US" dirty="0" smtClean="0"/>
              <a:t>匿名函数：没有直接创建的方法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ambda</a:t>
            </a:r>
            <a:r>
              <a:rPr lang="zh-CN" altLang="en-US" dirty="0" smtClean="0"/>
              <a:t>表达式创建</a:t>
            </a:r>
            <a:r>
              <a:rPr lang="zh-CN" altLang="en-US" dirty="0"/>
              <a:t>简单的匿名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定义格式：</a:t>
            </a:r>
            <a:r>
              <a:rPr lang="en-US" altLang="zh-CN" dirty="0" smtClean="0"/>
              <a:t>lambda </a:t>
            </a:r>
            <a:r>
              <a:rPr lang="zh-CN" altLang="en-US" dirty="0"/>
              <a:t>形参表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ap-reduce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en-US" altLang="zh-CN" dirty="0"/>
              <a:t>filter(</a:t>
            </a:r>
            <a:r>
              <a:rPr lang="en-US" altLang="zh-CN" dirty="0" err="1"/>
              <a:t>functon</a:t>
            </a:r>
            <a:r>
              <a:rPr lang="en-US" altLang="zh-CN" dirty="0"/>
              <a:t>, list)</a:t>
            </a:r>
            <a:r>
              <a:rPr lang="zh-CN" altLang="en-US" dirty="0"/>
              <a:t>可以返回</a:t>
            </a:r>
            <a:r>
              <a:rPr lang="en-US" altLang="zh-CN" dirty="0"/>
              <a:t>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处理返回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map(function, list)</a:t>
            </a:r>
            <a:r>
              <a:rPr lang="zh-CN" altLang="en-US" dirty="0"/>
              <a:t>可以返回对</a:t>
            </a:r>
            <a:r>
              <a:rPr lang="en-US" altLang="zh-CN" dirty="0"/>
              <a:t>list</a:t>
            </a:r>
            <a:r>
              <a:rPr lang="zh-CN" altLang="en-US" dirty="0"/>
              <a:t>每个元素都</a:t>
            </a:r>
            <a:r>
              <a:rPr lang="en-US" altLang="zh-CN" dirty="0"/>
              <a:t>function</a:t>
            </a:r>
            <a:r>
              <a:rPr lang="zh-CN" altLang="en-US" dirty="0"/>
              <a:t>处理后的结果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reduce(function, list, </a:t>
            </a:r>
            <a:r>
              <a:rPr lang="en-US" altLang="zh-CN" dirty="0" err="1"/>
              <a:t>initialval-iflistnull</a:t>
            </a:r>
            <a:r>
              <a:rPr lang="en-US" altLang="zh-CN" dirty="0"/>
              <a:t>) </a:t>
            </a:r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/>
              <a:t>function</a:t>
            </a:r>
            <a:r>
              <a:rPr lang="zh-CN" altLang="en-US" dirty="0"/>
              <a:t>处理</a:t>
            </a:r>
            <a:r>
              <a:rPr lang="en-US" altLang="zh-CN" dirty="0"/>
              <a:t>list</a:t>
            </a:r>
            <a:r>
              <a:rPr lang="zh-CN" altLang="en-US" dirty="0"/>
              <a:t>前两个元素，将结果和</a:t>
            </a:r>
            <a:r>
              <a:rPr lang="en-US" altLang="zh-CN" dirty="0"/>
              <a:t>list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个元素用</a:t>
            </a:r>
            <a:r>
              <a:rPr lang="en-US" altLang="zh-CN" dirty="0"/>
              <a:t>function</a:t>
            </a:r>
            <a:r>
              <a:rPr lang="zh-CN" altLang="en-US" dirty="0"/>
              <a:t>处理，直至处理完</a:t>
            </a:r>
            <a:r>
              <a:rPr lang="en-US" altLang="zh-CN" dirty="0"/>
              <a:t>list</a:t>
            </a:r>
            <a:r>
              <a:rPr lang="zh-CN" altLang="en-US" dirty="0"/>
              <a:t>返回最终结果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元素返回该元素，无元素返回</a:t>
            </a:r>
            <a:r>
              <a:rPr lang="en-US" altLang="zh-CN" dirty="0" err="1"/>
              <a:t>initialval-iflistnull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122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044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基本格式：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className:content</a:t>
            </a:r>
            <a:endParaRPr lang="en-US" altLang="zh-CN" dirty="0" smtClean="0"/>
          </a:p>
          <a:p>
            <a:pPr lvl="1"/>
            <a:r>
              <a:rPr lang="zh-CN" altLang="en-US" dirty="0"/>
              <a:t>属性定义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局部变量会被当作静态属性。所有的实例只会获得这种属性的引用，不会新建。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className.attri</a:t>
            </a:r>
            <a:r>
              <a:rPr lang="zh-CN" altLang="en-US" dirty="0" smtClean="0"/>
              <a:t>方式访问局部变量。但</a:t>
            </a:r>
            <a:r>
              <a:rPr lang="en-US" altLang="zh-CN" dirty="0" err="1" smtClean="0"/>
              <a:t>self.att</a:t>
            </a:r>
            <a:r>
              <a:rPr lang="zh-CN" altLang="en-US" dirty="0" smtClean="0"/>
              <a:t>方式定义的属性访问不到。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在方法中用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self.name=‘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。静态方法中定义的是静态属性，实例方法中定义的是实例</a:t>
            </a:r>
            <a:r>
              <a:rPr lang="zh-CN" altLang="en-US" dirty="0"/>
              <a:t>属性。所有的实例都会新建自己的这种属性的内存空间，互补影响。</a:t>
            </a:r>
            <a:endParaRPr lang="en-US" altLang="zh-CN" dirty="0"/>
          </a:p>
          <a:p>
            <a:pPr lvl="2"/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newAttri</a:t>
            </a:r>
            <a:r>
              <a:rPr lang="zh-CN" altLang="en-US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可以给实例新增一个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属性，值为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className.newAttri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可以给类新增一个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实例方法：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(self, …) :content  </a:t>
            </a:r>
            <a:r>
              <a:rPr lang="zh-CN" altLang="en-US" dirty="0" smtClean="0"/>
              <a:t>。且</a:t>
            </a:r>
            <a:r>
              <a:rPr lang="zh-CN" altLang="en-US" dirty="0"/>
              <a:t>参数至少有</a:t>
            </a:r>
            <a:r>
              <a:rPr lang="en-US" altLang="zh-CN" dirty="0" smtClean="0"/>
              <a:t>self</a:t>
            </a:r>
          </a:p>
          <a:p>
            <a:pPr lvl="2"/>
            <a:r>
              <a:rPr lang="zh-CN" altLang="en-US" dirty="0" smtClean="0"/>
              <a:t>静态方法：</a:t>
            </a:r>
            <a:r>
              <a:rPr lang="en-US" altLang="zh-CN" dirty="0"/>
              <a:t> 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或者</a:t>
            </a:r>
            <a:r>
              <a:rPr lang="en-US" altLang="zh-CN" dirty="0"/>
              <a:t>@</a:t>
            </a:r>
            <a:r>
              <a:rPr lang="en-US" altLang="zh-CN" dirty="0" err="1"/>
              <a:t>classmethod</a:t>
            </a:r>
            <a:r>
              <a:rPr lang="zh-CN" altLang="en-US" dirty="0" smtClean="0"/>
              <a:t>加到一个方法上，该方法无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访问其他方法和属性：</a:t>
            </a:r>
            <a:r>
              <a:rPr lang="en-US" altLang="zh-CN" dirty="0" err="1" smtClean="0"/>
              <a:t>self.methodName</a:t>
            </a:r>
            <a:r>
              <a:rPr lang="en-US" altLang="zh-CN" dirty="0" smtClean="0"/>
              <a:t> (…) </a:t>
            </a:r>
            <a:r>
              <a:rPr lang="en-US" altLang="zh-CN" dirty="0" err="1" smtClean="0"/>
              <a:t>self.attrName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…)</a:t>
            </a:r>
          </a:p>
          <a:p>
            <a:pPr lvl="1"/>
            <a:r>
              <a:rPr lang="zh-CN" altLang="en-US" dirty="0" smtClean="0"/>
              <a:t>字符串输出</a:t>
            </a:r>
            <a:r>
              <a:rPr lang="en-US" altLang="zh-CN" dirty="0" smtClean="0"/>
              <a:t>:</a:t>
            </a:r>
            <a:r>
              <a:rPr lang="zh-CN" altLang="en-US" dirty="0"/>
              <a:t>定义</a:t>
            </a:r>
            <a:r>
              <a:rPr lang="en-US" altLang="zh-CN" dirty="0"/>
              <a:t>__</a:t>
            </a:r>
            <a:r>
              <a:rPr lang="en-US" altLang="zh-CN" dirty="0" err="1"/>
              <a:t>repr</a:t>
            </a:r>
            <a:r>
              <a:rPr lang="en-US" altLang="zh-CN" dirty="0"/>
              <a:t>__()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不允许有非静态方法也非实例方法的函数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1307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格式：直接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(…)  </a:t>
            </a:r>
          </a:p>
          <a:p>
            <a:pPr lvl="1"/>
            <a:r>
              <a:rPr lang="zh-CN" altLang="en-US" dirty="0"/>
              <a:t>调用的方法：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endParaRPr lang="en-US" altLang="zh-CN" dirty="0" smtClean="0"/>
          </a:p>
          <a:p>
            <a:r>
              <a:rPr lang="zh-CN" altLang="en-US" dirty="0" smtClean="0"/>
              <a:t>实例直接访问属性：实例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一种格式。不像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这种动态格式。</a:t>
            </a:r>
            <a:endParaRPr lang="en-US" altLang="zh-CN" dirty="0" smtClean="0"/>
          </a:p>
          <a:p>
            <a:r>
              <a:rPr lang="zh-CN" altLang="en-US" dirty="0" smtClean="0"/>
              <a:t>实例访问方法：类似访问属性只能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910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封装、</a:t>
            </a:r>
            <a:r>
              <a:rPr lang="zh-CN" altLang="en-US" dirty="0" smtClean="0"/>
              <a:t>继承、多态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 </a:t>
            </a:r>
            <a:r>
              <a:rPr lang="zh-CN" altLang="en-US" dirty="0" smtClean="0"/>
              <a:t>方法、属性以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开头即被私有化的，其他地方不能访问，包括子类，其他都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可以访问。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zh-CN" altLang="en-US" dirty="0"/>
              <a:t>：需要显式从</a:t>
            </a:r>
            <a:r>
              <a:rPr lang="en-US" altLang="zh-CN" dirty="0"/>
              <a:t>object</a:t>
            </a:r>
            <a:r>
              <a:rPr lang="zh-CN" altLang="en-US" dirty="0"/>
              <a:t>继承：</a:t>
            </a:r>
            <a:r>
              <a:rPr lang="en-US" altLang="zh-CN" dirty="0"/>
              <a:t>class A(object):</a:t>
            </a:r>
            <a:r>
              <a:rPr lang="en-US" altLang="zh-CN" dirty="0" smtClean="0"/>
              <a:t>pass</a:t>
            </a:r>
          </a:p>
          <a:p>
            <a:pPr lvl="1"/>
            <a:r>
              <a:rPr lang="zh-CN" altLang="en-US" dirty="0"/>
              <a:t>基类属性和方法的访问：用</a:t>
            </a:r>
            <a:r>
              <a:rPr lang="en-US" altLang="zh-CN" dirty="0"/>
              <a:t>self.</a:t>
            </a:r>
            <a:r>
              <a:rPr lang="zh-CN" altLang="en-US" dirty="0"/>
              <a:t>来访问到基类定义在类空间</a:t>
            </a:r>
            <a:r>
              <a:rPr lang="zh-CN" altLang="en-US" dirty="0" smtClean="0"/>
              <a:t>的非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开头的名称</a:t>
            </a:r>
            <a:endParaRPr lang="en-US" altLang="zh-CN" dirty="0" smtClean="0"/>
          </a:p>
          <a:p>
            <a:r>
              <a:rPr lang="zh-CN" altLang="en-US" dirty="0" smtClean="0"/>
              <a:t>覆盖：同名方法里需要</a:t>
            </a:r>
            <a:r>
              <a:rPr lang="zh-CN" altLang="en-US" dirty="0"/>
              <a:t>访问父类同名方法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静态方法：</a:t>
            </a:r>
            <a:r>
              <a:rPr lang="en-US" altLang="zh-CN" dirty="0" err="1" smtClean="0"/>
              <a:t>BaseClassName.methodName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实例方法：</a:t>
            </a:r>
            <a:r>
              <a:rPr lang="en-US" altLang="zh-CN" dirty="0" err="1" smtClean="0"/>
              <a:t>BaseClassName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多态：继承和覆盖保证了多态：同一个方法，可以选择不同的实现。</a:t>
            </a:r>
            <a:r>
              <a:rPr lang="zh-CN" altLang="en-US" dirty="0"/>
              <a:t>既可以使用</a:t>
            </a:r>
            <a:r>
              <a:rPr lang="zh-CN" altLang="en-US" dirty="0" smtClean="0"/>
              <a:t>自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己</a:t>
            </a:r>
            <a:r>
              <a:rPr lang="zh-CN" altLang="en-US" dirty="0"/>
              <a:t>重写的同父类名</a:t>
            </a:r>
            <a:r>
              <a:rPr lang="zh-CN" altLang="en-US" dirty="0" smtClean="0"/>
              <a:t>方法来实现，</a:t>
            </a:r>
            <a:r>
              <a:rPr lang="zh-CN" altLang="en-US" dirty="0"/>
              <a:t>也</a:t>
            </a:r>
            <a:r>
              <a:rPr lang="zh-CN" altLang="en-US" dirty="0" smtClean="0"/>
              <a:t>可以直接使用父</a:t>
            </a:r>
            <a:r>
              <a:rPr lang="zh-CN" altLang="en-US" dirty="0"/>
              <a:t>类的</a:t>
            </a:r>
            <a:r>
              <a:rPr lang="zh-CN" altLang="en-US" dirty="0" smtClean="0"/>
              <a:t>方法实现。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2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空类的作用：</a:t>
            </a:r>
            <a:r>
              <a:rPr lang="en-US" altLang="zh-CN" dirty="0"/>
              <a:t>class A():pass </a:t>
            </a:r>
            <a:r>
              <a:rPr lang="zh-CN" altLang="en-US" dirty="0"/>
              <a:t>可以绑定数据结构：。比如 </a:t>
            </a:r>
            <a:r>
              <a:rPr lang="en-US" altLang="zh-CN" dirty="0"/>
              <a:t>a = A() </a:t>
            </a:r>
            <a:r>
              <a:rPr lang="en-US" altLang="zh-CN" dirty="0" err="1"/>
              <a:t>a.data</a:t>
            </a:r>
            <a:r>
              <a:rPr lang="en-US" altLang="zh-CN" dirty="0"/>
              <a:t> = ‘</a:t>
            </a:r>
            <a:r>
              <a:rPr lang="en-US" altLang="zh-CN" dirty="0" err="1"/>
              <a:t>abc</a:t>
            </a:r>
            <a:r>
              <a:rPr lang="en-US" altLang="zh-CN" dirty="0"/>
              <a:t>’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/>
              <a:t>因为实例可以新增属性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相关函数：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type) </a:t>
            </a:r>
            <a:r>
              <a:rPr lang="zh-CN" altLang="en-US" dirty="0" smtClean="0"/>
              <a:t>类型判断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issubclass</a:t>
            </a:r>
            <a:r>
              <a:rPr lang="en-US" altLang="zh-CN" dirty="0" smtClean="0"/>
              <a:t>(subclass, superclass)</a:t>
            </a:r>
            <a:r>
              <a:rPr lang="zh-CN" altLang="en-US" dirty="0" smtClean="0"/>
              <a:t>是则为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86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生成器型</a:t>
            </a:r>
            <a:r>
              <a:rPr lang="zh-CN" altLang="en-US" dirty="0" smtClean="0"/>
              <a:t>列表：定义：</a:t>
            </a:r>
            <a:r>
              <a:rPr lang="en-US" altLang="zh-CN" dirty="0"/>
              <a:t>gen = (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range(1,100,1</a:t>
            </a:r>
            <a:r>
              <a:rPr lang="en-US" altLang="zh-CN" dirty="0" smtClean="0"/>
              <a:t>))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是一个生成器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定义时，没有生成列表元素在内存中。迭代生成器时，每次迭代计算出下一个列表元素。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生成器是用来迭代的，且只能迭代一次。迭代完不会再产生元素。可以减少内存开销。</a:t>
            </a:r>
            <a:endParaRPr lang="en-US" altLang="zh-CN" dirty="0" smtClean="0"/>
          </a:p>
          <a:p>
            <a:r>
              <a:rPr lang="zh-CN" altLang="en-US" dirty="0" smtClean="0"/>
              <a:t>函数里有</a:t>
            </a:r>
            <a:r>
              <a:rPr lang="en-US" altLang="zh-CN" dirty="0" err="1" smtClean="0"/>
              <a:t>yeild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调用函数返回</a:t>
            </a:r>
            <a:r>
              <a:rPr lang="zh-CN" altLang="en-US" dirty="0"/>
              <a:t>一个生成器</a:t>
            </a:r>
            <a:r>
              <a:rPr lang="zh-CN" altLang="en-US" dirty="0" smtClean="0"/>
              <a:t>对象。函数本身未执行。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迭代生成器：第一次迭代，执行函数到遇到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没遇到则退出迭代器。第二次迭代，继续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语句的下一条语句，直至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再遇到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语句，计算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后的表达式的值返回。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直至函数执行完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next</a:t>
            </a:r>
            <a:r>
              <a:rPr lang="zh-CN" altLang="en-US" dirty="0"/>
              <a:t>或用</a:t>
            </a:r>
            <a:r>
              <a:rPr lang="en-US" altLang="zh-CN" dirty="0"/>
              <a:t>for in </a:t>
            </a:r>
            <a:r>
              <a:rPr lang="zh-CN" altLang="en-US" dirty="0"/>
              <a:t>才能让迭代器对象运行</a:t>
            </a:r>
            <a:r>
              <a:rPr lang="en-US" altLang="zh-CN" dirty="0"/>
              <a:t>-</a:t>
            </a:r>
            <a:r>
              <a:rPr lang="zh-CN" altLang="en-US" dirty="0"/>
              <a:t>取值退出</a:t>
            </a:r>
            <a:r>
              <a:rPr lang="en-US" altLang="zh-CN" dirty="0"/>
              <a:t>-</a:t>
            </a:r>
            <a:r>
              <a:rPr lang="zh-CN" altLang="en-US" dirty="0"/>
              <a:t>再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解释器的原因部分和语言设计的原因部分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一个闭包是一个包含</a:t>
            </a:r>
            <a:r>
              <a:rPr lang="zh-CN" altLang="en-US" dirty="0"/>
              <a:t>独立的</a:t>
            </a:r>
            <a:r>
              <a:rPr lang="zh-CN" altLang="en-US" dirty="0" smtClean="0"/>
              <a:t>变量、函数的实体、实例。闭包之间不共享数据。</a:t>
            </a:r>
            <a:endParaRPr lang="en-US" altLang="zh-CN" dirty="0" smtClean="0"/>
          </a:p>
          <a:p>
            <a:r>
              <a:rPr lang="zh-CN" altLang="en-US" dirty="0" smtClean="0"/>
              <a:t>闭包的声明：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,,,}//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实例看作是快速的函数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闭包的性质：其中值为函数的函数可以访问到其他键值对。如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,{}</a:t>
            </a:r>
            <a:r>
              <a:rPr lang="zh-CN" altLang="en-US" dirty="0" smtClean="0"/>
              <a:t>中的函数中可以用</a:t>
            </a:r>
            <a:r>
              <a:rPr lang="en-US" altLang="zh-CN" dirty="0" smtClean="0"/>
              <a:t>this</a:t>
            </a:r>
          </a:p>
          <a:p>
            <a:r>
              <a:rPr lang="zh-CN" altLang="en-US" dirty="0" smtClean="0"/>
              <a:t>内存空间中创建一个闭包：如内存空间中创建一个实体实例一样。</a:t>
            </a:r>
            <a:endParaRPr lang="en-US" altLang="zh-CN" dirty="0"/>
          </a:p>
          <a:p>
            <a:r>
              <a:rPr lang="zh-CN" altLang="en-US" dirty="0" smtClean="0"/>
              <a:t>产生一个闭包：创建一个实例，调用一个返回自定义函数的函数。</a:t>
            </a:r>
            <a:endParaRPr lang="en-US" altLang="zh-CN" dirty="0" smtClean="0"/>
          </a:p>
          <a:p>
            <a:r>
              <a:rPr lang="zh-CN" altLang="en-US" dirty="0" smtClean="0"/>
              <a:t>定义闭包的方便性：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直接定义一个实例，且后面可加属性。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需要先定义方法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该方法才能访问到新属性，实例创建后可以新加属性。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实例不能新加属性。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8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：无参注解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注解的效果：让被注解函数名称指向注解函数的返回值。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加在函数定义上，</a:t>
            </a:r>
            <a:r>
              <a:rPr lang="en-US" altLang="zh-CN" dirty="0" smtClean="0"/>
              <a:t>									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就是注解函数名称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已有的比如：静态方法注解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classmethod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自定义：有且只有一个形参，该形参会被赋值为被</a:t>
            </a:r>
            <a:r>
              <a:rPr lang="zh-CN" altLang="en-US" dirty="0"/>
              <a:t>注解</a:t>
            </a:r>
            <a:r>
              <a:rPr lang="zh-CN" altLang="en-US" dirty="0" smtClean="0"/>
              <a:t>函数</a:t>
            </a:r>
            <a:r>
              <a:rPr lang="zh-CN" altLang="en-US" dirty="0"/>
              <a:t>的</a:t>
            </a:r>
            <a:r>
              <a:rPr lang="zh-CN" altLang="en-US" dirty="0" smtClean="0"/>
              <a:t>引用</a:t>
            </a:r>
            <a:r>
              <a:rPr lang="zh-CN" altLang="en-US" dirty="0"/>
              <a:t>，返回值会赋给被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函数</a:t>
            </a:r>
            <a:r>
              <a:rPr lang="zh-CN" altLang="en-US" dirty="0"/>
              <a:t>名称</a:t>
            </a:r>
            <a:r>
              <a:rPr lang="zh-CN" altLang="en-US" dirty="0" smtClean="0"/>
              <a:t>。（可以没有返回值）</a:t>
            </a:r>
          </a:p>
          <a:p>
            <a:pPr marL="342900" lvl="1" indent="-342900"/>
            <a:r>
              <a:rPr lang="zh-CN" altLang="en-US" dirty="0" smtClean="0"/>
              <a:t>注解用于包装、代理一个函数：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注解函数需要定义为闭包格式，即内部自定义一个函数，并返回这个函数。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这个返回的函数就是被注解函数的代理函数</a:t>
            </a:r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162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：带参注解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注解的效果：让被注解函数名称指向注解函数的返回</a:t>
            </a:r>
            <a:r>
              <a:rPr lang="zh-CN" altLang="en-US" dirty="0" smtClean="0"/>
              <a:t>值的调用的返回值。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/>
              <a:t>@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(key1=val2,…)</a:t>
            </a:r>
            <a:r>
              <a:rPr lang="zh-CN" altLang="en-US" dirty="0" smtClean="0"/>
              <a:t>加</a:t>
            </a:r>
            <a:r>
              <a:rPr lang="zh-CN" altLang="en-US" dirty="0"/>
              <a:t>在函数定义上，</a:t>
            </a:r>
            <a:r>
              <a:rPr lang="en-US" altLang="zh-CN" dirty="0"/>
              <a:t>					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functionName</a:t>
            </a:r>
            <a:r>
              <a:rPr lang="zh-CN" altLang="en-US" dirty="0" smtClean="0"/>
              <a:t>就是</a:t>
            </a:r>
            <a:r>
              <a:rPr lang="zh-CN" altLang="en-US" dirty="0"/>
              <a:t>注解</a:t>
            </a:r>
            <a:r>
              <a:rPr lang="zh-CN" altLang="en-US" dirty="0" smtClean="0"/>
              <a:t>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框架中：如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路径匹配注解</a:t>
            </a:r>
            <a:endParaRPr lang="en-US" altLang="zh-CN" dirty="0" smtClean="0"/>
          </a:p>
          <a:p>
            <a:pPr lvl="1"/>
            <a:r>
              <a:rPr lang="zh-CN" altLang="en-US" dirty="0"/>
              <a:t>自定义</a:t>
            </a:r>
            <a:r>
              <a:rPr lang="zh-CN" altLang="en-US" dirty="0" smtClean="0"/>
              <a:t>：形参是注解需要的参数，返回值会被当作函数名称再次调用所以须是函数名称，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而返回值被调用之后的返回值会被赋值给被注解函数名称。返回值函数的输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入有且只有一个形参，调用时会被赋值为被注解函数名称。</a:t>
            </a:r>
            <a:endParaRPr lang="en-US" altLang="zh-CN" dirty="0" smtClean="0"/>
          </a:p>
          <a:p>
            <a:r>
              <a:rPr lang="zh-CN" altLang="en-US" dirty="0"/>
              <a:t>注解用于包装、代理一个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注解</a:t>
            </a:r>
            <a:r>
              <a:rPr lang="zh-CN" altLang="en-US" dirty="0" smtClean="0"/>
              <a:t>函数及其返回值函数需要</a:t>
            </a:r>
            <a:r>
              <a:rPr lang="zh-CN" altLang="en-US" dirty="0"/>
              <a:t>定义为闭包格式，即内部自定义一个函数，并返回这个函数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注解函数的返回值调用返回的函数</a:t>
            </a:r>
            <a:r>
              <a:rPr lang="zh-CN" altLang="en-US" dirty="0"/>
              <a:t>就是被注解函数的代理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777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注解函数的执行时间：扫描被注解的函数的时候。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个函数可以多次被注解：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多个注解函数的执行顺序：由下到上。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最上面的注解函数的返回值被赋值给被注解函数名称。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820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-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关闭：</a:t>
            </a:r>
            <a:r>
              <a:rPr lang="en-US" altLang="zh-CN" dirty="0"/>
              <a:t>f = open(file, mode)</a:t>
            </a:r>
            <a:r>
              <a:rPr lang="zh-CN" altLang="en-US" dirty="0"/>
              <a:t>返回文件对象</a:t>
            </a:r>
            <a:r>
              <a:rPr lang="en-US" altLang="zh-CN" dirty="0"/>
              <a:t>.. w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都可以没文件自动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读：</a:t>
            </a:r>
            <a:r>
              <a:rPr lang="en-US" altLang="zh-CN" dirty="0" err="1" smtClean="0"/>
              <a:t>f.read</a:t>
            </a:r>
            <a:r>
              <a:rPr lang="en-US" altLang="zh-CN" dirty="0" smtClean="0"/>
              <a:t>(size</a:t>
            </a:r>
            <a:r>
              <a:rPr lang="en-US" altLang="zh-CN" dirty="0"/>
              <a:t>)  </a:t>
            </a:r>
            <a:r>
              <a:rPr lang="en-US" altLang="zh-CN" dirty="0" err="1"/>
              <a:t>f.readline</a:t>
            </a:r>
            <a:r>
              <a:rPr lang="en-US" altLang="zh-CN" dirty="0"/>
              <a:t>() </a:t>
            </a:r>
            <a:r>
              <a:rPr lang="zh-CN" altLang="en-US" dirty="0"/>
              <a:t>返回第一行：换行符会自动加上</a:t>
            </a:r>
            <a:r>
              <a:rPr lang="en-US" altLang="zh-CN" dirty="0"/>
              <a:t>--</a:t>
            </a:r>
            <a:r>
              <a:rPr lang="zh-CN" altLang="en-US" dirty="0"/>
              <a:t>即保留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 lvl="1"/>
            <a:r>
              <a:rPr lang="zh-CN" altLang="en-US" dirty="0" smtClean="0"/>
              <a:t>写：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关闭：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文件指针移动：</a:t>
            </a:r>
            <a:r>
              <a:rPr lang="en-US" altLang="zh-CN" dirty="0" smtClean="0"/>
              <a:t>seek(</a:t>
            </a:r>
            <a:r>
              <a:rPr lang="en-US" altLang="zh-CN" dirty="0"/>
              <a:t>offset [,from</a:t>
            </a:r>
            <a:r>
              <a:rPr lang="en-US" altLang="zh-CN" dirty="0" smtClean="0"/>
              <a:t>])</a:t>
            </a:r>
            <a:r>
              <a:rPr lang="zh-CN" altLang="en-US" dirty="0" smtClean="0"/>
              <a:t>文件指针移动位置</a:t>
            </a:r>
            <a:r>
              <a:rPr lang="en-US" altLang="zh-CN" dirty="0" smtClean="0"/>
              <a:t>   tell()</a:t>
            </a:r>
            <a:r>
              <a:rPr lang="zh-CN" altLang="en-US" dirty="0" smtClean="0"/>
              <a:t>当前位置</a:t>
            </a:r>
            <a:endParaRPr lang="en-US" altLang="zh-CN" dirty="0" smtClean="0"/>
          </a:p>
          <a:p>
            <a:r>
              <a:rPr lang="zh-CN" altLang="en-US" dirty="0"/>
              <a:t>用完文件自动关闭：</a:t>
            </a:r>
            <a:r>
              <a:rPr lang="en-US" altLang="zh-CN" dirty="0"/>
              <a:t>with  open</a:t>
            </a:r>
            <a:r>
              <a:rPr lang="en-US" altLang="zh-CN" dirty="0" smtClean="0"/>
              <a:t>(…) </a:t>
            </a:r>
            <a:r>
              <a:rPr lang="en-US" altLang="zh-CN" dirty="0"/>
              <a:t>as f:   </a:t>
            </a:r>
            <a:r>
              <a:rPr lang="zh-CN" altLang="en-US" dirty="0"/>
              <a:t>并且不会抛出异常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上下文管理协议的对象，就可以</a:t>
            </a:r>
            <a:r>
              <a:rPr lang="zh-CN" altLang="en-US" dirty="0" smtClean="0"/>
              <a:t>用</a:t>
            </a:r>
            <a:r>
              <a:rPr lang="en-US" altLang="zh-CN" dirty="0" smtClean="0"/>
              <a:t>open</a:t>
            </a:r>
            <a:r>
              <a:rPr lang="zh-CN" altLang="en-US" dirty="0"/>
              <a:t>函数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zh-CN" altLang="en-US" dirty="0"/>
              <a:t>协议包括</a:t>
            </a:r>
            <a:r>
              <a:rPr lang="en-US" altLang="zh-CN" dirty="0"/>
              <a:t>enter</a:t>
            </a:r>
            <a:r>
              <a:rPr lang="zh-CN" altLang="en-US" dirty="0"/>
              <a:t>和</a:t>
            </a:r>
            <a:r>
              <a:rPr lang="en-US" altLang="zh-CN" dirty="0"/>
              <a:t>exit</a:t>
            </a:r>
            <a:r>
              <a:rPr lang="zh-CN" altLang="en-US" dirty="0"/>
              <a:t>两个方法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MySQLdb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pymysql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pymongo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网络请求：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response </a:t>
            </a:r>
            <a:r>
              <a:rPr lang="en-US" altLang="zh-CN" dirty="0"/>
              <a:t>= </a:t>
            </a:r>
            <a:r>
              <a:rPr lang="en-US" altLang="zh-CN" dirty="0" err="1"/>
              <a:t>requests.get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headers=header, </a:t>
            </a:r>
            <a:r>
              <a:rPr lang="en-US" altLang="zh-CN" dirty="0" smtClean="0"/>
              <a:t>timeout=80, …)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esponse = </a:t>
            </a:r>
            <a:r>
              <a:rPr lang="en-US" altLang="zh-CN" dirty="0" err="1" smtClean="0"/>
              <a:t>requests.post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data={},…)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在一个目录新建一个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服务器：在此目录下执行：</a:t>
            </a:r>
            <a:r>
              <a:rPr lang="en-US" altLang="zh-CN" dirty="0" smtClean="0"/>
              <a:t>python –m </a:t>
            </a:r>
            <a:r>
              <a:rPr lang="en-US" altLang="zh-CN" dirty="0" err="1" smtClean="0"/>
              <a:t>SimpleHTTPServer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指定端口：</a:t>
            </a:r>
            <a:r>
              <a:rPr lang="en-US" altLang="zh-CN" dirty="0"/>
              <a:t>python –m </a:t>
            </a:r>
            <a:r>
              <a:rPr lang="en-US" altLang="zh-CN" dirty="0" err="1" smtClean="0"/>
              <a:t>SimpleHTTPServer</a:t>
            </a:r>
            <a:r>
              <a:rPr lang="en-US" altLang="zh-CN" dirty="0" smtClean="0"/>
              <a:t> 8090 </a:t>
            </a:r>
            <a:r>
              <a:rPr lang="zh-CN" altLang="en-US" dirty="0" smtClean="0"/>
              <a:t>默认端口是</a:t>
            </a:r>
            <a:r>
              <a:rPr lang="en-US" altLang="zh-CN" dirty="0" smtClean="0"/>
              <a:t>8000</a:t>
            </a:r>
          </a:p>
          <a:p>
            <a:r>
              <a:rPr lang="zh-CN" altLang="en-US" dirty="0" smtClean="0"/>
              <a:t>用带参注解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请求正则匹配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BaseHTTPServer</a:t>
            </a:r>
            <a:r>
              <a:rPr lang="zh-CN" altLang="en-US" dirty="0" smtClean="0"/>
              <a:t>构造一个</a:t>
            </a:r>
            <a:r>
              <a:rPr lang="en-US" altLang="zh-CN" dirty="0" err="1" smtClean="0"/>
              <a:t>urlmapping</a:t>
            </a:r>
            <a:r>
              <a:rPr lang="zh-CN" altLang="en-US" dirty="0" smtClean="0"/>
              <a:t>风格的简略服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务器</a:t>
            </a:r>
            <a:r>
              <a:rPr lang="en-US" altLang="zh-CN" dirty="0"/>
              <a:t>(</a:t>
            </a:r>
            <a:r>
              <a:rPr lang="zh-CN" altLang="en-US" dirty="0"/>
              <a:t>不到</a:t>
            </a:r>
            <a:r>
              <a:rPr lang="en-US" altLang="zh-CN" dirty="0"/>
              <a:t>100</a:t>
            </a:r>
            <a:r>
              <a:rPr lang="zh-CN" altLang="en-US" dirty="0"/>
              <a:t>行代码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386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方式：继承</a:t>
            </a:r>
            <a:r>
              <a:rPr lang="en-US" altLang="zh-CN" dirty="0" err="1" smtClean="0"/>
              <a:t>threading.Thread</a:t>
            </a:r>
            <a:r>
              <a:rPr lang="zh-CN" altLang="en-US" dirty="0" smtClean="0"/>
              <a:t>类，实现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方法。</a:t>
            </a:r>
            <a:r>
              <a:rPr lang="en-US" altLang="zh-CN" dirty="0" smtClean="0"/>
              <a:t>.start()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函数方式：</a:t>
            </a:r>
            <a:r>
              <a:rPr lang="en-US" altLang="zh-CN" dirty="0" err="1" smtClean="0"/>
              <a:t>thread.start_new_thread</a:t>
            </a:r>
            <a:r>
              <a:rPr lang="en-US" altLang="zh-CN" dirty="0" smtClean="0"/>
              <a:t>(function, (param1, param2,…))</a:t>
            </a:r>
            <a:r>
              <a:rPr lang="zh-CN" altLang="en-US" dirty="0" smtClean="0"/>
              <a:t>。创建即启动</a:t>
            </a:r>
            <a:endParaRPr lang="en-US" altLang="zh-CN" dirty="0" smtClean="0"/>
          </a:p>
          <a:p>
            <a:r>
              <a:rPr lang="zh-CN" altLang="en-US" dirty="0" smtClean="0"/>
              <a:t>线程同步：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子线程之间同步：使用</a:t>
            </a:r>
            <a:r>
              <a:rPr lang="en-US" altLang="zh-CN" dirty="0" err="1" smtClean="0"/>
              <a:t>threading.Lock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锁对象的</a:t>
            </a:r>
            <a:r>
              <a:rPr lang="en-US" altLang="zh-CN" dirty="0" smtClean="0"/>
              <a:t>acquire()</a:t>
            </a:r>
            <a:r>
              <a:rPr lang="zh-CN" altLang="en-US" dirty="0" smtClean="0"/>
              <a:t>获取锁，和</a:t>
            </a:r>
            <a:r>
              <a:rPr lang="en-US" altLang="zh-CN" dirty="0" smtClean="0"/>
              <a:t>release()</a:t>
            </a:r>
            <a:r>
              <a:rPr lang="zh-CN" altLang="en-US" dirty="0" smtClean="0"/>
              <a:t>释放锁方法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线程和主线程同步：子线程</a:t>
            </a:r>
            <a:r>
              <a:rPr lang="en-US" altLang="zh-CN" dirty="0" smtClean="0"/>
              <a:t>.join()</a:t>
            </a:r>
            <a:r>
              <a:rPr lang="zh-CN" altLang="en-US" dirty="0" smtClean="0"/>
              <a:t>方法可以让主线程阻塞等待子线程执行完毕。</a:t>
            </a:r>
            <a:endParaRPr lang="en-US" altLang="zh-CN" dirty="0" smtClean="0"/>
          </a:p>
          <a:p>
            <a:r>
              <a:rPr lang="zh-CN" altLang="en-US" dirty="0" smtClean="0"/>
              <a:t>睡眠函数：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(long) 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:s</a:t>
            </a:r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池：</a:t>
            </a:r>
            <a:r>
              <a:rPr lang="en-US" altLang="zh-CN" dirty="0" err="1" smtClean="0"/>
              <a:t>threadpool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创建线程池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构造处理函数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将构造的函数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request</a:t>
            </a:r>
            <a:r>
              <a:rPr lang="zh-CN" altLang="en-US" dirty="0" smtClean="0">
                <a:sym typeface="Wingdings" panose="05000000000000000000" pitchFamily="2" charset="2"/>
              </a:rPr>
              <a:t>放进</a:t>
            </a:r>
            <a:r>
              <a:rPr lang="en-US" altLang="zh-CN" dirty="0" smtClean="0">
                <a:sym typeface="Wingdings" panose="05000000000000000000" pitchFamily="2" charset="2"/>
              </a:rPr>
              <a:t>pool,</a:t>
            </a:r>
            <a:r>
              <a:rPr lang="zh-CN" altLang="en-US" dirty="0" smtClean="0">
                <a:sym typeface="Wingdings" panose="05000000000000000000" pitchFamily="2" charset="2"/>
              </a:rPr>
              <a:t>启动线程池等待结束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语言特点和解释器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模块：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线程安全的，读写都加互斥锁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q = </a:t>
            </a:r>
            <a:r>
              <a:rPr lang="en-US" altLang="zh-CN" dirty="0" err="1"/>
              <a:t>Queue.Queue</a:t>
            </a:r>
            <a:r>
              <a:rPr lang="en-US" altLang="zh-CN" dirty="0"/>
              <a:t>(10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阻塞地添加元素：</a:t>
            </a:r>
            <a:r>
              <a:rPr lang="en-US" altLang="zh-CN" dirty="0" err="1"/>
              <a:t>q.put</a:t>
            </a:r>
            <a:r>
              <a:rPr lang="en-US" altLang="zh-CN" dirty="0" smtClean="0"/>
              <a:t>(‘A’,</a:t>
            </a:r>
            <a:r>
              <a:rPr lang="en-US" altLang="zh-CN" dirty="0"/>
              <a:t> block=True, timeout=None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，即写满了会阻塞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阻塞地读取元素：</a:t>
            </a:r>
            <a:r>
              <a:rPr lang="en-US" altLang="zh-CN" dirty="0" err="1" smtClean="0"/>
              <a:t>q.get</a:t>
            </a:r>
            <a:r>
              <a:rPr lang="en-US" altLang="zh-CN" dirty="0" smtClean="0"/>
              <a:t>(block=True, timeout=None)</a:t>
            </a:r>
            <a:r>
              <a:rPr lang="zh-CN" altLang="en-US" dirty="0" smtClean="0"/>
              <a:t>空队列会阻塞</a:t>
            </a:r>
            <a:endParaRPr lang="en-US" altLang="zh-CN" dirty="0" smtClean="0"/>
          </a:p>
          <a:p>
            <a:pPr lvl="1"/>
            <a:r>
              <a:rPr lang="zh-CN" altLang="en-US" dirty="0"/>
              <a:t>互斥</a:t>
            </a:r>
            <a:r>
              <a:rPr lang="zh-CN" altLang="en-US" dirty="0" smtClean="0"/>
              <a:t>锁：队列实例</a:t>
            </a:r>
            <a:r>
              <a:rPr lang="en-US" altLang="zh-CN" dirty="0" err="1" smtClean="0"/>
              <a:t>self.mutex</a:t>
            </a:r>
            <a:r>
              <a:rPr lang="en-US" altLang="zh-CN" dirty="0" smtClean="0"/>
              <a:t>  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err="1"/>
              <a:t>numpy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代模块：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矩阵点乘：</a:t>
            </a:r>
            <a:r>
              <a:rPr lang="en-US" altLang="zh-CN" dirty="0"/>
              <a:t>b = </a:t>
            </a:r>
            <a:r>
              <a:rPr lang="en-US" altLang="zh-CN" dirty="0" err="1"/>
              <a:t>np.array</a:t>
            </a:r>
            <a:r>
              <a:rPr lang="en-US" altLang="zh-CN" dirty="0"/>
              <a:t>([[1, 2, 3],[4, 5, 6],[7, 8, 9]]) c = </a:t>
            </a:r>
            <a:r>
              <a:rPr lang="en-US" altLang="zh-CN" dirty="0" err="1"/>
              <a:t>np.array</a:t>
            </a:r>
            <a:r>
              <a:rPr lang="en-US" altLang="zh-CN" dirty="0"/>
              <a:t>([1, 0, 1]) np.dot(</a:t>
            </a:r>
            <a:r>
              <a:rPr lang="en-US" altLang="zh-CN" dirty="0" err="1"/>
              <a:t>b,c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矩阵的行列式：</a:t>
            </a:r>
            <a:r>
              <a:rPr lang="en-US" altLang="zh-CN" dirty="0" err="1"/>
              <a:t>np.linalg.det</a:t>
            </a:r>
            <a:r>
              <a:rPr lang="en-US" altLang="zh-CN" dirty="0"/>
              <a:t>(b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 smtClean="0"/>
              <a:t>矩阵的</a:t>
            </a:r>
            <a:r>
              <a:rPr lang="zh-CN" altLang="en-US" i="1" dirty="0" smtClean="0"/>
              <a:t>秩：</a:t>
            </a:r>
            <a:r>
              <a:rPr lang="en-US" altLang="zh-CN" dirty="0"/>
              <a:t> </a:t>
            </a:r>
            <a:r>
              <a:rPr lang="en-US" altLang="zh-CN" dirty="0" err="1"/>
              <a:t>np.linalg.matrix_rank</a:t>
            </a:r>
            <a:r>
              <a:rPr lang="en-US" altLang="zh-CN" dirty="0"/>
              <a:t>(b)</a:t>
            </a:r>
            <a:endParaRPr lang="en-US" altLang="zh-CN" dirty="0" smtClean="0"/>
          </a:p>
          <a:p>
            <a:r>
              <a:rPr lang="zh-CN" altLang="en-US" dirty="0" smtClean="0"/>
              <a:t>随机模块：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随机取几个值：</a:t>
            </a:r>
            <a:r>
              <a:rPr lang="en-US" altLang="zh-CN" dirty="0" err="1"/>
              <a:t>random.choice</a:t>
            </a:r>
            <a:r>
              <a:rPr lang="en-US" altLang="zh-CN" dirty="0"/>
              <a:t>(a, 7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其中</a:t>
            </a: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([3,4</a:t>
            </a:r>
            <a:r>
              <a:rPr lang="en-US" altLang="zh-CN" dirty="0" smtClean="0"/>
              <a:t>])</a:t>
            </a:r>
          </a:p>
          <a:p>
            <a:pPr lvl="1"/>
            <a:r>
              <a:rPr lang="zh-CN" altLang="en-US" dirty="0"/>
              <a:t>乱</a:t>
            </a:r>
            <a:r>
              <a:rPr lang="zh-CN" altLang="en-US" dirty="0" smtClean="0"/>
              <a:t>序：</a:t>
            </a:r>
            <a:r>
              <a:rPr lang="en-US" altLang="zh-CN" dirty="0" err="1"/>
              <a:t>random.shuffle</a:t>
            </a:r>
            <a:r>
              <a:rPr lang="en-US" altLang="zh-CN" dirty="0"/>
              <a:t>(a</a:t>
            </a:r>
            <a:r>
              <a:rPr lang="en-US" altLang="zh-CN" dirty="0" smtClean="0"/>
              <a:t>) </a:t>
            </a:r>
            <a:r>
              <a:rPr lang="zh-CN" altLang="en-US" dirty="0" smtClean="0"/>
              <a:t>改变了</a:t>
            </a:r>
            <a:r>
              <a:rPr lang="en-US" altLang="zh-CN" dirty="0"/>
              <a:t>a  ; </a:t>
            </a:r>
            <a:r>
              <a:rPr lang="en-US" altLang="zh-CN" dirty="0" err="1" smtClean="0"/>
              <a:t>random.permutation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没有改变</a:t>
            </a:r>
            <a:r>
              <a:rPr lang="en-US" altLang="zh-CN" dirty="0" smtClean="0"/>
              <a:t>a,</a:t>
            </a:r>
            <a:r>
              <a:rPr lang="zh-CN" altLang="en-US" dirty="0" smtClean="0"/>
              <a:t>返回一个新的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数据展示：</a:t>
            </a:r>
            <a:r>
              <a:rPr lang="en-US" altLang="zh-CN" dirty="0" err="1"/>
              <a:t>matplotlib.pyplot</a:t>
            </a:r>
            <a:r>
              <a:rPr lang="en-US" altLang="zh-CN" dirty="0"/>
              <a:t>  </a:t>
            </a:r>
            <a:r>
              <a:rPr lang="zh-CN" altLang="en-US" dirty="0"/>
              <a:t>三维图片： </a:t>
            </a:r>
            <a:r>
              <a:rPr lang="en-US" altLang="zh-CN" dirty="0"/>
              <a:t>+ mpl_toolkits.mplot3d</a:t>
            </a:r>
          </a:p>
          <a:p>
            <a:r>
              <a:rPr lang="zh-CN" altLang="en-US" dirty="0"/>
              <a:t>二维码生成：</a:t>
            </a:r>
            <a:r>
              <a:rPr lang="en-US" altLang="zh-CN" dirty="0" err="1"/>
              <a:t>matplotlib.pyplot</a:t>
            </a:r>
            <a:r>
              <a:rPr lang="en-US" altLang="zh-CN" dirty="0"/>
              <a:t> + </a:t>
            </a:r>
            <a:r>
              <a:rPr lang="en-US" altLang="zh-CN" dirty="0" err="1"/>
              <a:t>qrcode</a:t>
            </a:r>
            <a:endParaRPr lang="en-US" altLang="zh-CN" dirty="0"/>
          </a:p>
          <a:p>
            <a:r>
              <a:rPr lang="zh-CN" altLang="en-US" dirty="0"/>
              <a:t>实时</a:t>
            </a:r>
            <a:r>
              <a:rPr lang="zh-CN" altLang="en-US" dirty="0" smtClean="0"/>
              <a:t>统计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利用率：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psutil</a:t>
            </a:r>
            <a:r>
              <a:rPr lang="en-US" altLang="zh-CN" dirty="0"/>
              <a:t> + </a:t>
            </a:r>
            <a:r>
              <a:rPr lang="en-US" altLang="zh-CN" dirty="0" err="1"/>
              <a:t>matplotlib.font_manager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(windows)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socket</a:t>
            </a:r>
            <a:r>
              <a:rPr lang="zh-CN" altLang="en-US" dirty="0"/>
              <a:t>编程：创建</a:t>
            </a:r>
            <a:r>
              <a:rPr lang="en-US" altLang="zh-CN" dirty="0"/>
              <a:t>socket</a:t>
            </a:r>
            <a:r>
              <a:rPr lang="zh-CN" altLang="en-US" dirty="0"/>
              <a:t>并</a:t>
            </a:r>
            <a:r>
              <a:rPr lang="zh-CN" altLang="en-US" dirty="0" smtClean="0"/>
              <a:t>初始化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绑定</a:t>
            </a:r>
            <a:r>
              <a:rPr lang="zh-CN" altLang="en-US" dirty="0"/>
              <a:t>端口</a:t>
            </a:r>
            <a:r>
              <a:rPr lang="en-US" altLang="zh-CN" dirty="0" err="1" smtClean="0"/>
              <a:t>ip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收发数据   </a:t>
            </a:r>
            <a:r>
              <a:rPr lang="en-US" altLang="zh-CN" dirty="0" smtClean="0"/>
              <a:t>client</a:t>
            </a:r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 </a:t>
            </a:r>
            <a:r>
              <a:rPr lang="en-US" altLang="zh-CN" dirty="0" err="1"/>
              <a:t>socket.socket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zh-CN" altLang="en-US" dirty="0" smtClean="0"/>
              <a:t>链路层的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编程：</a:t>
            </a: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并</a:t>
            </a:r>
            <a:r>
              <a:rPr lang="zh-CN" altLang="en-US" dirty="0" smtClean="0"/>
              <a:t>初始化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绑定收发地址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</a:t>
            </a:r>
            <a:r>
              <a:rPr lang="en-US" altLang="zh-CN" dirty="0" smtClean="0">
                <a:sym typeface="Wingdings" panose="05000000000000000000" pitchFamily="2" charset="2"/>
              </a:rPr>
              <a:t>packet</a:t>
            </a:r>
            <a:r>
              <a:rPr lang="zh-CN" altLang="en-US" dirty="0" smtClean="0">
                <a:sym typeface="Wingdings" panose="05000000000000000000" pitchFamily="2" charset="2"/>
              </a:rPr>
              <a:t>发收</a:t>
            </a:r>
            <a:r>
              <a:rPr lang="en-US" altLang="zh-CN" dirty="0" smtClean="0">
                <a:sym typeface="Wingdings" panose="05000000000000000000" pitchFamily="2" charset="2"/>
              </a:rPr>
              <a:t>							</a:t>
            </a:r>
            <a:r>
              <a:rPr lang="zh-CN" altLang="en-US" dirty="0" smtClean="0">
                <a:sym typeface="Wingdings" panose="05000000000000000000" pitchFamily="2" charset="2"/>
              </a:rPr>
              <a:t>数据      </a:t>
            </a:r>
            <a:r>
              <a:rPr lang="en-US" altLang="zh-CN" dirty="0" smtClean="0">
                <a:sym typeface="Wingdings" panose="05000000000000000000" pitchFamily="2" charset="2"/>
              </a:rPr>
              <a:t>client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创建：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socket.socket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socket.AF_INET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socket.SOCK_RAW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socket.IPPROTO_RAW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开发模式：</a:t>
            </a:r>
            <a:r>
              <a:rPr lang="en-US" altLang="zh-CN" dirty="0" smtClean="0"/>
              <a:t>MTV 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请求转发：</a:t>
            </a:r>
            <a:r>
              <a:rPr lang="en-US" altLang="zh-CN" dirty="0"/>
              <a:t> </a:t>
            </a:r>
            <a:r>
              <a:rPr lang="en-US" altLang="zh-CN" dirty="0" smtClean="0"/>
              <a:t>urls.py</a:t>
            </a:r>
          </a:p>
          <a:p>
            <a:pPr lvl="1"/>
            <a:r>
              <a:rPr lang="zh-CN" altLang="en-US" dirty="0" smtClean="0"/>
              <a:t>视图控制：用户自定义开发，只写函数也可以，配置到</a:t>
            </a:r>
            <a:r>
              <a:rPr lang="en-US" altLang="zh-CN" dirty="0" smtClean="0"/>
              <a:t>urls.py</a:t>
            </a:r>
          </a:p>
          <a:p>
            <a:pPr lvl="1"/>
            <a:r>
              <a:rPr lang="zh-CN" altLang="en-US" dirty="0" smtClean="0"/>
              <a:t>视图模板：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配置视图目录、数据库连接等。</a:t>
            </a:r>
            <a:endParaRPr lang="en-US" altLang="zh-CN" dirty="0" smtClean="0"/>
          </a:p>
          <a:p>
            <a:r>
              <a:rPr lang="zh-CN" altLang="en-US" dirty="0" smtClean="0"/>
              <a:t>安装：</a:t>
            </a:r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新建</a:t>
            </a:r>
            <a:r>
              <a:rPr lang="zh-CN" altLang="en-US" dirty="0" smtClean="0"/>
              <a:t>工程：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en-US" altLang="zh-CN" dirty="0" err="1" smtClean="0"/>
              <a:t>projectname</a:t>
            </a:r>
            <a:endParaRPr lang="en-US" altLang="zh-CN" dirty="0" smtClean="0"/>
          </a:p>
          <a:p>
            <a:r>
              <a:rPr lang="zh-CN" altLang="en-US" dirty="0"/>
              <a:t>启动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使用非生产服务器：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进入项目目录，</a:t>
            </a:r>
            <a:r>
              <a:rPr lang="en-US" altLang="zh-CN" dirty="0" smtClean="0"/>
              <a:t>python </a:t>
            </a:r>
            <a:r>
              <a:rPr lang="en-US" altLang="zh-CN" dirty="0"/>
              <a:t>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en-US" altLang="zh-CN" dirty="0" smtClean="0"/>
              <a:t>0.0.0.0:port</a:t>
            </a:r>
          </a:p>
          <a:p>
            <a:r>
              <a:rPr lang="zh-CN" altLang="en-US" dirty="0" smtClean="0"/>
              <a:t>部署到生产服务器</a:t>
            </a:r>
            <a:r>
              <a:rPr lang="en-US" altLang="zh-CN" dirty="0" smtClean="0"/>
              <a:t>Apache: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模块：</a:t>
            </a:r>
            <a:r>
              <a:rPr lang="en-US" altLang="zh-CN" b="1" dirty="0"/>
              <a:t> </a:t>
            </a:r>
            <a:r>
              <a:rPr lang="en-US" altLang="zh-CN" b="1" dirty="0" err="1"/>
              <a:t>mod_python</a:t>
            </a:r>
            <a:r>
              <a:rPr lang="en-US" altLang="zh-CN" b="1" dirty="0"/>
              <a:t> 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httpd.conf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python_module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smtClean="0"/>
              <a:t>usr/lib/apache2/modules/mod_python.so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本地开发、不依赖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依赖包：</a:t>
            </a:r>
            <a:r>
              <a:rPr lang="en-US" altLang="zh-CN" dirty="0" smtClean="0"/>
              <a:t>py4j  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pyspark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park</a:t>
            </a:r>
            <a:r>
              <a:rPr lang="zh-CN" altLang="en-US" dirty="0" smtClean="0"/>
              <a:t>环境：下载解压</a:t>
            </a:r>
            <a:r>
              <a:rPr lang="en-US" altLang="zh-CN" dirty="0" smtClean="0">
                <a:hlinkClick r:id="rId2"/>
              </a:rPr>
              <a:t>spark-2.3.0-bin-hadoop2.7.tgz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配置：</a:t>
            </a:r>
            <a:r>
              <a:rPr lang="en-US" altLang="zh-CN" dirty="0" smtClean="0"/>
              <a:t>SPARK_HOME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PYTHONPATH</a:t>
            </a:r>
            <a:r>
              <a:rPr lang="zh-CN" altLang="en-US" dirty="0" smtClean="0"/>
              <a:t>增加</a:t>
            </a:r>
            <a:r>
              <a:rPr lang="en-US" altLang="zh-CN" dirty="0"/>
              <a:t>%SPARK_HOME%\</a:t>
            </a:r>
            <a:r>
              <a:rPr lang="en-US" altLang="zh-CN" dirty="0" smtClean="0"/>
              <a:t>python\lib\py4j-0.10.4-src.zip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SPARK_HOME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winutils.exe,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%SPARK_HOME%</a:t>
            </a:r>
            <a:r>
              <a:rPr lang="en-US" altLang="zh-CN" dirty="0"/>
              <a:t> </a:t>
            </a:r>
            <a:r>
              <a:rPr lang="en-US" altLang="zh-CN" dirty="0" smtClean="0"/>
              <a:t>\HADOOP_HOME\bin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本地开发：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运行在一个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中。仅为测试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任务用。</a:t>
            </a:r>
            <a:endParaRPr lang="en-US" altLang="zh-CN" dirty="0" smtClean="0"/>
          </a:p>
          <a:p>
            <a:r>
              <a:rPr lang="zh-CN" altLang="en-US" dirty="0" smtClean="0"/>
              <a:t>常用操作：</a:t>
            </a:r>
            <a:r>
              <a:rPr lang="en-US" altLang="zh-CN" dirty="0"/>
              <a:t> </a:t>
            </a:r>
            <a:r>
              <a:rPr lang="en-US" altLang="zh-CN" dirty="0" err="1"/>
              <a:t>sc</a:t>
            </a:r>
            <a:r>
              <a:rPr lang="en-US" altLang="zh-CN" dirty="0"/>
              <a:t> = </a:t>
            </a:r>
            <a:r>
              <a:rPr lang="en-US" altLang="zh-CN" dirty="0" err="1"/>
              <a:t>SparkContext</a:t>
            </a:r>
            <a:r>
              <a:rPr lang="en-US" altLang="zh-CN" dirty="0"/>
              <a:t>("</a:t>
            </a:r>
            <a:r>
              <a:rPr lang="en-US" altLang="zh-CN" dirty="0" err="1"/>
              <a:t>local</a:t>
            </a:r>
            <a:r>
              <a:rPr lang="en-US" altLang="zh-CN" dirty="0" err="1" smtClean="0"/>
              <a:t>",“app</a:t>
            </a:r>
            <a:r>
              <a:rPr lang="en-US" altLang="zh-CN" dirty="0"/>
              <a:t>");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RDD:</a:t>
            </a: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文件：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(“data.txt”) 												</a:t>
            </a:r>
            <a:r>
              <a:rPr lang="zh-CN" altLang="en-US" dirty="0" smtClean="0"/>
              <a:t>内存：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([['</a:t>
            </a:r>
            <a:r>
              <a:rPr lang="en-US" altLang="zh-CN" dirty="0" err="1"/>
              <a:t>a','b','c</a:t>
            </a:r>
            <a:r>
              <a:rPr lang="en-US" altLang="zh-CN" dirty="0"/>
              <a:t>'],['</a:t>
            </a:r>
            <a:r>
              <a:rPr lang="en-US" altLang="zh-CN" dirty="0" err="1"/>
              <a:t>b','d','d</a:t>
            </a:r>
            <a:r>
              <a:rPr lang="en-US" altLang="zh-CN" dirty="0" smtClean="0"/>
              <a:t>']])</a:t>
            </a:r>
          </a:p>
          <a:p>
            <a:pPr lvl="1"/>
            <a:r>
              <a:rPr lang="en-US" altLang="zh-CN" dirty="0" smtClean="0"/>
              <a:t>transformation: map(fun)  filter(fun)  </a:t>
            </a:r>
            <a:r>
              <a:rPr lang="en-US" altLang="zh-CN" dirty="0" err="1" smtClean="0"/>
              <a:t>flatMap</a:t>
            </a:r>
            <a:r>
              <a:rPr lang="en-US" altLang="zh-CN" dirty="0" smtClean="0"/>
              <a:t>(fun) distinct() </a:t>
            </a:r>
            <a:r>
              <a:rPr lang="en-US" altLang="zh-CN" dirty="0" err="1" smtClean="0"/>
              <a:t>groupByKey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reduceByKey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a</a:t>
            </a:r>
            <a:r>
              <a:rPr lang="en-US" altLang="zh-CN" dirty="0" smtClean="0"/>
              <a:t>ction: collect() count()  first() </a:t>
            </a:r>
            <a:r>
              <a:rPr lang="en-US" altLang="zh-CN" dirty="0" err="1" smtClean="0"/>
              <a:t>saveAsText</a:t>
            </a:r>
            <a:r>
              <a:rPr lang="en-US" altLang="zh-CN" dirty="0" smtClean="0"/>
              <a:t>(path) </a:t>
            </a:r>
            <a:r>
              <a:rPr lang="en-US" altLang="zh-CN" dirty="0" err="1" smtClean="0"/>
              <a:t>countByKey</a:t>
            </a:r>
            <a:r>
              <a:rPr lang="en-US" altLang="zh-CN" dirty="0" smtClean="0"/>
              <a:t>() 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任务提交：</a:t>
            </a:r>
            <a:r>
              <a:rPr lang="en-US" altLang="zh-CN" dirty="0"/>
              <a:t> ./bin/spark-submit --master local[4] </a:t>
            </a:r>
            <a:r>
              <a:rPr lang="en-US" altLang="zh-CN" dirty="0" smtClean="0"/>
              <a:t>app.py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运行速度：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scipy</a:t>
            </a:r>
            <a:r>
              <a:rPr lang="zh-CN" altLang="en-US" dirty="0" smtClean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写的，所以</a:t>
            </a:r>
            <a:r>
              <a:rPr lang="zh-CN" altLang="en-US" dirty="0" smtClean="0"/>
              <a:t>速度快</a:t>
            </a:r>
            <a:endParaRPr lang="en-US" altLang="zh-CN" dirty="0" smtClean="0"/>
          </a:p>
          <a:p>
            <a:r>
              <a:rPr lang="zh-CN" altLang="en-US" dirty="0" smtClean="0"/>
              <a:t>经典算法开发库：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-learn:</a:t>
            </a:r>
          </a:p>
          <a:p>
            <a:pPr lvl="1"/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构建在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 err="1"/>
              <a:t>scipy</a:t>
            </a:r>
            <a:r>
              <a:rPr lang="zh-CN" altLang="en-US" dirty="0"/>
              <a:t>之上，所以速度也快。实现了经典的机器学习算法，</a:t>
            </a:r>
            <a:r>
              <a:rPr lang="zh-CN" altLang="en-US" dirty="0" smtClean="0"/>
              <a:t>如逻辑回归、贝叶斯</a:t>
            </a:r>
            <a:r>
              <a:rPr lang="zh-CN" altLang="en-US" dirty="0"/>
              <a:t>、随机</a:t>
            </a:r>
            <a:r>
              <a:rPr lang="zh-CN" altLang="en-US" dirty="0" smtClean="0"/>
              <a:t>森林</a:t>
            </a:r>
            <a:endParaRPr lang="en-US" altLang="zh-CN" dirty="0" smtClean="0"/>
          </a:p>
          <a:p>
            <a:r>
              <a:rPr lang="zh-CN" altLang="en-US" dirty="0"/>
              <a:t>神经网络库：</a:t>
            </a:r>
            <a:r>
              <a:rPr lang="en-US" altLang="zh-CN" dirty="0" err="1"/>
              <a:t>tensorflow</a:t>
            </a:r>
            <a:r>
              <a:rPr lang="en-US" altLang="zh-CN" dirty="0"/>
              <a:t>\</a:t>
            </a:r>
            <a:r>
              <a:rPr lang="en-US" altLang="zh-CN" dirty="0" err="1"/>
              <a:t>keras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版本问题：</a:t>
            </a:r>
            <a:r>
              <a:rPr lang="en-US" altLang="zh-CN" dirty="0"/>
              <a:t>python 32 /64</a:t>
            </a:r>
            <a:r>
              <a:rPr lang="zh-CN" altLang="en-US" dirty="0" smtClean="0"/>
              <a:t>位  和系统匹配</a:t>
            </a:r>
            <a:endParaRPr lang="en-US" altLang="zh-CN" dirty="0" smtClean="0"/>
          </a:p>
          <a:p>
            <a:r>
              <a:rPr lang="zh-CN" altLang="en-US" dirty="0"/>
              <a:t>编码问题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查看系统编码</a:t>
            </a:r>
            <a:r>
              <a:rPr lang="en-US" altLang="zh-CN" dirty="0"/>
              <a:t>(</a:t>
            </a:r>
            <a:r>
              <a:rPr lang="en-US" altLang="zh-CN" dirty="0" err="1"/>
              <a:t>ascii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 err="1"/>
              <a:t>sys.getdefaultencoding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设置系统编码</a:t>
            </a:r>
            <a:r>
              <a:rPr lang="en-US" altLang="zh-CN" dirty="0"/>
              <a:t>reload(sys) </a:t>
            </a:r>
            <a:r>
              <a:rPr lang="en-US" altLang="zh-CN" dirty="0" err="1"/>
              <a:t>sys.setdefaultencoding</a:t>
            </a:r>
            <a:r>
              <a:rPr lang="en-US" altLang="zh-CN" dirty="0"/>
              <a:t>('utf8</a:t>
            </a:r>
            <a:r>
              <a:rPr lang="en-US" altLang="zh-CN" dirty="0" smtClean="0"/>
              <a:t>')</a:t>
            </a:r>
          </a:p>
          <a:p>
            <a:pPr lvl="1"/>
            <a:r>
              <a:rPr lang="zh-CN" altLang="en-US" dirty="0"/>
              <a:t>永久设置系统编码：方便</a:t>
            </a:r>
            <a:r>
              <a:rPr lang="en-US" altLang="zh-CN" dirty="0"/>
              <a:t>pip</a:t>
            </a:r>
            <a:r>
              <a:rPr lang="zh-CN" altLang="en-US" dirty="0"/>
              <a:t>安装包的时候不报编码错：</a:t>
            </a:r>
            <a:r>
              <a:rPr lang="en-US" altLang="zh-CN" dirty="0" err="1"/>
              <a:t>UnicodeEncodeError</a:t>
            </a:r>
            <a:r>
              <a:rPr lang="en-US" altLang="zh-CN" dirty="0"/>
              <a:t>: '</a:t>
            </a:r>
            <a:r>
              <a:rPr lang="en-US" altLang="zh-CN" dirty="0" err="1"/>
              <a:t>ascii</a:t>
            </a:r>
            <a:r>
              <a:rPr lang="en-US" altLang="zh-CN" dirty="0"/>
              <a:t>' codec can't </a:t>
            </a:r>
            <a:r>
              <a:rPr lang="en-US" altLang="zh-CN" dirty="0" smtClean="0"/>
              <a:t>encode</a:t>
            </a:r>
          </a:p>
          <a:p>
            <a:pPr lvl="2"/>
            <a:r>
              <a:rPr lang="zh-CN" altLang="en-US" dirty="0" smtClean="0"/>
              <a:t>新建</a:t>
            </a:r>
            <a:r>
              <a:rPr lang="zh-CN" altLang="en-US" dirty="0"/>
              <a:t>文件：</a:t>
            </a:r>
            <a:r>
              <a:rPr lang="en-US" altLang="zh-CN" dirty="0"/>
              <a:t>Lib/site-packages/sitecustomize.py  </a:t>
            </a:r>
            <a:r>
              <a:rPr lang="zh-CN" altLang="en-US" dirty="0"/>
              <a:t>内容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import reload </a:t>
            </a:r>
            <a:r>
              <a:rPr lang="en-US" altLang="zh-CN" dirty="0" err="1" smtClean="0"/>
              <a:t>setdefaultencoding</a:t>
            </a:r>
            <a:endParaRPr lang="en-US" altLang="zh-CN" dirty="0" smtClean="0"/>
          </a:p>
          <a:p>
            <a:pPr lvl="1"/>
            <a:r>
              <a:rPr lang="zh-CN" altLang="en-US" dirty="0"/>
              <a:t>源文件编码：文件内容编码</a:t>
            </a:r>
            <a:r>
              <a:rPr lang="en-US" altLang="zh-CN" dirty="0"/>
              <a:t>-</a:t>
            </a:r>
            <a:r>
              <a:rPr lang="zh-CN" altLang="en-US" dirty="0"/>
              <a:t>首行标记：</a:t>
            </a:r>
            <a:r>
              <a:rPr lang="en-US" altLang="zh-CN" dirty="0"/>
              <a:t>#coding=utf-8 #coding:utf-8 #-*- coding:utf-8 -*-</a:t>
            </a:r>
            <a:endParaRPr lang="en-US" altLang="zh-CN" dirty="0" smtClean="0"/>
          </a:p>
          <a:p>
            <a:r>
              <a:rPr lang="zh-CN" altLang="en-US" dirty="0"/>
              <a:t>包找不到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某个模块是拷贝过来的时候，需要拷完</a:t>
            </a:r>
            <a:r>
              <a:rPr lang="en-US" altLang="zh-CN" dirty="0"/>
              <a:t>---</a:t>
            </a:r>
            <a:r>
              <a:rPr lang="zh-CN" altLang="en-US" dirty="0"/>
              <a:t>不仅是文件夹</a:t>
            </a:r>
            <a:r>
              <a:rPr lang="en-US" altLang="zh-CN" dirty="0"/>
              <a:t>--</a:t>
            </a:r>
            <a:r>
              <a:rPr lang="zh-CN" altLang="en-US" dirty="0"/>
              <a:t>可能还有单个文件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</a:t>
            </a:r>
            <a:r>
              <a:rPr lang="zh-CN" altLang="en-US" dirty="0" smtClean="0"/>
              <a:t>安装或者到</a:t>
            </a:r>
            <a:r>
              <a:rPr lang="en-US" altLang="zh-CN" dirty="0" err="1" smtClean="0"/>
              <a:t>pypi</a:t>
            </a:r>
            <a:r>
              <a:rPr lang="zh-CN" altLang="en-US" dirty="0" smtClean="0"/>
              <a:t>上下载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代码块：包围不用大括号（包括流程控制</a:t>
            </a:r>
            <a:r>
              <a:rPr lang="en-US" altLang="zh-CN" dirty="0"/>
              <a:t>if-</a:t>
            </a:r>
            <a:r>
              <a:rPr lang="en-US" altLang="zh-CN" dirty="0" err="1"/>
              <a:t>else,for</a:t>
            </a:r>
            <a:r>
              <a:rPr lang="en-US" altLang="zh-CN" dirty="0"/>
              <a:t>-while</a:t>
            </a:r>
            <a:r>
              <a:rPr lang="zh-CN" altLang="en-US" dirty="0"/>
              <a:t>，函数定义方法定义），只用缩进和冒号。大括号是定义字典的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en-US" altLang="zh-CN" dirty="0"/>
              <a:t>-</a:t>
            </a:r>
            <a:r>
              <a:rPr lang="zh-CN" altLang="en-US" dirty="0"/>
              <a:t>类之间空</a:t>
            </a:r>
            <a:r>
              <a:rPr lang="en-US" altLang="zh-CN" dirty="0"/>
              <a:t>2</a:t>
            </a:r>
            <a:r>
              <a:rPr lang="zh-CN" altLang="en-US" dirty="0"/>
              <a:t>行，方法之间空一行（非强制，会告警）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和</a:t>
            </a:r>
            <a:r>
              <a:rPr lang="en-US" altLang="zh-CN" dirty="0" smtClean="0"/>
              <a:t>socket:</a:t>
            </a:r>
          </a:p>
          <a:p>
            <a:pPr lvl="1"/>
            <a:r>
              <a:rPr lang="zh-CN" altLang="en-US" dirty="0"/>
              <a:t>关闭：减小消耗文件描述符、减少处理它们的</a:t>
            </a:r>
            <a:r>
              <a:rPr lang="zh-CN" altLang="en-US" dirty="0" smtClean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with</a:t>
            </a:r>
            <a:r>
              <a:rPr lang="zh-CN" altLang="en-US" dirty="0"/>
              <a:t>管理文件</a:t>
            </a:r>
            <a:endParaRPr lang="en-US" altLang="zh-CN" dirty="0" smtClean="0"/>
          </a:p>
          <a:p>
            <a:r>
              <a:rPr lang="zh-CN" altLang="en-US" dirty="0"/>
              <a:t>命名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/>
              <a:t>module_name</a:t>
            </a:r>
            <a:r>
              <a:rPr lang="en-US" altLang="zh-CN" dirty="0"/>
              <a:t>, </a:t>
            </a:r>
            <a:r>
              <a:rPr lang="en-US" altLang="zh-CN" dirty="0" err="1"/>
              <a:t>package_name</a:t>
            </a:r>
            <a:r>
              <a:rPr lang="en-US" altLang="zh-CN" dirty="0"/>
              <a:t>, </a:t>
            </a:r>
            <a:r>
              <a:rPr lang="en-US" altLang="zh-CN" dirty="0" err="1"/>
              <a:t>ClassName</a:t>
            </a:r>
            <a:r>
              <a:rPr lang="en-US" altLang="zh-CN" dirty="0"/>
              <a:t>, </a:t>
            </a:r>
            <a:r>
              <a:rPr lang="en-US" altLang="zh-CN" dirty="0" err="1"/>
              <a:t>method_name</a:t>
            </a:r>
            <a:r>
              <a:rPr lang="en-US" altLang="zh-CN" dirty="0"/>
              <a:t>, </a:t>
            </a:r>
            <a:r>
              <a:rPr lang="en-US" altLang="zh-CN" dirty="0" err="1"/>
              <a:t>ExceptionName</a:t>
            </a:r>
            <a:r>
              <a:rPr lang="en-US" altLang="zh-CN" dirty="0"/>
              <a:t>, </a:t>
            </a:r>
            <a:r>
              <a:rPr lang="en-US" altLang="zh-CN" dirty="0" err="1"/>
              <a:t>function_name</a:t>
            </a:r>
            <a:r>
              <a:rPr lang="en-US" altLang="zh-CN" dirty="0"/>
              <a:t>, GLOBAL_VAR_NAME, </a:t>
            </a:r>
            <a:r>
              <a:rPr lang="en-US" altLang="zh-CN" dirty="0" err="1"/>
              <a:t>instance_var_name</a:t>
            </a:r>
            <a:r>
              <a:rPr lang="en-US" altLang="zh-CN" dirty="0"/>
              <a:t>, </a:t>
            </a:r>
            <a:r>
              <a:rPr lang="en-US" altLang="zh-CN" dirty="0" err="1"/>
              <a:t>function_parameter_name</a:t>
            </a:r>
            <a:r>
              <a:rPr lang="en-US" altLang="zh-CN" dirty="0"/>
              <a:t>, </a:t>
            </a:r>
            <a:r>
              <a:rPr lang="en-US" altLang="zh-CN" dirty="0" err="1"/>
              <a:t>local_var_name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/>
              <a:t>导入文件时文件主功能不能执行：所以主功能放在</a:t>
            </a:r>
            <a:r>
              <a:rPr lang="en-US" altLang="zh-CN" dirty="0"/>
              <a:t>main</a:t>
            </a:r>
            <a:r>
              <a:rPr lang="zh-CN" altLang="en-US" dirty="0"/>
              <a:t>函数中，且要有 </a:t>
            </a:r>
            <a:r>
              <a:rPr lang="en-US" altLang="zh-CN" dirty="0"/>
              <a:t>if __name__ == '__main__'</a:t>
            </a:r>
            <a:r>
              <a:rPr lang="zh-CN" altLang="en-US" dirty="0"/>
              <a:t>检查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1.http://www.runoob.com/w3cnote/google-python-styleguide.html</a:t>
            </a:r>
            <a:r>
              <a:rPr lang="zh-CN" altLang="en-US" dirty="0"/>
              <a:t>（编码规范）</a:t>
            </a:r>
          </a:p>
          <a:p>
            <a:r>
              <a:rPr lang="en-US" altLang="zh-CN" dirty="0"/>
              <a:t>2.https://pypi.python.org/</a:t>
            </a:r>
            <a:r>
              <a:rPr lang="en-US" altLang="zh-CN" dirty="0" err="1"/>
              <a:t>pypi</a:t>
            </a:r>
            <a:r>
              <a:rPr lang="zh-CN" altLang="en-US" dirty="0"/>
              <a:t>（包网址）</a:t>
            </a:r>
          </a:p>
          <a:p>
            <a:r>
              <a:rPr lang="en-US" altLang="zh-CN" dirty="0"/>
              <a:t>3.http://blog.csdn.net/qy924565830/article/details/53992708(</a:t>
            </a:r>
            <a:r>
              <a:rPr lang="zh-CN" altLang="en-US" dirty="0"/>
              <a:t>各种模块的安装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4.https://www.lfd.uci.edu/~gohlke/pythonlibs/</a:t>
            </a:r>
            <a:r>
              <a:rPr lang="zh-CN" altLang="en-US" dirty="0"/>
              <a:t>（</a:t>
            </a:r>
            <a:r>
              <a:rPr lang="en-US" altLang="zh-CN" dirty="0"/>
              <a:t>64</a:t>
            </a:r>
            <a:r>
              <a:rPr lang="zh-CN" altLang="en-US" dirty="0"/>
              <a:t>位模块的安装）</a:t>
            </a:r>
          </a:p>
          <a:p>
            <a:r>
              <a:rPr lang="en-US" altLang="zh-CN" dirty="0"/>
              <a:t>5.https://www.cnblogs.com/wumingxiaoyao/p/7047658.html(socket</a:t>
            </a:r>
            <a:r>
              <a:rPr lang="zh-CN" altLang="en-US" dirty="0"/>
              <a:t>编程详细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6.http://www.runoob.com/manual/pythontutorial/docs/html/errors.html</a:t>
            </a:r>
            <a:r>
              <a:rPr lang="zh-CN" altLang="en-US" dirty="0"/>
              <a:t>（参考资料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7.http://blog.csdn.net/qq_31776303/article/details/78994763</a:t>
            </a:r>
            <a:r>
              <a:rPr lang="zh-CN" altLang="en-US"/>
              <a:t>（微信小程序跳一跳）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不能解决什么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不建议用来解决什么问题，相对的，特性决定的</a:t>
            </a:r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1811</TotalTime>
  <Words>3793</Words>
  <Application>Microsoft Office PowerPoint</Application>
  <PresentationFormat>宽屏</PresentationFormat>
  <Paragraphs>423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Python可以解决什么问题？ </vt:lpstr>
      <vt:lpstr>Python是怎么解决这些问题的？</vt:lpstr>
      <vt:lpstr>为什么要用python来解决这些问题？</vt:lpstr>
      <vt:lpstr>python不能解决什么问题？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定义类</vt:lpstr>
      <vt:lpstr>类的实例化</vt:lpstr>
      <vt:lpstr>封装、继承、多态</vt:lpstr>
      <vt:lpstr>其他</vt:lpstr>
      <vt:lpstr>生成器</vt:lpstr>
      <vt:lpstr>闭包</vt:lpstr>
      <vt:lpstr>注解(一)：无参注解</vt:lpstr>
      <vt:lpstr>注解(二)：带参注解</vt:lpstr>
      <vt:lpstr>注解(三)</vt:lpstr>
      <vt:lpstr>序列化、反序列化</vt:lpstr>
      <vt:lpstr>文件操作</vt:lpstr>
      <vt:lpstr>数据库访问</vt:lpstr>
      <vt:lpstr>http请求响应</vt:lpstr>
      <vt:lpstr>小网站</vt:lpstr>
      <vt:lpstr>多线程</vt:lpstr>
      <vt:lpstr>队列</vt:lpstr>
      <vt:lpstr>数据处理numpy </vt:lpstr>
      <vt:lpstr>数据可视化matplotlib</vt:lpstr>
      <vt:lpstr>Socket编程(windows)   </vt:lpstr>
      <vt:lpstr>Django网站开发</vt:lpstr>
      <vt:lpstr>编写spark任务(本地开发、不依赖hadoop)</vt:lpstr>
      <vt:lpstr>python机器学习</vt:lpstr>
      <vt:lpstr>常见问题</vt:lpstr>
      <vt:lpstr>编码规范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287</cp:revision>
  <dcterms:created xsi:type="dcterms:W3CDTF">2018-03-24T06:54:52Z</dcterms:created>
  <dcterms:modified xsi:type="dcterms:W3CDTF">2018-04-04T02:08:38Z</dcterms:modified>
</cp:coreProperties>
</file>