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omments/comment2.xml" ContentType="application/vnd.openxmlformats-officedocument.presentationml.comment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0" r:id="rId11"/>
    <p:sldId id="283" r:id="rId12"/>
    <p:sldId id="284" r:id="rId13"/>
    <p:sldId id="266" r:id="rId14"/>
    <p:sldId id="268" r:id="rId15"/>
    <p:sldId id="269" r:id="rId16"/>
    <p:sldId id="271" r:id="rId17"/>
    <p:sldId id="272" r:id="rId18"/>
    <p:sldId id="273" r:id="rId19"/>
    <p:sldId id="282" r:id="rId20"/>
    <p:sldId id="274" r:id="rId21"/>
    <p:sldId id="275" r:id="rId22"/>
    <p:sldId id="276" r:id="rId23"/>
    <p:sldId id="281" r:id="rId24"/>
    <p:sldId id="277" r:id="rId25"/>
    <p:sldId id="278" r:id="rId26"/>
    <p:sldId id="279" r:id="rId27"/>
    <p:sldId id="27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haoping" initials="l" lastIdx="4" clrIdx="0">
    <p:extLst>
      <p:ext uri="{19B8F6BF-5375-455C-9EA6-DF929625EA0E}">
        <p15:presenceInfo xmlns:p15="http://schemas.microsoft.com/office/powerpoint/2012/main" userId="lishaop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使用前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小区名平均耗时</c:v>
                </c:pt>
                <c:pt idx="1">
                  <c:v>地域平均耗时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0.31330000000000002</c:v>
                </c:pt>
                <c:pt idx="1">
                  <c:v>0.21160000000000001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9-401A-991C-3C6156266A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使用后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小区名平均耗时</c:v>
                </c:pt>
                <c:pt idx="1">
                  <c:v>地域平均耗时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0.19489633000000001</c:v>
                </c:pt>
                <c:pt idx="1">
                  <c:v>7.0499999999999993E-2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E9-401A-991C-3C6156266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7125743"/>
        <c:axId val="791143263"/>
      </c:barChart>
      <c:catAx>
        <c:axId val="66712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1143263"/>
        <c:crosses val="autoZero"/>
        <c:auto val="1"/>
        <c:lblAlgn val="ctr"/>
        <c:lblOffset val="100"/>
        <c:noMultiLvlLbl val="0"/>
      </c:catAx>
      <c:valAx>
        <c:axId val="79114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7125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5T22:15:38.249" idx="1">
    <p:pos x="10" y="10"/>
    <p:text>是否微聊，电话AES加密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6T17:00:33.169" idx="3">
    <p:pos x="10" y="10"/>
    <p:text>1.如果源数据有修改不能立即更新(主动)
2.消耗了内存不能大量使用
3.项目重启热数据清零(数据预热)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7T16:01:16.315" idx="4">
    <p:pos x="10" y="10"/>
    <p:text>而把精力集中到业务逻辑的梳理和思考中。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  <dgm:t>
        <a:bodyPr/>
        <a:lstStyle/>
        <a:p>
          <a:endParaRPr lang="zh-CN" altLang="en-US"/>
        </a:p>
      </dgm:t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  <dgm:t>
        <a:bodyPr/>
        <a:lstStyle/>
        <a:p>
          <a:endParaRPr lang="zh-CN" altLang="en-US"/>
        </a:p>
      </dgm:t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  <dgm:t>
        <a:bodyPr/>
        <a:lstStyle/>
        <a:p>
          <a:endParaRPr lang="zh-CN" altLang="en-US"/>
        </a:p>
      </dgm:t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1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6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bg1">
                <a:lumMod val="85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0006-3D52-4E0D-ABF5-D158E962D2A9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18" Type="http://schemas.openxmlformats.org/officeDocument/2006/relationships/comments" Target="../comments/comment2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comments" Target="../comments/comment3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3754" y="3547593"/>
            <a:ext cx="19030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部门：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HBG-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基础平台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日期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2018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月</a:t>
            </a: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*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8410" y="1286726"/>
            <a:ext cx="6787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  <a:ea typeface="微软雅黑" charset="-122"/>
              </a:rPr>
              <a:t>述职报告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0302" y="1995046"/>
            <a:ext cx="688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述职人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-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李少平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4691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辅助</a:t>
            </a:r>
            <a:r>
              <a:rPr lang="zh-CN" altLang="en-US" sz="3200" dirty="0" smtClean="0"/>
              <a:t>构建</a:t>
            </a:r>
            <a:r>
              <a:rPr lang="zh-CN" altLang="en-US" sz="3200" dirty="0" smtClean="0"/>
              <a:t>数据协议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7" name="图示 26"/>
          <p:cNvGraphicFramePr/>
          <p:nvPr>
            <p:extLst>
              <p:ext uri="{D42A27DB-BD31-4B8C-83A1-F6EECF244321}">
                <p14:modId xmlns:p14="http://schemas.microsoft.com/office/powerpoint/2010/main" val="3707449759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面对复杂的数据协议，逐个新建</a:t>
            </a:r>
            <a:r>
              <a:rPr lang="en-US" altLang="zh-CN" dirty="0" smtClean="0"/>
              <a:t>bean/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然后实例化、填充数据组装出来比较繁琐，考虑用代码生成</a:t>
            </a:r>
            <a:endParaRPr lang="zh-CN" altLang="en-US" dirty="0"/>
          </a:p>
        </p:txBody>
      </p: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443676835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认识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956558" y="3405055"/>
            <a:ext cx="392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问题归结：输入数据协议，输出生成代码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类</a:t>
            </a:r>
            <a:r>
              <a:rPr lang="en-US" altLang="zh-CN" dirty="0" smtClean="0"/>
              <a:t>+</a:t>
            </a:r>
            <a:r>
              <a:rPr lang="zh-CN" altLang="en-US" dirty="0" smtClean="0"/>
              <a:t>组装出协议</a:t>
            </a:r>
            <a:r>
              <a:rPr lang="zh-CN" altLang="en-US" dirty="0"/>
              <a:t>过程</a:t>
            </a:r>
            <a:r>
              <a:rPr lang="en-US" altLang="zh-CN" dirty="0" smtClean="0"/>
              <a:t>+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737357" y="4706981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965264" y="4602480"/>
            <a:ext cx="4950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经纪人详情页数据协议</a:t>
            </a:r>
            <a:endParaRPr lang="en-US" altLang="zh-CN" dirty="0" smtClean="0"/>
          </a:p>
          <a:p>
            <a:r>
              <a:rPr lang="en-US" altLang="zh-CN" dirty="0" smtClean="0"/>
              <a:t>2.App</a:t>
            </a:r>
            <a:r>
              <a:rPr lang="zh-CN" altLang="en-US" dirty="0" smtClean="0"/>
              <a:t>二手房大类页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改版主协议</a:t>
            </a:r>
            <a:r>
              <a:rPr lang="en-US" altLang="zh-CN" dirty="0" smtClean="0"/>
              <a:t>+</a:t>
            </a:r>
            <a:r>
              <a:rPr lang="zh-CN" altLang="en-US" dirty="0" smtClean="0"/>
              <a:t>推荐协议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小程序二手房列表、小区详情数据协议</a:t>
            </a:r>
            <a:endParaRPr lang="zh-CN" altLang="en-US" dirty="0"/>
          </a:p>
        </p:txBody>
      </p:sp>
      <p:graphicFrame>
        <p:nvGraphicFramePr>
          <p:cNvPr id="40" name="图示 39"/>
          <p:cNvGraphicFramePr/>
          <p:nvPr>
            <p:extLst>
              <p:ext uri="{D42A27DB-BD31-4B8C-83A1-F6EECF244321}">
                <p14:modId xmlns:p14="http://schemas.microsoft.com/office/powerpoint/2010/main" val="337549396"/>
              </p:ext>
            </p:extLst>
          </p:nvPr>
        </p:nvGraphicFramePr>
        <p:xfrm>
          <a:off x="1702524" y="4533197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1737357" y="4706981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737357" y="472004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辅助</a:t>
            </a:r>
            <a:r>
              <a:rPr lang="zh-CN" altLang="en-US" sz="3200" dirty="0" smtClean="0"/>
              <a:t>构建</a:t>
            </a:r>
            <a:r>
              <a:rPr lang="zh-CN" altLang="en-US" sz="3200" dirty="0" smtClean="0"/>
              <a:t>数据</a:t>
            </a:r>
            <a:r>
              <a:rPr lang="zh-CN" altLang="en-US" sz="3200" dirty="0" smtClean="0"/>
              <a:t>协议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算法简介</a:t>
            </a:r>
            <a:endParaRPr lang="zh-CN" altLang="en-US" sz="32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721684" y="1580606"/>
            <a:ext cx="153542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94070" y="1673031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数据文本转</a:t>
            </a:r>
            <a:r>
              <a:rPr lang="en-US" altLang="zh-CN" sz="1000" dirty="0" err="1" smtClean="0">
                <a:solidFill>
                  <a:schemeClr val="accent1"/>
                </a:solidFill>
              </a:rPr>
              <a:t>JSONObject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99465" y="1989913"/>
            <a:ext cx="4354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86698" y="2360017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59084" y="245244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键值对提取为属性类型、名称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30090" y="3047995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602476" y="314042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构建</a:t>
            </a:r>
            <a:r>
              <a:rPr lang="en-US" altLang="zh-CN" sz="1000" dirty="0" smtClean="0">
                <a:solidFill>
                  <a:schemeClr val="accent1"/>
                </a:solidFill>
              </a:rPr>
              <a:t>get/set</a:t>
            </a:r>
            <a:r>
              <a:rPr lang="zh-CN" altLang="en-US" sz="1000" dirty="0" smtClean="0">
                <a:solidFill>
                  <a:schemeClr val="accent1"/>
                </a:solidFill>
              </a:rPr>
              <a:t>方法、</a:t>
            </a:r>
            <a:r>
              <a:rPr lang="en-US" altLang="zh-CN" sz="1000" dirty="0" smtClean="0">
                <a:solidFill>
                  <a:schemeClr val="accent1"/>
                </a:solidFill>
              </a:rPr>
              <a:t>import</a:t>
            </a:r>
            <a:r>
              <a:rPr lang="zh-CN" altLang="en-US" sz="1000" dirty="0" smtClean="0">
                <a:solidFill>
                  <a:schemeClr val="accent1"/>
                </a:solidFill>
              </a:rPr>
              <a:t>语句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38797" y="3735977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11183" y="382840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构建</a:t>
            </a:r>
            <a:r>
              <a:rPr lang="en-US" altLang="zh-CN" sz="1000" dirty="0" smtClean="0">
                <a:solidFill>
                  <a:schemeClr val="accent1"/>
                </a:solidFill>
              </a:rPr>
              <a:t>get/set</a:t>
            </a:r>
            <a:r>
              <a:rPr lang="zh-CN" altLang="en-US" sz="1000" dirty="0" smtClean="0">
                <a:solidFill>
                  <a:schemeClr val="accent1"/>
                </a:solidFill>
              </a:rPr>
              <a:t>方法、</a:t>
            </a:r>
            <a:r>
              <a:rPr lang="en-US" altLang="zh-CN" sz="1000" dirty="0" smtClean="0">
                <a:solidFill>
                  <a:schemeClr val="accent1"/>
                </a:solidFill>
              </a:rPr>
              <a:t>import</a:t>
            </a:r>
            <a:r>
              <a:rPr lang="zh-CN" altLang="en-US" sz="1000" dirty="0" smtClean="0">
                <a:solidFill>
                  <a:schemeClr val="accent1"/>
                </a:solidFill>
              </a:rPr>
              <a:t>语句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5111106" y="4388564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233849" y="449015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数组类型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584909" y="4171405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93616" y="487244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615389" y="4860366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91950" y="5094985"/>
            <a:ext cx="816969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264336" y="518741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合并属性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74531" y="5652337"/>
            <a:ext cx="816969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246917" y="574476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写类文件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00890" y="1907030"/>
            <a:ext cx="1005841" cy="4859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62815" y="203205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简单规定</a:t>
            </a:r>
            <a:endParaRPr lang="zh-CN" altLang="en-US" sz="1000" dirty="0"/>
          </a:p>
        </p:txBody>
      </p:sp>
      <p:cxnSp>
        <p:nvCxnSpPr>
          <p:cNvPr id="36" name="直接箭头连接符 35"/>
          <p:cNvCxnSpPr>
            <a:stCxn id="34" idx="4"/>
          </p:cNvCxnSpPr>
          <p:nvPr/>
        </p:nvCxnSpPr>
        <p:spPr>
          <a:xfrm flipH="1">
            <a:off x="1097280" y="2393026"/>
            <a:ext cx="6531" cy="250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84663" y="2979316"/>
            <a:ext cx="287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哪些提为类：一个</a:t>
            </a:r>
            <a:r>
              <a:rPr lang="en-US" altLang="zh-CN" dirty="0" smtClean="0"/>
              <a:t>{}</a:t>
            </a:r>
            <a:r>
              <a:rPr lang="zh-CN" altLang="en-US" dirty="0" smtClean="0"/>
              <a:t>为一个类、一个元素为</a:t>
            </a:r>
            <a:r>
              <a:rPr lang="en-US" altLang="zh-CN" dirty="0" smtClean="0"/>
              <a:t>{}</a:t>
            </a:r>
            <a:r>
              <a:rPr lang="zh-CN" altLang="en-US" dirty="0"/>
              <a:t>的</a:t>
            </a:r>
            <a:r>
              <a:rPr lang="en-US" altLang="zh-CN" dirty="0" smtClean="0"/>
              <a:t>[]</a:t>
            </a:r>
            <a:r>
              <a:rPr lang="zh-CN" altLang="en-US" dirty="0" smtClean="0"/>
              <a:t>，元素整合为一个类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1380307" y="4033054"/>
            <a:ext cx="2873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结构限制： 数组内嵌套数组最多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层，数组内元素不是</a:t>
            </a:r>
            <a:r>
              <a:rPr lang="en-US" altLang="zh-CN" dirty="0" smtClean="0"/>
              <a:t>{}</a:t>
            </a:r>
            <a:r>
              <a:rPr lang="zh-CN" altLang="en-US" dirty="0" smtClean="0"/>
              <a:t>和基本类型的混合</a:t>
            </a:r>
            <a:endParaRPr lang="zh-CN" altLang="en-US" dirty="0"/>
          </a:p>
        </p:txBody>
      </p:sp>
      <p:sp>
        <p:nvSpPr>
          <p:cNvPr id="40" name="菱形 39"/>
          <p:cNvSpPr/>
          <p:nvPr/>
        </p:nvSpPr>
        <p:spPr>
          <a:xfrm>
            <a:off x="6648169" y="4637315"/>
            <a:ext cx="1015372" cy="5328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744786" y="4799312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产生了新类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143742" y="518160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165515" y="5169522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589261" y="5495109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0" idx="2"/>
            <a:endCxn id="40" idx="0"/>
          </p:cNvCxnSpPr>
          <p:nvPr/>
        </p:nvCxnSpPr>
        <p:spPr>
          <a:xfrm rot="5400000" flipH="1" flipV="1">
            <a:off x="5659942" y="4560388"/>
            <a:ext cx="1418985" cy="1572839"/>
          </a:xfrm>
          <a:prstGeom prst="bentConnector5">
            <a:avLst>
              <a:gd name="adj1" fmla="val -16110"/>
              <a:gd name="adj2" fmla="val 46846"/>
              <a:gd name="adj3" fmla="val 116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endCxn id="56" idx="2"/>
          </p:cNvCxnSpPr>
          <p:nvPr/>
        </p:nvCxnSpPr>
        <p:spPr>
          <a:xfrm rot="5400000" flipH="1" flipV="1">
            <a:off x="7101475" y="4209316"/>
            <a:ext cx="1275175" cy="151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878529" y="4054373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55278" y="3243284"/>
            <a:ext cx="191860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6927664" y="333570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遍历每个新类，对应</a:t>
            </a:r>
            <a:r>
              <a:rPr lang="en-US" altLang="zh-CN" sz="1000" dirty="0" err="1" smtClean="0">
                <a:solidFill>
                  <a:schemeClr val="accent1"/>
                </a:solidFill>
              </a:rPr>
              <a:t>json</a:t>
            </a:r>
            <a:r>
              <a:rPr lang="zh-CN" altLang="en-US" sz="1000" dirty="0" smtClean="0">
                <a:solidFill>
                  <a:schemeClr val="accent1"/>
                </a:solidFill>
              </a:rPr>
              <a:t>数据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60" name="肘形连接符 59"/>
          <p:cNvCxnSpPr>
            <a:stCxn id="56" idx="0"/>
            <a:endCxn id="17" idx="0"/>
          </p:cNvCxnSpPr>
          <p:nvPr/>
        </p:nvCxnSpPr>
        <p:spPr>
          <a:xfrm rot="16200000" flipV="1">
            <a:off x="6238658" y="1667361"/>
            <a:ext cx="883267" cy="2268580"/>
          </a:xfrm>
          <a:prstGeom prst="bentConnector3">
            <a:avLst>
              <a:gd name="adj1" fmla="val 125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1097280" y="3140420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1092924" y="4207221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510882" y="2764972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5532652" y="3452954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54838" y="5399785"/>
            <a:ext cx="126028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588035" y="549221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拼加构造过程语句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550482" y="6022449"/>
            <a:ext cx="126028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583679" y="6114874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主程序输出构造类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126325" y="5804265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114112" y="6395774"/>
            <a:ext cx="1146814" cy="38234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149482" y="6484993"/>
            <a:ext cx="1564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反射运行构造类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75" name="肘形连接符 74"/>
          <p:cNvCxnSpPr/>
          <p:nvPr/>
        </p:nvCxnSpPr>
        <p:spPr>
          <a:xfrm rot="10800000" flipV="1">
            <a:off x="6257110" y="6426411"/>
            <a:ext cx="886635" cy="226426"/>
          </a:xfrm>
          <a:prstGeom prst="bentConnector3">
            <a:avLst>
              <a:gd name="adj1" fmla="val 2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629833" y="6613649"/>
            <a:ext cx="148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809463" y="6338137"/>
            <a:ext cx="1564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对比结果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辅助</a:t>
            </a:r>
            <a:r>
              <a:rPr lang="zh-CN" altLang="en-US" sz="3200" dirty="0" smtClean="0"/>
              <a:t>构建</a:t>
            </a:r>
            <a:r>
              <a:rPr lang="zh-CN" altLang="en-US" sz="3200" dirty="0" smtClean="0"/>
              <a:t>数据</a:t>
            </a:r>
            <a:r>
              <a:rPr lang="zh-CN" altLang="en-US" sz="3200" dirty="0" smtClean="0"/>
              <a:t>协议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算法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简介</a:t>
            </a:r>
            <a:endParaRPr lang="zh-CN" altLang="en-US" sz="32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415398" y="2024743"/>
            <a:ext cx="255432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87783" y="2077979"/>
            <a:ext cx="3174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chemeClr val="accent1"/>
                </a:solidFill>
              </a:rPr>
              <a:t>printJSON</a:t>
            </a:r>
            <a:r>
              <a:rPr lang="en-US" altLang="zh-CN" sz="1000" dirty="0">
                <a:solidFill>
                  <a:schemeClr val="accent1"/>
                </a:solidFill>
              </a:rPr>
              <a:t>(</a:t>
            </a:r>
            <a:r>
              <a:rPr lang="en-US" altLang="zh-CN" sz="1000" dirty="0" err="1">
                <a:solidFill>
                  <a:schemeClr val="accent1"/>
                </a:solidFill>
              </a:rPr>
              <a:t>JSONObject</a:t>
            </a:r>
            <a:r>
              <a:rPr lang="en-US" altLang="zh-CN" sz="1000" dirty="0">
                <a:solidFill>
                  <a:schemeClr val="accent1"/>
                </a:solidFill>
              </a:rPr>
              <a:t> target, String name)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5398" y="1593669"/>
            <a:ext cx="2554328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15398" y="1620780"/>
            <a:ext cx="299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对象的构建过程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00890" y="1907030"/>
            <a:ext cx="1005841" cy="4859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5733" y="2016911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函数式描述</a:t>
            </a:r>
            <a:endParaRPr lang="zh-CN" altLang="en-US" sz="1000" dirty="0"/>
          </a:p>
        </p:txBody>
      </p:sp>
      <p:cxnSp>
        <p:nvCxnSpPr>
          <p:cNvPr id="17" name="直接箭头连接符 16"/>
          <p:cNvCxnSpPr>
            <a:stCxn id="15" idx="4"/>
          </p:cNvCxnSpPr>
          <p:nvPr/>
        </p:nvCxnSpPr>
        <p:spPr>
          <a:xfrm flipH="1">
            <a:off x="1097280" y="2393026"/>
            <a:ext cx="6531" cy="250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097280" y="3140420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08924" y="2915608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自顶向下输出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60134" y="4776659"/>
            <a:ext cx="324665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232519" y="4842959"/>
            <a:ext cx="276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chemeClr val="accent1"/>
                </a:solidFill>
              </a:rPr>
              <a:t>printJSON</a:t>
            </a:r>
            <a:r>
              <a:rPr lang="en-US" altLang="zh-CN" sz="1000" dirty="0">
                <a:solidFill>
                  <a:schemeClr val="accent1"/>
                </a:solidFill>
              </a:rPr>
              <a:t>(</a:t>
            </a:r>
            <a:r>
              <a:rPr lang="en-US" altLang="zh-CN" sz="1000" dirty="0" err="1">
                <a:solidFill>
                  <a:schemeClr val="accent1"/>
                </a:solidFill>
              </a:rPr>
              <a:t>JSONObject</a:t>
            </a:r>
            <a:r>
              <a:rPr lang="en-US" altLang="zh-CN" sz="1000" dirty="0">
                <a:solidFill>
                  <a:schemeClr val="accent1"/>
                </a:solidFill>
              </a:rPr>
              <a:t> target, String name)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60134" y="4345585"/>
            <a:ext cx="3246658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160134" y="4372696"/>
            <a:ext cx="32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r>
              <a:rPr lang="en-US" altLang="zh-CN" dirty="0" err="1" smtClean="0"/>
              <a:t>jsonArray</a:t>
            </a:r>
            <a:r>
              <a:rPr lang="zh-CN" altLang="en-US" dirty="0" smtClean="0"/>
              <a:t>对象的构建过程</a:t>
            </a:r>
            <a:endParaRPr lang="zh-CN" altLang="en-US" dirty="0"/>
          </a:p>
        </p:txBody>
      </p:sp>
      <p:sp>
        <p:nvSpPr>
          <p:cNvPr id="26" name="菱形 25"/>
          <p:cNvSpPr/>
          <p:nvPr/>
        </p:nvSpPr>
        <p:spPr>
          <a:xfrm>
            <a:off x="6479177" y="1813076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601920" y="191466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array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6436189" y="1242145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585058" y="1343737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/>
                </a:solidFill>
              </a:rPr>
              <a:t>json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6453051" y="2435759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601920" y="2537351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基本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7396858" y="2666985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638178" y="2543874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打印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7" name="直接箭头连接符 36"/>
          <p:cNvCxnSpPr>
            <a:endCxn id="28" idx="1"/>
          </p:cNvCxnSpPr>
          <p:nvPr/>
        </p:nvCxnSpPr>
        <p:spPr>
          <a:xfrm flipV="1">
            <a:off x="5999128" y="1471831"/>
            <a:ext cx="437061" cy="56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6" idx="1"/>
          </p:cNvCxnSpPr>
          <p:nvPr/>
        </p:nvCxnSpPr>
        <p:spPr>
          <a:xfrm flipV="1">
            <a:off x="6005921" y="2042762"/>
            <a:ext cx="473256" cy="1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2" idx="1"/>
          </p:cNvCxnSpPr>
          <p:nvPr/>
        </p:nvCxnSpPr>
        <p:spPr>
          <a:xfrm>
            <a:off x="5969726" y="2050652"/>
            <a:ext cx="483325" cy="61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rot="10800000" flipV="1">
            <a:off x="4524124" y="2024742"/>
            <a:ext cx="2872737" cy="1948057"/>
          </a:xfrm>
          <a:prstGeom prst="bentConnector3">
            <a:avLst>
              <a:gd name="adj1" fmla="val -282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524929" y="395235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8" idx="0"/>
            <a:endCxn id="14" idx="0"/>
          </p:cNvCxnSpPr>
          <p:nvPr/>
        </p:nvCxnSpPr>
        <p:spPr>
          <a:xfrm rot="16200000" flipH="1" flipV="1">
            <a:off x="5721226" y="432013"/>
            <a:ext cx="378635" cy="1998897"/>
          </a:xfrm>
          <a:prstGeom prst="bentConnector3">
            <a:avLst>
              <a:gd name="adj1" fmla="val -5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594074" y="6013279"/>
            <a:ext cx="3246658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666459" y="6079579"/>
            <a:ext cx="2766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</a:rPr>
              <a:t>Object </a:t>
            </a:r>
            <a:r>
              <a:rPr lang="en-US" altLang="zh-CN" sz="1000" dirty="0" err="1">
                <a:solidFill>
                  <a:schemeClr val="accent1"/>
                </a:solidFill>
              </a:rPr>
              <a:t>keyvalueHandle</a:t>
            </a:r>
            <a:r>
              <a:rPr lang="en-US" altLang="zh-CN" sz="1000" dirty="0">
                <a:solidFill>
                  <a:schemeClr val="accent1"/>
                </a:solidFill>
              </a:rPr>
              <a:t>(Object </a:t>
            </a:r>
            <a:r>
              <a:rPr lang="en-US" altLang="zh-CN" sz="1000" dirty="0" err="1">
                <a:solidFill>
                  <a:schemeClr val="accent1"/>
                </a:solidFill>
              </a:rPr>
              <a:t>a_val</a:t>
            </a:r>
            <a:r>
              <a:rPr lang="en-US" altLang="zh-CN" sz="1000" dirty="0">
                <a:solidFill>
                  <a:schemeClr val="accent1"/>
                </a:solidFill>
              </a:rPr>
              <a:t>, String name)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94074" y="5582205"/>
            <a:ext cx="3246658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711641" y="5609316"/>
            <a:ext cx="32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单个元素返回值和打印里层</a:t>
            </a:r>
            <a:endParaRPr lang="zh-CN" altLang="en-US" dirty="0"/>
          </a:p>
        </p:txBody>
      </p:sp>
      <p:cxnSp>
        <p:nvCxnSpPr>
          <p:cNvPr id="61" name="肘形连接符 60"/>
          <p:cNvCxnSpPr>
            <a:stCxn id="22" idx="2"/>
            <a:endCxn id="59" idx="0"/>
          </p:cNvCxnSpPr>
          <p:nvPr/>
        </p:nvCxnSpPr>
        <p:spPr>
          <a:xfrm rot="5400000">
            <a:off x="4344870" y="5170723"/>
            <a:ext cx="428694" cy="448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45112" y="522900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遍历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6762206" y="5570833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884949" y="56724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</a:rPr>
              <a:t>array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9" name="菱形 68"/>
          <p:cNvSpPr/>
          <p:nvPr/>
        </p:nvSpPr>
        <p:spPr>
          <a:xfrm>
            <a:off x="6719218" y="4999902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6868087" y="5101494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/>
                </a:solidFill>
              </a:rPr>
              <a:t>json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1" name="菱形 70"/>
          <p:cNvSpPr/>
          <p:nvPr/>
        </p:nvSpPr>
        <p:spPr>
          <a:xfrm>
            <a:off x="6736080" y="6193516"/>
            <a:ext cx="94760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6884949" y="629510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基本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类型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7679887" y="6424742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69" idx="1"/>
          </p:cNvCxnSpPr>
          <p:nvPr/>
        </p:nvCxnSpPr>
        <p:spPr>
          <a:xfrm flipV="1">
            <a:off x="5828213" y="5229588"/>
            <a:ext cx="891005" cy="74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67" idx="1"/>
          </p:cNvCxnSpPr>
          <p:nvPr/>
        </p:nvCxnSpPr>
        <p:spPr>
          <a:xfrm flipV="1">
            <a:off x="5751332" y="5800519"/>
            <a:ext cx="1010874" cy="17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71" idx="1"/>
          </p:cNvCxnSpPr>
          <p:nvPr/>
        </p:nvCxnSpPr>
        <p:spPr>
          <a:xfrm>
            <a:off x="5848530" y="5978648"/>
            <a:ext cx="887550" cy="44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731041" y="611885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打印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82" name="肘形连接符 81"/>
          <p:cNvCxnSpPr>
            <a:endCxn id="25" idx="3"/>
          </p:cNvCxnSpPr>
          <p:nvPr/>
        </p:nvCxnSpPr>
        <p:spPr>
          <a:xfrm rot="10800000">
            <a:off x="6406792" y="4557363"/>
            <a:ext cx="1303020" cy="1243157"/>
          </a:xfrm>
          <a:prstGeom prst="bentConnector3">
            <a:avLst>
              <a:gd name="adj1" fmla="val -46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4" idx="0"/>
          </p:cNvCxnSpPr>
          <p:nvPr/>
        </p:nvCxnSpPr>
        <p:spPr>
          <a:xfrm rot="16200000" flipV="1">
            <a:off x="4464999" y="2066877"/>
            <a:ext cx="3619277" cy="2727083"/>
          </a:xfrm>
          <a:prstGeom prst="bentConnector3">
            <a:avLst>
              <a:gd name="adj1" fmla="val 111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2594074" y="4776659"/>
            <a:ext cx="566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456092" y="4545381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打印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7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小程序</a:t>
            </a:r>
            <a:r>
              <a:rPr lang="zh-CN" altLang="en-US" sz="3200" dirty="0" smtClean="0"/>
              <a:t>二手房架构图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69087" y="1655220"/>
            <a:ext cx="13388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微信小程序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846879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833156" y="2798106"/>
            <a:ext cx="684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830692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048743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34551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消息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61993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853694" y="3303631"/>
            <a:ext cx="648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920818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收藏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260035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3672438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398817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553375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213307" y="5623361"/>
            <a:ext cx="1268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安居</a:t>
            </a:r>
            <a:r>
              <a:rPr lang="zh-CN" altLang="en-US" sz="1000" dirty="0" smtClean="0">
                <a:solidFill>
                  <a:schemeClr val="bg1"/>
                </a:solidFill>
              </a:rPr>
              <a:t>客经纪人接口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537714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xiaoqudetail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612895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chemeClr val="bg1"/>
                </a:solidFill>
              </a:rPr>
              <a:t>cmcslogic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82112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032309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1379480" y="328975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1363293" y="279878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1581344" y="289563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594594" y="339154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318628" y="330281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4302441" y="281185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4520492" y="290869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533742" y="340460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经纪人店铺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菱形 114"/>
          <p:cNvSpPr/>
          <p:nvPr/>
        </p:nvSpPr>
        <p:spPr>
          <a:xfrm>
            <a:off x="4523016" y="1927865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551715" y="235131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5251269" y="496389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82438" y="64661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防爬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43750" y="1371600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16136" y="14640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解析并封装参数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5259976" y="2503720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91158" y="2653942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首页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1016" y="3339745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61016" y="3341671"/>
            <a:ext cx="152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查安选视频、只安选、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</a:rPr>
              <a:t>只视频、普通房源数量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6660" y="3923224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68088" y="4002094"/>
            <a:ext cx="15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计算当前页所在类别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59527" y="4572013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70955" y="467650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安选视频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47950" y="456765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37756" y="4672149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只安选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56485" y="457001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6756485" y="466898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普通房源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97187" y="4563301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00056" y="4667793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只</a:t>
            </a:r>
            <a:r>
              <a:rPr lang="zh-CN" altLang="en-US" sz="1000" dirty="0" smtClean="0">
                <a:solidFill>
                  <a:schemeClr val="accent1"/>
                </a:solidFill>
              </a:rPr>
              <a:t>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3967857" y="5299178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041328" y="5379727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0" name="菱形 29"/>
          <p:cNvSpPr/>
          <p:nvPr/>
        </p:nvSpPr>
        <p:spPr>
          <a:xfrm>
            <a:off x="4969345" y="5307885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042816" y="5388434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2" name="菱形 31"/>
          <p:cNvSpPr/>
          <p:nvPr/>
        </p:nvSpPr>
        <p:spPr>
          <a:xfrm>
            <a:off x="5922932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96403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4" name="菱形 33"/>
          <p:cNvSpPr/>
          <p:nvPr/>
        </p:nvSpPr>
        <p:spPr>
          <a:xfrm>
            <a:off x="6863463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936934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cxnSp>
        <p:nvCxnSpPr>
          <p:cNvPr id="37" name="肘形连接符 36"/>
          <p:cNvCxnSpPr>
            <a:stCxn id="28" idx="3"/>
          </p:cNvCxnSpPr>
          <p:nvPr/>
        </p:nvCxnSpPr>
        <p:spPr>
          <a:xfrm flipV="1">
            <a:off x="4437594" y="4441373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22" idx="0"/>
          </p:cNvCxnSpPr>
          <p:nvPr/>
        </p:nvCxnSpPr>
        <p:spPr>
          <a:xfrm>
            <a:off x="4674868" y="4441373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flipV="1">
            <a:off x="5439081" y="4450080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5676355" y="4450080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6379607" y="4423954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>
            <a:off x="6616881" y="4423954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6" idx="1"/>
            <a:endCxn id="18" idx="0"/>
          </p:cNvCxnSpPr>
          <p:nvPr/>
        </p:nvCxnSpPr>
        <p:spPr>
          <a:xfrm rot="10800000" flipV="1">
            <a:off x="4222296" y="4125205"/>
            <a:ext cx="634365" cy="446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6" idx="2"/>
            <a:endCxn id="22" idx="0"/>
          </p:cNvCxnSpPr>
          <p:nvPr/>
        </p:nvCxnSpPr>
        <p:spPr>
          <a:xfrm rot="5400000">
            <a:off x="5272274" y="4265631"/>
            <a:ext cx="240470" cy="363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747653" y="4308085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6290304" y="4125204"/>
            <a:ext cx="10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298304" y="4125204"/>
            <a:ext cx="0" cy="44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8" idx="2"/>
            <a:endCxn id="28" idx="0"/>
          </p:cNvCxnSpPr>
          <p:nvPr/>
        </p:nvCxnSpPr>
        <p:spPr>
          <a:xfrm flipH="1">
            <a:off x="4202726" y="4975976"/>
            <a:ext cx="19569" cy="32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2" idx="2"/>
            <a:endCxn id="30" idx="0"/>
          </p:cNvCxnSpPr>
          <p:nvPr/>
        </p:nvCxnSpPr>
        <p:spPr>
          <a:xfrm flipH="1">
            <a:off x="5204214" y="4971620"/>
            <a:ext cx="6504" cy="33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6" idx="2"/>
            <a:endCxn id="32" idx="0"/>
          </p:cNvCxnSpPr>
          <p:nvPr/>
        </p:nvCxnSpPr>
        <p:spPr>
          <a:xfrm flipH="1">
            <a:off x="6157801" y="4967264"/>
            <a:ext cx="2154" cy="32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4" idx="2"/>
            <a:endCxn id="34" idx="0"/>
          </p:cNvCxnSpPr>
          <p:nvPr/>
        </p:nvCxnSpPr>
        <p:spPr>
          <a:xfrm flipH="1">
            <a:off x="7098332" y="4973980"/>
            <a:ext cx="20921" cy="32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4913268" y="6056824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024843" y="614924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查房源实体列表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998717" y="202137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</a:t>
            </a:r>
            <a:r>
              <a:rPr lang="en-US" altLang="zh-CN" sz="1000" dirty="0" err="1" smtClean="0">
                <a:solidFill>
                  <a:schemeClr val="accent1"/>
                </a:solidFill>
              </a:rPr>
              <a:t>memcache</a:t>
            </a:r>
            <a:r>
              <a:rPr lang="zh-CN" altLang="en-US" sz="1000" dirty="0" smtClean="0">
                <a:solidFill>
                  <a:schemeClr val="accent1"/>
                </a:solidFill>
              </a:rPr>
              <a:t>缓存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547359" y="114517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5556066" y="1780907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5564773" y="2377446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5577836" y="3174281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5564776" y="3127366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310745" y="3153489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04" name="肘形连接符 103"/>
          <p:cNvCxnSpPr/>
          <p:nvPr/>
        </p:nvCxnSpPr>
        <p:spPr>
          <a:xfrm rot="10800000" flipV="1">
            <a:off x="4598125" y="2846718"/>
            <a:ext cx="674914" cy="972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endCxn id="16" idx="0"/>
          </p:cNvCxnSpPr>
          <p:nvPr/>
        </p:nvCxnSpPr>
        <p:spPr>
          <a:xfrm>
            <a:off x="4598124" y="3818719"/>
            <a:ext cx="976176" cy="104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521234" y="1111327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通过</a:t>
            </a:r>
          </a:p>
        </p:txBody>
      </p:sp>
      <p:cxnSp>
        <p:nvCxnSpPr>
          <p:cNvPr id="113" name="肘形连接符 112"/>
          <p:cNvCxnSpPr>
            <a:stCxn id="8" idx="1"/>
          </p:cNvCxnSpPr>
          <p:nvPr/>
        </p:nvCxnSpPr>
        <p:spPr>
          <a:xfrm rot="10800000">
            <a:off x="4689565" y="235132"/>
            <a:ext cx="561704" cy="594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4746171" y="845714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拦截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5586546" y="2365364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18" name="肘形连接符 117"/>
          <p:cNvCxnSpPr>
            <a:stCxn id="115" idx="1"/>
          </p:cNvCxnSpPr>
          <p:nvPr/>
        </p:nvCxnSpPr>
        <p:spPr>
          <a:xfrm rot="10800000">
            <a:off x="3864968" y="235131"/>
            <a:ext cx="658049" cy="1922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4019007" y="1934287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</a:p>
        </p:txBody>
      </p:sp>
      <p:cxnSp>
        <p:nvCxnSpPr>
          <p:cNvPr id="122" name="肘形连接符 121"/>
          <p:cNvCxnSpPr>
            <a:stCxn id="28" idx="2"/>
            <a:endCxn id="91" idx="0"/>
          </p:cNvCxnSpPr>
          <p:nvPr/>
        </p:nvCxnSpPr>
        <p:spPr>
          <a:xfrm rot="16200000" flipH="1">
            <a:off x="4747409" y="5270478"/>
            <a:ext cx="241663" cy="1331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30" idx="2"/>
            <a:endCxn id="91" idx="0"/>
          </p:cNvCxnSpPr>
          <p:nvPr/>
        </p:nvCxnSpPr>
        <p:spPr>
          <a:xfrm rot="16200000" flipH="1">
            <a:off x="5252506" y="5775576"/>
            <a:ext cx="232956" cy="329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32" idx="2"/>
            <a:endCxn id="91" idx="0"/>
          </p:cNvCxnSpPr>
          <p:nvPr/>
        </p:nvCxnSpPr>
        <p:spPr>
          <a:xfrm rot="5400000">
            <a:off x="5722769" y="5621791"/>
            <a:ext cx="246019" cy="624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34" idx="2"/>
            <a:endCxn id="91" idx="0"/>
          </p:cNvCxnSpPr>
          <p:nvPr/>
        </p:nvCxnSpPr>
        <p:spPr>
          <a:xfrm rot="5400000">
            <a:off x="6193034" y="5151525"/>
            <a:ext cx="246019" cy="1564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5534297" y="6461773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68" name="矩形 6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9" name="矩形 6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73" name="燕尾形 72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燕尾形 73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燕尾形 7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587287" y="769909"/>
            <a:ext cx="2940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小程序二手房列表调用过程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25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278382" y="154073"/>
            <a:ext cx="4127864" cy="58679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22615" y="1275803"/>
            <a:ext cx="1807029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3317971" y="477880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83875" y="59751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小区参数值为整数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1322" y="137693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内存缓存工具取小区名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1952" y="2094409"/>
            <a:ext cx="145433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44533" y="219554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封装总价、厅室、面积</a:t>
            </a:r>
            <a:r>
              <a:rPr lang="en-US" altLang="zh-CN" sz="1000" dirty="0" smtClean="0">
                <a:solidFill>
                  <a:schemeClr val="accent1"/>
                </a:solidFill>
              </a:rPr>
              <a:t>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79070" y="4915989"/>
            <a:ext cx="196814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87777" y="50171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内存缓存工具取地域</a:t>
            </a:r>
            <a:r>
              <a:rPr lang="en-US" altLang="zh-CN" sz="1000" dirty="0" smtClean="0">
                <a:solidFill>
                  <a:schemeClr val="accent1"/>
                </a:solidFill>
              </a:rPr>
              <a:t>-</a:t>
            </a:r>
            <a:r>
              <a:rPr lang="zh-CN" altLang="en-US" sz="1000" dirty="0" smtClean="0">
                <a:solidFill>
                  <a:schemeClr val="accent1"/>
                </a:solidFill>
              </a:rPr>
              <a:t>商圈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3240" y="3148141"/>
            <a:ext cx="1598029" cy="5442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79365" y="3265716"/>
            <a:ext cx="232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提小区</a:t>
            </a:r>
            <a:r>
              <a:rPr lang="en-US" altLang="zh-CN" sz="1000" dirty="0" smtClean="0">
                <a:solidFill>
                  <a:schemeClr val="accent1"/>
                </a:solidFill>
              </a:rPr>
              <a:t>id</a:t>
            </a:r>
            <a:r>
              <a:rPr lang="zh-CN" altLang="en-US" sz="1000" dirty="0">
                <a:solidFill>
                  <a:schemeClr val="accent1"/>
                </a:solidFill>
              </a:rPr>
              <a:t>查</a:t>
            </a:r>
            <a:r>
              <a:rPr lang="zh-CN" altLang="en-US" sz="1000" dirty="0" smtClean="0">
                <a:solidFill>
                  <a:schemeClr val="accent1"/>
                </a:solidFill>
              </a:rPr>
              <a:t>小区附近地铁、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en-US" altLang="zh-CN" sz="1000" dirty="0" smtClean="0">
                <a:solidFill>
                  <a:schemeClr val="accent1"/>
                </a:solidFill>
              </a:rPr>
              <a:t>         </a:t>
            </a:r>
            <a:r>
              <a:rPr lang="zh-CN" altLang="en-US" sz="1000" dirty="0" smtClean="0">
                <a:solidFill>
                  <a:schemeClr val="accent1"/>
                </a:solidFill>
              </a:rPr>
              <a:t>计算离我距离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3405058" y="4157258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66607" y="427154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无附近地铁的小区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49934" y="937157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45578" y="1703515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354285" y="2509057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445726" y="3697777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41370" y="4594762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8" idx="1"/>
          </p:cNvCxnSpPr>
          <p:nvPr/>
        </p:nvCxnSpPr>
        <p:spPr>
          <a:xfrm rot="10800000" flipH="1" flipV="1">
            <a:off x="3317971" y="707566"/>
            <a:ext cx="326562" cy="1611090"/>
          </a:xfrm>
          <a:prstGeom prst="bentConnector3">
            <a:avLst>
              <a:gd name="adj1" fmla="val -70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040779" y="97199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821577" y="1376940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49637" y="4651371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31" name="燕尾形 3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6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09087628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列表中一房源，查小区名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则</a:t>
            </a:r>
            <a:r>
              <a:rPr lang="en-US" altLang="zh-CN" dirty="0" smtClean="0"/>
              <a:t>4ms</a:t>
            </a:r>
            <a:r>
              <a:rPr lang="zh-CN" altLang="en-US" dirty="0" smtClean="0"/>
              <a:t>，接口则</a:t>
            </a:r>
            <a:r>
              <a:rPr lang="en-US" altLang="zh-CN" dirty="0" smtClean="0"/>
              <a:t>30ms</a:t>
            </a:r>
            <a:r>
              <a:rPr lang="zh-CN" altLang="en-US" dirty="0" smtClean="0"/>
              <a:t>，累计则</a:t>
            </a:r>
            <a:r>
              <a:rPr lang="en-US" altLang="zh-CN" dirty="0" smtClean="0"/>
              <a:t>&gt;40ms</a:t>
            </a:r>
            <a:endParaRPr lang="zh-CN" altLang="en-US" dirty="0"/>
          </a:p>
        </p:txBody>
      </p:sp>
      <p:graphicFrame>
        <p:nvGraphicFramePr>
          <p:cNvPr id="56" name="图示 55"/>
          <p:cNvGraphicFramePr/>
          <p:nvPr>
            <p:extLst>
              <p:ext uri="{D42A27DB-BD31-4B8C-83A1-F6EECF244321}">
                <p14:modId xmlns:p14="http://schemas.microsoft.com/office/powerpoint/2010/main" val="2475094166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观点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8" y="3405055"/>
            <a:ext cx="392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小区数量</a:t>
            </a:r>
            <a:r>
              <a:rPr lang="en-US" altLang="zh-CN" dirty="0" smtClean="0"/>
              <a:t>40w, </a:t>
            </a:r>
            <a:r>
              <a:rPr lang="zh-CN" altLang="en-US" dirty="0" smtClean="0"/>
              <a:t>查询活跃的小区应该集中在其中一部分，将这一部分缓存在内存中，占用几百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，查询应</a:t>
            </a:r>
            <a:r>
              <a:rPr lang="en-US" altLang="zh-CN" dirty="0" smtClean="0"/>
              <a:t>&lt;1ms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>
            <p:extLst>
              <p:ext uri="{D42A27DB-BD31-4B8C-83A1-F6EECF244321}">
                <p14:modId xmlns:p14="http://schemas.microsoft.com/office/powerpoint/2010/main" val="680364963"/>
              </p:ext>
            </p:extLst>
          </p:nvPr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热数据走内存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接口；其他走</a:t>
            </a:r>
            <a:r>
              <a:rPr lang="en-US" altLang="zh-CN" dirty="0" err="1" smtClean="0"/>
              <a:t>memc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热数据根据单位时间内访问量动态调整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定期更新热数据，如凌晨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8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/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总体数据量几十万级别、使用比较频繁的</a:t>
            </a:r>
            <a:r>
              <a:rPr lang="en-US" altLang="zh-CN" dirty="0" err="1" smtClean="0"/>
              <a:t>scf</a:t>
            </a:r>
            <a:r>
              <a:rPr lang="en-US" altLang="zh-CN" dirty="0" smtClean="0"/>
              <a:t>/http</a:t>
            </a:r>
            <a:r>
              <a:rPr lang="zh-CN" altLang="en-US" dirty="0" smtClean="0"/>
              <a:t>调用、调用参数简单</a:t>
            </a:r>
            <a:endParaRPr lang="en-US" altLang="zh-CN" dirty="0" smtClean="0"/>
          </a:p>
          <a:p>
            <a:r>
              <a:rPr lang="zh-CN" altLang="en-US" dirty="0" smtClean="0"/>
              <a:t>且集中为某一部分参数值的调用</a:t>
            </a:r>
            <a:endParaRPr lang="en-US" altLang="zh-CN" dirty="0" smtClean="0"/>
          </a:p>
        </p:txBody>
      </p:sp>
      <p:graphicFrame>
        <p:nvGraphicFramePr>
          <p:cNvPr id="56" name="图示 55"/>
          <p:cNvGraphicFramePr/>
          <p:nvPr/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7" y="3405055"/>
            <a:ext cx="418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高性能，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条缓存在</a:t>
            </a:r>
            <a:r>
              <a:rPr lang="en-US" altLang="zh-CN" dirty="0" smtClean="0"/>
              <a:t>0.1ms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易使用，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对象和配置启动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热点数据自动调整，策略可自定义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/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程序二手房列表页 查询房源小区名、地域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95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类图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43645" y="2952212"/>
            <a:ext cx="4310743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043644" y="3409411"/>
            <a:ext cx="4310744" cy="1012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48146" y="3095903"/>
            <a:ext cx="632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AbstractHotDataCache</a:t>
            </a:r>
            <a:r>
              <a:rPr lang="en-US" altLang="zh-CN" sz="1200" dirty="0" smtClean="0"/>
              <a:t>&lt;K, T, E extends </a:t>
            </a:r>
            <a:r>
              <a:rPr lang="en-US" altLang="zh-CN" sz="1200" dirty="0" err="1" smtClean="0"/>
              <a:t>AbstractCacheEntity</a:t>
            </a:r>
            <a:r>
              <a:rPr lang="en-US" altLang="zh-CN" sz="1200" dirty="0" smtClean="0"/>
              <a:t>&lt;T&gt;&gt;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3196044" y="3499512"/>
            <a:ext cx="592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scheduledTaskByVisitTime</a:t>
            </a:r>
            <a:r>
              <a:rPr lang="en-US" altLang="zh-CN" sz="1200" dirty="0" smtClean="0"/>
              <a:t>(final </a:t>
            </a:r>
            <a:r>
              <a:rPr lang="en-US" altLang="zh-CN" sz="1200" dirty="0" err="1"/>
              <a:t>IGetValByKey</a:t>
            </a:r>
            <a:r>
              <a:rPr lang="en-US" altLang="zh-CN" sz="1200" dirty="0"/>
              <a:t>&lt;K, T&gt; source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cleanCache</a:t>
            </a:r>
            <a:r>
              <a:rPr lang="en-US" altLang="zh-CN" sz="120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getData</a:t>
            </a:r>
            <a:r>
              <a:rPr lang="en-US" altLang="zh-CN" sz="1200" dirty="0" smtClean="0"/>
              <a:t>(K key)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/>
              <a:t>configAndStartClean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CacheConfig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config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3880759" y="5285445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80758" y="5742645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940630" y="5377549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PuHotDataCache</a:t>
            </a:r>
            <a:r>
              <a:rPr lang="en-US" altLang="zh-CN" sz="1200" dirty="0"/>
              <a:t>&lt;K, T&gt;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940633" y="5834747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</a:t>
            </a:r>
            <a:r>
              <a:rPr lang="en-US" altLang="zh-CN" sz="1200" dirty="0" err="1" smtClean="0"/>
              <a:t>getMapSize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18" name="等腰三角形 17"/>
          <p:cNvSpPr/>
          <p:nvPr/>
        </p:nvSpPr>
        <p:spPr>
          <a:xfrm>
            <a:off x="5107579" y="4460914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26" idx="0"/>
            <a:endCxn id="18" idx="3"/>
          </p:cNvCxnSpPr>
          <p:nvPr/>
        </p:nvCxnSpPr>
        <p:spPr>
          <a:xfrm rot="5400000" flipH="1" flipV="1">
            <a:off x="4664186" y="4711424"/>
            <a:ext cx="697921" cy="4501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5824" y="158429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45823" y="204149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5695" y="167640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AbstractCacheEntity</a:t>
            </a:r>
            <a:r>
              <a:rPr lang="en-US" altLang="zh-CN" sz="1200" dirty="0"/>
              <a:t>&lt;T&gt;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5698" y="2133601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T data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6131936" y="1606068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131935" y="2063267"/>
            <a:ext cx="1814652" cy="553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518380" y="1698172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CacheConfig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6191810" y="2155370"/>
            <a:ext cx="200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Long </a:t>
            </a:r>
            <a:r>
              <a:rPr lang="en-US" altLang="zh-CN" sz="1200" dirty="0" err="1" smtClean="0"/>
              <a:t>taskperiod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…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3623860" y="159300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623859" y="205020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853550" y="168511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IGetValByKey</a:t>
            </a:r>
            <a:r>
              <a:rPr lang="en-US" altLang="zh-CN" sz="1200" dirty="0"/>
              <a:t>&lt;K, T&gt;</a:t>
            </a:r>
            <a:endParaRPr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3683734" y="2142311"/>
            <a:ext cx="2002972" cy="276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T data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92032" y="3073364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92031" y="3530564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12714" y="3165468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NoCallbackInterException</a:t>
            </a:r>
            <a:endParaRPr lang="zh-CN" altLang="en-US" sz="1200" dirty="0"/>
          </a:p>
        </p:txBody>
      </p:sp>
      <p:cxnSp>
        <p:nvCxnSpPr>
          <p:cNvPr id="30" name="肘形连接符 29"/>
          <p:cNvCxnSpPr>
            <a:stCxn id="26" idx="1"/>
            <a:endCxn id="48" idx="2"/>
          </p:cNvCxnSpPr>
          <p:nvPr/>
        </p:nvCxnSpPr>
        <p:spPr>
          <a:xfrm rot="10800000">
            <a:off x="1399357" y="3987765"/>
            <a:ext cx="2481402" cy="1526281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48" idx="2"/>
          </p:cNvCxnSpPr>
          <p:nvPr/>
        </p:nvCxnSpPr>
        <p:spPr>
          <a:xfrm flipV="1">
            <a:off x="1293223" y="3987764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48" idx="2"/>
          </p:cNvCxnSpPr>
          <p:nvPr/>
        </p:nvCxnSpPr>
        <p:spPr>
          <a:xfrm flipH="1" flipV="1">
            <a:off x="1399357" y="3987764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2" idx="0"/>
            <a:endCxn id="36" idx="2"/>
          </p:cNvCxnSpPr>
          <p:nvPr/>
        </p:nvCxnSpPr>
        <p:spPr>
          <a:xfrm rot="16200000" flipV="1">
            <a:off x="3249327" y="1002522"/>
            <a:ext cx="453513" cy="3445868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628505" y="2481178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1734639" y="2481178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4476215" y="2507308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4582349" y="2507308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582349" y="2507308"/>
            <a:ext cx="0" cy="216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2" idx="0"/>
            <a:endCxn id="42" idx="2"/>
          </p:cNvCxnSpPr>
          <p:nvPr/>
        </p:nvCxnSpPr>
        <p:spPr>
          <a:xfrm rot="5400000" flipH="1" flipV="1">
            <a:off x="6028568" y="1787485"/>
            <a:ext cx="335177" cy="1994279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7075730" y="2598746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7181864" y="2598746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6313720" y="5281089"/>
            <a:ext cx="233417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6313720" y="5738289"/>
            <a:ext cx="233417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7019116" y="537319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PHCacheTestTool</a:t>
            </a:r>
            <a:endParaRPr lang="zh-CN" altLang="en-US" sz="1200" dirty="0"/>
          </a:p>
        </p:txBody>
      </p:sp>
      <p:sp>
        <p:nvSpPr>
          <p:cNvPr id="80" name="文本框 79"/>
          <p:cNvSpPr txBox="1"/>
          <p:nvPr/>
        </p:nvSpPr>
        <p:spPr>
          <a:xfrm>
            <a:off x="6283233" y="5752014"/>
            <a:ext cx="241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</a:t>
            </a:r>
            <a:r>
              <a:rPr lang="en-US" altLang="zh-CN" sz="1200" dirty="0" err="1" smtClean="0"/>
              <a:t>testCache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PuHotDataCache</a:t>
            </a:r>
            <a:r>
              <a:rPr lang="en-US" altLang="zh-CN" sz="1200" dirty="0" smtClean="0"/>
              <a:t>&lt;String</a:t>
            </a:r>
            <a:r>
              <a:rPr lang="en-US" altLang="zh-CN" sz="1200" dirty="0"/>
              <a:t>, T&gt; source)</a:t>
            </a:r>
            <a:endParaRPr lang="zh-CN" altLang="en-US" sz="1200" dirty="0"/>
          </a:p>
        </p:txBody>
      </p:sp>
      <p:cxnSp>
        <p:nvCxnSpPr>
          <p:cNvPr id="82" name="直接连接符 81"/>
          <p:cNvCxnSpPr>
            <a:stCxn id="77" idx="1"/>
          </p:cNvCxnSpPr>
          <p:nvPr/>
        </p:nvCxnSpPr>
        <p:spPr>
          <a:xfrm flipH="1">
            <a:off x="5686706" y="5509689"/>
            <a:ext cx="627014" cy="435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5695410" y="5373193"/>
            <a:ext cx="161115" cy="13649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 flipV="1">
            <a:off x="5695410" y="5509689"/>
            <a:ext cx="161115" cy="14050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4" name="矩形 3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回收</a:t>
            </a:r>
            <a:endParaRPr lang="zh-CN" altLang="en-US" sz="32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008664356"/>
              </p:ext>
            </p:extLst>
          </p:nvPr>
        </p:nvGraphicFramePr>
        <p:xfrm>
          <a:off x="1245322" y="240395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267092" y="257773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01777" y="259079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策略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2541992262"/>
              </p:ext>
            </p:extLst>
          </p:nvPr>
        </p:nvGraphicFramePr>
        <p:xfrm>
          <a:off x="1227903" y="3666693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249673" y="3840477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184358" y="3853539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策略</a:t>
            </a:r>
            <a:r>
              <a:rPr lang="en-US" altLang="zh-CN" dirty="0"/>
              <a:t>2</a:t>
            </a:r>
            <a:endParaRPr lang="zh-CN" altLang="en-US" dirty="0"/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4151044155"/>
              </p:ext>
            </p:extLst>
          </p:nvPr>
        </p:nvGraphicFramePr>
        <p:xfrm>
          <a:off x="1227903" y="493379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249673" y="510757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71295" y="512063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策略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973977" y="229906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超时策略：距离上次访问时间超过阈值，回收</a:t>
            </a:r>
            <a:endParaRPr lang="en-US" altLang="zh-CN" dirty="0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2973977" y="3655002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限速</a:t>
            </a:r>
            <a:r>
              <a:rPr lang="zh-CN" altLang="en-US" dirty="0" smtClean="0"/>
              <a:t>策略</a:t>
            </a:r>
            <a:r>
              <a:rPr lang="zh-CN" altLang="en-US" dirty="0" smtClean="0"/>
              <a:t>：限制最低瞬时速率，太低则回收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2973977" y="5020960"/>
            <a:ext cx="380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级缓存策略</a:t>
            </a:r>
            <a:r>
              <a:rPr lang="zh-CN" altLang="en-US" dirty="0" smtClean="0"/>
              <a:t>：一级缓存限制速率更大，当额定次数未过限后转移到二级缓存里，二级缓存更低速率回收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0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3148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267094" y="2204134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391192" y="2383384"/>
            <a:ext cx="37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38" name="矩形 37"/>
          <p:cNvSpPr/>
          <p:nvPr/>
        </p:nvSpPr>
        <p:spPr>
          <a:xfrm>
            <a:off x="1267093" y="2860763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70470" y="2239786"/>
            <a:ext cx="6675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二手房大类页、经纪人详情页</a:t>
            </a:r>
          </a:p>
          <a:p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2170471" y="342417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小程序二手房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70471" y="446610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内存热数据缓存工具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1267093" y="3354075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67093" y="4008945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259302" y="4486639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259302" y="5086620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68959" y="34905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67" name="矩形 66"/>
          <p:cNvSpPr/>
          <p:nvPr/>
        </p:nvSpPr>
        <p:spPr>
          <a:xfrm>
            <a:off x="1368959" y="45895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199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演示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" y="1482644"/>
            <a:ext cx="5715000" cy="2724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006" y="4206794"/>
            <a:ext cx="5762625" cy="27527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86250"/>
            <a:ext cx="5724525" cy="25717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930153" y="2003612"/>
            <a:ext cx="2963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请求速率：</a:t>
            </a:r>
            <a:endParaRPr lang="en-US" altLang="zh-CN" dirty="0" smtClean="0"/>
          </a:p>
          <a:p>
            <a:r>
              <a:rPr lang="zh-CN" altLang="en-US" dirty="0"/>
              <a:t>活跃</a:t>
            </a:r>
            <a:r>
              <a:rPr lang="zh-CN" altLang="en-US" dirty="0" smtClean="0"/>
              <a:t>临界速率：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/25s</a:t>
            </a:r>
          </a:p>
          <a:p>
            <a:r>
              <a:rPr lang="zh-CN" altLang="en-US" dirty="0" smtClean="0"/>
              <a:t>活跃判定周期：</a:t>
            </a:r>
            <a:r>
              <a:rPr lang="en-US" altLang="zh-CN" dirty="0" smtClean="0"/>
              <a:t>0.5s</a:t>
            </a:r>
          </a:p>
          <a:p>
            <a:r>
              <a:rPr lang="zh-CN" altLang="en-US" dirty="0" smtClean="0"/>
              <a:t>最大缓存量：</a:t>
            </a:r>
            <a:r>
              <a:rPr lang="en-US" altLang="zh-CN" dirty="0" smtClean="0"/>
              <a:t>5000</a:t>
            </a:r>
          </a:p>
          <a:p>
            <a:r>
              <a:rPr lang="zh-CN" altLang="en-US" dirty="0" smtClean="0"/>
              <a:t>默认更新时间：每天凌晨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1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r>
              <a:rPr lang="en-US" altLang="zh-CN" sz="3200" dirty="0" smtClean="0"/>
              <a:t>-</a:t>
            </a:r>
            <a:r>
              <a:rPr lang="zh-CN" altLang="en-US" sz="3200" dirty="0"/>
              <a:t>线</a:t>
            </a:r>
            <a:r>
              <a:rPr lang="zh-CN" altLang="en-US" sz="3200" dirty="0" smtClean="0"/>
              <a:t>上对比统计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1005840" y="1907180"/>
            <a:ext cx="783770" cy="4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1774" y="1958086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174893" y="1849279"/>
            <a:ext cx="3082834" cy="586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74892" y="1982867"/>
            <a:ext cx="308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</a:t>
            </a:r>
            <a:r>
              <a:rPr lang="zh-CN" altLang="en-US" dirty="0" smtClean="0"/>
              <a:t>线</a:t>
            </a:r>
            <a:r>
              <a:rPr lang="zh-CN" altLang="en-US" dirty="0"/>
              <a:t>上</a:t>
            </a:r>
            <a:r>
              <a:rPr lang="zh-CN" altLang="en-US" dirty="0" smtClean="0"/>
              <a:t>日志中样本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014547" y="4149644"/>
            <a:ext cx="783770" cy="4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90481" y="4200550"/>
            <a:ext cx="8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3554678211"/>
              </p:ext>
            </p:extLst>
          </p:nvPr>
        </p:nvGraphicFramePr>
        <p:xfrm>
          <a:off x="1957531" y="2794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0" name="圆角矩形 49"/>
          <p:cNvSpPr/>
          <p:nvPr/>
        </p:nvSpPr>
        <p:spPr>
          <a:xfrm>
            <a:off x="5575377" y="1849279"/>
            <a:ext cx="3082834" cy="586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783789" y="1933443"/>
            <a:ext cx="308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直接计算平均耗时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9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程序小区详情调用时序图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38050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1136467" y="2207623"/>
            <a:ext cx="13063" cy="410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42553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主程序</a:t>
            </a:r>
            <a:endParaRPr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1922416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26919" y="18776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防</a:t>
            </a:r>
            <a:r>
              <a:rPr lang="zh-CN" altLang="en-US" sz="1000" dirty="0"/>
              <a:t>爬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3272245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31726" y="1789612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667103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469674" y="1785255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17814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小区图片</a:t>
            </a:r>
            <a:r>
              <a:rPr lang="zh-CN" altLang="en-US" sz="1000" dirty="0"/>
              <a:t>接口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614850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详情信息接口</a:t>
            </a:r>
            <a:endParaRPr lang="zh-CN" altLang="en-US" sz="1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4422864" y="187924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小区均价</a:t>
            </a:r>
            <a:r>
              <a:rPr lang="zh-CN" altLang="en-US" sz="1000" dirty="0"/>
              <a:t>接口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659875" y="188545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专家解读接口</a:t>
            </a:r>
            <a:endParaRPr lang="zh-CN" altLang="en-US" sz="1000" dirty="0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2279467" y="2231859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7143206" y="2224341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060076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812570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3661952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149529" y="261257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149530" y="2939139"/>
            <a:ext cx="108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27906" y="2411079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封装参数、调用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32402" y="273568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调用速率过限</a:t>
            </a:r>
            <a:endParaRPr lang="zh-CN" altLang="en-US" sz="10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145174" y="3135086"/>
            <a:ext cx="2520000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131024" y="3564926"/>
            <a:ext cx="367200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139725" y="4183785"/>
            <a:ext cx="4932000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158239" y="3274419"/>
            <a:ext cx="2484000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360023" y="291494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查询小区图片，缓存</a:t>
            </a:r>
            <a:endParaRPr lang="zh-CN" altLang="en-US" sz="1000" dirty="0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1139728" y="3743139"/>
            <a:ext cx="3672000" cy="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197821" y="3355918"/>
            <a:ext cx="158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查询小区均价，缓存</a:t>
            </a:r>
            <a:endParaRPr lang="zh-CN" altLang="en-US" sz="1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333892" y="3821272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查小区基本信息、详细信息，缓存</a:t>
            </a:r>
            <a:endParaRPr lang="zh-CN" altLang="en-US" sz="1000" dirty="0"/>
          </a:p>
        </p:txBody>
      </p:sp>
      <p:cxnSp>
        <p:nvCxnSpPr>
          <p:cNvPr id="48" name="直接箭头连接符 47"/>
          <p:cNvCxnSpPr/>
          <p:nvPr/>
        </p:nvCxnSpPr>
        <p:spPr>
          <a:xfrm flipH="1" flipV="1">
            <a:off x="1131024" y="4342803"/>
            <a:ext cx="4932000" cy="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148438" y="4585007"/>
            <a:ext cx="6012000" cy="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163681" y="4375200"/>
            <a:ext cx="1839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查专家解读第一条，缓存</a:t>
            </a:r>
            <a:endParaRPr lang="zh-CN" altLang="en-US" sz="1000" dirty="0"/>
          </a:p>
        </p:txBody>
      </p:sp>
      <p:cxnSp>
        <p:nvCxnSpPr>
          <p:cNvPr id="51" name="直接箭头连接符 50"/>
          <p:cNvCxnSpPr/>
          <p:nvPr/>
        </p:nvCxnSpPr>
        <p:spPr>
          <a:xfrm flipH="1" flipV="1">
            <a:off x="1136468" y="4682742"/>
            <a:ext cx="6012000" cy="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680968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8092448" y="2219985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1132111" y="5031088"/>
            <a:ext cx="6948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1136467" y="4922740"/>
            <a:ext cx="6948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176745" y="4710490"/>
            <a:ext cx="1826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查小区评测四项指标、缓存</a:t>
            </a:r>
            <a:endParaRPr lang="zh-CN" altLang="en-US" sz="1000" dirty="0"/>
          </a:p>
        </p:txBody>
      </p:sp>
      <p:sp>
        <p:nvSpPr>
          <p:cNvPr id="61" name="文本框 60"/>
          <p:cNvSpPr txBox="1"/>
          <p:nvPr/>
        </p:nvSpPr>
        <p:spPr>
          <a:xfrm>
            <a:off x="7635235" y="188109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小区评测接口</a:t>
            </a:r>
            <a:endParaRPr lang="zh-CN" altLang="en-US" sz="1000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230779" y="1981199"/>
            <a:ext cx="50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0958" y="172745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1132109" y="5219931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354180" y="5219931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332403" y="515804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封装户型图数据</a:t>
            </a:r>
            <a:endParaRPr lang="zh-CN" altLang="en-US" sz="1000" dirty="0"/>
          </a:p>
        </p:txBody>
      </p:sp>
      <p:cxnSp>
        <p:nvCxnSpPr>
          <p:cNvPr id="67" name="直接箭头连接符 66"/>
          <p:cNvCxnSpPr/>
          <p:nvPr/>
        </p:nvCxnSpPr>
        <p:spPr>
          <a:xfrm flipH="1" flipV="1">
            <a:off x="1144639" y="5381571"/>
            <a:ext cx="216000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175654" y="3473860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397725" y="347386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247653" y="3609370"/>
            <a:ext cx="1152000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75948" y="341197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2233751" y="1811385"/>
            <a:ext cx="108287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53328" y="1907223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小区经纪人接口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3522618" y="180702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76885" y="190286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附近小区接口</a:t>
            </a:r>
            <a:endParaRPr lang="zh-CN" altLang="en-US" sz="10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698556" y="2255517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948239" y="2251161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161495" y="2767047"/>
            <a:ext cx="1550124" cy="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08316" y="2366937"/>
            <a:ext cx="2780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查小区推荐经纪人接口，缓存，</a:t>
            </a:r>
            <a:endParaRPr lang="en-US" altLang="zh-CN" sz="1000" dirty="0" smtClean="0"/>
          </a:p>
          <a:p>
            <a:r>
              <a:rPr lang="zh-CN" altLang="en-US" sz="1000" dirty="0" smtClean="0"/>
              <a:t>封装经纪人完整信息</a:t>
            </a:r>
            <a:endParaRPr lang="zh-CN" altLang="en-US" sz="1000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152794" y="2916758"/>
            <a:ext cx="1548000" cy="1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136467" y="1645926"/>
            <a:ext cx="13063" cy="4536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8" name="矩形 1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程序小区详情调用时序图</a:t>
            </a:r>
            <a:endParaRPr lang="zh-CN" altLang="en-US" sz="32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22" name="燕尾形 2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 flipV="1">
            <a:off x="1145174" y="3187338"/>
            <a:ext cx="2808000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158239" y="3326671"/>
            <a:ext cx="2772000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313893" y="2964447"/>
            <a:ext cx="260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查询附近小区，封装均价、面积、厅室等</a:t>
            </a:r>
            <a:endParaRPr lang="zh-CN" altLang="en-US" sz="1000" dirty="0"/>
          </a:p>
        </p:txBody>
      </p:sp>
      <p:sp>
        <p:nvSpPr>
          <p:cNvPr id="33" name="矩形 32"/>
          <p:cNvSpPr/>
          <p:nvPr/>
        </p:nvSpPr>
        <p:spPr>
          <a:xfrm>
            <a:off x="4554588" y="1793966"/>
            <a:ext cx="108287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574165" y="188980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小区评测接口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5856518" y="1789610"/>
            <a:ext cx="1894118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941415" y="1833196"/>
            <a:ext cx="170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小</a:t>
            </a:r>
            <a:r>
              <a:rPr lang="zh-CN" altLang="en-US" sz="1000" dirty="0" smtClean="0"/>
              <a:t>程序</a:t>
            </a:r>
            <a:r>
              <a:rPr lang="en-US" altLang="zh-CN" sz="1000" dirty="0" err="1" smtClean="0"/>
              <a:t>webview</a:t>
            </a:r>
            <a:r>
              <a:rPr lang="zh-CN" altLang="en-US" sz="1000" dirty="0" smtClean="0"/>
              <a:t>组件嵌入</a:t>
            </a:r>
            <a:r>
              <a:rPr lang="en-US" altLang="zh-CN" sz="1000" dirty="0" smtClean="0"/>
              <a:t>H5</a:t>
            </a:r>
            <a:r>
              <a:rPr lang="zh-CN" altLang="en-US" sz="1000" dirty="0" smtClean="0"/>
              <a:t>页面验证文件接口</a:t>
            </a:r>
            <a:endParaRPr lang="zh-CN" altLang="en-US" sz="1000" dirty="0"/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5106481" y="2233742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6800295" y="2229386"/>
            <a:ext cx="13063" cy="266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609594" y="4116683"/>
            <a:ext cx="4500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13950" y="4008335"/>
            <a:ext cx="4500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296474" y="3796115"/>
            <a:ext cx="260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直接查询完整评测信息</a:t>
            </a:r>
            <a:endParaRPr lang="zh-CN" altLang="en-US" sz="1000" dirty="0"/>
          </a:p>
        </p:txBody>
      </p:sp>
      <p:cxnSp>
        <p:nvCxnSpPr>
          <p:cNvPr id="46" name="直接箭头连接符 45"/>
          <p:cNvCxnSpPr/>
          <p:nvPr/>
        </p:nvCxnSpPr>
        <p:spPr>
          <a:xfrm flipH="1" flipV="1">
            <a:off x="618301" y="4478091"/>
            <a:ext cx="6192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22657" y="4369743"/>
            <a:ext cx="6192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305181" y="4157523"/>
            <a:ext cx="260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微</a:t>
            </a:r>
            <a:r>
              <a:rPr lang="zh-CN" altLang="en-US" sz="1000" dirty="0" smtClean="0"/>
              <a:t>信后台调用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948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Memcache</a:t>
            </a:r>
            <a:r>
              <a:rPr lang="zh-CN" altLang="en-US" sz="3200" dirty="0" smtClean="0"/>
              <a:t>缓存注解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718193779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动机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程序小区详情多处调用</a:t>
            </a:r>
            <a:r>
              <a:rPr lang="en-US" altLang="zh-CN" dirty="0" err="1" smtClean="0"/>
              <a:t>scf</a:t>
            </a:r>
            <a:r>
              <a:rPr lang="zh-CN" altLang="en-US" dirty="0" smtClean="0"/>
              <a:t>服务且数据缓存，能否将调用书写简化为一行配置。</a:t>
            </a:r>
            <a:endParaRPr lang="zh-CN" altLang="en-US" dirty="0"/>
          </a:p>
        </p:txBody>
      </p:sp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2326884043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956558" y="3405055"/>
            <a:ext cx="392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在方法级别进行缓存，使用一个注解进行标记，注解参数来对应到缓存的配置，如缓存键、缓存时间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2524368644"/>
              </p:ext>
            </p:extLst>
          </p:nvPr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956558" y="4758341"/>
            <a:ext cx="449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在部门已有插件器的基础上开发，新增到插件库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1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Memcache</a:t>
            </a:r>
            <a:r>
              <a:rPr lang="zh-CN" altLang="en-US" sz="3200" dirty="0"/>
              <a:t>缓存</a:t>
            </a:r>
            <a:r>
              <a:rPr lang="zh-CN" altLang="en-US" sz="3200" dirty="0" smtClean="0"/>
              <a:t>注解类图</a:t>
            </a:r>
            <a:endParaRPr lang="zh-CN" alt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547257" y="3553110"/>
            <a:ext cx="4310743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47256" y="4010309"/>
            <a:ext cx="4310744" cy="1012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79461" y="5285445"/>
            <a:ext cx="201956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79461" y="5742645"/>
            <a:ext cx="201956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56856" y="5377549"/>
            <a:ext cx="215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FPluginMemcacheToolFactory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573379" y="4056984"/>
            <a:ext cx="4310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before(</a:t>
            </a:r>
            <a:r>
              <a:rPr lang="en-US" altLang="zh-CN" sz="1200" dirty="0" err="1" smtClean="0"/>
              <a:t>FPluginContext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fpContext</a:t>
            </a:r>
            <a:r>
              <a:rPr lang="en-US" altLang="zh-CN" sz="1200" dirty="0"/>
              <a:t>, Annotation annotation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after(</a:t>
            </a:r>
            <a:r>
              <a:rPr lang="en-US" altLang="zh-CN" sz="1200" dirty="0" err="1"/>
              <a:t>FPluginContext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fpContext</a:t>
            </a:r>
            <a:r>
              <a:rPr lang="en-US" altLang="zh-CN" sz="1200" dirty="0"/>
              <a:t>, Annotation annotation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/>
              <a:t>generateKey</a:t>
            </a:r>
            <a:r>
              <a:rPr lang="en-US" altLang="zh-CN" sz="1200" dirty="0"/>
              <a:t>(</a:t>
            </a:r>
            <a:r>
              <a:rPr lang="en-US" altLang="zh-CN" sz="1200" dirty="0" err="1"/>
              <a:t>FPluginContext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fpContext</a:t>
            </a:r>
            <a:r>
              <a:rPr lang="en-US" altLang="zh-CN" sz="1200" dirty="0"/>
              <a:t>, FPluginAutoMemcached2 anno)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  <p:cxnSp>
        <p:nvCxnSpPr>
          <p:cNvPr id="24" name="肘形连接符 23"/>
          <p:cNvCxnSpPr>
            <a:stCxn id="19" idx="0"/>
          </p:cNvCxnSpPr>
          <p:nvPr/>
        </p:nvCxnSpPr>
        <p:spPr>
          <a:xfrm rot="5400000" flipH="1" flipV="1">
            <a:off x="4045242" y="5164449"/>
            <a:ext cx="288000" cy="1"/>
          </a:xfrm>
          <a:prstGeom prst="bentConnector3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49436" y="1584299"/>
            <a:ext cx="1814651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9435" y="2041499"/>
            <a:ext cx="181465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70118" y="167640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FPluginAnnotationAbstract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6589139" y="1540748"/>
            <a:ext cx="2126537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589138" y="1997947"/>
            <a:ext cx="2126538" cy="553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884142" y="1685104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IFPluginAnnotationSerial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3127472" y="1527694"/>
            <a:ext cx="3279329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127470" y="1984894"/>
            <a:ext cx="3279331" cy="10696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788235" y="167064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FPluginAutoMemcached2</a:t>
            </a:r>
            <a:endParaRPr lang="zh-CN" altLang="en-US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179461" y="2009846"/>
            <a:ext cx="3335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cacheTime</a:t>
            </a:r>
            <a:r>
              <a:rPr lang="en-US" altLang="zh-CN" sz="120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memXml</a:t>
            </a:r>
            <a:r>
              <a:rPr lang="en-US" altLang="zh-CN" sz="120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/>
              <a:t>Class&lt;? extends </a:t>
            </a:r>
            <a:r>
              <a:rPr lang="en-US" altLang="zh-CN" sz="1200" dirty="0" err="1"/>
              <a:t>ICacheKeyProvider</a:t>
            </a:r>
            <a:r>
              <a:rPr lang="en-US" altLang="zh-CN" sz="1200" dirty="0"/>
              <a:t>&gt; </a:t>
            </a:r>
            <a:r>
              <a:rPr lang="en-US" altLang="zh-CN" sz="1200" dirty="0" err="1"/>
              <a:t>geneKey</a:t>
            </a:r>
            <a:r>
              <a:rPr lang="en-US" altLang="zh-CN" sz="1200" dirty="0" smtClean="0"/>
              <a:t>()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err="1" smtClean="0"/>
              <a:t>preKey</a:t>
            </a:r>
            <a:r>
              <a:rPr lang="en-US" altLang="zh-CN" sz="1200" dirty="0" smtClean="0"/>
              <a:t>()</a:t>
            </a:r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4853956" y="3217171"/>
            <a:ext cx="0" cy="324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4212104" y="5145095"/>
            <a:ext cx="106134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4060244" y="5145095"/>
            <a:ext cx="128997" cy="1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817331" y="5281089"/>
            <a:ext cx="2678975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817332" y="5738289"/>
            <a:ext cx="2678974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833132" y="5720255"/>
            <a:ext cx="278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zh-CN" sz="1200" dirty="0" smtClean="0"/>
              <a:t>get(String </a:t>
            </a:r>
            <a:r>
              <a:rPr lang="en-US" altLang="zh-CN" sz="1200" dirty="0"/>
              <a:t>key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/>
              <a:t>s</a:t>
            </a:r>
            <a:r>
              <a:rPr lang="en-US" altLang="zh-CN" sz="1200" dirty="0"/>
              <a:t>et(String key, Object </a:t>
            </a:r>
            <a:r>
              <a:rPr lang="en-US" altLang="zh-CN" sz="1200" dirty="0" err="1"/>
              <a:t>obj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second)</a:t>
            </a:r>
            <a:endParaRPr lang="zh-CN" altLang="en-US" sz="1200" dirty="0"/>
          </a:p>
        </p:txBody>
      </p:sp>
      <p:cxnSp>
        <p:nvCxnSpPr>
          <p:cNvPr id="55" name="直接连接符 54"/>
          <p:cNvCxnSpPr>
            <a:stCxn id="52" idx="1"/>
          </p:cNvCxnSpPr>
          <p:nvPr/>
        </p:nvCxnSpPr>
        <p:spPr>
          <a:xfrm flipH="1">
            <a:off x="5190319" y="5509689"/>
            <a:ext cx="627012" cy="435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5654597" y="5525496"/>
            <a:ext cx="161115" cy="136496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5657050" y="5354103"/>
            <a:ext cx="161115" cy="14050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010850" y="1490333"/>
            <a:ext cx="200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&lt;&lt;@interface&gt;&gt;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643453" y="3670567"/>
            <a:ext cx="2331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FPluginAutoMemcachedImpl2</a:t>
            </a:r>
            <a:endParaRPr lang="zh-CN" altLang="en-US" sz="1200" dirty="0"/>
          </a:p>
        </p:txBody>
      </p:sp>
      <p:sp>
        <p:nvSpPr>
          <p:cNvPr id="60" name="等腰三角形 59"/>
          <p:cNvSpPr/>
          <p:nvPr/>
        </p:nvSpPr>
        <p:spPr>
          <a:xfrm>
            <a:off x="1040666" y="2510190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肘形连接符 62"/>
          <p:cNvCxnSpPr>
            <a:stCxn id="60" idx="3"/>
            <a:endCxn id="13" idx="0"/>
          </p:cNvCxnSpPr>
          <p:nvPr/>
        </p:nvCxnSpPr>
        <p:spPr>
          <a:xfrm rot="16200000" flipH="1">
            <a:off x="2478807" y="1329288"/>
            <a:ext cx="916310" cy="3531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/>
          <p:cNvSpPr/>
          <p:nvPr/>
        </p:nvSpPr>
        <p:spPr>
          <a:xfrm>
            <a:off x="4741820" y="3054543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>
            <a:off x="7519870" y="2565439"/>
            <a:ext cx="261258" cy="12661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肘形连接符 66"/>
          <p:cNvCxnSpPr>
            <a:stCxn id="13" idx="3"/>
            <a:endCxn id="66" idx="3"/>
          </p:cNvCxnSpPr>
          <p:nvPr/>
        </p:nvCxnSpPr>
        <p:spPr>
          <a:xfrm flipV="1">
            <a:off x="6858000" y="2692049"/>
            <a:ext cx="792499" cy="1089661"/>
          </a:xfrm>
          <a:prstGeom prst="bent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128523" y="1538229"/>
            <a:ext cx="200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&lt;&lt;interface&gt;&gt;</a:t>
            </a:r>
            <a:endParaRPr lang="zh-CN" altLang="en-US" sz="1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117775" y="5373193"/>
            <a:ext cx="2002975" cy="2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FPluginMemCacheTool2</a:t>
            </a:r>
            <a:endParaRPr lang="zh-CN" altLang="en-US" sz="1200" dirty="0"/>
          </a:p>
        </p:txBody>
      </p:sp>
      <p:sp>
        <p:nvSpPr>
          <p:cNvPr id="74" name="文本框 73"/>
          <p:cNvSpPr txBox="1"/>
          <p:nvPr/>
        </p:nvSpPr>
        <p:spPr>
          <a:xfrm>
            <a:off x="3156851" y="5773784"/>
            <a:ext cx="241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 </a:t>
            </a:r>
            <a:r>
              <a:rPr lang="en-US" altLang="zh-CN" sz="1200" dirty="0" err="1" smtClean="0"/>
              <a:t>getInstance</a:t>
            </a:r>
            <a:r>
              <a:rPr lang="en-US" altLang="zh-CN" sz="1200" dirty="0" smtClean="0"/>
              <a:t>(String </a:t>
            </a:r>
            <a:r>
              <a:rPr lang="en-US" altLang="zh-CN" sz="1200" dirty="0" err="1"/>
              <a:t>mempath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66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432159" y="4245429"/>
            <a:ext cx="2036721" cy="568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62017" y="2037272"/>
            <a:ext cx="2764063" cy="860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89" y="648149"/>
            <a:ext cx="691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部门插件器</a:t>
            </a:r>
            <a:r>
              <a:rPr lang="en-US" altLang="zh-CN" sz="3200" dirty="0" err="1"/>
              <a:t>filterplugin</a:t>
            </a:r>
            <a:r>
              <a:rPr lang="zh-CN" altLang="en-US" sz="3200" dirty="0" smtClean="0"/>
              <a:t>简介</a:t>
            </a:r>
            <a:endParaRPr lang="zh-CN" altLang="en-US" sz="32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2514" y="4358626"/>
            <a:ext cx="24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回调接口的流程：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97088" y="2096109"/>
            <a:ext cx="26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返回的动态代理实例：子类实例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注入回调接口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02629" y="2180737"/>
            <a:ext cx="1476102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50376" y="3894902"/>
            <a:ext cx="1730827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02629" y="5072741"/>
            <a:ext cx="1476102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618514" y="2183666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70914" y="2336066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923314" y="2488466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06046" y="2610385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70914" y="5105398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923314" y="5257798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075714" y="5410198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158446" y="5532117"/>
            <a:ext cx="31786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46021" y="3991087"/>
            <a:ext cx="173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invoke</a:t>
            </a:r>
            <a:r>
              <a:rPr lang="zh-CN" altLang="en-US" dirty="0" smtClean="0"/>
              <a:t>父类方法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918164" y="2288558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before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848493" y="5171098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after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3" name="菱形 32"/>
          <p:cNvSpPr/>
          <p:nvPr/>
        </p:nvSpPr>
        <p:spPr>
          <a:xfrm>
            <a:off x="4405449" y="3129647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833258" y="3249936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  <a:r>
              <a:rPr lang="en-US" altLang="zh-CN" sz="1000" dirty="0" err="1" smtClean="0">
                <a:solidFill>
                  <a:schemeClr val="accent1"/>
                </a:solidFill>
              </a:rPr>
              <a:t>memc</a:t>
            </a:r>
            <a:r>
              <a:rPr lang="zh-CN" altLang="en-US" sz="1000" dirty="0" smtClean="0">
                <a:solidFill>
                  <a:schemeClr val="accent1"/>
                </a:solidFill>
              </a:rPr>
              <a:t>缓存注解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447206" y="3579228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475218" y="2288558"/>
            <a:ext cx="357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各个缓存注解实现类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48290" y="3618117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无</a:t>
            </a:r>
          </a:p>
        </p:txBody>
      </p:sp>
      <p:cxnSp>
        <p:nvCxnSpPr>
          <p:cNvPr id="6" name="肘形连接符 5"/>
          <p:cNvCxnSpPr>
            <a:stCxn id="33" idx="1"/>
            <a:endCxn id="19" idx="0"/>
          </p:cNvCxnSpPr>
          <p:nvPr/>
        </p:nvCxnSpPr>
        <p:spPr>
          <a:xfrm rot="10800000" flipH="1" flipV="1">
            <a:off x="4405448" y="3359333"/>
            <a:ext cx="1035231" cy="1713408"/>
          </a:xfrm>
          <a:prstGeom prst="bentConnector4">
            <a:avLst>
              <a:gd name="adj1" fmla="val -22082"/>
              <a:gd name="adj2" fmla="val 8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884021" y="3288469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679332" y="5064702"/>
            <a:ext cx="357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各个缓存注解实现类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3" name="直接箭头连接符 42"/>
          <p:cNvCxnSpPr>
            <a:endCxn id="20" idx="1"/>
          </p:cNvCxnSpPr>
          <p:nvPr/>
        </p:nvCxnSpPr>
        <p:spPr>
          <a:xfrm flipV="1">
            <a:off x="6178731" y="2464518"/>
            <a:ext cx="439783" cy="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253304" y="1905459"/>
            <a:ext cx="2403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投入</a:t>
            </a:r>
            <a:r>
              <a:rPr lang="zh-CN" altLang="en-US" sz="1000" dirty="0" smtClean="0">
                <a:solidFill>
                  <a:schemeClr val="accent1"/>
                </a:solidFill>
              </a:rPr>
              <a:t>线程池并行执行，和主线程也并行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35885" y="4814127"/>
            <a:ext cx="2403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投入</a:t>
            </a:r>
            <a:r>
              <a:rPr lang="zh-CN" altLang="en-US" sz="1000" dirty="0" smtClean="0">
                <a:solidFill>
                  <a:schemeClr val="accent1"/>
                </a:solidFill>
              </a:rPr>
              <a:t>线程池并行执行，和主线程也并行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187437" y="5347058"/>
            <a:ext cx="576000" cy="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33" idx="0"/>
          </p:cNvCxnSpPr>
          <p:nvPr/>
        </p:nvCxnSpPr>
        <p:spPr>
          <a:xfrm flipH="1">
            <a:off x="5429792" y="2742440"/>
            <a:ext cx="10888" cy="38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451562" y="1797559"/>
            <a:ext cx="10888" cy="38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455913" y="5638806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050569" y="5687293"/>
            <a:ext cx="2403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父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类返回值或者缓存值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83871" y="1791051"/>
            <a:ext cx="2403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父</a:t>
            </a:r>
            <a:r>
              <a:rPr lang="zh-CN" altLang="en-US" sz="1000" dirty="0" smtClean="0">
                <a:solidFill>
                  <a:schemeClr val="accent1"/>
                </a:solidFill>
              </a:rPr>
              <a:t>类方法对象、调用参数等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690949" y="4598126"/>
            <a:ext cx="744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541417" y="3050169"/>
            <a:ext cx="0" cy="119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H="1" flipV="1">
            <a:off x="4556365" y="5163525"/>
            <a:ext cx="252000" cy="1440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9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二手房大类页项目演进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推荐经纪人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768929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广告运营位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精选帖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5012901" y="2194518"/>
            <a:ext cx="746201" cy="25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68929" y="3757749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大类页改版为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493917" y="2651760"/>
            <a:ext cx="233454" cy="1105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690949" y="3757749"/>
            <a:ext cx="230888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广告位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、特色房源多维度动态配置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4999838" y="3967843"/>
            <a:ext cx="759264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85390" y="3757748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智能安选模块改版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左箭头 35"/>
          <p:cNvSpPr/>
          <p:nvPr/>
        </p:nvSpPr>
        <p:spPr>
          <a:xfrm>
            <a:off x="2201092" y="3967843"/>
            <a:ext cx="480030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9309" y="172196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04193" y="261152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745805" y="170629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54634" y="173010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754219" y="3493464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322056" y="344407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013167" y="3492138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pic>
        <p:nvPicPr>
          <p:cNvPr id="30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8826" y="504739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779415" y="5194670"/>
            <a:ext cx="193989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商铺写字楼大类页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2722550" y="537750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992883" y="519467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经纪人视频房源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42701" y="490495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2018.4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47585" y="579451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185591" y="488928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pic>
        <p:nvPicPr>
          <p:cNvPr id="47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7776" y="5056102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圆角矩形 47"/>
          <p:cNvSpPr/>
          <p:nvPr/>
        </p:nvSpPr>
        <p:spPr>
          <a:xfrm>
            <a:off x="5921833" y="5203377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改版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14541" y="4897996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>
          <a:xfrm>
            <a:off x="5436871" y="5373881"/>
            <a:ext cx="485128" cy="35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70473" y="5806066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7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二手房经纪人详情页演进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+token</a:t>
            </a:r>
            <a:r>
              <a:rPr lang="zh-CN" altLang="en-US" dirty="0" smtClean="0"/>
              <a:t>加密算法优化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562924" y="3560716"/>
            <a:ext cx="1449977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微信好友分享海报生成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4149523" y="2651760"/>
            <a:ext cx="257124" cy="896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943600" y="3560716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8.11</a:t>
            </a:r>
            <a:r>
              <a:rPr lang="zh-CN" altLang="en-US" dirty="0" smtClean="0"/>
              <a:t>展现改版</a:t>
            </a:r>
            <a:r>
              <a:rPr lang="en-US" altLang="zh-CN" dirty="0" smtClean="0"/>
              <a:t>(</a:t>
            </a:r>
            <a:r>
              <a:rPr lang="zh-CN" altLang="en-US" dirty="0" smtClean="0"/>
              <a:t>评分、评价、接入商铺厂房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5003075" y="3866605"/>
            <a:ext cx="940526" cy="249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943600" y="4862647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交接</a:t>
            </a:r>
            <a:endParaRPr lang="zh-CN" altLang="en-US" dirty="0"/>
          </a:p>
        </p:txBody>
      </p:sp>
      <p:sp>
        <p:nvSpPr>
          <p:cNvPr id="30" name="下箭头 29"/>
          <p:cNvSpPr/>
          <p:nvPr/>
        </p:nvSpPr>
        <p:spPr>
          <a:xfrm>
            <a:off x="6729438" y="4397831"/>
            <a:ext cx="257124" cy="460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33910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0040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26927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43600" y="458129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1063" y="4433340"/>
            <a:ext cx="2694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wos内存不断增长的排查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wos</a:t>
            </a:r>
            <a:r>
              <a:rPr lang="en-US" altLang="zh-CN" dirty="0" smtClean="0"/>
              <a:t> java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程序二手房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2371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25222" y="2025508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二手房列表开发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830845" y="2194560"/>
            <a:ext cx="1205583" cy="27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036428" y="2011680"/>
            <a:ext cx="206713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性能优化改进查询算法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217241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4591" y="267911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页号回传、内存热数据缓存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56113" y="3307184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详情页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3351" y="29914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44687" y="3893677"/>
            <a:ext cx="251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Xiaoqudetail</a:t>
            </a:r>
            <a:endParaRPr lang="en-US" altLang="zh-CN" dirty="0" smtClean="0"/>
          </a:p>
          <a:p>
            <a:r>
              <a:rPr lang="en-US" altLang="zh-CN" dirty="0" err="1" smtClean="0"/>
              <a:t>Memcache</a:t>
            </a:r>
            <a:r>
              <a:rPr lang="zh-CN" altLang="en-US" dirty="0" smtClean="0"/>
              <a:t>注解缓存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52318" y="4806745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列表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2409" y="5392274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xiaoquWebService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40551" y="451349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036427" y="3773628"/>
            <a:ext cx="2067137" cy="946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二手房详情页增加小区房源、证卡、经纪人星级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036427" y="475270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磁盘占用率高的排查，</a:t>
            </a:r>
            <a:endParaRPr lang="en-US" altLang="zh-CN" dirty="0" smtClean="0"/>
          </a:p>
          <a:p>
            <a:r>
              <a:rPr lang="zh-CN" altLang="en-US" dirty="0" smtClean="0"/>
              <a:t>日志挂载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125506" y="346383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7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0977" y="1655220"/>
            <a:ext cx="5549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21562" y="2829270"/>
            <a:ext cx="2138301" cy="7211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677652" y="260417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配置</a:t>
            </a:r>
            <a:r>
              <a:rPr lang="zh-CN" altLang="en-US" sz="1000" dirty="0" smtClean="0">
                <a:solidFill>
                  <a:schemeClr val="bg1"/>
                </a:solidFill>
              </a:rPr>
              <a:t>运营位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552277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918757" y="2798106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3536090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38688" y="2897742"/>
            <a:ext cx="684047" cy="259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38688" y="291983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顶部广告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46336" y="3246027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241329" y="325176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分类</a:t>
            </a: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icon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69234" y="2902828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32888" y="2890752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特色房源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39397" y="3241859"/>
            <a:ext cx="635935" cy="240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768917" y="2904545"/>
            <a:ext cx="390464" cy="5706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989562" y="326051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中间</a:t>
            </a:r>
            <a:r>
              <a:rPr lang="zh-CN" altLang="en-US" sz="1000" dirty="0" smtClean="0">
                <a:solidFill>
                  <a:schemeClr val="accent1"/>
                </a:solidFill>
              </a:rPr>
              <a:t>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20483" y="2917039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弹出广告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754141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智能安选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176905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视频看房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67391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地图找房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939295" y="330363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163172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推荐经纪人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213124" y="2878094"/>
            <a:ext cx="448566" cy="7725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277218" y="2951406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猜你喜欢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892534" y="4244684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461818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271221" y="433481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87422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934395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6088953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526820" y="5623361"/>
            <a:ext cx="104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459336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collectremindcpp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443076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ershoufangconfig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69049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newdict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176002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</p:spTree>
    <p:extLst>
      <p:ext uri="{BB962C8B-B14F-4D97-AF65-F5344CB8AC3E}">
        <p14:creationId xmlns:p14="http://schemas.microsoft.com/office/powerpoint/2010/main" val="744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二手房大类页调用时序图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38050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136467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42553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数据接口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922416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26919" y="18776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防</a:t>
            </a:r>
            <a:r>
              <a:rPr lang="zh-CN" altLang="en-US" sz="1000" dirty="0"/>
              <a:t>爬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72245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31726" y="1789612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67103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69674" y="1785255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09255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配置项服务</a:t>
            </a:r>
            <a:endParaRPr lang="zh-CN" altLang="en-US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732417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Broker</a:t>
            </a:r>
            <a:r>
              <a:rPr lang="zh-CN" altLang="en-US" sz="1000" dirty="0"/>
              <a:t>接口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514305" y="187924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列表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764379" y="188545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推荐接口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279467" y="2231859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43206" y="2224341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060076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812570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661952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149530" y="2612571"/>
            <a:ext cx="108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770702" y="2939139"/>
            <a:ext cx="151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227906" y="2411079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封装参数、调用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32402" y="273568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调用速率过限</a:t>
            </a:r>
            <a:endParaRPr lang="zh-CN" altLang="en-US" sz="10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184363" y="3135086"/>
            <a:ext cx="2484000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183274" y="3564926"/>
            <a:ext cx="363600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152792" y="4183785"/>
            <a:ext cx="4932000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184363" y="3274419"/>
            <a:ext cx="2484000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60023" y="291494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查询满足的配置项</a:t>
            </a:r>
            <a:endParaRPr lang="zh-CN" altLang="en-US" sz="10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1152792" y="3743139"/>
            <a:ext cx="3672000" cy="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191983" y="335591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查询用户安选房源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171298" y="392577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查询推荐经纪人</a:t>
            </a:r>
            <a:endParaRPr lang="zh-CN" altLang="en-US" sz="1000" dirty="0"/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1131024" y="4342803"/>
            <a:ext cx="4932000" cy="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680968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713621" y="188109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Tabbar</a:t>
            </a:r>
            <a:r>
              <a:rPr lang="zh-CN" altLang="en-US" sz="1000" dirty="0"/>
              <a:t>接口</a:t>
            </a: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8092448" y="2219985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63876" y="3291840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63876" y="33036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563876" y="3549887"/>
            <a:ext cx="53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39325" y="308402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数据替换、封装</a:t>
            </a:r>
            <a:endParaRPr lang="zh-CN" altLang="en-US" sz="1000" dirty="0"/>
          </a:p>
        </p:txBody>
      </p:sp>
      <p:cxnSp>
        <p:nvCxnSpPr>
          <p:cNvPr id="68" name="直接连接符 67"/>
          <p:cNvCxnSpPr/>
          <p:nvPr/>
        </p:nvCxnSpPr>
        <p:spPr>
          <a:xfrm flipH="1">
            <a:off x="598709" y="3757752"/>
            <a:ext cx="5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98709" y="3769578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598709" y="4015799"/>
            <a:ext cx="53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74158" y="356300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数据转换、封装</a:t>
            </a:r>
            <a:endParaRPr lang="zh-CN" altLang="en-US" sz="1000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665111" y="4924645"/>
            <a:ext cx="6480000" cy="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163681" y="471483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查询猜你喜欢房源</a:t>
            </a:r>
            <a:endParaRPr lang="zh-CN" altLang="en-US" sz="1000" dirty="0"/>
          </a:p>
        </p:txBody>
      </p:sp>
      <p:cxnSp>
        <p:nvCxnSpPr>
          <p:cNvPr id="74" name="直接箭头连接符 73"/>
          <p:cNvCxnSpPr/>
          <p:nvPr/>
        </p:nvCxnSpPr>
        <p:spPr>
          <a:xfrm flipH="1" flipV="1">
            <a:off x="666201" y="5022380"/>
            <a:ext cx="6480000" cy="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1175654" y="4531956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397725" y="4531956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 flipV="1">
            <a:off x="247653" y="4667466"/>
            <a:ext cx="1152000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375948" y="447006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2" name="直接箭头连接符 81"/>
          <p:cNvCxnSpPr/>
          <p:nvPr/>
        </p:nvCxnSpPr>
        <p:spPr>
          <a:xfrm flipH="1" flipV="1">
            <a:off x="583472" y="5370726"/>
            <a:ext cx="7524000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731516" y="5262378"/>
            <a:ext cx="7380000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176745" y="505012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r>
              <a:rPr lang="en-US" altLang="zh-CN" sz="1000" dirty="0" err="1" smtClean="0"/>
              <a:t>Tabbar</a:t>
            </a:r>
            <a:r>
              <a:rPr lang="zh-CN" altLang="en-US" sz="1000" dirty="0" smtClean="0"/>
              <a:t>配置</a:t>
            </a:r>
            <a:endParaRPr lang="zh-CN" altLang="en-US" sz="1000" dirty="0"/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52399" y="1994264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13208" y="179277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54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41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二手房大类页页面、调用量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0" y="1510801"/>
            <a:ext cx="58197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二手房经纪人详情页调用过程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38050" y="1776549"/>
            <a:ext cx="114082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2625" y="4497978"/>
            <a:ext cx="65229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4175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防</a:t>
            </a:r>
            <a:r>
              <a:rPr lang="zh-CN" altLang="en-US" sz="1000" dirty="0" smtClean="0"/>
              <a:t>扒、</a:t>
            </a:r>
            <a:r>
              <a:rPr lang="en-US" altLang="zh-CN" sz="1000" dirty="0" smtClean="0"/>
              <a:t>token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22" name="矩形 21"/>
          <p:cNvSpPr/>
          <p:nvPr/>
        </p:nvSpPr>
        <p:spPr>
          <a:xfrm>
            <a:off x="2562495" y="1772193"/>
            <a:ext cx="151093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603859" y="180484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Housedetail</a:t>
            </a:r>
            <a:r>
              <a:rPr lang="zh-CN" altLang="en-US" sz="1000" dirty="0" smtClean="0"/>
              <a:t>获取经纪人基本信息</a:t>
            </a:r>
            <a:endParaRPr lang="zh-CN" altLang="en-US" sz="10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78870" y="2020881"/>
            <a:ext cx="683625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0551" y="1774660"/>
            <a:ext cx="1386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874515" y="4483690"/>
            <a:ext cx="1772042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65390" y="4514654"/>
            <a:ext cx="179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8.5.0</a:t>
            </a:r>
            <a:r>
              <a:rPr lang="zh-CN" altLang="en-US" sz="1000" dirty="0" smtClean="0"/>
              <a:t>以上增分享经纪人店铺到微信好友，房源海报生成</a:t>
            </a:r>
            <a:endParaRPr lang="zh-CN" altLang="en-US" sz="1000" dirty="0"/>
          </a:p>
        </p:txBody>
      </p:sp>
      <p:cxnSp>
        <p:nvCxnSpPr>
          <p:cNvPr id="28" name="直接箭头连接符 27"/>
          <p:cNvCxnSpPr>
            <a:endCxn id="13" idx="1"/>
          </p:cNvCxnSpPr>
          <p:nvPr/>
        </p:nvCxnSpPr>
        <p:spPr>
          <a:xfrm flipV="1">
            <a:off x="80551" y="1992086"/>
            <a:ext cx="657499" cy="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304105" y="2207622"/>
            <a:ext cx="4355" cy="229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65551" y="3013913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95649" y="1776541"/>
            <a:ext cx="1143001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95650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类别、</a:t>
            </a:r>
            <a:r>
              <a:rPr lang="en-US" altLang="zh-CN" sz="1000" dirty="0" err="1" smtClean="0"/>
              <a:t>userid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5862501" y="1786061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862502" y="187849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经纪人信息抽取封装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7415080" y="1781302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415081" y="188802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获取经纪人服务范围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7396025" y="3048132"/>
            <a:ext cx="1295537" cy="96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396026" y="3154855"/>
            <a:ext cx="1251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按开通城市和经纪人获取弹窗</a:t>
            </a:r>
            <a:r>
              <a:rPr lang="zh-CN" altLang="en-US" sz="1000" dirty="0"/>
              <a:t>有</a:t>
            </a:r>
            <a:r>
              <a:rPr lang="zh-CN" altLang="en-US" sz="1000" dirty="0" smtClean="0"/>
              <a:t>无的隐私通话</a:t>
            </a:r>
            <a:r>
              <a:rPr lang="en-US" altLang="zh-CN" sz="1000" dirty="0" smtClean="0"/>
              <a:t>http</a:t>
            </a:r>
            <a:r>
              <a:rPr lang="zh-CN" altLang="en-US" sz="1000" dirty="0" smtClean="0"/>
              <a:t>协议</a:t>
            </a:r>
            <a:r>
              <a:rPr lang="en-US" altLang="zh-CN" sz="1000" dirty="0" smtClean="0"/>
              <a:t>|</a:t>
            </a:r>
            <a:r>
              <a:rPr lang="zh-CN" altLang="en-US" sz="1000" dirty="0" smtClean="0"/>
              <a:t>来电通、普通电话协议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页面跳转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44" name="矩形 43"/>
          <p:cNvSpPr/>
          <p:nvPr/>
        </p:nvSpPr>
        <p:spPr>
          <a:xfrm>
            <a:off x="7372228" y="446734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586544" y="45597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封装微聊协议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5614844" y="4467357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614845" y="4559791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</a:t>
            </a:r>
            <a:r>
              <a:rPr lang="en-US" altLang="zh-CN" sz="1000" dirty="0" smtClean="0"/>
              <a:t>90</a:t>
            </a:r>
            <a:r>
              <a:rPr lang="zh-CN" altLang="en-US" sz="1000" dirty="0" smtClean="0"/>
              <a:t>天内发布房源第一页</a:t>
            </a:r>
            <a:endParaRPr lang="zh-CN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3967026" y="447686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24162" y="451215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经纪人服务质量得分、</a:t>
            </a:r>
            <a:endParaRPr lang="en-US" altLang="zh-CN" sz="1000" dirty="0" smtClean="0"/>
          </a:p>
          <a:p>
            <a:r>
              <a:rPr lang="zh-CN" altLang="en-US" sz="1000" dirty="0" smtClean="0"/>
              <a:t>用户评价列表</a:t>
            </a:r>
            <a:endParaRPr lang="zh-CN" altLang="en-US" sz="10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055204" y="1981693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548339" y="1991865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158041" y="2020881"/>
            <a:ext cx="242564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8119604" y="2214175"/>
            <a:ext cx="4355" cy="8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8115249" y="3996498"/>
            <a:ext cx="4355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4" idx="1"/>
          </p:cNvCxnSpPr>
          <p:nvPr/>
        </p:nvCxnSpPr>
        <p:spPr>
          <a:xfrm flipH="1">
            <a:off x="6910381" y="4682885"/>
            <a:ext cx="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5262563" y="4702694"/>
            <a:ext cx="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9" idx="1"/>
            <a:endCxn id="27" idx="3"/>
          </p:cNvCxnSpPr>
          <p:nvPr/>
        </p:nvCxnSpPr>
        <p:spPr>
          <a:xfrm flipH="1">
            <a:off x="3655682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1564134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885827" y="4600575"/>
            <a:ext cx="140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2" name="肘形连接符 81"/>
          <p:cNvCxnSpPr>
            <a:stCxn id="35" idx="2"/>
          </p:cNvCxnSpPr>
          <p:nvPr/>
        </p:nvCxnSpPr>
        <p:spPr>
          <a:xfrm rot="5400000">
            <a:off x="2473706" y="1038015"/>
            <a:ext cx="1323844" cy="3663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709731" y="326914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2240</TotalTime>
  <Words>1701</Words>
  <Application>Microsoft Office PowerPoint</Application>
  <PresentationFormat>全屏显示(4:3)</PresentationFormat>
  <Paragraphs>463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YaHei IKEA</vt:lpstr>
      <vt:lpstr>等线</vt:lpstr>
      <vt:lpstr>等线 Light</vt:lpstr>
      <vt:lpstr>黑体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lishaoping</dc:creator>
  <cp:lastModifiedBy>lishaoping</cp:lastModifiedBy>
  <cp:revision>314</cp:revision>
  <dcterms:created xsi:type="dcterms:W3CDTF">2018-11-25T05:15:15Z</dcterms:created>
  <dcterms:modified xsi:type="dcterms:W3CDTF">2018-11-28T12:41:43Z</dcterms:modified>
</cp:coreProperties>
</file>