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3" r:id="rId13"/>
    <p:sldId id="268" r:id="rId14"/>
    <p:sldId id="273" r:id="rId15"/>
    <p:sldId id="271" r:id="rId16"/>
    <p:sldId id="272" r:id="rId17"/>
    <p:sldId id="267" r:id="rId18"/>
    <p:sldId id="269" r:id="rId19"/>
    <p:sldId id="281" r:id="rId20"/>
    <p:sldId id="282" r:id="rId21"/>
    <p:sldId id="299" r:id="rId22"/>
    <p:sldId id="283" r:id="rId23"/>
    <p:sldId id="300" r:id="rId24"/>
    <p:sldId id="301" r:id="rId25"/>
    <p:sldId id="302" r:id="rId26"/>
    <p:sldId id="274" r:id="rId27"/>
    <p:sldId id="290" r:id="rId28"/>
    <p:sldId id="291" r:id="rId29"/>
    <p:sldId id="292" r:id="rId30"/>
    <p:sldId id="295" r:id="rId31"/>
    <p:sldId id="294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5" r:id="rId43"/>
    <p:sldId id="314" r:id="rId44"/>
    <p:sldId id="297" r:id="rId45"/>
    <p:sldId id="270" r:id="rId46"/>
    <p:sldId id="284" r:id="rId47"/>
    <p:sldId id="285" r:id="rId48"/>
    <p:sldId id="316" r:id="rId49"/>
    <p:sldId id="286" r:id="rId50"/>
    <p:sldId id="287" r:id="rId51"/>
    <p:sldId id="275" r:id="rId52"/>
    <p:sldId id="277" r:id="rId53"/>
    <p:sldId id="280" r:id="rId54"/>
    <p:sldId id="296" r:id="rId55"/>
    <p:sldId id="288" r:id="rId56"/>
    <p:sldId id="289" r:id="rId57"/>
    <p:sldId id="276" r:id="rId58"/>
    <p:sldId id="278" r:id="rId59"/>
    <p:sldId id="279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59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  <p14:sldId id="303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99"/>
            <p14:sldId id="283"/>
            <p14:sldId id="300"/>
            <p14:sldId id="301"/>
            <p14:sldId id="302"/>
          </p14:sldIdLst>
        </p14:section>
        <p14:section name="语法-数据类型" id="{C61A52B3-82B7-4516-B8F3-30667594CD70}">
          <p14:sldIdLst>
            <p14:sldId id="274"/>
            <p14:sldId id="290"/>
            <p14:sldId id="291"/>
            <p14:sldId id="292"/>
            <p14:sldId id="295"/>
            <p14:sldId id="294"/>
          </p14:sldIdLst>
        </p14:section>
        <p14:section name="语法-函数" id="{15BF3284-2ECF-4323-9055-0409D25B1CD3}">
          <p14:sldIdLst>
            <p14:sldId id="304"/>
            <p14:sldId id="305"/>
            <p14:sldId id="306"/>
          </p14:sldIdLst>
        </p14:section>
        <p14:section name="语法-对面向对象编程的支持" id="{9C144958-19A7-4FF8-9994-DAAE9DFC6DA7}">
          <p14:sldIdLst>
            <p14:sldId id="307"/>
            <p14:sldId id="308"/>
            <p14:sldId id="309"/>
            <p14:sldId id="310"/>
          </p14:sldIdLst>
        </p14:section>
        <p14:section name="语法-特殊语法" id="{54EDC640-EC02-4E8D-96D3-2644DA7B00D6}">
          <p14:sldIdLst>
            <p14:sldId id="311"/>
            <p14:sldId id="312"/>
            <p14:sldId id="313"/>
            <p14:sldId id="315"/>
            <p14:sldId id="314"/>
          </p14:sldIdLst>
        </p14:section>
        <p14:section name="常用模块" id="{169ECFFE-A324-499C-9A3D-0CDBB73F4F0E}">
          <p14:sldIdLst>
            <p14:sldId id="297"/>
            <p14:sldId id="270"/>
            <p14:sldId id="284"/>
            <p14:sldId id="285"/>
            <p14:sldId id="316"/>
            <p14:sldId id="286"/>
            <p14:sldId id="287"/>
          </p14:sldIdLst>
        </p14:section>
        <p14:section name="小应用" id="{21E72A6C-0296-485F-B228-0D33632EE6C2}">
          <p14:sldIdLst>
            <p14:sldId id="275"/>
            <p14:sldId id="277"/>
            <p14:sldId id="280"/>
            <p14:sldId id="296"/>
            <p14:sldId id="288"/>
            <p14:sldId id="289"/>
          </p14:sldIdLst>
        </p14:section>
        <p14:section name="常见问题" id="{248494A8-0B75-4D95-9185-55E318678DB1}">
          <p14:sldIdLst>
            <p14:sldId id="276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包安装位置：</a:t>
            </a:r>
            <a:endParaRPr lang="en-US" altLang="zh-CN" dirty="0" smtClean="0"/>
          </a:p>
          <a:p>
            <a:r>
              <a:rPr lang="zh-CN" altLang="en-US" dirty="0" smtClean="0"/>
              <a:t>运行时模块的搜索顺序：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内存中已经加载的模块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内置模块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的路径下找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下找的顺序：当前目录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python27.zip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DLLs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lib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可以添加指定目录：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是一个字符串数组</a:t>
            </a:r>
            <a:endParaRPr lang="en-US" altLang="zh-CN" dirty="0"/>
          </a:p>
          <a:p>
            <a:r>
              <a:rPr lang="zh-CN" altLang="en-US" dirty="0" smtClean="0"/>
              <a:t>包安装方式：</a:t>
            </a:r>
            <a:endParaRPr lang="en-US" altLang="zh-CN" dirty="0" smtClean="0"/>
          </a:p>
          <a:p>
            <a:pPr lvl="1"/>
            <a:r>
              <a:rPr lang="zh-CN" altLang="en-US" dirty="0"/>
              <a:t>单文件模块：直接放到</a:t>
            </a:r>
            <a:r>
              <a:rPr lang="en-US" altLang="zh-CN" dirty="0"/>
              <a:t>$</a:t>
            </a:r>
            <a:r>
              <a:rPr lang="en-US" altLang="zh-CN" dirty="0" err="1"/>
              <a:t>python_dir</a:t>
            </a:r>
            <a:r>
              <a:rPr lang="en-US" altLang="zh-CN" dirty="0"/>
              <a:t>/Lib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且即放即可在一个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文件编辑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进来。</a:t>
            </a:r>
            <a:endParaRPr lang="en-US" altLang="zh-CN" dirty="0" smtClean="0"/>
          </a:p>
          <a:p>
            <a:pPr lvl="1"/>
            <a:r>
              <a:rPr lang="zh-CN" altLang="en-US" dirty="0"/>
              <a:t>多文件模块</a:t>
            </a:r>
            <a:r>
              <a:rPr lang="en-US" altLang="zh-CN" dirty="0"/>
              <a:t>(</a:t>
            </a:r>
            <a:r>
              <a:rPr lang="zh-CN" altLang="en-US" dirty="0"/>
              <a:t>是一个包结构，有</a:t>
            </a:r>
            <a:r>
              <a:rPr lang="en-US" altLang="zh-CN" dirty="0"/>
              <a:t>setup.py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安装：解压后，</a:t>
            </a:r>
            <a:r>
              <a:rPr lang="en-US" altLang="zh-CN" dirty="0" smtClean="0"/>
              <a:t>python </a:t>
            </a:r>
            <a:r>
              <a:rPr lang="en-US" altLang="zh-CN" dirty="0"/>
              <a:t>setup.py install</a:t>
            </a:r>
          </a:p>
          <a:p>
            <a:r>
              <a:rPr lang="zh-CN" altLang="en-US" dirty="0" smtClean="0"/>
              <a:t>包管理工具：</a:t>
            </a:r>
            <a:r>
              <a:rPr lang="en-US" altLang="zh-CN" dirty="0" smtClean="0"/>
              <a:t>pip</a:t>
            </a:r>
          </a:p>
          <a:p>
            <a:pPr lvl="1"/>
            <a:r>
              <a:rPr lang="zh-CN" altLang="en-US" dirty="0" smtClean="0"/>
              <a:t>安装包：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包名 或者下载的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</a:t>
            </a:r>
            <a:r>
              <a:rPr lang="zh-CN" altLang="en-US" dirty="0"/>
              <a:t>从</a:t>
            </a:r>
            <a:r>
              <a:rPr lang="en-US" altLang="zh-CN" dirty="0" err="1"/>
              <a:t>PyPI</a:t>
            </a:r>
            <a:r>
              <a:rPr lang="zh-CN" altLang="en-US" dirty="0"/>
              <a:t>上找，然后下载到本地仓库。所以可以离线下载</a:t>
            </a:r>
            <a:r>
              <a:rPr lang="zh-CN" altLang="en-US" dirty="0" smtClean="0"/>
              <a:t>包</a:t>
            </a:r>
            <a:r>
              <a:rPr lang="zh-CN" altLang="en-US" dirty="0"/>
              <a:t>后</a:t>
            </a:r>
            <a:r>
              <a:rPr lang="zh-CN" altLang="en-US" dirty="0" smtClean="0"/>
              <a:t>离线</a:t>
            </a:r>
            <a:r>
              <a:rPr lang="zh-CN" altLang="en-US" dirty="0"/>
              <a:t>安装：</a:t>
            </a:r>
            <a:r>
              <a:rPr lang="en-US" altLang="zh-CN" dirty="0"/>
              <a:t>pip install abc.zip</a:t>
            </a:r>
          </a:p>
          <a:p>
            <a:pPr lvl="1"/>
            <a:r>
              <a:rPr lang="zh-CN" altLang="en-US" dirty="0" smtClean="0"/>
              <a:t>查看已经安装的包：</a:t>
            </a:r>
            <a:r>
              <a:rPr lang="en-US" altLang="zh-CN" dirty="0"/>
              <a:t>pip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包安装位置：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python_dir</a:t>
            </a:r>
            <a:r>
              <a:rPr lang="en-US" altLang="zh-CN" dirty="0" smtClean="0"/>
              <a:t>\lib\site-packages</a:t>
            </a:r>
          </a:p>
          <a:p>
            <a:pPr lvl="1"/>
            <a:r>
              <a:rPr lang="zh-CN" altLang="en-US" dirty="0"/>
              <a:t>递归安装：</a:t>
            </a:r>
            <a:r>
              <a:rPr lang="en-US" altLang="zh-CN" dirty="0"/>
              <a:t>pip install -r requirements.txt   </a:t>
            </a:r>
            <a:r>
              <a:rPr lang="en-US" altLang="zh-CN" dirty="0" smtClean="0"/>
              <a:t>//txt</a:t>
            </a:r>
            <a:r>
              <a:rPr lang="zh-CN" altLang="en-US" dirty="0" smtClean="0"/>
              <a:t>文件里可以写多</a:t>
            </a:r>
            <a:r>
              <a:rPr lang="zh-CN" altLang="en-US" dirty="0"/>
              <a:t>个</a:t>
            </a:r>
            <a:r>
              <a:rPr lang="zh-CN" altLang="en-US" dirty="0" smtClean="0"/>
              <a:t>模块，每个模块占一行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6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文件：</a:t>
            </a:r>
            <a:r>
              <a:rPr lang="zh-CN" altLang="en-US" dirty="0"/>
              <a:t>后缀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：一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类型文件就是一</a:t>
            </a:r>
            <a:r>
              <a:rPr lang="zh-CN" altLang="en-US" dirty="0"/>
              <a:t>个模块，</a:t>
            </a:r>
            <a:r>
              <a:rPr lang="zh-CN" altLang="en-US" dirty="0" smtClean="0"/>
              <a:t>里面有几</a:t>
            </a:r>
            <a:r>
              <a:rPr lang="zh-CN" altLang="en-US" dirty="0"/>
              <a:t>个类，或者若干个函数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：一个带</a:t>
            </a:r>
            <a:r>
              <a:rPr lang="en-US" altLang="zh-CN" dirty="0"/>
              <a:t>__init__.py</a:t>
            </a:r>
            <a:r>
              <a:rPr lang="zh-CN" altLang="en-US" dirty="0"/>
              <a:t>的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是对包的初始化，如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名称空间：</a:t>
            </a:r>
            <a:r>
              <a:rPr lang="en-US" altLang="zh-CN" dirty="0" smtClean="0"/>
              <a:t>namespace </a:t>
            </a:r>
            <a:r>
              <a:rPr lang="zh-CN" altLang="en-US" dirty="0" smtClean="0"/>
              <a:t>是存放</a:t>
            </a:r>
            <a:r>
              <a:rPr lang="zh-CN" altLang="en-US" dirty="0"/>
              <a:t>名字与变量值绑定关系</a:t>
            </a:r>
            <a:r>
              <a:rPr lang="zh-CN" altLang="en-US" dirty="0" smtClean="0"/>
              <a:t>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内置名称空间：存放</a:t>
            </a:r>
            <a:r>
              <a:rPr lang="en-US" altLang="zh-CN" dirty="0" smtClean="0"/>
              <a:t>__building__</a:t>
            </a:r>
            <a:r>
              <a:rPr lang="zh-CN" altLang="en-US" dirty="0" smtClean="0"/>
              <a:t>模块中的名称的空间，解释器启动时加载。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全局名称空间：运行文件时，存放文件级别定义的名字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局部名称空间：调用函数时，产生函数的名称空间，存放函数内定义的名字。</a:t>
            </a:r>
          </a:p>
          <a:p>
            <a:r>
              <a:rPr lang="zh-CN" altLang="en-US" dirty="0"/>
              <a:t>作用域：表达变量可被访问的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全局作用域：整个模块区域都有效，如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变量，注册在全局名称空间，引用处处可以修改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局部作用域：只在局部名称空间可以被访问，外部则不行。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变量引用的对象的回收机制：引用</a:t>
            </a:r>
            <a:r>
              <a:rPr lang="zh-CN" altLang="en-US" dirty="0"/>
              <a:t>计数，为</a:t>
            </a:r>
            <a:r>
              <a:rPr lang="en-US" altLang="zh-CN" dirty="0"/>
              <a:t>0</a:t>
            </a:r>
            <a:r>
              <a:rPr lang="zh-CN" altLang="en-US" dirty="0"/>
              <a:t>则会被回收机制定期自动回收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解释型编程语言</a:t>
            </a:r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运算符、内建运算函数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%, </a:t>
            </a:r>
            <a:r>
              <a:rPr lang="en-US" altLang="zh-CN" dirty="0"/>
              <a:t>/(</a:t>
            </a:r>
            <a:r>
              <a:rPr lang="zh-CN" altLang="en-US" dirty="0"/>
              <a:t>全是整数则整除</a:t>
            </a:r>
            <a:r>
              <a:rPr lang="en-US" altLang="zh-CN" dirty="0"/>
              <a:t>) </a:t>
            </a:r>
            <a:r>
              <a:rPr lang="en-US" altLang="zh-CN" dirty="0" smtClean="0"/>
              <a:t>,//(</a:t>
            </a:r>
            <a:r>
              <a:rPr lang="zh-CN" altLang="en-US" dirty="0"/>
              <a:t>小数整除</a:t>
            </a:r>
            <a:r>
              <a:rPr lang="en-US" altLang="zh-CN" dirty="0" smtClean="0"/>
              <a:t>),  </a:t>
            </a:r>
            <a:r>
              <a:rPr lang="en-US" altLang="zh-CN" dirty="0"/>
              <a:t>**</a:t>
            </a:r>
            <a:r>
              <a:rPr lang="zh-CN" altLang="en-US" dirty="0"/>
              <a:t>幂</a:t>
            </a:r>
            <a:r>
              <a:rPr lang="zh-CN" altLang="en-US" dirty="0" smtClean="0"/>
              <a:t>乘方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/>
              <a:t>round(a,2)</a:t>
            </a:r>
            <a:r>
              <a:rPr lang="zh-CN" altLang="en-US" dirty="0"/>
              <a:t>刚好</a:t>
            </a:r>
            <a:r>
              <a:rPr lang="en-US" altLang="zh-CN" dirty="0"/>
              <a:t>5</a:t>
            </a:r>
            <a:r>
              <a:rPr lang="zh-CN" altLang="en-US" dirty="0"/>
              <a:t>舍大于</a:t>
            </a:r>
            <a:r>
              <a:rPr lang="en-US" altLang="zh-CN" dirty="0"/>
              <a:t>5</a:t>
            </a:r>
            <a:r>
              <a:rPr lang="zh-CN" altLang="en-US" dirty="0" smtClean="0"/>
              <a:t>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&amp;, | ,^,  ~ </a:t>
            </a:r>
            <a:r>
              <a:rPr lang="zh-CN" altLang="en-US" dirty="0" smtClean="0"/>
              <a:t>位逻辑运算符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 , &lt;&lt;</a:t>
            </a:r>
            <a:r>
              <a:rPr lang="zh-CN" altLang="en-US" dirty="0" smtClean="0"/>
              <a:t>位运算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not ,or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in,  not in</a:t>
            </a:r>
            <a:r>
              <a:rPr lang="zh-CN" altLang="en-US" dirty="0" smtClean="0"/>
              <a:t>成员运算符    例如：</a:t>
            </a:r>
            <a:r>
              <a:rPr lang="en-US" altLang="zh-CN" dirty="0" smtClean="0"/>
              <a:t>a in list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s, not is</a:t>
            </a:r>
            <a:r>
              <a:rPr lang="zh-CN" altLang="en-US" dirty="0" smtClean="0"/>
              <a:t>身份运算  ，变量的引用是否相同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, &gt; ,==, != ,&lt;=,&gt;=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赋值：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多重赋值：   </a:t>
            </a:r>
            <a:r>
              <a:rPr lang="en-US" altLang="zh-CN" dirty="0" smtClean="0"/>
              <a:t>var1,var2,</a:t>
            </a:r>
            <a:r>
              <a:rPr lang="en-US" altLang="zh-CN" dirty="0"/>
              <a:t> </a:t>
            </a:r>
            <a:r>
              <a:rPr lang="en-US" altLang="zh-CN" dirty="0" smtClean="0"/>
              <a:t>var3 = val1,val2,val3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8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else</a:t>
            </a:r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hile: </a:t>
            </a:r>
            <a:r>
              <a:rPr lang="zh-CN" altLang="en-US" dirty="0"/>
              <a:t> </a:t>
            </a:r>
            <a:r>
              <a:rPr lang="zh-CN" altLang="en-US" dirty="0" smtClean="0"/>
              <a:t>条件为真循环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while- else: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whlile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/>
              <a:t>for:</a:t>
            </a:r>
            <a:r>
              <a:rPr lang="zh-CN" altLang="en-US" dirty="0"/>
              <a:t>只能是对序列进行：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for </a:t>
            </a:r>
            <a:r>
              <a:rPr lang="en-US" altLang="zh-CN" dirty="0"/>
              <a:t>item in ['b', 'a',2]: 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- else :</a:t>
            </a: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执行完毕了也没有执行过</a:t>
            </a:r>
            <a:r>
              <a:rPr lang="en-US" altLang="zh-CN" dirty="0"/>
              <a:t>break</a:t>
            </a:r>
            <a:r>
              <a:rPr lang="zh-CN" altLang="en-US" dirty="0"/>
              <a:t>命令那么就会执行</a:t>
            </a:r>
            <a:r>
              <a:rPr lang="en-US" altLang="zh-CN" dirty="0"/>
              <a:t>else</a:t>
            </a:r>
            <a:r>
              <a:rPr lang="zh-CN" altLang="en-US" dirty="0"/>
              <a:t>里的内容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/>
              <a:t>的底层调用：迭代器函数：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zh-CN" altLang="en-US" dirty="0"/>
              <a:t>类实例：有</a:t>
            </a:r>
            <a:r>
              <a:rPr lang="en-US" altLang="zh-CN" dirty="0"/>
              <a:t>__next__, __</a:t>
            </a:r>
            <a:r>
              <a:rPr lang="en-US" altLang="zh-CN" dirty="0" err="1"/>
              <a:t>iter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指定次数遍历：使用函数 </a:t>
            </a:r>
            <a:r>
              <a:rPr lang="en-US" altLang="zh-CN" dirty="0" smtClean="0"/>
              <a:t>range</a:t>
            </a:r>
            <a:r>
              <a:rPr lang="en-US" altLang="zh-CN" dirty="0"/>
              <a:t>(</a:t>
            </a:r>
            <a:r>
              <a:rPr lang="zh-CN" altLang="en-US" dirty="0"/>
              <a:t>起，止，步长</a:t>
            </a:r>
            <a:r>
              <a:rPr lang="en-US" altLang="zh-CN" dirty="0"/>
              <a:t>)</a:t>
            </a:r>
            <a:r>
              <a:rPr lang="zh-CN" altLang="en-US" dirty="0"/>
              <a:t>：生成一个整数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获取索引：</a:t>
            </a:r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(index, value)</a:t>
            </a:r>
            <a:r>
              <a:rPr lang="zh-CN" altLang="en-US" dirty="0" smtClean="0"/>
              <a:t>的元组数组迭代器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33418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变量：使用</a:t>
            </a:r>
            <a:r>
              <a:rPr lang="zh-CN" altLang="en-US" dirty="0" smtClean="0"/>
              <a:t>前不声明，但必须要赋值。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变量都是值的引用、是指针，变量没有类型，值有类型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查看内存地址：</a:t>
            </a:r>
            <a:r>
              <a:rPr lang="en-US" altLang="zh-CN" dirty="0" smtClean="0"/>
              <a:t>id(a)</a:t>
            </a:r>
          </a:p>
          <a:p>
            <a:pPr lvl="1"/>
            <a:r>
              <a:rPr lang="zh-CN" altLang="en-US" dirty="0" smtClean="0"/>
              <a:t>函数参数传递：不可变对象传值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即传该值的另一个引用，可变对象传引用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即同一个引用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可变对象：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,long, float,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tuple</a:t>
            </a:r>
            <a:r>
              <a:rPr lang="zh-CN" altLang="en-US" dirty="0" smtClean="0"/>
              <a:t>。参与运算生成新的值，保存在新的内存空间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可变对象：</a:t>
            </a:r>
            <a:r>
              <a:rPr lang="en-US" altLang="zh-CN" dirty="0" smtClean="0"/>
              <a:t>list, set,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全局变量</a:t>
            </a:r>
            <a:r>
              <a:rPr lang="zh-CN" altLang="en-US" dirty="0" smtClean="0"/>
              <a:t>：使用前要用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声明，使用时也要用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已有局部变量可以转为全局变量：直接加</a:t>
            </a:r>
            <a:r>
              <a:rPr lang="en-US" altLang="zh-CN" dirty="0" smtClean="0"/>
              <a:t>global  a 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模块内、函数内都可以声明全局变量，而且本身放在模块的名称符号表里</a:t>
            </a:r>
            <a:endParaRPr lang="en-US" altLang="zh-CN" dirty="0" smtClean="0"/>
          </a:p>
          <a:p>
            <a:r>
              <a:rPr lang="en-US" altLang="zh-CN" dirty="0"/>
              <a:t>__all__</a:t>
            </a:r>
            <a:r>
              <a:rPr lang="zh-CN" altLang="en-US" dirty="0"/>
              <a:t>变量</a:t>
            </a:r>
            <a:r>
              <a:rPr lang="zh-CN" altLang="en-US" dirty="0" smtClean="0"/>
              <a:t>：只对用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导入有效，模块里使用表示允许访问到的名称，包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下表示不用模块名儿允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许直接访问到的模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变量作用域：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非全局变量：里层可以读外层，但不能</a:t>
            </a:r>
            <a:r>
              <a:rPr lang="zh-CN" altLang="en-US" dirty="0"/>
              <a:t>对</a:t>
            </a:r>
            <a:r>
              <a:rPr lang="zh-CN" altLang="en-US" dirty="0" smtClean="0"/>
              <a:t>外层变量重新赋新引用。外层不能访问到里层。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全局变量：里层可以读取和修改外层全局变量的引用，外层也可以读取和修改里层声明的全局变量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1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‘\xe6\x88\x91’(</a:t>
            </a:r>
            <a:r>
              <a:rPr lang="en-US" altLang="zh-CN" dirty="0"/>
              <a:t>utf-8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),u’\u6211’(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/>
              <a:t>列表推导式：</a:t>
            </a:r>
            <a:r>
              <a:rPr lang="en-US" altLang="zh-CN" dirty="0"/>
              <a:t>[_</a:t>
            </a:r>
            <a:r>
              <a:rPr lang="en-US" altLang="zh-CN" dirty="0" err="1"/>
              <a:t>val</a:t>
            </a:r>
            <a:r>
              <a:rPr lang="en-US" altLang="zh-CN" dirty="0"/>
              <a:t> for  _x in _</a:t>
            </a:r>
            <a:r>
              <a:rPr lang="en-US" altLang="zh-CN" dirty="0" err="1"/>
              <a:t>arr</a:t>
            </a:r>
            <a:r>
              <a:rPr lang="en-US" altLang="zh-CN" dirty="0"/>
              <a:t> if expression]</a:t>
            </a:r>
            <a:r>
              <a:rPr lang="zh-CN" altLang="en-US" dirty="0"/>
              <a:t>用于简化一个列表的生成</a:t>
            </a:r>
            <a:endParaRPr lang="en-US" altLang="zh-CN" dirty="0"/>
          </a:p>
          <a:p>
            <a:pPr lvl="1"/>
            <a:r>
              <a:rPr lang="zh-CN" altLang="en-US" dirty="0"/>
              <a:t>嵌套列表推导式：</a:t>
            </a:r>
            <a:r>
              <a:rPr lang="en-US" altLang="zh-CN" dirty="0"/>
              <a:t>[[_expression(_</a:t>
            </a:r>
            <a:r>
              <a:rPr lang="en-US" altLang="zh-CN" dirty="0" err="1"/>
              <a:t>i</a:t>
            </a:r>
            <a:r>
              <a:rPr lang="en-US" altLang="zh-CN" dirty="0"/>
              <a:t>,_j)</a:t>
            </a:r>
            <a:r>
              <a:rPr lang="zh-CN" altLang="en-US" dirty="0"/>
              <a:t> </a:t>
            </a:r>
            <a:r>
              <a:rPr lang="en-US" altLang="zh-CN" dirty="0"/>
              <a:t>for _j in _arr2 ] for _</a:t>
            </a:r>
            <a:r>
              <a:rPr lang="en-US" altLang="zh-CN" dirty="0" err="1"/>
              <a:t>i</a:t>
            </a:r>
            <a:r>
              <a:rPr lang="en-US" altLang="zh-CN" dirty="0"/>
              <a:t> in _</a:t>
            </a:r>
            <a:r>
              <a:rPr lang="en-US" altLang="zh-CN" dirty="0" err="1"/>
              <a:t>arr</a:t>
            </a:r>
            <a:r>
              <a:rPr lang="en-US" altLang="zh-CN" dirty="0"/>
              <a:t> ]</a:t>
            </a:r>
            <a:r>
              <a:rPr lang="zh-CN" altLang="en-US" dirty="0"/>
              <a:t>返回</a:t>
            </a:r>
            <a:r>
              <a:rPr lang="en-US" altLang="zh-CN" dirty="0"/>
              <a:t>list</a:t>
            </a:r>
            <a:r>
              <a:rPr lang="zh-CN" altLang="en-US" dirty="0"/>
              <a:t>元素的</a:t>
            </a:r>
            <a:r>
              <a:rPr lang="en-US" altLang="zh-CN" dirty="0" smtClean="0"/>
              <a:t>list</a:t>
            </a:r>
          </a:p>
          <a:p>
            <a:r>
              <a:rPr lang="zh-CN" altLang="en-US" dirty="0"/>
              <a:t>删除元素：按索引或者切片：</a:t>
            </a:r>
            <a:r>
              <a:rPr lang="en-US" altLang="zh-CN" dirty="0"/>
              <a:t>del a[0] del a[0:2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遍历：</a:t>
            </a:r>
            <a:r>
              <a:rPr lang="en-US" altLang="zh-CN" dirty="0" smtClean="0"/>
              <a:t>for x in _list   </a:t>
            </a:r>
            <a:r>
              <a:rPr lang="zh-CN" altLang="en-US" dirty="0" smtClean="0"/>
              <a:t>连同索引：</a:t>
            </a:r>
            <a:r>
              <a:rPr lang="en-US" altLang="zh-CN" dirty="0" smtClean="0"/>
              <a:t>for index, item </a:t>
            </a:r>
            <a:r>
              <a:rPr lang="en-US" altLang="zh-CN" dirty="0"/>
              <a:t>in </a:t>
            </a:r>
            <a:r>
              <a:rPr lang="en-US" altLang="zh-CN" dirty="0" smtClean="0"/>
              <a:t>enumerate(_list) </a:t>
            </a:r>
          </a:p>
          <a:p>
            <a:r>
              <a:rPr lang="zh-CN" altLang="en-US" dirty="0" smtClean="0"/>
              <a:t>复制：</a:t>
            </a:r>
            <a:r>
              <a:rPr lang="en-US" altLang="zh-CN" dirty="0"/>
              <a:t> </a:t>
            </a:r>
            <a:r>
              <a:rPr lang="zh-CN" altLang="en-US" dirty="0" smtClean="0"/>
              <a:t>切片方式</a:t>
            </a:r>
            <a:r>
              <a:rPr lang="en-US" altLang="zh-CN" dirty="0" smtClean="0"/>
              <a:t>a</a:t>
            </a:r>
            <a:r>
              <a:rPr lang="en-US" altLang="zh-CN" dirty="0"/>
              <a:t>[:]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性质：有序序列、只读，不能二次赋值，不能增加元素。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取值：索引和切片：</a:t>
            </a:r>
            <a:r>
              <a:rPr lang="en-US" altLang="zh-CN" dirty="0" smtClean="0"/>
              <a:t>a[0]  a[0:3] </a:t>
            </a:r>
          </a:p>
          <a:p>
            <a:pPr lvl="1"/>
            <a:r>
              <a:rPr lang="zh-CN" altLang="en-US" dirty="0" smtClean="0"/>
              <a:t>合并：</a:t>
            </a:r>
            <a:r>
              <a:rPr lang="en-US" altLang="zh-CN" dirty="0" smtClean="0"/>
              <a:t>a + b</a:t>
            </a:r>
            <a:r>
              <a:rPr lang="zh-CN" altLang="en-US" dirty="0" smtClean="0"/>
              <a:t>可以形成一个新的元组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方法：只有：</a:t>
            </a:r>
            <a:r>
              <a:rPr lang="en-US" altLang="zh-CN" dirty="0" smtClean="0"/>
              <a:t>.count</a:t>
            </a:r>
            <a:r>
              <a:rPr lang="en-US" altLang="zh-CN" dirty="0"/>
              <a:t>() </a:t>
            </a:r>
            <a:r>
              <a:rPr lang="en-US" altLang="zh-CN" dirty="0" smtClean="0"/>
              <a:t>.index()</a:t>
            </a:r>
          </a:p>
          <a:p>
            <a:r>
              <a:rPr lang="zh-CN" altLang="en-US" dirty="0"/>
              <a:t>空元组和单元素元组：</a:t>
            </a:r>
            <a:r>
              <a:rPr lang="en-US" altLang="zh-CN" dirty="0"/>
              <a:t>()  'aa',   ('1</a:t>
            </a:r>
            <a:r>
              <a:rPr lang="en-US" altLang="zh-CN" dirty="0" smtClean="0"/>
              <a:t>',)</a:t>
            </a:r>
          </a:p>
          <a:p>
            <a:r>
              <a:rPr lang="zh-CN" altLang="en-US" dirty="0"/>
              <a:t>元组拆分：</a:t>
            </a:r>
            <a:r>
              <a:rPr lang="en-US" altLang="zh-CN" dirty="0" err="1"/>
              <a:t>t,b,c</a:t>
            </a:r>
            <a:r>
              <a:rPr lang="en-US" altLang="zh-CN" dirty="0"/>
              <a:t> = (1,2,3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元组形态的推导式：如</a:t>
            </a:r>
            <a:r>
              <a:rPr lang="en-US" altLang="zh-CN" dirty="0" smtClean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range(1,100) if </a:t>
            </a:r>
            <a:r>
              <a:rPr lang="en-US" altLang="zh-CN" dirty="0" err="1"/>
              <a:t>i</a:t>
            </a:r>
            <a:r>
              <a:rPr lang="en-US" altLang="zh-CN" dirty="0"/>
              <a:t> % 2 == </a:t>
            </a:r>
            <a:r>
              <a:rPr lang="en-US" altLang="zh-CN" dirty="0" smtClean="0"/>
              <a:t>0)</a:t>
            </a:r>
            <a:r>
              <a:rPr lang="zh-CN" altLang="en-US" dirty="0" smtClean="0"/>
              <a:t>的值是一个生成器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可以解决什么问题？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问题、计算问题</a:t>
            </a:r>
            <a:endParaRPr lang="en-US" altLang="zh-CN" dirty="0" smtClean="0"/>
          </a:p>
          <a:p>
            <a:r>
              <a:rPr lang="zh-CN" altLang="en-US" dirty="0"/>
              <a:t>给出许多代码、实际生活工作科研中使用的带来方便的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/>
              <a:t>计算处理数据、数据可视化：（如</a:t>
            </a:r>
            <a:r>
              <a:rPr lang="en-US" altLang="zh-CN" dirty="0" err="1"/>
              <a:t>matplot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r>
              <a:rPr lang="zh-CN" altLang="en-US" dirty="0"/>
              <a:t>）</a:t>
            </a:r>
            <a:r>
              <a:rPr lang="en-US" altLang="zh-CN" dirty="0"/>
              <a:t>(excel</a:t>
            </a:r>
            <a:r>
              <a:rPr lang="zh-CN" altLang="en-US" dirty="0"/>
              <a:t>简单处理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网络编程</a:t>
            </a:r>
            <a:r>
              <a:rPr lang="zh-CN" altLang="en-US" dirty="0" smtClean="0"/>
              <a:t>：网站测试、</a:t>
            </a:r>
            <a:r>
              <a:rPr lang="zh-CN" altLang="en-US" dirty="0"/>
              <a:t>简单的网站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方法式：</a:t>
            </a:r>
            <a:r>
              <a:rPr lang="en-US" altLang="zh-CN" dirty="0" smtClean="0"/>
              <a:t>set() </a:t>
            </a:r>
            <a:r>
              <a:rPr lang="zh-CN" altLang="en-US" dirty="0" smtClean="0"/>
              <a:t>为空集合 或者 </a:t>
            </a:r>
            <a:r>
              <a:rPr lang="en-US" altLang="zh-CN" dirty="0" smtClean="0"/>
              <a:t>set(</a:t>
            </a:r>
            <a:r>
              <a:rPr lang="zh-CN" altLang="en-US" dirty="0"/>
              <a:t>序列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为序列转换而来。</a:t>
            </a:r>
            <a:endParaRPr lang="en-US" altLang="zh-CN" dirty="0" smtClean="0"/>
          </a:p>
          <a:p>
            <a:pPr lvl="1"/>
            <a:r>
              <a:rPr lang="zh-CN" altLang="en-US" dirty="0"/>
              <a:t>推导式：</a:t>
            </a:r>
            <a:r>
              <a:rPr lang="en-US" altLang="zh-CN" dirty="0" err="1"/>
              <a:t>a_set</a:t>
            </a:r>
            <a:r>
              <a:rPr lang="en-US" altLang="zh-CN" dirty="0"/>
              <a:t> = </a:t>
            </a:r>
            <a:r>
              <a:rPr lang="en-US" altLang="zh-CN" dirty="0" smtClean="0"/>
              <a:t>{_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if </a:t>
            </a:r>
            <a:r>
              <a:rPr lang="en-US" altLang="zh-CN" dirty="0" smtClean="0"/>
              <a:t>expression}</a:t>
            </a:r>
          </a:p>
          <a:p>
            <a:r>
              <a:rPr lang="zh-CN" altLang="en-US" dirty="0" smtClean="0"/>
              <a:t>集合方法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并、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补 等</a:t>
            </a:r>
            <a:r>
              <a:rPr lang="zh-CN" altLang="en-US" dirty="0"/>
              <a:t>集合</a:t>
            </a:r>
            <a:r>
              <a:rPr lang="zh-CN" altLang="en-US" dirty="0" smtClean="0"/>
              <a:t>运算。</a:t>
            </a:r>
            <a:r>
              <a:rPr lang="en-US" altLang="zh-CN" dirty="0" smtClean="0"/>
              <a:t>add() pop()</a:t>
            </a:r>
            <a:r>
              <a:rPr lang="zh-CN" altLang="en-US" dirty="0" smtClean="0"/>
              <a:t>列表方法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5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…} </a:t>
            </a:r>
          </a:p>
          <a:p>
            <a:pPr lvl="1"/>
            <a:r>
              <a:rPr lang="zh-CN" altLang="en-US" dirty="0" smtClean="0"/>
              <a:t>推导式：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expression}</a:t>
            </a:r>
          </a:p>
          <a:p>
            <a:r>
              <a:rPr lang="zh-CN" altLang="en-US" dirty="0"/>
              <a:t>访问</a:t>
            </a:r>
            <a:r>
              <a:rPr lang="en-US" altLang="zh-CN" dirty="0"/>
              <a:t>(key</a:t>
            </a:r>
            <a:r>
              <a:rPr lang="zh-CN" altLang="en-US" dirty="0"/>
              <a:t>或遍历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不能</a:t>
            </a:r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zh-CN" altLang="en-US" dirty="0"/>
              <a:t>来访问某个键的值。</a:t>
            </a:r>
            <a:r>
              <a:rPr lang="zh-CN" altLang="en-US" dirty="0" smtClean="0"/>
              <a:t>只能</a:t>
            </a:r>
            <a:r>
              <a:rPr lang="en-US" altLang="zh-CN" dirty="0" err="1" smtClean="0"/>
              <a:t>a_dict</a:t>
            </a:r>
            <a:r>
              <a:rPr lang="en-US" altLang="zh-CN" dirty="0" smtClean="0"/>
              <a:t>[key]</a:t>
            </a:r>
            <a:r>
              <a:rPr lang="zh-CN" altLang="en-US" dirty="0"/>
              <a:t>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遍历：</a:t>
            </a:r>
            <a:r>
              <a:rPr lang="en-US" altLang="zh-CN" dirty="0"/>
              <a:t> </a:t>
            </a:r>
            <a:r>
              <a:rPr lang="en-US" altLang="zh-CN" dirty="0" err="1" smtClean="0"/>
              <a:t>a_dict.iteritems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返回是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的元组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。直接遍历</a:t>
            </a:r>
            <a:r>
              <a:rPr lang="en-US" altLang="zh-CN" dirty="0" err="1" smtClean="0"/>
              <a:t>a_dict</a:t>
            </a:r>
            <a:r>
              <a:rPr lang="zh-CN" altLang="en-US" dirty="0" smtClean="0"/>
              <a:t>只能取到</a:t>
            </a:r>
            <a:r>
              <a:rPr lang="en-US" altLang="zh-CN" dirty="0" smtClean="0"/>
              <a:t>values</a:t>
            </a:r>
          </a:p>
          <a:p>
            <a:r>
              <a:rPr lang="zh-CN" altLang="en-US" dirty="0" smtClean="0"/>
              <a:t>其他方法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has_key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键存在判断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定义格式：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…):content</a:t>
            </a:r>
          </a:p>
          <a:p>
            <a:pPr lvl="1"/>
            <a:r>
              <a:rPr lang="zh-CN" altLang="en-US" dirty="0"/>
              <a:t>带*的形参：是一个元组，接收调用时的</a:t>
            </a:r>
            <a:r>
              <a:rPr lang="zh-CN" altLang="en-US" dirty="0" smtClean="0"/>
              <a:t>额外实参元素</a:t>
            </a:r>
            <a:r>
              <a:rPr lang="zh-CN" altLang="en-US" dirty="0"/>
              <a:t>到元组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带**的形参：是一个字典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接收</a:t>
            </a:r>
            <a:r>
              <a:rPr lang="zh-CN" altLang="en-US" dirty="0"/>
              <a:t>调用时的额外键值</a:t>
            </a:r>
            <a:r>
              <a:rPr lang="zh-CN" altLang="en-US" dirty="0" smtClean="0"/>
              <a:t>对实参到</a:t>
            </a:r>
            <a:r>
              <a:rPr lang="zh-CN" altLang="en-US" dirty="0"/>
              <a:t>字典里</a:t>
            </a:r>
            <a:endParaRPr lang="en-US" altLang="zh-CN" dirty="0" smtClean="0"/>
          </a:p>
          <a:p>
            <a:r>
              <a:rPr lang="zh-CN" altLang="en-US" dirty="0"/>
              <a:t>形参</a:t>
            </a:r>
            <a:r>
              <a:rPr lang="zh-CN" altLang="en-US" dirty="0" smtClean="0"/>
              <a:t>初始化：形参可以在函数定义时初始化。</a:t>
            </a:r>
            <a:r>
              <a:rPr lang="zh-CN" altLang="en-US" dirty="0"/>
              <a:t>函数调用时就</a:t>
            </a:r>
            <a:r>
              <a:rPr lang="zh-CN" altLang="en-US" dirty="0" smtClean="0"/>
              <a:t>可以不传已经初始化的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形参以实参值。（形参、实参均为代称）</a:t>
            </a:r>
            <a:endParaRPr lang="en-US" altLang="zh-CN" dirty="0" smtClean="0"/>
          </a:p>
          <a:p>
            <a:r>
              <a:rPr lang="zh-CN" altLang="en-US" dirty="0"/>
              <a:t>传参</a:t>
            </a:r>
            <a:r>
              <a:rPr lang="zh-CN" altLang="en-US" dirty="0" smtClean="0"/>
              <a:t>：不变量传值，可变量传引用。本质上都是传引用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2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会生成一个局部符号表： 变量引用首先在这个符号表里查找，然后</a:t>
            </a:r>
            <a:r>
              <a:rPr lang="zh-CN" altLang="en-US" dirty="0" smtClean="0"/>
              <a:t>在定义函数语句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所在的局部</a:t>
            </a:r>
            <a:r>
              <a:rPr lang="zh-CN" altLang="en-US" dirty="0"/>
              <a:t>符号表，然后是全局符号表，最后是内置名字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时形参</a:t>
            </a:r>
            <a:r>
              <a:rPr lang="zh-CN" altLang="en-US" dirty="0"/>
              <a:t>前</a:t>
            </a:r>
            <a:r>
              <a:rPr lang="zh-CN" altLang="en-US" dirty="0" smtClean="0"/>
              <a:t>带</a:t>
            </a:r>
            <a:r>
              <a:rPr lang="zh-CN" altLang="en-US" dirty="0"/>
              <a:t>*或</a:t>
            </a:r>
            <a:r>
              <a:rPr lang="zh-CN" altLang="en-US" dirty="0" smtClean="0"/>
              <a:t>**：</a:t>
            </a:r>
            <a:endParaRPr lang="en-US" altLang="zh-CN" dirty="0" smtClean="0"/>
          </a:p>
          <a:p>
            <a:pPr lvl="1"/>
            <a:r>
              <a:rPr lang="zh-CN" altLang="en-US" dirty="0"/>
              <a:t>带*：首先实参是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tuple,</a:t>
            </a:r>
            <a:r>
              <a:rPr lang="zh-CN" altLang="en-US" dirty="0"/>
              <a:t>会拆分为各个参数来有序赋值</a:t>
            </a:r>
            <a:r>
              <a:rPr lang="zh-CN" altLang="en-US" dirty="0" smtClean="0"/>
              <a:t>给各个形参</a:t>
            </a:r>
            <a:endParaRPr lang="en-US" altLang="zh-CN" dirty="0" smtClean="0"/>
          </a:p>
          <a:p>
            <a:pPr lvl="1"/>
            <a:r>
              <a:rPr lang="zh-CN" altLang="en-US" dirty="0"/>
              <a:t>带**：首先实参是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会拆分为各个</a:t>
            </a:r>
            <a:r>
              <a:rPr lang="en-US" altLang="zh-CN" dirty="0"/>
              <a:t>key-value</a:t>
            </a:r>
            <a:r>
              <a:rPr lang="zh-CN" altLang="en-US" dirty="0"/>
              <a:t>来</a:t>
            </a:r>
            <a:r>
              <a:rPr lang="zh-CN" altLang="en-US" dirty="0" smtClean="0"/>
              <a:t>对应名称赋值给各个形参</a:t>
            </a:r>
            <a:endParaRPr lang="en-US" altLang="zh-CN" dirty="0" smtClean="0"/>
          </a:p>
          <a:p>
            <a:r>
              <a:rPr lang="zh-CN" altLang="en-US" dirty="0"/>
              <a:t>重命名机制：一个函数定义之后，它的函数名会该函数所在空间的符号表中：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名称</a:t>
            </a:r>
            <a:r>
              <a:rPr lang="zh-CN" altLang="en-US" dirty="0"/>
              <a:t>指向该函数的函数体。所以这个名称是可以</a:t>
            </a:r>
            <a:r>
              <a:rPr lang="zh-CN" altLang="en-US" dirty="0" smtClean="0"/>
              <a:t>被当作变量来访问和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赋值给其他变量和被赋值，而</a:t>
            </a:r>
            <a:r>
              <a:rPr lang="zh-CN" altLang="en-US" dirty="0"/>
              <a:t>不是只能用来被调用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生成器函数的调用：只要</a:t>
            </a:r>
            <a:r>
              <a:rPr lang="zh-CN" altLang="en-US" dirty="0"/>
              <a:t>函数里有</a:t>
            </a:r>
            <a:r>
              <a:rPr lang="en-US" altLang="zh-CN" dirty="0"/>
              <a:t>yield</a:t>
            </a:r>
            <a:r>
              <a:rPr lang="zh-CN" altLang="en-US" dirty="0"/>
              <a:t>关键字</a:t>
            </a:r>
            <a:r>
              <a:rPr lang="zh-CN" altLang="en-US" dirty="0" smtClean="0"/>
              <a:t>，直接</a:t>
            </a:r>
            <a:r>
              <a:rPr lang="zh-CN" altLang="en-US" dirty="0"/>
              <a:t>调用该函数，则直接返回一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					</a:t>
            </a:r>
            <a:r>
              <a:rPr lang="zh-CN" altLang="en-US" dirty="0" smtClean="0"/>
              <a:t>生成器对象，函数里的代码都不会执行。</a:t>
            </a:r>
            <a:r>
              <a:rPr lang="zh-CN" altLang="en-US" dirty="0"/>
              <a:t>可以调用很多次，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返回的</a:t>
            </a:r>
            <a:r>
              <a:rPr lang="zh-CN" altLang="en-US" dirty="0"/>
              <a:t>是不同的生成器对象。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064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 , sorted(</a:t>
            </a:r>
            <a:r>
              <a:rPr lang="zh-CN" altLang="en-US" dirty="0"/>
              <a:t>迭代</a:t>
            </a:r>
            <a:r>
              <a:rPr lang="zh-CN" altLang="en-US" dirty="0" smtClean="0"/>
              <a:t>器对象</a:t>
            </a:r>
            <a:r>
              <a:rPr lang="en-US" altLang="zh-CN" dirty="0" smtClean="0"/>
              <a:t>)  ,</a:t>
            </a:r>
            <a:r>
              <a:rPr lang="zh-CN" altLang="en-US" dirty="0"/>
              <a:t> </a:t>
            </a:r>
            <a:r>
              <a:rPr lang="zh-CN" altLang="en-US" dirty="0" smtClean="0"/>
              <a:t>字符串序列</a:t>
            </a:r>
            <a:r>
              <a:rPr lang="en-US" altLang="zh-CN" dirty="0" smtClean="0"/>
              <a:t>.join(‘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index ,value</a:t>
            </a:r>
            <a:r>
              <a:rPr lang="zh-CN" altLang="en-US" dirty="0" smtClean="0"/>
              <a:t>的元组迭代器对象，便于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循环得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到索引</a:t>
            </a:r>
            <a:endParaRPr lang="en-US" altLang="zh-CN" dirty="0" smtClean="0"/>
          </a:p>
          <a:p>
            <a:r>
              <a:rPr lang="en-US" altLang="zh-CN" dirty="0" smtClean="0"/>
              <a:t>zip(list1,list2)</a:t>
            </a:r>
            <a:r>
              <a:rPr lang="zh-CN" altLang="en-US" dirty="0"/>
              <a:t>可以同时对多个</a:t>
            </a:r>
            <a:r>
              <a:rPr lang="en-US" altLang="zh-CN" dirty="0"/>
              <a:t>list</a:t>
            </a:r>
            <a:r>
              <a:rPr lang="zh-CN" altLang="en-US" dirty="0"/>
              <a:t>进行</a:t>
            </a:r>
            <a:r>
              <a:rPr lang="zh-CN" altLang="en-US" dirty="0" smtClean="0"/>
              <a:t>遍历一一对应</a:t>
            </a:r>
            <a:endParaRPr lang="en-US" altLang="zh-CN" dirty="0" smtClean="0"/>
          </a:p>
          <a:p>
            <a:r>
              <a:rPr lang="zh-CN" altLang="en-US" dirty="0" smtClean="0"/>
              <a:t>匿名函数：没有直接创建的方法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ambda</a:t>
            </a:r>
            <a:r>
              <a:rPr lang="zh-CN" altLang="en-US" dirty="0" smtClean="0"/>
              <a:t>表达式创建</a:t>
            </a:r>
            <a:r>
              <a:rPr lang="zh-CN" altLang="en-US" dirty="0"/>
              <a:t>简单的匿名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2"/>
            <a:r>
              <a:rPr lang="zh-CN" altLang="en-US" dirty="0" smtClean="0"/>
              <a:t>定义格式：</a:t>
            </a:r>
            <a:r>
              <a:rPr lang="en-US" altLang="zh-CN" dirty="0" smtClean="0"/>
              <a:t>lambda </a:t>
            </a:r>
            <a:r>
              <a:rPr lang="zh-CN" altLang="en-US" dirty="0"/>
              <a:t>形参表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ap-reduce</a:t>
            </a:r>
            <a:r>
              <a:rPr lang="zh-CN" altLang="en-US" dirty="0" smtClean="0"/>
              <a:t>支持：</a:t>
            </a:r>
            <a:endParaRPr lang="en-US" altLang="zh-CN" dirty="0" smtClean="0"/>
          </a:p>
          <a:p>
            <a:pPr lvl="1"/>
            <a:r>
              <a:rPr lang="en-US" altLang="zh-CN" dirty="0"/>
              <a:t>filter(</a:t>
            </a:r>
            <a:r>
              <a:rPr lang="en-US" altLang="zh-CN" dirty="0" err="1"/>
              <a:t>functon</a:t>
            </a:r>
            <a:r>
              <a:rPr lang="en-US" altLang="zh-CN" dirty="0"/>
              <a:t>, list)</a:t>
            </a:r>
            <a:r>
              <a:rPr lang="zh-CN" altLang="en-US" dirty="0"/>
              <a:t>可以返回</a:t>
            </a:r>
            <a:r>
              <a:rPr lang="en-US" altLang="zh-CN" dirty="0"/>
              <a:t>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处理返回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map(function, list)</a:t>
            </a:r>
            <a:r>
              <a:rPr lang="zh-CN" altLang="en-US" dirty="0"/>
              <a:t>可以返回对</a:t>
            </a:r>
            <a:r>
              <a:rPr lang="en-US" altLang="zh-CN" dirty="0"/>
              <a:t>list</a:t>
            </a:r>
            <a:r>
              <a:rPr lang="zh-CN" altLang="en-US" dirty="0"/>
              <a:t>每个元素都</a:t>
            </a:r>
            <a:r>
              <a:rPr lang="en-US" altLang="zh-CN" dirty="0"/>
              <a:t>function</a:t>
            </a:r>
            <a:r>
              <a:rPr lang="zh-CN" altLang="en-US" dirty="0"/>
              <a:t>处理后的结果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reduce(function, list, </a:t>
            </a:r>
            <a:r>
              <a:rPr lang="en-US" altLang="zh-CN" dirty="0" err="1"/>
              <a:t>initialval-iflistnull</a:t>
            </a:r>
            <a:r>
              <a:rPr lang="en-US" altLang="zh-CN" dirty="0"/>
              <a:t>) </a:t>
            </a:r>
            <a:r>
              <a:rPr lang="zh-CN" altLang="en-US" dirty="0"/>
              <a:t>先</a:t>
            </a:r>
            <a:r>
              <a:rPr lang="zh-CN" altLang="en-US" dirty="0" smtClean="0"/>
              <a:t>用</a:t>
            </a:r>
            <a:r>
              <a:rPr lang="en-US" altLang="zh-CN" dirty="0"/>
              <a:t>function</a:t>
            </a:r>
            <a:r>
              <a:rPr lang="zh-CN" altLang="en-US" dirty="0"/>
              <a:t>处理</a:t>
            </a:r>
            <a:r>
              <a:rPr lang="en-US" altLang="zh-CN" dirty="0"/>
              <a:t>list</a:t>
            </a:r>
            <a:r>
              <a:rPr lang="zh-CN" altLang="en-US" dirty="0"/>
              <a:t>前两个元素，将结果和</a:t>
            </a:r>
            <a:r>
              <a:rPr lang="en-US" altLang="zh-CN" dirty="0"/>
              <a:t>list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个元素用</a:t>
            </a:r>
            <a:r>
              <a:rPr lang="en-US" altLang="zh-CN" dirty="0"/>
              <a:t>function</a:t>
            </a:r>
            <a:r>
              <a:rPr lang="zh-CN" altLang="en-US" dirty="0"/>
              <a:t>处理，直至处理完</a:t>
            </a:r>
            <a:r>
              <a:rPr lang="en-US" altLang="zh-CN" dirty="0"/>
              <a:t>list</a:t>
            </a:r>
            <a:r>
              <a:rPr lang="zh-CN" altLang="en-US" dirty="0"/>
              <a:t>返回最终结果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元素返回该元素，无元素返回</a:t>
            </a:r>
            <a:r>
              <a:rPr lang="en-US" altLang="zh-CN" dirty="0" err="1"/>
              <a:t>initialval-iflistnull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122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044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基本格式：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className:content</a:t>
            </a:r>
            <a:endParaRPr lang="en-US" altLang="zh-CN" dirty="0" smtClean="0"/>
          </a:p>
          <a:p>
            <a:pPr lvl="1"/>
            <a:r>
              <a:rPr lang="zh-CN" altLang="en-US" dirty="0"/>
              <a:t>属性定义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局部变量会被当作静态属性。所有的实例只会获得这种属性的引用，不会新建。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可以</a:t>
            </a:r>
            <a:r>
              <a:rPr lang="en-US" altLang="zh-CN" dirty="0" err="1" smtClean="0"/>
              <a:t>className.attri</a:t>
            </a:r>
            <a:r>
              <a:rPr lang="zh-CN" altLang="en-US" dirty="0" smtClean="0"/>
              <a:t>方式访问局部变量。但</a:t>
            </a:r>
            <a:r>
              <a:rPr lang="en-US" altLang="zh-CN" dirty="0" err="1" smtClean="0"/>
              <a:t>self.att</a:t>
            </a:r>
            <a:r>
              <a:rPr lang="zh-CN" altLang="en-US" dirty="0" smtClean="0"/>
              <a:t>方式定义的属性访问不到。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在方法中用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来定义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self.name=‘</a:t>
            </a:r>
            <a:r>
              <a:rPr lang="en-US" altLang="zh-CN" dirty="0" err="1" smtClean="0"/>
              <a:t>xiaoming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。静态方法中定义的是静态属性，实例方法中定义的是实例</a:t>
            </a:r>
            <a:r>
              <a:rPr lang="zh-CN" altLang="en-US" dirty="0"/>
              <a:t>属性。所有的实例都会新建自己的这种属性的内存空间，互补影响。</a:t>
            </a:r>
            <a:endParaRPr lang="en-US" altLang="zh-CN" dirty="0"/>
          </a:p>
          <a:p>
            <a:pPr lvl="2"/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newAttri</a:t>
            </a:r>
            <a:r>
              <a:rPr lang="zh-CN" altLang="en-US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可以给实例新增一个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属性，值为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className.newAttri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可以给类新增一个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实例方法：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(self, …) :content  </a:t>
            </a:r>
            <a:r>
              <a:rPr lang="zh-CN" altLang="en-US" dirty="0" smtClean="0"/>
              <a:t>。且</a:t>
            </a:r>
            <a:r>
              <a:rPr lang="zh-CN" altLang="en-US" dirty="0"/>
              <a:t>参数至少有</a:t>
            </a:r>
            <a:r>
              <a:rPr lang="en-US" altLang="zh-CN" dirty="0" smtClean="0"/>
              <a:t>self</a:t>
            </a:r>
          </a:p>
          <a:p>
            <a:pPr lvl="2"/>
            <a:r>
              <a:rPr lang="zh-CN" altLang="en-US" dirty="0" smtClean="0"/>
              <a:t>静态方法：</a:t>
            </a:r>
            <a:r>
              <a:rPr lang="en-US" altLang="zh-CN" dirty="0"/>
              <a:t> 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或者</a:t>
            </a:r>
            <a:r>
              <a:rPr lang="en-US" altLang="zh-CN" dirty="0"/>
              <a:t>@</a:t>
            </a:r>
            <a:r>
              <a:rPr lang="en-US" altLang="zh-CN" dirty="0" err="1"/>
              <a:t>classmethod</a:t>
            </a:r>
            <a:r>
              <a:rPr lang="zh-CN" altLang="en-US" dirty="0" smtClean="0"/>
              <a:t>加到一个方法上，该方法无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访问其他方法和属性：</a:t>
            </a:r>
            <a:r>
              <a:rPr lang="en-US" altLang="zh-CN" dirty="0" err="1" smtClean="0"/>
              <a:t>self.methodName</a:t>
            </a:r>
            <a:r>
              <a:rPr lang="en-US" altLang="zh-CN" dirty="0" smtClean="0"/>
              <a:t> (…) </a:t>
            </a:r>
            <a:r>
              <a:rPr lang="en-US" altLang="zh-CN" dirty="0" err="1" smtClean="0"/>
              <a:t>self.attrName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…)</a:t>
            </a:r>
          </a:p>
          <a:p>
            <a:pPr lvl="1"/>
            <a:r>
              <a:rPr lang="zh-CN" altLang="en-US" dirty="0" smtClean="0"/>
              <a:t>字符串输出</a:t>
            </a:r>
            <a:r>
              <a:rPr lang="en-US" altLang="zh-CN" dirty="0" smtClean="0"/>
              <a:t>:</a:t>
            </a:r>
            <a:r>
              <a:rPr lang="zh-CN" altLang="en-US" dirty="0"/>
              <a:t>定义</a:t>
            </a:r>
            <a:r>
              <a:rPr lang="en-US" altLang="zh-CN" dirty="0"/>
              <a:t>__</a:t>
            </a:r>
            <a:r>
              <a:rPr lang="en-US" altLang="zh-CN" dirty="0" err="1"/>
              <a:t>repr</a:t>
            </a:r>
            <a:r>
              <a:rPr lang="en-US" altLang="zh-CN" dirty="0"/>
              <a:t>__()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不允许有非静态方法也非实例方法的函数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1307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格式：直接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(…)  </a:t>
            </a:r>
          </a:p>
          <a:p>
            <a:pPr lvl="1"/>
            <a:r>
              <a:rPr lang="zh-CN" altLang="en-US" dirty="0"/>
              <a:t>调用的方法：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endParaRPr lang="en-US" altLang="zh-CN" dirty="0" smtClean="0"/>
          </a:p>
          <a:p>
            <a:r>
              <a:rPr lang="zh-CN" altLang="en-US" dirty="0" smtClean="0"/>
              <a:t>实例直接访问属性：实例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一种格式。不像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这种动态格式。</a:t>
            </a:r>
            <a:endParaRPr lang="en-US" altLang="zh-CN" dirty="0" smtClean="0"/>
          </a:p>
          <a:p>
            <a:r>
              <a:rPr lang="zh-CN" altLang="en-US" dirty="0" smtClean="0"/>
              <a:t>实例访问方法：类似访问属性只能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910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封装、</a:t>
            </a:r>
            <a:r>
              <a:rPr lang="zh-CN" altLang="en-US" dirty="0" smtClean="0"/>
              <a:t>继承、多态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 </a:t>
            </a:r>
            <a:r>
              <a:rPr lang="zh-CN" altLang="en-US" dirty="0" smtClean="0"/>
              <a:t>方法、属性以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开头即被私有化的，其他地方不能访问，包括子类，其他都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可以访问。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zh-CN" altLang="en-US" dirty="0"/>
              <a:t>：需要显式从</a:t>
            </a:r>
            <a:r>
              <a:rPr lang="en-US" altLang="zh-CN" dirty="0"/>
              <a:t>object</a:t>
            </a:r>
            <a:r>
              <a:rPr lang="zh-CN" altLang="en-US" dirty="0"/>
              <a:t>继承：</a:t>
            </a:r>
            <a:r>
              <a:rPr lang="en-US" altLang="zh-CN" dirty="0"/>
              <a:t>class A(object):</a:t>
            </a:r>
            <a:r>
              <a:rPr lang="en-US" altLang="zh-CN" dirty="0" smtClean="0"/>
              <a:t>pass</a:t>
            </a:r>
          </a:p>
          <a:p>
            <a:pPr lvl="1"/>
            <a:r>
              <a:rPr lang="zh-CN" altLang="en-US" dirty="0"/>
              <a:t>基类属性和方法的访问：用</a:t>
            </a:r>
            <a:r>
              <a:rPr lang="en-US" altLang="zh-CN" dirty="0"/>
              <a:t>self.</a:t>
            </a:r>
            <a:r>
              <a:rPr lang="zh-CN" altLang="en-US" dirty="0"/>
              <a:t>来访问到基类定义在类空间</a:t>
            </a:r>
            <a:r>
              <a:rPr lang="zh-CN" altLang="en-US" dirty="0" smtClean="0"/>
              <a:t>的非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开头的名称</a:t>
            </a:r>
            <a:endParaRPr lang="en-US" altLang="zh-CN" dirty="0" smtClean="0"/>
          </a:p>
          <a:p>
            <a:r>
              <a:rPr lang="zh-CN" altLang="en-US" dirty="0" smtClean="0"/>
              <a:t>覆盖：同名方法里需要</a:t>
            </a:r>
            <a:r>
              <a:rPr lang="zh-CN" altLang="en-US" dirty="0"/>
              <a:t>访问父类同名方法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静态方法：</a:t>
            </a:r>
            <a:r>
              <a:rPr lang="en-US" altLang="zh-CN" dirty="0" err="1" smtClean="0"/>
              <a:t>BaseClassName.methodName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实例方法：</a:t>
            </a:r>
            <a:r>
              <a:rPr lang="en-US" altLang="zh-CN" dirty="0" err="1" smtClean="0"/>
              <a:t>BaseClassName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多态：继承和覆盖保证了多态：同一个方法，可以选择不同的实现。</a:t>
            </a:r>
            <a:r>
              <a:rPr lang="zh-CN" altLang="en-US" dirty="0"/>
              <a:t>既可以使用</a:t>
            </a:r>
            <a:r>
              <a:rPr lang="zh-CN" altLang="en-US" dirty="0" smtClean="0"/>
              <a:t>自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己</a:t>
            </a:r>
            <a:r>
              <a:rPr lang="zh-CN" altLang="en-US" dirty="0"/>
              <a:t>重写的同父类名</a:t>
            </a:r>
            <a:r>
              <a:rPr lang="zh-CN" altLang="en-US" dirty="0" smtClean="0"/>
              <a:t>方法来实现，</a:t>
            </a:r>
            <a:r>
              <a:rPr lang="zh-CN" altLang="en-US" dirty="0"/>
              <a:t>也</a:t>
            </a:r>
            <a:r>
              <a:rPr lang="zh-CN" altLang="en-US" dirty="0" smtClean="0"/>
              <a:t>可以直接使用父</a:t>
            </a:r>
            <a:r>
              <a:rPr lang="zh-CN" altLang="en-US" dirty="0"/>
              <a:t>类的</a:t>
            </a:r>
            <a:r>
              <a:rPr lang="zh-CN" altLang="en-US" dirty="0" smtClean="0"/>
              <a:t>方法实现。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2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空类的作用：</a:t>
            </a:r>
            <a:r>
              <a:rPr lang="en-US" altLang="zh-CN" dirty="0"/>
              <a:t>class A():pass </a:t>
            </a:r>
            <a:r>
              <a:rPr lang="zh-CN" altLang="en-US" dirty="0"/>
              <a:t>可以绑定数据结构：。比如 </a:t>
            </a:r>
            <a:r>
              <a:rPr lang="en-US" altLang="zh-CN" dirty="0"/>
              <a:t>a = A() </a:t>
            </a:r>
            <a:r>
              <a:rPr lang="en-US" altLang="zh-CN" dirty="0" err="1"/>
              <a:t>a.data</a:t>
            </a:r>
            <a:r>
              <a:rPr lang="en-US" altLang="zh-CN" dirty="0"/>
              <a:t> = ‘</a:t>
            </a:r>
            <a:r>
              <a:rPr lang="en-US" altLang="zh-CN" dirty="0" err="1"/>
              <a:t>abc</a:t>
            </a:r>
            <a:r>
              <a:rPr lang="en-US" altLang="zh-CN" dirty="0"/>
              <a:t>’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/>
              <a:t>因为实例可以新增属性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相关函数：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type) </a:t>
            </a:r>
            <a:r>
              <a:rPr lang="zh-CN" altLang="en-US" dirty="0" smtClean="0"/>
              <a:t>类型判断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issubclass</a:t>
            </a:r>
            <a:r>
              <a:rPr lang="en-US" altLang="zh-CN" dirty="0" smtClean="0"/>
              <a:t>(subclass, superclass)</a:t>
            </a:r>
            <a:r>
              <a:rPr lang="zh-CN" altLang="en-US" dirty="0" smtClean="0"/>
              <a:t>是则为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86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生成器型</a:t>
            </a:r>
            <a:r>
              <a:rPr lang="zh-CN" altLang="en-US" dirty="0" smtClean="0"/>
              <a:t>列表：定义：</a:t>
            </a:r>
            <a:r>
              <a:rPr lang="en-US" altLang="zh-CN" dirty="0"/>
              <a:t>gen = (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range(1,100,1</a:t>
            </a:r>
            <a:r>
              <a:rPr lang="en-US" altLang="zh-CN" dirty="0" smtClean="0"/>
              <a:t>))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是一个生成器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定义时，没有生成列表元素在内存中。迭代生成器时，每次迭代计算出下一个列表元素。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生成器是用来迭代的，且只能迭代一次。迭代完不会再产生元素。可以减少内存开销。</a:t>
            </a:r>
            <a:endParaRPr lang="en-US" altLang="zh-CN" dirty="0" smtClean="0"/>
          </a:p>
          <a:p>
            <a:r>
              <a:rPr lang="zh-CN" altLang="en-US" dirty="0" smtClean="0"/>
              <a:t>函数里有</a:t>
            </a:r>
            <a:r>
              <a:rPr lang="en-US" altLang="zh-CN" dirty="0" err="1" smtClean="0"/>
              <a:t>yeild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调用函数返回</a:t>
            </a:r>
            <a:r>
              <a:rPr lang="zh-CN" altLang="en-US" dirty="0"/>
              <a:t>一个生成器</a:t>
            </a:r>
            <a:r>
              <a:rPr lang="zh-CN" altLang="en-US" dirty="0" smtClean="0"/>
              <a:t>对象。函数本身未执行。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迭代生成器：第一次迭代，执行函数到遇到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没遇到则退出迭代器。第二次迭代，继续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语句的下一条语句，直至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再遇到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语句，计算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后的表达式的值返回。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直至函数执行完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next</a:t>
            </a:r>
            <a:r>
              <a:rPr lang="zh-CN" altLang="en-US" dirty="0"/>
              <a:t>或用</a:t>
            </a:r>
            <a:r>
              <a:rPr lang="en-US" altLang="zh-CN" dirty="0"/>
              <a:t>for in </a:t>
            </a:r>
            <a:r>
              <a:rPr lang="zh-CN" altLang="en-US" dirty="0"/>
              <a:t>才能让迭代器对象运行</a:t>
            </a:r>
            <a:r>
              <a:rPr lang="en-US" altLang="zh-CN" dirty="0"/>
              <a:t>-</a:t>
            </a:r>
            <a:r>
              <a:rPr lang="zh-CN" altLang="en-US" dirty="0"/>
              <a:t>取值退出</a:t>
            </a:r>
            <a:r>
              <a:rPr lang="en-US" altLang="zh-CN" dirty="0"/>
              <a:t>-</a:t>
            </a:r>
            <a:r>
              <a:rPr lang="zh-CN" altLang="en-US" dirty="0"/>
              <a:t>再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是怎么解决这些问题的？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解释器的原因部分和语言设计的原因部分</a:t>
            </a:r>
          </a:p>
        </p:txBody>
      </p:sp>
    </p:spTree>
    <p:extLst>
      <p:ext uri="{BB962C8B-B14F-4D97-AF65-F5344CB8AC3E}">
        <p14:creationId xmlns:p14="http://schemas.microsoft.com/office/powerpoint/2010/main" val="2608235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一个闭包是一个包含</a:t>
            </a:r>
            <a:r>
              <a:rPr lang="zh-CN" altLang="en-US" dirty="0"/>
              <a:t>独立的</a:t>
            </a:r>
            <a:r>
              <a:rPr lang="zh-CN" altLang="en-US" dirty="0" smtClean="0"/>
              <a:t>变量、函数的实体、实例。闭包之间不共享数据。</a:t>
            </a:r>
            <a:endParaRPr lang="en-US" altLang="zh-CN" dirty="0" smtClean="0"/>
          </a:p>
          <a:p>
            <a:r>
              <a:rPr lang="zh-CN" altLang="en-US" dirty="0" smtClean="0"/>
              <a:t>闭包的声明：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,,,}//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实例看作是快速的函数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闭包的性质：其中值为函数的函数可以访问到其他键值对。如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,{}</a:t>
            </a:r>
            <a:r>
              <a:rPr lang="zh-CN" altLang="en-US" dirty="0" smtClean="0"/>
              <a:t>中的函数中可以用</a:t>
            </a:r>
            <a:r>
              <a:rPr lang="en-US" altLang="zh-CN" dirty="0" smtClean="0"/>
              <a:t>this</a:t>
            </a:r>
          </a:p>
          <a:p>
            <a:r>
              <a:rPr lang="zh-CN" altLang="en-US" dirty="0" smtClean="0"/>
              <a:t>内存空间中创建一个闭包：如内存空间中创建一个实体实例一样。</a:t>
            </a:r>
            <a:endParaRPr lang="en-US" altLang="zh-CN" dirty="0"/>
          </a:p>
          <a:p>
            <a:r>
              <a:rPr lang="zh-CN" altLang="en-US" dirty="0" smtClean="0"/>
              <a:t>产生一个闭包：创建一个实例，调用一个返回自定义函数的函数。</a:t>
            </a:r>
            <a:endParaRPr lang="en-US" altLang="zh-CN" dirty="0" smtClean="0"/>
          </a:p>
          <a:p>
            <a:r>
              <a:rPr lang="zh-CN" altLang="en-US" dirty="0" smtClean="0"/>
              <a:t>定义闭包的方便性：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直接定义一个实例，且后面可加属性。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需要先定义方法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该方法才能访问到新属性，实例创建后可以新加属性。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实例不能新加属性。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8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：无参注解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注解的效果：让被注解函数名称指向注解函数的返回值。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加在函数定义上，</a:t>
            </a:r>
            <a:r>
              <a:rPr lang="en-US" altLang="zh-CN" dirty="0" smtClean="0"/>
              <a:t>									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就是注解函数名称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已有的比如：静态方法注解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classmethod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自定义：有且只有一个形参，该形参会被赋值为被</a:t>
            </a:r>
            <a:r>
              <a:rPr lang="zh-CN" altLang="en-US" dirty="0"/>
              <a:t>注解</a:t>
            </a:r>
            <a:r>
              <a:rPr lang="zh-CN" altLang="en-US" dirty="0" smtClean="0"/>
              <a:t>函数</a:t>
            </a:r>
            <a:r>
              <a:rPr lang="zh-CN" altLang="en-US" dirty="0"/>
              <a:t>的</a:t>
            </a:r>
            <a:r>
              <a:rPr lang="zh-CN" altLang="en-US" dirty="0" smtClean="0"/>
              <a:t>引用</a:t>
            </a:r>
            <a:r>
              <a:rPr lang="zh-CN" altLang="en-US" dirty="0"/>
              <a:t>，返回值会赋给被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函数</a:t>
            </a:r>
            <a:r>
              <a:rPr lang="zh-CN" altLang="en-US" dirty="0"/>
              <a:t>名称</a:t>
            </a:r>
            <a:r>
              <a:rPr lang="zh-CN" altLang="en-US" dirty="0" smtClean="0"/>
              <a:t>。（可以没有返回值）</a:t>
            </a:r>
          </a:p>
          <a:p>
            <a:pPr marL="342900" lvl="1" indent="-342900"/>
            <a:r>
              <a:rPr lang="zh-CN" altLang="en-US" dirty="0" smtClean="0"/>
              <a:t>注解用于包装、代理一个函数：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注解函数需要定义为闭包格式，即内部自定义一个函数，并返回这个函数。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这个返回的函数就是被注解函数的代理函数</a:t>
            </a:r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9162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：带参注解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注解的效果：让被注解函数名称指向注解函数的返回</a:t>
            </a:r>
            <a:r>
              <a:rPr lang="zh-CN" altLang="en-US" dirty="0" smtClean="0"/>
              <a:t>值的调用的返回值。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/>
              <a:t>@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(key1=val2,…)</a:t>
            </a:r>
            <a:r>
              <a:rPr lang="zh-CN" altLang="en-US" dirty="0" smtClean="0"/>
              <a:t>加</a:t>
            </a:r>
            <a:r>
              <a:rPr lang="zh-CN" altLang="en-US" dirty="0"/>
              <a:t>在函数定义上，</a:t>
            </a:r>
            <a:r>
              <a:rPr lang="en-US" altLang="zh-CN" dirty="0"/>
              <a:t>						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functionName</a:t>
            </a:r>
            <a:r>
              <a:rPr lang="zh-CN" altLang="en-US" dirty="0" smtClean="0"/>
              <a:t>就是</a:t>
            </a:r>
            <a:r>
              <a:rPr lang="zh-CN" altLang="en-US" dirty="0"/>
              <a:t>注解</a:t>
            </a:r>
            <a:r>
              <a:rPr lang="zh-CN" altLang="en-US" dirty="0" smtClean="0"/>
              <a:t>函数名称</a:t>
            </a:r>
            <a:endParaRPr lang="en-US" altLang="zh-CN" dirty="0" smtClean="0"/>
          </a:p>
          <a:p>
            <a:r>
              <a:rPr lang="zh-CN" altLang="en-US" dirty="0" smtClean="0"/>
              <a:t>注解函数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框架中：如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路径匹配注解</a:t>
            </a:r>
            <a:endParaRPr lang="en-US" altLang="zh-CN" dirty="0" smtClean="0"/>
          </a:p>
          <a:p>
            <a:pPr lvl="1"/>
            <a:r>
              <a:rPr lang="zh-CN" altLang="en-US" dirty="0"/>
              <a:t>自定义</a:t>
            </a:r>
            <a:r>
              <a:rPr lang="zh-CN" altLang="en-US" dirty="0" smtClean="0"/>
              <a:t>：形参是注解需要的参数，返回值会被当作函数名称再次调用所以须是函数名称，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而返回值被调用之后的返回值会被赋值给被注解函数名称。返回值函数的输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入有且只有一个形参，调用时会被赋值为被注解函数名称。</a:t>
            </a:r>
            <a:endParaRPr lang="en-US" altLang="zh-CN" dirty="0" smtClean="0"/>
          </a:p>
          <a:p>
            <a:r>
              <a:rPr lang="zh-CN" altLang="en-US" dirty="0"/>
              <a:t>注解用于包装、代理一个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注解</a:t>
            </a:r>
            <a:r>
              <a:rPr lang="zh-CN" altLang="en-US" dirty="0" smtClean="0"/>
              <a:t>函数及其返回值函数需要</a:t>
            </a:r>
            <a:r>
              <a:rPr lang="zh-CN" altLang="en-US" dirty="0"/>
              <a:t>定义为闭包格式，即内部自定义一个函数，并返回这个函数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注解函数的返回值调用返回的函数</a:t>
            </a:r>
            <a:r>
              <a:rPr lang="zh-CN" altLang="en-US" dirty="0"/>
              <a:t>就是被注解函数的代理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777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注解函数的执行时间：扫描被注解的函数的时候。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个函数可以多次被注解：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多个注解函数的执行顺序：由下到上。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最上面的注解函数的返回值被赋值给被注解函数名称。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3820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序列化、反序列化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序列化：将一个</a:t>
            </a:r>
            <a:r>
              <a:rPr lang="en-US" altLang="zh-CN" dirty="0"/>
              <a:t>python</a:t>
            </a:r>
            <a:r>
              <a:rPr lang="zh-CN" altLang="en-US" dirty="0"/>
              <a:t>数据结构对象转换为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基本类型的序列化：</a:t>
            </a:r>
            <a:r>
              <a:rPr lang="en-US" altLang="zh-CN" dirty="0" smtClean="0"/>
              <a:t>int,float,,</a:t>
            </a:r>
            <a:r>
              <a:rPr lang="en-US" altLang="zh-CN" dirty="0" err="1" smtClean="0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类实例的序列化：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default=</a:t>
            </a:r>
            <a:r>
              <a:rPr lang="zh-CN" altLang="en-US" dirty="0" smtClean="0"/>
              <a:t>返回字典的函数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函数常用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/>
              <a:t>obj</a:t>
            </a:r>
            <a:r>
              <a:rPr lang="en-US" altLang="zh-CN" dirty="0" err="1" smtClean="0"/>
              <a:t>_json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/>
              <a:t>default=lambda o : o.__</a:t>
            </a:r>
            <a:r>
              <a:rPr lang="en-US" altLang="zh-CN" dirty="0" err="1"/>
              <a:t>dict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键或值含有中文：</a:t>
            </a:r>
            <a:r>
              <a:rPr lang="en-US" altLang="zh-CN" dirty="0"/>
              <a:t>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默认中文编码是</a:t>
            </a:r>
            <a:r>
              <a:rPr lang="en-US" altLang="zh-CN" dirty="0" smtClean="0"/>
              <a:t>Unicode</a:t>
            </a:r>
            <a:br>
              <a:rPr lang="en-US" altLang="zh-CN" dirty="0" smtClean="0"/>
            </a:br>
            <a:r>
              <a:rPr lang="en-US" altLang="zh-CN" dirty="0" smtClean="0"/>
              <a:t>				  </a:t>
            </a:r>
            <a:r>
              <a:rPr lang="zh-CN" altLang="en-US" dirty="0" smtClean="0"/>
              <a:t>对于显示和输出到文件，中文就不会是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反序列化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字符串转换为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/>
              <a:t>数据结构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基本类型的反序列化：</a:t>
            </a:r>
            <a:r>
              <a:rPr lang="en-US" altLang="zh-CN" dirty="0"/>
              <a:t> int,float,,</a:t>
            </a:r>
            <a:r>
              <a:rPr lang="en-US" altLang="zh-CN" dirty="0" err="1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类实例的反序列化：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object_hook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返回对象的函数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函数可用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键或值中含有中文：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之后，再次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，来显示中文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常用参数：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</a:t>
            </a:r>
            <a:r>
              <a:rPr lang="en-US" altLang="zh-CN" dirty="0" err="1" smtClean="0"/>
              <a:t>sort_keys</a:t>
            </a:r>
            <a:r>
              <a:rPr lang="en-US" altLang="zh-CN" dirty="0" smtClean="0"/>
              <a:t>=True, 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indent=4</a:t>
            </a:r>
          </a:p>
        </p:txBody>
      </p:sp>
    </p:spTree>
    <p:extLst>
      <p:ext uri="{BB962C8B-B14F-4D97-AF65-F5344CB8AC3E}">
        <p14:creationId xmlns:p14="http://schemas.microsoft.com/office/powerpoint/2010/main" val="4075824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-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关闭：</a:t>
            </a:r>
            <a:r>
              <a:rPr lang="en-US" altLang="zh-CN" dirty="0"/>
              <a:t>f = open(file, mode)</a:t>
            </a:r>
            <a:r>
              <a:rPr lang="zh-CN" altLang="en-US" dirty="0"/>
              <a:t>返回文件对象</a:t>
            </a:r>
            <a:r>
              <a:rPr lang="en-US" altLang="zh-CN" dirty="0"/>
              <a:t>.. w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都可以没文件自动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读：</a:t>
            </a:r>
            <a:r>
              <a:rPr lang="en-US" altLang="zh-CN" dirty="0" err="1" smtClean="0"/>
              <a:t>f.read</a:t>
            </a:r>
            <a:r>
              <a:rPr lang="en-US" altLang="zh-CN" dirty="0" smtClean="0"/>
              <a:t>(size</a:t>
            </a:r>
            <a:r>
              <a:rPr lang="en-US" altLang="zh-CN" dirty="0"/>
              <a:t>)  </a:t>
            </a:r>
            <a:r>
              <a:rPr lang="en-US" altLang="zh-CN" dirty="0" err="1"/>
              <a:t>f.readline</a:t>
            </a:r>
            <a:r>
              <a:rPr lang="en-US" altLang="zh-CN" dirty="0"/>
              <a:t>() </a:t>
            </a:r>
            <a:r>
              <a:rPr lang="zh-CN" altLang="en-US" dirty="0"/>
              <a:t>返回第一行：换行符会自动加上</a:t>
            </a:r>
            <a:r>
              <a:rPr lang="en-US" altLang="zh-CN" dirty="0"/>
              <a:t>--</a:t>
            </a:r>
            <a:r>
              <a:rPr lang="zh-CN" altLang="en-US" dirty="0"/>
              <a:t>即保留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pPr lvl="1"/>
            <a:r>
              <a:rPr lang="zh-CN" altLang="en-US" dirty="0" smtClean="0"/>
              <a:t>写：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关闭：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文件指针移动：</a:t>
            </a:r>
            <a:r>
              <a:rPr lang="en-US" altLang="zh-CN" dirty="0" smtClean="0"/>
              <a:t>seek(</a:t>
            </a:r>
            <a:r>
              <a:rPr lang="en-US" altLang="zh-CN" dirty="0"/>
              <a:t>offset [,from</a:t>
            </a:r>
            <a:r>
              <a:rPr lang="en-US" altLang="zh-CN" dirty="0" smtClean="0"/>
              <a:t>])</a:t>
            </a:r>
            <a:r>
              <a:rPr lang="zh-CN" altLang="en-US" dirty="0" smtClean="0"/>
              <a:t>文件指针移动位置</a:t>
            </a:r>
            <a:r>
              <a:rPr lang="en-US" altLang="zh-CN" dirty="0" smtClean="0"/>
              <a:t>   tell()</a:t>
            </a:r>
            <a:r>
              <a:rPr lang="zh-CN" altLang="en-US" dirty="0" smtClean="0"/>
              <a:t>当前位置</a:t>
            </a:r>
            <a:endParaRPr lang="en-US" altLang="zh-CN" dirty="0" smtClean="0"/>
          </a:p>
          <a:p>
            <a:r>
              <a:rPr lang="zh-CN" altLang="en-US" dirty="0"/>
              <a:t>用完文件自动关闭：</a:t>
            </a:r>
            <a:r>
              <a:rPr lang="en-US" altLang="zh-CN" dirty="0"/>
              <a:t>with  open</a:t>
            </a:r>
            <a:r>
              <a:rPr lang="en-US" altLang="zh-CN" dirty="0" smtClean="0"/>
              <a:t>(…) </a:t>
            </a:r>
            <a:r>
              <a:rPr lang="en-US" altLang="zh-CN" dirty="0"/>
              <a:t>as f:   </a:t>
            </a:r>
            <a:r>
              <a:rPr lang="zh-CN" altLang="en-US" dirty="0"/>
              <a:t>并且不会抛出异常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上下文管理协议的对象，就可以</a:t>
            </a:r>
            <a:r>
              <a:rPr lang="zh-CN" altLang="en-US" dirty="0" smtClean="0"/>
              <a:t>用</a:t>
            </a:r>
            <a:r>
              <a:rPr lang="en-US" altLang="zh-CN" dirty="0" smtClean="0"/>
              <a:t>open</a:t>
            </a:r>
            <a:r>
              <a:rPr lang="zh-CN" altLang="en-US" dirty="0"/>
              <a:t>函数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zh-CN" altLang="en-US" dirty="0"/>
              <a:t>协议包括</a:t>
            </a:r>
            <a:r>
              <a:rPr lang="en-US" altLang="zh-CN" dirty="0"/>
              <a:t>enter</a:t>
            </a:r>
            <a:r>
              <a:rPr lang="zh-CN" altLang="en-US" dirty="0"/>
              <a:t>和</a:t>
            </a:r>
            <a:r>
              <a:rPr lang="en-US" altLang="zh-CN" dirty="0"/>
              <a:t>exit</a:t>
            </a:r>
            <a:r>
              <a:rPr lang="zh-CN" altLang="en-US" dirty="0"/>
              <a:t>两个方法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MySQLdb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pymysql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pymongo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网络请求：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response </a:t>
            </a:r>
            <a:r>
              <a:rPr lang="en-US" altLang="zh-CN" dirty="0"/>
              <a:t>= </a:t>
            </a:r>
            <a:r>
              <a:rPr lang="en-US" altLang="zh-CN" dirty="0" err="1"/>
              <a:t>requests.get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headers=header, </a:t>
            </a:r>
            <a:r>
              <a:rPr lang="en-US" altLang="zh-CN" dirty="0" smtClean="0"/>
              <a:t>timeout=80, …)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esponse = </a:t>
            </a:r>
            <a:r>
              <a:rPr lang="en-US" altLang="zh-CN" dirty="0" err="1" smtClean="0"/>
              <a:t>requests.post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data={},…)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在一个目录新建一个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服务器：在此目录下执行：</a:t>
            </a:r>
            <a:r>
              <a:rPr lang="en-US" altLang="zh-CN" dirty="0" smtClean="0"/>
              <a:t>python –m </a:t>
            </a:r>
            <a:r>
              <a:rPr lang="en-US" altLang="zh-CN" dirty="0" err="1" smtClean="0"/>
              <a:t>SimpleHTTPServer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指定端口：</a:t>
            </a:r>
            <a:r>
              <a:rPr lang="en-US" altLang="zh-CN" dirty="0"/>
              <a:t>python –m </a:t>
            </a:r>
            <a:r>
              <a:rPr lang="en-US" altLang="zh-CN" dirty="0" err="1" smtClean="0"/>
              <a:t>SimpleHTTPServer</a:t>
            </a:r>
            <a:r>
              <a:rPr lang="en-US" altLang="zh-CN" dirty="0" smtClean="0"/>
              <a:t> 8090 </a:t>
            </a:r>
            <a:r>
              <a:rPr lang="zh-CN" altLang="en-US" dirty="0" smtClean="0"/>
              <a:t>默认端口是</a:t>
            </a:r>
            <a:r>
              <a:rPr lang="en-US" altLang="zh-CN" dirty="0" smtClean="0"/>
              <a:t>8000</a:t>
            </a:r>
          </a:p>
          <a:p>
            <a:r>
              <a:rPr lang="zh-CN" altLang="en-US" dirty="0" smtClean="0"/>
              <a:t>用带参注解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请求正则匹配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BaseHTTPServer</a:t>
            </a:r>
            <a:r>
              <a:rPr lang="zh-CN" altLang="en-US" dirty="0" smtClean="0"/>
              <a:t>构造一个</a:t>
            </a:r>
            <a:r>
              <a:rPr lang="en-US" altLang="zh-CN" dirty="0" err="1" smtClean="0"/>
              <a:t>urlmapping</a:t>
            </a:r>
            <a:r>
              <a:rPr lang="zh-CN" altLang="en-US" dirty="0" smtClean="0"/>
              <a:t>风格的简略服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务器</a:t>
            </a:r>
            <a:r>
              <a:rPr lang="en-US" altLang="zh-CN" dirty="0"/>
              <a:t>(</a:t>
            </a:r>
            <a:r>
              <a:rPr lang="zh-CN" altLang="en-US" dirty="0"/>
              <a:t>不到</a:t>
            </a:r>
            <a:r>
              <a:rPr lang="en-US" altLang="zh-CN" dirty="0"/>
              <a:t>100</a:t>
            </a:r>
            <a:r>
              <a:rPr lang="zh-CN" altLang="en-US" dirty="0"/>
              <a:t>行代码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386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方式：继承</a:t>
            </a:r>
            <a:r>
              <a:rPr lang="en-US" altLang="zh-CN" dirty="0" err="1" smtClean="0"/>
              <a:t>threading.Thread</a:t>
            </a:r>
            <a:r>
              <a:rPr lang="zh-CN" altLang="en-US" dirty="0" smtClean="0"/>
              <a:t>类，实现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方法。</a:t>
            </a:r>
            <a:r>
              <a:rPr lang="en-US" altLang="zh-CN" dirty="0" smtClean="0"/>
              <a:t>.start()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函数方式：</a:t>
            </a:r>
            <a:r>
              <a:rPr lang="en-US" altLang="zh-CN" dirty="0" err="1" smtClean="0"/>
              <a:t>thread.start_new_thread</a:t>
            </a:r>
            <a:r>
              <a:rPr lang="en-US" altLang="zh-CN" dirty="0" smtClean="0"/>
              <a:t>(function, (param1, param2,…))</a:t>
            </a:r>
            <a:r>
              <a:rPr lang="zh-CN" altLang="en-US" dirty="0" smtClean="0"/>
              <a:t>。创建即启动</a:t>
            </a:r>
            <a:endParaRPr lang="en-US" altLang="zh-CN" dirty="0" smtClean="0"/>
          </a:p>
          <a:p>
            <a:r>
              <a:rPr lang="zh-CN" altLang="en-US" dirty="0" smtClean="0"/>
              <a:t>线程同步：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子线程之间同步：使用</a:t>
            </a:r>
            <a:r>
              <a:rPr lang="en-US" altLang="zh-CN" dirty="0" err="1" smtClean="0"/>
              <a:t>threading.Lock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锁对象的</a:t>
            </a:r>
            <a:r>
              <a:rPr lang="en-US" altLang="zh-CN" dirty="0" smtClean="0"/>
              <a:t>acquire()</a:t>
            </a:r>
            <a:r>
              <a:rPr lang="zh-CN" altLang="en-US" dirty="0" smtClean="0"/>
              <a:t>获取锁，和</a:t>
            </a:r>
            <a:r>
              <a:rPr lang="en-US" altLang="zh-CN" dirty="0" smtClean="0"/>
              <a:t>release()</a:t>
            </a:r>
            <a:r>
              <a:rPr lang="zh-CN" altLang="en-US" dirty="0" smtClean="0"/>
              <a:t>释放锁方法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线程和主线程同步：子线程</a:t>
            </a:r>
            <a:r>
              <a:rPr lang="en-US" altLang="zh-CN" dirty="0" smtClean="0"/>
              <a:t>.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方法可以让主线程阻塞等待子线程执行完毕。</a:t>
            </a:r>
            <a:endParaRPr lang="en-US" altLang="zh-CN" dirty="0" smtClean="0"/>
          </a:p>
          <a:p>
            <a:r>
              <a:rPr lang="zh-CN" altLang="en-US" dirty="0" smtClean="0"/>
              <a:t>睡眠函数：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(long) </a:t>
            </a:r>
            <a:r>
              <a:rPr lang="zh-CN" altLang="en-US" dirty="0" smtClean="0"/>
              <a:t>单位</a:t>
            </a:r>
            <a:r>
              <a:rPr lang="en-US" altLang="zh-CN" dirty="0" smtClean="0"/>
              <a:t>:s</a:t>
            </a:r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池：</a:t>
            </a:r>
            <a:r>
              <a:rPr lang="en-US" altLang="zh-CN" dirty="0" err="1" smtClean="0"/>
              <a:t>threadpool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创建线程池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构造处理函数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将构造的函数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request</a:t>
            </a:r>
            <a:r>
              <a:rPr lang="zh-CN" altLang="en-US" dirty="0" smtClean="0">
                <a:sym typeface="Wingdings" panose="05000000000000000000" pitchFamily="2" charset="2"/>
              </a:rPr>
              <a:t>放进</a:t>
            </a:r>
            <a:r>
              <a:rPr lang="en-US" altLang="zh-CN" dirty="0" smtClean="0">
                <a:sym typeface="Wingdings" panose="05000000000000000000" pitchFamily="2" charset="2"/>
              </a:rPr>
              <a:t>pool,</a:t>
            </a:r>
            <a:r>
              <a:rPr lang="zh-CN" altLang="en-US" dirty="0" smtClean="0">
                <a:sym typeface="Wingdings" panose="05000000000000000000" pitchFamily="2" charset="2"/>
              </a:rPr>
              <a:t>启动线程池等待结束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语言特点和解释器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模块：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线程安全的，读写都加互斥锁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q = </a:t>
            </a:r>
            <a:r>
              <a:rPr lang="en-US" altLang="zh-CN" dirty="0" err="1"/>
              <a:t>Queue.Queue</a:t>
            </a:r>
            <a:r>
              <a:rPr lang="en-US" altLang="zh-CN" dirty="0"/>
              <a:t>(10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阻塞地添加元素：</a:t>
            </a:r>
            <a:r>
              <a:rPr lang="en-US" altLang="zh-CN" dirty="0" err="1"/>
              <a:t>q.put</a:t>
            </a:r>
            <a:r>
              <a:rPr lang="en-US" altLang="zh-CN" dirty="0" smtClean="0"/>
              <a:t>(‘A’,</a:t>
            </a:r>
            <a:r>
              <a:rPr lang="en-US" altLang="zh-CN" dirty="0"/>
              <a:t> block=True, timeout=None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，即写满了会阻塞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阻塞地读取元素：</a:t>
            </a:r>
            <a:r>
              <a:rPr lang="en-US" altLang="zh-CN" dirty="0" err="1" smtClean="0"/>
              <a:t>q.get</a:t>
            </a:r>
            <a:r>
              <a:rPr lang="en-US" altLang="zh-CN" dirty="0" smtClean="0"/>
              <a:t>(block=True, timeout=None)</a:t>
            </a:r>
            <a:r>
              <a:rPr lang="zh-CN" altLang="en-US" dirty="0" smtClean="0"/>
              <a:t>空队列会阻塞</a:t>
            </a:r>
            <a:endParaRPr lang="en-US" altLang="zh-CN" dirty="0" smtClean="0"/>
          </a:p>
          <a:p>
            <a:pPr lvl="1"/>
            <a:r>
              <a:rPr lang="zh-CN" altLang="en-US" dirty="0"/>
              <a:t>互斥</a:t>
            </a:r>
            <a:r>
              <a:rPr lang="zh-CN" altLang="en-US" dirty="0" smtClean="0"/>
              <a:t>锁：队列实例</a:t>
            </a:r>
            <a:r>
              <a:rPr lang="en-US" altLang="zh-CN" dirty="0" err="1" smtClean="0"/>
              <a:t>self.mutex</a:t>
            </a:r>
            <a:r>
              <a:rPr lang="en-US" altLang="zh-CN" dirty="0" smtClean="0"/>
              <a:t>  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err="1"/>
              <a:t>numpy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代</a:t>
            </a:r>
            <a:r>
              <a:rPr lang="zh-CN" altLang="en-US" dirty="0" smtClean="0"/>
              <a:t>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矩阵点乘：</a:t>
            </a:r>
            <a:r>
              <a:rPr lang="en-US" altLang="zh-CN" dirty="0"/>
              <a:t>b = </a:t>
            </a:r>
            <a:r>
              <a:rPr lang="en-US" altLang="zh-CN" dirty="0" err="1"/>
              <a:t>np.array</a:t>
            </a:r>
            <a:r>
              <a:rPr lang="en-US" altLang="zh-CN" dirty="0"/>
              <a:t>([[1, 2, 3],[4, 5, 6],[7, 8, 9]]) c = </a:t>
            </a:r>
            <a:r>
              <a:rPr lang="en-US" altLang="zh-CN" dirty="0" err="1"/>
              <a:t>np.array</a:t>
            </a:r>
            <a:r>
              <a:rPr lang="en-US" altLang="zh-CN" dirty="0"/>
              <a:t>([1, 0, 1]) np.dot(</a:t>
            </a:r>
            <a:r>
              <a:rPr lang="en-US" altLang="zh-CN" dirty="0" err="1"/>
              <a:t>b,c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矩阵的行列式：</a:t>
            </a:r>
            <a:r>
              <a:rPr lang="en-US" altLang="zh-CN" dirty="0" err="1"/>
              <a:t>np.linalg.det</a:t>
            </a:r>
            <a:r>
              <a:rPr lang="en-US" altLang="zh-CN" dirty="0"/>
              <a:t>(b</a:t>
            </a:r>
            <a:r>
              <a:rPr lang="en-US" altLang="zh-CN" dirty="0" smtClean="0"/>
              <a:t>) </a:t>
            </a:r>
          </a:p>
          <a:p>
            <a:pPr lvl="1"/>
            <a:r>
              <a:rPr lang="zh-CN" altLang="en-US" dirty="0" smtClean="0"/>
              <a:t>矩阵的</a:t>
            </a:r>
            <a:r>
              <a:rPr lang="zh-CN" altLang="en-US" i="1" dirty="0" smtClean="0"/>
              <a:t>秩：</a:t>
            </a:r>
            <a:r>
              <a:rPr lang="en-US" altLang="zh-CN" dirty="0"/>
              <a:t> </a:t>
            </a:r>
            <a:r>
              <a:rPr lang="en-US" altLang="zh-CN" dirty="0" err="1"/>
              <a:t>np.linalg.matrix_rank</a:t>
            </a:r>
            <a:r>
              <a:rPr lang="en-US" altLang="zh-CN" dirty="0"/>
              <a:t>(b)</a:t>
            </a:r>
            <a:endParaRPr lang="en-US" altLang="zh-CN" dirty="0" smtClean="0"/>
          </a:p>
          <a:p>
            <a:r>
              <a:rPr lang="zh-CN" altLang="en-US" dirty="0" smtClean="0"/>
              <a:t>随机模块：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随机取几个值：</a:t>
            </a:r>
            <a:r>
              <a:rPr lang="en-US" altLang="zh-CN" dirty="0" err="1"/>
              <a:t>random.choice</a:t>
            </a:r>
            <a:r>
              <a:rPr lang="en-US" altLang="zh-CN" dirty="0"/>
              <a:t>(a, 7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其中</a:t>
            </a:r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([3,4</a:t>
            </a:r>
            <a:r>
              <a:rPr lang="en-US" altLang="zh-CN" dirty="0" smtClean="0"/>
              <a:t>])</a:t>
            </a:r>
          </a:p>
          <a:p>
            <a:pPr lvl="1"/>
            <a:r>
              <a:rPr lang="zh-CN" altLang="en-US" dirty="0"/>
              <a:t>乱</a:t>
            </a:r>
            <a:r>
              <a:rPr lang="zh-CN" altLang="en-US" dirty="0" smtClean="0"/>
              <a:t>序：</a:t>
            </a:r>
            <a:r>
              <a:rPr lang="en-US" altLang="zh-CN" dirty="0" err="1"/>
              <a:t>random.shuffle</a:t>
            </a:r>
            <a:r>
              <a:rPr lang="en-US" altLang="zh-CN" dirty="0"/>
              <a:t>(a</a:t>
            </a:r>
            <a:r>
              <a:rPr lang="en-US" altLang="zh-CN" dirty="0" smtClean="0"/>
              <a:t>) </a:t>
            </a:r>
            <a:r>
              <a:rPr lang="zh-CN" altLang="en-US" dirty="0" smtClean="0"/>
              <a:t>改变了</a:t>
            </a:r>
            <a:r>
              <a:rPr lang="en-US" altLang="zh-CN" dirty="0"/>
              <a:t>a  ; </a:t>
            </a:r>
            <a:r>
              <a:rPr lang="en-US" altLang="zh-CN" dirty="0" err="1" smtClean="0"/>
              <a:t>random.permutation</a:t>
            </a:r>
            <a:r>
              <a:rPr lang="en-US" altLang="zh-CN" dirty="0" smtClean="0"/>
              <a:t>(a)</a:t>
            </a:r>
            <a:r>
              <a:rPr lang="zh-CN" altLang="en-US" dirty="0" smtClean="0"/>
              <a:t>没有改变</a:t>
            </a:r>
            <a:r>
              <a:rPr lang="en-US" altLang="zh-CN" dirty="0" smtClean="0"/>
              <a:t>a,</a:t>
            </a:r>
            <a:r>
              <a:rPr lang="zh-CN" altLang="en-US" dirty="0" smtClean="0"/>
              <a:t>返回一个新的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 smtClean="0"/>
              <a:t>可视化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数据展示：</a:t>
            </a:r>
            <a:r>
              <a:rPr lang="en-US" altLang="zh-CN" dirty="0" err="1"/>
              <a:t>matplotlib.pyplot</a:t>
            </a:r>
            <a:r>
              <a:rPr lang="en-US" altLang="zh-CN" dirty="0"/>
              <a:t>  </a:t>
            </a:r>
            <a:r>
              <a:rPr lang="zh-CN" altLang="en-US" dirty="0"/>
              <a:t>三维图片： </a:t>
            </a:r>
            <a:r>
              <a:rPr lang="en-US" altLang="zh-CN" dirty="0"/>
              <a:t>+ mpl_toolkits.mplot3d</a:t>
            </a:r>
          </a:p>
          <a:p>
            <a:r>
              <a:rPr lang="zh-CN" altLang="en-US" dirty="0"/>
              <a:t>二维码生成：</a:t>
            </a:r>
            <a:r>
              <a:rPr lang="en-US" altLang="zh-CN" dirty="0" err="1"/>
              <a:t>matplotlib.pyplot</a:t>
            </a:r>
            <a:r>
              <a:rPr lang="en-US" altLang="zh-CN" dirty="0"/>
              <a:t> + </a:t>
            </a:r>
            <a:r>
              <a:rPr lang="en-US" altLang="zh-CN" dirty="0" err="1"/>
              <a:t>qrcode</a:t>
            </a:r>
            <a:endParaRPr lang="en-US" altLang="zh-CN" dirty="0"/>
          </a:p>
          <a:p>
            <a:r>
              <a:rPr lang="zh-CN" altLang="en-US" dirty="0"/>
              <a:t>实时</a:t>
            </a:r>
            <a:r>
              <a:rPr lang="zh-CN" altLang="en-US" dirty="0" smtClean="0"/>
              <a:t>统计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利用率：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psutil</a:t>
            </a:r>
            <a:r>
              <a:rPr lang="en-US" altLang="zh-CN" dirty="0"/>
              <a:t> + </a:t>
            </a:r>
            <a:r>
              <a:rPr lang="en-US" altLang="zh-CN" dirty="0" err="1"/>
              <a:t>matplotlib.font_manager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网络通信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网站开发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27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Hadoop,spark,hbase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不能解决什么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不建议用来解决什么问题，相对的，特性决定的</a:t>
            </a:r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1655</TotalTime>
  <Words>3235</Words>
  <Application>Microsoft Office PowerPoint</Application>
  <PresentationFormat>宽屏</PresentationFormat>
  <Paragraphs>367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宋体</vt:lpstr>
      <vt:lpstr>幼圆</vt:lpstr>
      <vt:lpstr>Arial</vt:lpstr>
      <vt:lpstr>Century Gothic</vt:lpstr>
      <vt:lpstr>Wingdings</vt:lpstr>
      <vt:lpstr>Wingdings 3</vt:lpstr>
      <vt:lpstr>丝状</vt:lpstr>
      <vt:lpstr>Python基础入门知识分享</vt:lpstr>
      <vt:lpstr>Python是什么？</vt:lpstr>
      <vt:lpstr>Python可以解决什么问题？ </vt:lpstr>
      <vt:lpstr>Python是怎么解决这些问题的？</vt:lpstr>
      <vt:lpstr>为什么要用python来解决这些问题？</vt:lpstr>
      <vt:lpstr>python不能解决什么问题？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包管理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运算符、内建运算函数</vt:lpstr>
      <vt:lpstr>语句层次结构的组织</vt:lpstr>
      <vt:lpstr>流程控制</vt:lpstr>
      <vt:lpstr>变量作用域</vt:lpstr>
      <vt:lpstr>局部符号表</vt:lpstr>
      <vt:lpstr>数据类型</vt:lpstr>
      <vt:lpstr>字符串</vt:lpstr>
      <vt:lpstr>列表</vt:lpstr>
      <vt:lpstr>元组</vt:lpstr>
      <vt:lpstr>集合</vt:lpstr>
      <vt:lpstr>字典</vt:lpstr>
      <vt:lpstr>函数定义</vt:lpstr>
      <vt:lpstr>函数调用</vt:lpstr>
      <vt:lpstr>常用函数</vt:lpstr>
      <vt:lpstr>定义类</vt:lpstr>
      <vt:lpstr>类的实例化</vt:lpstr>
      <vt:lpstr>封装、继承、多态</vt:lpstr>
      <vt:lpstr>其他</vt:lpstr>
      <vt:lpstr>生成器</vt:lpstr>
      <vt:lpstr>闭包</vt:lpstr>
      <vt:lpstr>注解(一)：无参注解</vt:lpstr>
      <vt:lpstr>注解(二)：带参注解</vt:lpstr>
      <vt:lpstr>注解(三)</vt:lpstr>
      <vt:lpstr>序列化、反序列化</vt:lpstr>
      <vt:lpstr>文件操作</vt:lpstr>
      <vt:lpstr>数据库访问</vt:lpstr>
      <vt:lpstr>http请求响应</vt:lpstr>
      <vt:lpstr>小网站</vt:lpstr>
      <vt:lpstr>多线程</vt:lpstr>
      <vt:lpstr>队列</vt:lpstr>
      <vt:lpstr>数据处理numpy </vt:lpstr>
      <vt:lpstr>数据可视化matplotlib</vt:lpstr>
      <vt:lpstr>网络通信    </vt:lpstr>
      <vt:lpstr>Django网站开发</vt:lpstr>
      <vt:lpstr>访问Hadoop,spark,hbase</vt:lpstr>
      <vt:lpstr>python机器学习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243</cp:revision>
  <dcterms:created xsi:type="dcterms:W3CDTF">2018-03-24T06:54:52Z</dcterms:created>
  <dcterms:modified xsi:type="dcterms:W3CDTF">2018-04-01T10:08:54Z</dcterms:modified>
</cp:coreProperties>
</file>