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0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haoping" initials="l" lastIdx="1" clrIdx="0">
    <p:extLst>
      <p:ext uri="{19B8F6BF-5375-455C-9EA6-DF929625EA0E}">
        <p15:presenceInfo xmlns:p15="http://schemas.microsoft.com/office/powerpoint/2012/main" userId="lishaop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5T22:15:38.249" idx="1">
    <p:pos x="10" y="10"/>
    <p:text>是否微聊，电话AES加密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Y="0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0EA35-F23A-4223-BF17-8C8EFE56F27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D78887-E5BE-4853-9B19-DC4A03FD4CE8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348AD08-53CE-4E50-BC93-D4F4E231D004}" type="parTrans" cxnId="{F3480BB7-1D92-481D-B780-72B0D4F66571}">
      <dgm:prSet/>
      <dgm:spPr/>
      <dgm:t>
        <a:bodyPr/>
        <a:lstStyle/>
        <a:p>
          <a:endParaRPr lang="zh-CN" altLang="en-US"/>
        </a:p>
      </dgm:t>
    </dgm:pt>
    <dgm:pt modelId="{81BB5E92-582D-4FB3-8D62-111A8C141A34}" type="sibTrans" cxnId="{F3480BB7-1D92-481D-B780-72B0D4F665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1B2857B-B61B-4412-9075-36EB2E3E020E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93D12C86-7CF7-460F-8FB8-F03DB659D7AF}" type="par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948127B5-92BF-4EB1-869A-4D7D2E53A7D2}" type="sibTrans" cxnId="{AC94FA1D-48EA-453A-A718-D51EF2E5CDAE}">
      <dgm:prSet/>
      <dgm:spPr/>
      <dgm:t>
        <a:bodyPr/>
        <a:lstStyle/>
        <a:p>
          <a:endParaRPr lang="zh-CN" altLang="en-US"/>
        </a:p>
      </dgm:t>
    </dgm:pt>
    <dgm:pt modelId="{ECD1CDE9-093D-48FA-8A4D-D42887DE44C4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baseline="0" dirty="0" smtClean="0"/>
            <a:t>  </a:t>
          </a:r>
          <a:endParaRPr lang="zh-CN" altLang="en-US" dirty="0"/>
        </a:p>
      </dgm:t>
    </dgm:pt>
    <dgm:pt modelId="{446899ED-EEDE-461F-8B3F-EB756ED28A29}" type="parTrans" cxnId="{802766B1-5F57-43E2-9454-9BC6CA2DF625}">
      <dgm:prSet/>
      <dgm:spPr/>
      <dgm:t>
        <a:bodyPr/>
        <a:lstStyle/>
        <a:p>
          <a:endParaRPr lang="zh-CN" altLang="en-US"/>
        </a:p>
      </dgm:t>
    </dgm:pt>
    <dgm:pt modelId="{E4428760-7F15-41EC-9285-D2FDEAB0EF68}" type="sibTrans" cxnId="{802766B1-5F57-43E2-9454-9BC6CA2DF625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9D1B3A-0325-4409-B8E0-AE6570778955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633665-D785-44D1-B73B-492E6E622E8B}" type="par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3E721DCA-C01E-44EB-926E-6778A2C0654D}" type="sibTrans" cxnId="{E110CFF3-018D-4AD1-A74A-473611659341}">
      <dgm:prSet/>
      <dgm:spPr/>
      <dgm:t>
        <a:bodyPr/>
        <a:lstStyle/>
        <a:p>
          <a:endParaRPr lang="zh-CN" altLang="en-US"/>
        </a:p>
      </dgm:t>
    </dgm:pt>
    <dgm:pt modelId="{C287DE71-84FF-4603-A3C2-4FC70BE4D98A}">
      <dgm:prSet phldrT="[文本]"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DD00594E-8E9C-4606-AE8F-AD6FC948A8D6}" type="parTrans" cxnId="{7B98D9E9-AAC0-4758-9C27-0859109ECCE3}">
      <dgm:prSet/>
      <dgm:spPr/>
      <dgm:t>
        <a:bodyPr/>
        <a:lstStyle/>
        <a:p>
          <a:endParaRPr lang="zh-CN" altLang="en-US"/>
        </a:p>
      </dgm:t>
    </dgm:pt>
    <dgm:pt modelId="{3F3CFEA3-A6C9-41F6-B845-FA25DC9F1698}" type="sibTrans" cxnId="{7B98D9E9-AAC0-4758-9C27-0859109ECCE3}">
      <dgm:prSet/>
      <dgm:spPr>
        <a:solidFill>
          <a:schemeClr val="bg1">
            <a:alpha val="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E1B4E06-6847-4B17-BBE3-B9FAF4BA50EC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DFF96E94-6F66-44D8-A90B-467C5834D5CF}" type="par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E8880863-104F-4FD4-A362-9FA99817A17D}" type="sibTrans" cxnId="{F1917EB4-B392-40B8-B35A-DBEC0037E19C}">
      <dgm:prSet/>
      <dgm:spPr/>
      <dgm:t>
        <a:bodyPr/>
        <a:lstStyle/>
        <a:p>
          <a:endParaRPr lang="zh-CN" altLang="en-US"/>
        </a:p>
      </dgm:t>
    </dgm:pt>
    <dgm:pt modelId="{8F777438-ED1D-43E5-B76E-4E190A47C4D9}" type="pres">
      <dgm:prSet presAssocID="{EA20EA35-F23A-4223-BF17-8C8EFE56F27F}" presName="Name0" presStyleCnt="0">
        <dgm:presLayoutVars>
          <dgm:chMax/>
          <dgm:chPref/>
          <dgm:dir/>
          <dgm:animLvl val="lvl"/>
        </dgm:presLayoutVars>
      </dgm:prSet>
      <dgm:spPr/>
    </dgm:pt>
    <dgm:pt modelId="{0EC8F6E7-F7CE-4078-A0D8-C16A16D10434}" type="pres">
      <dgm:prSet presAssocID="{88D78887-E5BE-4853-9B19-DC4A03FD4CE8}" presName="composite" presStyleCnt="0"/>
      <dgm:spPr/>
    </dgm:pt>
    <dgm:pt modelId="{C5C9F1F1-4659-49EA-8048-7C0CB53F3231}" type="pres">
      <dgm:prSet presAssocID="{88D78887-E5BE-4853-9B19-DC4A03FD4CE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58327D8-80CC-4092-A80F-B93B47A04BBD}" type="pres">
      <dgm:prSet presAssocID="{88D78887-E5BE-4853-9B19-DC4A03FD4CE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0E58A1E-B6A8-4672-96F5-FEFC160055BF}" type="pres">
      <dgm:prSet presAssocID="{88D78887-E5BE-4853-9B19-DC4A03FD4CE8}" presName="BalanceSpacing" presStyleCnt="0"/>
      <dgm:spPr/>
    </dgm:pt>
    <dgm:pt modelId="{4FC1B1CC-5EAC-4F16-A777-CEC82D782F60}" type="pres">
      <dgm:prSet presAssocID="{88D78887-E5BE-4853-9B19-DC4A03FD4CE8}" presName="BalanceSpacing1" presStyleCnt="0"/>
      <dgm:spPr/>
    </dgm:pt>
    <dgm:pt modelId="{28690425-142C-4228-9E04-366C43D689EC}" type="pres">
      <dgm:prSet presAssocID="{81BB5E92-582D-4FB3-8D62-111A8C141A34}" presName="Accent1Text" presStyleLbl="node1" presStyleIdx="1" presStyleCnt="6" custLinFactNeighborX="-74483" custLinFactNeighborY="-71196"/>
      <dgm:spPr/>
    </dgm:pt>
    <dgm:pt modelId="{96FDF507-5489-4F40-90C6-B0680E6AC16A}" type="pres">
      <dgm:prSet presAssocID="{81BB5E92-582D-4FB3-8D62-111A8C141A34}" presName="spaceBetweenRectangles" presStyleCnt="0"/>
      <dgm:spPr/>
    </dgm:pt>
    <dgm:pt modelId="{13037760-83DF-4ECC-864E-9D0C6C979C39}" type="pres">
      <dgm:prSet presAssocID="{ECD1CDE9-093D-48FA-8A4D-D42887DE44C4}" presName="composite" presStyleCnt="0"/>
      <dgm:spPr/>
    </dgm:pt>
    <dgm:pt modelId="{605B8A9E-AEB6-4961-9ECB-727C8A59C483}" type="pres">
      <dgm:prSet presAssocID="{ECD1CDE9-093D-48FA-8A4D-D42887DE44C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1704E3F-91C7-4860-B0B4-0B0CBF1FB7F9}" type="pres">
      <dgm:prSet presAssocID="{ECD1CDE9-093D-48FA-8A4D-D42887DE44C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7764-A9A9-411F-B57D-ED0C27373BED}" type="pres">
      <dgm:prSet presAssocID="{ECD1CDE9-093D-48FA-8A4D-D42887DE44C4}" presName="BalanceSpacing" presStyleCnt="0"/>
      <dgm:spPr/>
    </dgm:pt>
    <dgm:pt modelId="{4652533D-7AEC-42B8-9BF6-82AD0DF96664}" type="pres">
      <dgm:prSet presAssocID="{ECD1CDE9-093D-48FA-8A4D-D42887DE44C4}" presName="BalanceSpacing1" presStyleCnt="0"/>
      <dgm:spPr/>
    </dgm:pt>
    <dgm:pt modelId="{71DB1598-03E5-4444-9F0B-A3BC6CCCE791}" type="pres">
      <dgm:prSet presAssocID="{E4428760-7F15-41EC-9285-D2FDEAB0EF68}" presName="Accent1Text" presStyleLbl="node1" presStyleIdx="3" presStyleCnt="6" custAng="0" custLinFactNeighborY="0"/>
      <dgm:spPr/>
    </dgm:pt>
    <dgm:pt modelId="{CF30168E-888E-455C-8892-34B6B78FC438}" type="pres">
      <dgm:prSet presAssocID="{E4428760-7F15-41EC-9285-D2FDEAB0EF68}" presName="spaceBetweenRectangles" presStyleCnt="0"/>
      <dgm:spPr/>
    </dgm:pt>
    <dgm:pt modelId="{8AB27AB7-065B-4A11-9D44-68755B58E98C}" type="pres">
      <dgm:prSet presAssocID="{C287DE71-84FF-4603-A3C2-4FC70BE4D98A}" presName="composite" presStyleCnt="0"/>
      <dgm:spPr/>
    </dgm:pt>
    <dgm:pt modelId="{2E533FE2-6414-470B-A6C4-9FED5C9D1AB5}" type="pres">
      <dgm:prSet presAssocID="{C287DE71-84FF-4603-A3C2-4FC70BE4D98A}" presName="Parent1" presStyleLbl="node1" presStyleIdx="4" presStyleCnt="6" custLinFactNeighborY="0">
        <dgm:presLayoutVars>
          <dgm:chMax val="1"/>
          <dgm:chPref val="1"/>
          <dgm:bulletEnabled val="1"/>
        </dgm:presLayoutVars>
      </dgm:prSet>
      <dgm:spPr/>
    </dgm:pt>
    <dgm:pt modelId="{4216DE2B-3F7B-49AB-AB85-FD82B4A9048F}" type="pres">
      <dgm:prSet presAssocID="{C287DE71-84FF-4603-A3C2-4FC70BE4D9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99A726E-2AE6-4FC0-9805-EF74245381F3}" type="pres">
      <dgm:prSet presAssocID="{C287DE71-84FF-4603-A3C2-4FC70BE4D98A}" presName="BalanceSpacing" presStyleCnt="0"/>
      <dgm:spPr/>
    </dgm:pt>
    <dgm:pt modelId="{0289BB56-EE5A-4222-9255-29B40A4E3931}" type="pres">
      <dgm:prSet presAssocID="{C287DE71-84FF-4603-A3C2-4FC70BE4D98A}" presName="BalanceSpacing1" presStyleCnt="0"/>
      <dgm:spPr/>
    </dgm:pt>
    <dgm:pt modelId="{89AC3D30-E383-406D-B031-58801060E5BE}" type="pres">
      <dgm:prSet presAssocID="{3F3CFEA3-A6C9-41F6-B845-FA25DC9F1698}" presName="Accent1Text" presStyleLbl="node1" presStyleIdx="5" presStyleCnt="6" custLinFactNeighborX="-2702" custLinFactNeighborY="36925"/>
      <dgm:spPr/>
    </dgm:pt>
  </dgm:ptLst>
  <dgm:cxnLst>
    <dgm:cxn modelId="{802766B1-5F57-43E2-9454-9BC6CA2DF625}" srcId="{EA20EA35-F23A-4223-BF17-8C8EFE56F27F}" destId="{ECD1CDE9-093D-48FA-8A4D-D42887DE44C4}" srcOrd="1" destOrd="0" parTransId="{446899ED-EEDE-461F-8B3F-EB756ED28A29}" sibTransId="{E4428760-7F15-41EC-9285-D2FDEAB0EF68}"/>
    <dgm:cxn modelId="{3BE1960A-DD3E-4305-B560-E7A19FB34F6A}" type="presOf" srcId="{C287DE71-84FF-4603-A3C2-4FC70BE4D98A}" destId="{2E533FE2-6414-470B-A6C4-9FED5C9D1AB5}" srcOrd="0" destOrd="0" presId="urn:microsoft.com/office/officeart/2008/layout/AlternatingHexagons"/>
    <dgm:cxn modelId="{F3480BB7-1D92-481D-B780-72B0D4F66571}" srcId="{EA20EA35-F23A-4223-BF17-8C8EFE56F27F}" destId="{88D78887-E5BE-4853-9B19-DC4A03FD4CE8}" srcOrd="0" destOrd="0" parTransId="{5348AD08-53CE-4E50-BC93-D4F4E231D004}" sibTransId="{81BB5E92-582D-4FB3-8D62-111A8C141A34}"/>
    <dgm:cxn modelId="{6CA98045-5A7B-4B2A-809F-36AA9EFBDC09}" type="presOf" srcId="{EA20EA35-F23A-4223-BF17-8C8EFE56F27F}" destId="{8F777438-ED1D-43E5-B76E-4E190A47C4D9}" srcOrd="0" destOrd="0" presId="urn:microsoft.com/office/officeart/2008/layout/AlternatingHexagons"/>
    <dgm:cxn modelId="{EB8CFFD4-E48F-4103-A983-C3369F8AB4A6}" type="presOf" srcId="{81BB5E92-582D-4FB3-8D62-111A8C141A34}" destId="{28690425-142C-4228-9E04-366C43D689EC}" srcOrd="0" destOrd="0" presId="urn:microsoft.com/office/officeart/2008/layout/AlternatingHexagons"/>
    <dgm:cxn modelId="{252CAFE8-BBE0-4B13-AC10-BE165E7CC456}" type="presOf" srcId="{AE1B4E06-6847-4B17-BBE3-B9FAF4BA50EC}" destId="{4216DE2B-3F7B-49AB-AB85-FD82B4A9048F}" srcOrd="0" destOrd="0" presId="urn:microsoft.com/office/officeart/2008/layout/AlternatingHexagons"/>
    <dgm:cxn modelId="{A1FFD4C7-A27E-40B5-BCD1-0325FD8B7372}" type="presOf" srcId="{E4428760-7F15-41EC-9285-D2FDEAB0EF68}" destId="{71DB1598-03E5-4444-9F0B-A3BC6CCCE791}" srcOrd="0" destOrd="0" presId="urn:microsoft.com/office/officeart/2008/layout/AlternatingHexagons"/>
    <dgm:cxn modelId="{7B98D9E9-AAC0-4758-9C27-0859109ECCE3}" srcId="{EA20EA35-F23A-4223-BF17-8C8EFE56F27F}" destId="{C287DE71-84FF-4603-A3C2-4FC70BE4D98A}" srcOrd="2" destOrd="0" parTransId="{DD00594E-8E9C-4606-AE8F-AD6FC948A8D6}" sibTransId="{3F3CFEA3-A6C9-41F6-B845-FA25DC9F1698}"/>
    <dgm:cxn modelId="{E110CFF3-018D-4AD1-A74A-473611659341}" srcId="{ECD1CDE9-093D-48FA-8A4D-D42887DE44C4}" destId="{869D1B3A-0325-4409-B8E0-AE6570778955}" srcOrd="0" destOrd="0" parTransId="{DF633665-D785-44D1-B73B-492E6E622E8B}" sibTransId="{3E721DCA-C01E-44EB-926E-6778A2C0654D}"/>
    <dgm:cxn modelId="{41ADE1B1-4830-42A6-BF91-57FFEF84E126}" type="presOf" srcId="{869D1B3A-0325-4409-B8E0-AE6570778955}" destId="{81704E3F-91C7-4860-B0B4-0B0CBF1FB7F9}" srcOrd="0" destOrd="0" presId="urn:microsoft.com/office/officeart/2008/layout/AlternatingHexagons"/>
    <dgm:cxn modelId="{CA3053F2-5DB3-4EEE-AE25-1E9220318190}" type="presOf" srcId="{88D78887-E5BE-4853-9B19-DC4A03FD4CE8}" destId="{C5C9F1F1-4659-49EA-8048-7C0CB53F3231}" srcOrd="0" destOrd="0" presId="urn:microsoft.com/office/officeart/2008/layout/AlternatingHexagons"/>
    <dgm:cxn modelId="{7C9A2A92-6717-4D01-A0FF-2EB7B305B9EB}" type="presOf" srcId="{3F3CFEA3-A6C9-41F6-B845-FA25DC9F1698}" destId="{89AC3D30-E383-406D-B031-58801060E5BE}" srcOrd="0" destOrd="0" presId="urn:microsoft.com/office/officeart/2008/layout/AlternatingHexagons"/>
    <dgm:cxn modelId="{A70BC24E-87E8-469E-B463-D6584FB10707}" type="presOf" srcId="{01B2857B-B61B-4412-9075-36EB2E3E020E}" destId="{C58327D8-80CC-4092-A80F-B93B47A04BBD}" srcOrd="0" destOrd="0" presId="urn:microsoft.com/office/officeart/2008/layout/AlternatingHexagons"/>
    <dgm:cxn modelId="{0276DC91-DCF3-46DF-95A8-8ACE301313E3}" type="presOf" srcId="{ECD1CDE9-093D-48FA-8A4D-D42887DE44C4}" destId="{605B8A9E-AEB6-4961-9ECB-727C8A59C483}" srcOrd="0" destOrd="0" presId="urn:microsoft.com/office/officeart/2008/layout/AlternatingHexagons"/>
    <dgm:cxn modelId="{AC94FA1D-48EA-453A-A718-D51EF2E5CDAE}" srcId="{88D78887-E5BE-4853-9B19-DC4A03FD4CE8}" destId="{01B2857B-B61B-4412-9075-36EB2E3E020E}" srcOrd="0" destOrd="0" parTransId="{93D12C86-7CF7-460F-8FB8-F03DB659D7AF}" sibTransId="{948127B5-92BF-4EB1-869A-4D7D2E53A7D2}"/>
    <dgm:cxn modelId="{F1917EB4-B392-40B8-B35A-DBEC0037E19C}" srcId="{C287DE71-84FF-4603-A3C2-4FC70BE4D98A}" destId="{AE1B4E06-6847-4B17-BBE3-B9FAF4BA50EC}" srcOrd="0" destOrd="0" parTransId="{DFF96E94-6F66-44D8-A90B-467C5834D5CF}" sibTransId="{E8880863-104F-4FD4-A362-9FA99817A17D}"/>
    <dgm:cxn modelId="{68330DF9-BD0D-4D18-B110-DD1CC11E6B17}" type="presParOf" srcId="{8F777438-ED1D-43E5-B76E-4E190A47C4D9}" destId="{0EC8F6E7-F7CE-4078-A0D8-C16A16D10434}" srcOrd="0" destOrd="0" presId="urn:microsoft.com/office/officeart/2008/layout/AlternatingHexagons"/>
    <dgm:cxn modelId="{93DEF0FD-9249-4D19-B91D-B9ED1A73EDAF}" type="presParOf" srcId="{0EC8F6E7-F7CE-4078-A0D8-C16A16D10434}" destId="{C5C9F1F1-4659-49EA-8048-7C0CB53F3231}" srcOrd="0" destOrd="0" presId="urn:microsoft.com/office/officeart/2008/layout/AlternatingHexagons"/>
    <dgm:cxn modelId="{914F1DCD-55BC-40E9-B537-587BF605201C}" type="presParOf" srcId="{0EC8F6E7-F7CE-4078-A0D8-C16A16D10434}" destId="{C58327D8-80CC-4092-A80F-B93B47A04BBD}" srcOrd="1" destOrd="0" presId="urn:microsoft.com/office/officeart/2008/layout/AlternatingHexagons"/>
    <dgm:cxn modelId="{9E0C5F77-A048-4E9A-A5A1-2A0F843C8A53}" type="presParOf" srcId="{0EC8F6E7-F7CE-4078-A0D8-C16A16D10434}" destId="{A0E58A1E-B6A8-4672-96F5-FEFC160055BF}" srcOrd="2" destOrd="0" presId="urn:microsoft.com/office/officeart/2008/layout/AlternatingHexagons"/>
    <dgm:cxn modelId="{AFD967C9-E7A8-4336-961A-7F24631FEB75}" type="presParOf" srcId="{0EC8F6E7-F7CE-4078-A0D8-C16A16D10434}" destId="{4FC1B1CC-5EAC-4F16-A777-CEC82D782F60}" srcOrd="3" destOrd="0" presId="urn:microsoft.com/office/officeart/2008/layout/AlternatingHexagons"/>
    <dgm:cxn modelId="{0F9FA7D0-6D4F-49D3-B0F7-0C1127C6EC4E}" type="presParOf" srcId="{0EC8F6E7-F7CE-4078-A0D8-C16A16D10434}" destId="{28690425-142C-4228-9E04-366C43D689EC}" srcOrd="4" destOrd="0" presId="urn:microsoft.com/office/officeart/2008/layout/AlternatingHexagons"/>
    <dgm:cxn modelId="{0980B139-D19C-40DB-A54A-4A9200DC2E33}" type="presParOf" srcId="{8F777438-ED1D-43E5-B76E-4E190A47C4D9}" destId="{96FDF507-5489-4F40-90C6-B0680E6AC16A}" srcOrd="1" destOrd="0" presId="urn:microsoft.com/office/officeart/2008/layout/AlternatingHexagons"/>
    <dgm:cxn modelId="{AB95B019-FB9C-4B96-BD9C-579B0500DCD8}" type="presParOf" srcId="{8F777438-ED1D-43E5-B76E-4E190A47C4D9}" destId="{13037760-83DF-4ECC-864E-9D0C6C979C39}" srcOrd="2" destOrd="0" presId="urn:microsoft.com/office/officeart/2008/layout/AlternatingHexagons"/>
    <dgm:cxn modelId="{C4E9E73D-F916-42E8-B8FC-85AE3619962E}" type="presParOf" srcId="{13037760-83DF-4ECC-864E-9D0C6C979C39}" destId="{605B8A9E-AEB6-4961-9ECB-727C8A59C483}" srcOrd="0" destOrd="0" presId="urn:microsoft.com/office/officeart/2008/layout/AlternatingHexagons"/>
    <dgm:cxn modelId="{DDF78CD1-323B-424D-ACE7-2F54352DB188}" type="presParOf" srcId="{13037760-83DF-4ECC-864E-9D0C6C979C39}" destId="{81704E3F-91C7-4860-B0B4-0B0CBF1FB7F9}" srcOrd="1" destOrd="0" presId="urn:microsoft.com/office/officeart/2008/layout/AlternatingHexagons"/>
    <dgm:cxn modelId="{3B04F49B-75C6-4120-B9E8-E5D1B4A2B382}" type="presParOf" srcId="{13037760-83DF-4ECC-864E-9D0C6C979C39}" destId="{66337764-A9A9-411F-B57D-ED0C27373BED}" srcOrd="2" destOrd="0" presId="urn:microsoft.com/office/officeart/2008/layout/AlternatingHexagons"/>
    <dgm:cxn modelId="{354CBADE-2865-43C2-80B0-3D35CCD61FCD}" type="presParOf" srcId="{13037760-83DF-4ECC-864E-9D0C6C979C39}" destId="{4652533D-7AEC-42B8-9BF6-82AD0DF96664}" srcOrd="3" destOrd="0" presId="urn:microsoft.com/office/officeart/2008/layout/AlternatingHexagons"/>
    <dgm:cxn modelId="{89BEFCB0-EAD7-416E-ADC6-DB67829EED54}" type="presParOf" srcId="{13037760-83DF-4ECC-864E-9D0C6C979C39}" destId="{71DB1598-03E5-4444-9F0B-A3BC6CCCE791}" srcOrd="4" destOrd="0" presId="urn:microsoft.com/office/officeart/2008/layout/AlternatingHexagons"/>
    <dgm:cxn modelId="{904E4722-2381-49BD-AF8D-F7ADDDAAB9F1}" type="presParOf" srcId="{8F777438-ED1D-43E5-B76E-4E190A47C4D9}" destId="{CF30168E-888E-455C-8892-34B6B78FC438}" srcOrd="3" destOrd="0" presId="urn:microsoft.com/office/officeart/2008/layout/AlternatingHexagons"/>
    <dgm:cxn modelId="{30AF44AD-48BC-419B-A73B-0A6E7039A119}" type="presParOf" srcId="{8F777438-ED1D-43E5-B76E-4E190A47C4D9}" destId="{8AB27AB7-065B-4A11-9D44-68755B58E98C}" srcOrd="4" destOrd="0" presId="urn:microsoft.com/office/officeart/2008/layout/AlternatingHexagons"/>
    <dgm:cxn modelId="{37F59FFC-E2F9-4184-A2A4-E9E45715FD28}" type="presParOf" srcId="{8AB27AB7-065B-4A11-9D44-68755B58E98C}" destId="{2E533FE2-6414-470B-A6C4-9FED5C9D1AB5}" srcOrd="0" destOrd="0" presId="urn:microsoft.com/office/officeart/2008/layout/AlternatingHexagons"/>
    <dgm:cxn modelId="{C75D8E17-EF7E-41FB-BAB2-D6A543C91B88}" type="presParOf" srcId="{8AB27AB7-065B-4A11-9D44-68755B58E98C}" destId="{4216DE2B-3F7B-49AB-AB85-FD82B4A9048F}" srcOrd="1" destOrd="0" presId="urn:microsoft.com/office/officeart/2008/layout/AlternatingHexagons"/>
    <dgm:cxn modelId="{C425EE01-050F-4B6B-B495-223A7EBD74B3}" type="presParOf" srcId="{8AB27AB7-065B-4A11-9D44-68755B58E98C}" destId="{999A726E-2AE6-4FC0-9805-EF74245381F3}" srcOrd="2" destOrd="0" presId="urn:microsoft.com/office/officeart/2008/layout/AlternatingHexagons"/>
    <dgm:cxn modelId="{8017662A-5DCA-43C0-BF44-FA3ABD07436C}" type="presParOf" srcId="{8AB27AB7-065B-4A11-9D44-68755B58E98C}" destId="{0289BB56-EE5A-4222-9255-29B40A4E3931}" srcOrd="3" destOrd="0" presId="urn:microsoft.com/office/officeart/2008/layout/AlternatingHexagons"/>
    <dgm:cxn modelId="{DE5430FE-1137-47AE-A20A-8E799C8A7D22}" type="presParOf" srcId="{8AB27AB7-065B-4A11-9D44-68755B58E98C}" destId="{89AC3D30-E383-406D-B031-58801060E5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4918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603718" y="1864905"/>
        <a:ext cx="461394" cy="530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9F1F1-4659-49EA-8048-7C0CB53F3231}">
      <dsp:nvSpPr>
        <dsp:cNvPr id="0" name=""/>
        <dsp:cNvSpPr/>
      </dsp:nvSpPr>
      <dsp:spPr>
        <a:xfrm rot="5400000">
          <a:off x="1173112" y="486977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</a:t>
          </a:r>
          <a:endParaRPr lang="zh-CN" altLang="en-US" sz="2400" kern="1200" dirty="0"/>
        </a:p>
      </dsp:txBody>
      <dsp:txXfrm rot="-5400000">
        <a:off x="1327648" y="556961"/>
        <a:ext cx="461394" cy="530338"/>
      </dsp:txXfrm>
    </dsp:sp>
    <dsp:sp modelId="{C58327D8-80CC-4092-A80F-B93B47A04BBD}">
      <dsp:nvSpPr>
        <dsp:cNvPr id="0" name=""/>
        <dsp:cNvSpPr/>
      </dsp:nvSpPr>
      <dsp:spPr>
        <a:xfrm>
          <a:off x="1913839" y="590990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590990"/>
        <a:ext cx="859840" cy="462280"/>
      </dsp:txXfrm>
    </dsp:sp>
    <dsp:sp modelId="{28690425-142C-4228-9E04-366C43D689EC}">
      <dsp:nvSpPr>
        <dsp:cNvPr id="0" name=""/>
        <dsp:cNvSpPr/>
      </dsp:nvSpPr>
      <dsp:spPr>
        <a:xfrm rot="5400000">
          <a:off x="-50080" y="50080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04456" y="120064"/>
        <a:ext cx="461394" cy="530338"/>
      </dsp:txXfrm>
    </dsp:sp>
    <dsp:sp modelId="{605B8A9E-AEB6-4961-9ECB-727C8A59C483}">
      <dsp:nvSpPr>
        <dsp:cNvPr id="0" name=""/>
        <dsp:cNvSpPr/>
      </dsp:nvSpPr>
      <dsp:spPr>
        <a:xfrm rot="5400000">
          <a:off x="80976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baseline="0" dirty="0" smtClean="0"/>
            <a:t>  </a:t>
          </a:r>
          <a:endParaRPr lang="zh-CN" altLang="en-US" sz="2400" kern="1200" dirty="0"/>
        </a:p>
      </dsp:txBody>
      <dsp:txXfrm rot="-5400000">
        <a:off x="964296" y="1210933"/>
        <a:ext cx="461394" cy="530338"/>
      </dsp:txXfrm>
    </dsp:sp>
    <dsp:sp modelId="{81704E3F-91C7-4860-B0B4-0B0CBF1FB7F9}">
      <dsp:nvSpPr>
        <dsp:cNvPr id="0" name=""/>
        <dsp:cNvSpPr/>
      </dsp:nvSpPr>
      <dsp:spPr>
        <a:xfrm>
          <a:off x="0" y="1244962"/>
          <a:ext cx="832104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0" y="1244962"/>
        <a:ext cx="832104" cy="462280"/>
      </dsp:txXfrm>
    </dsp:sp>
    <dsp:sp modelId="{71DB1598-03E5-4444-9F0B-A3BC6CCCE791}">
      <dsp:nvSpPr>
        <dsp:cNvPr id="0" name=""/>
        <dsp:cNvSpPr/>
      </dsp:nvSpPr>
      <dsp:spPr>
        <a:xfrm rot="5400000">
          <a:off x="1533690" y="1140949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1688226" y="1210933"/>
        <a:ext cx="461394" cy="530338"/>
      </dsp:txXfrm>
    </dsp:sp>
    <dsp:sp modelId="{2E533FE2-6414-470B-A6C4-9FED5C9D1AB5}">
      <dsp:nvSpPr>
        <dsp:cNvPr id="0" name=""/>
        <dsp:cNvSpPr/>
      </dsp:nvSpPr>
      <dsp:spPr>
        <a:xfrm rot="5400000">
          <a:off x="1173112" y="1794921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  </a:t>
          </a:r>
          <a:endParaRPr lang="zh-CN" altLang="en-US" sz="2400" kern="1200" dirty="0"/>
        </a:p>
      </dsp:txBody>
      <dsp:txXfrm rot="-5400000">
        <a:off x="1327648" y="1864905"/>
        <a:ext cx="461394" cy="530338"/>
      </dsp:txXfrm>
    </dsp:sp>
    <dsp:sp modelId="{4216DE2B-3F7B-49AB-AB85-FD82B4A9048F}">
      <dsp:nvSpPr>
        <dsp:cNvPr id="0" name=""/>
        <dsp:cNvSpPr/>
      </dsp:nvSpPr>
      <dsp:spPr>
        <a:xfrm>
          <a:off x="1913839" y="1898934"/>
          <a:ext cx="859840" cy="46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 </a:t>
          </a:r>
          <a:endParaRPr lang="zh-CN" altLang="en-US" sz="2100" kern="1200" dirty="0"/>
        </a:p>
      </dsp:txBody>
      <dsp:txXfrm>
        <a:off x="1913839" y="1898934"/>
        <a:ext cx="859840" cy="462280"/>
      </dsp:txXfrm>
    </dsp:sp>
    <dsp:sp modelId="{89AC3D30-E383-406D-B031-58801060E5BE}">
      <dsp:nvSpPr>
        <dsp:cNvPr id="0" name=""/>
        <dsp:cNvSpPr/>
      </dsp:nvSpPr>
      <dsp:spPr>
        <a:xfrm rot="5400000">
          <a:off x="431070" y="2079416"/>
          <a:ext cx="770466" cy="670306"/>
        </a:xfrm>
        <a:prstGeom prst="hexagon">
          <a:avLst>
            <a:gd name="adj" fmla="val 25000"/>
            <a:gd name="vf" fmla="val 115470"/>
          </a:avLst>
        </a:prstGeom>
        <a:solidFill>
          <a:schemeClr val="bg1"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 rot="-5400000">
        <a:off x="585606" y="2149400"/>
        <a:ext cx="461394" cy="530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8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5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7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bg1">
                <a:lumMod val="85000"/>
              </a:schemeClr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0006-3D52-4E0D-ABF5-D158E962D2A9}" type="datetimeFigureOut">
              <a:rPr lang="zh-CN" altLang="en-US" smtClean="0"/>
              <a:t>2018/11/26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397D-FCC6-4451-A6D9-AA34DF9B2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1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image" Target="../media/image2.png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23754" y="3547593"/>
            <a:ext cx="19030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部门：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HBG-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/>
                <a:ea typeface="微软雅黑"/>
                <a:cs typeface="YaHei IKEA"/>
              </a:rPr>
              <a:t>基础平台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日期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2018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月</a:t>
            </a:r>
            <a:r>
              <a:rPr lang="zh-CN" altLang="en-US" sz="1400" dirty="0">
                <a:solidFill>
                  <a:schemeClr val="bg1"/>
                </a:solidFill>
                <a:latin typeface="黑体" charset="-122"/>
                <a:ea typeface="黑体" charset="-122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solidFill>
                  <a:schemeClr val="bg1"/>
                </a:solidFill>
                <a:ea typeface="微软雅黑" charset="-122"/>
              </a:rPr>
              <a:t>述职报告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0302" y="1995046"/>
            <a:ext cx="688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述职人</a:t>
            </a:r>
            <a:r>
              <a:rPr kumimoji="1" lang="en-US" altLang="zh-CN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-</a:t>
            </a:r>
            <a:r>
              <a:rPr kumimoji="1" lang="zh-CN" altLang="en-US" sz="2000" dirty="0" smtClean="0">
                <a:solidFill>
                  <a:srgbClr val="FFFFFF"/>
                </a:solidFill>
                <a:latin typeface="微软雅黑"/>
                <a:ea typeface="微软雅黑"/>
                <a:cs typeface="YaHei IKEA"/>
              </a:rPr>
              <a:t>李少平</a:t>
            </a:r>
            <a:endParaRPr kumimoji="1" lang="zh-CN" altLang="en-US" sz="2000" dirty="0">
              <a:solidFill>
                <a:srgbClr val="FFFFFF"/>
              </a:solidFill>
              <a:latin typeface="微软雅黑"/>
              <a:ea typeface="微软雅黑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07056" y="4050093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4691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小程序</a:t>
            </a:r>
            <a:r>
              <a:rPr lang="zh-CN" altLang="en-US" sz="3200" dirty="0" smtClean="0"/>
              <a:t>二手房架构图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269087" y="1655220"/>
            <a:ext cx="133882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微信小程序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846879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5833156" y="2798106"/>
            <a:ext cx="684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2830692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048743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934551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消息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061993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小区详情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853694" y="3303631"/>
            <a:ext cx="648000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920818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收藏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260035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3672438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398817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53375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213307" y="5623361"/>
            <a:ext cx="1268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安居</a:t>
            </a:r>
            <a:r>
              <a:rPr lang="zh-CN" altLang="en-US" sz="1000" dirty="0" smtClean="0">
                <a:solidFill>
                  <a:schemeClr val="bg1"/>
                </a:solidFill>
              </a:rPr>
              <a:t>客经纪人接口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537714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xiaoqudetail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612895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chemeClr val="bg1"/>
                </a:solidFill>
              </a:rPr>
              <a:t>cmcslogic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2112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032309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379480" y="328975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1363293" y="279878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581344" y="289563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594594" y="339154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二手房详情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318628" y="330281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302441" y="281185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4520492" y="290869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经纪人列表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4533742" y="340460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经纪人店铺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程序二手房列表调用过程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53339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9113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1961604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277979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-23953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小程序请求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90593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2039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99257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899258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err="1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3454313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51947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027463" y="185145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解析并封装请求参数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062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菱形 114"/>
          <p:cNvSpPr/>
          <p:nvPr/>
        </p:nvSpPr>
        <p:spPr>
          <a:xfrm>
            <a:off x="3216730" y="1927865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45429" y="235131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3944983" y="496389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76152" y="64661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防爬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7464" y="1371600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09850" y="14640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解析并封装参数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53690" y="2503720"/>
            <a:ext cx="600892" cy="6662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84872" y="2653942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首页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4730" y="3339745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54730" y="3341671"/>
            <a:ext cx="152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查安选视频、只安选、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</a:rPr>
              <a:t>只视频、普通房源数量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50374" y="3923224"/>
            <a:ext cx="1435280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61802" y="4002094"/>
            <a:ext cx="1526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计算当前页所在类别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3241" y="4572013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64669" y="467650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安选视频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1664" y="456765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31470" y="4672149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只安选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50199" y="4570017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450199" y="4668985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普通房源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90901" y="4563301"/>
            <a:ext cx="725535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93770" y="4667793"/>
            <a:ext cx="818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只</a:t>
            </a:r>
            <a:r>
              <a:rPr lang="zh-CN" altLang="en-US" sz="1000" dirty="0" smtClean="0">
                <a:solidFill>
                  <a:schemeClr val="accent1"/>
                </a:solidFill>
              </a:rPr>
              <a:t>视频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661571" y="5299178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735042" y="5379727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0" name="菱形 29"/>
          <p:cNvSpPr/>
          <p:nvPr/>
        </p:nvSpPr>
        <p:spPr>
          <a:xfrm>
            <a:off x="3663059" y="5307885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36530" y="5388434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2" name="菱形 31"/>
          <p:cNvSpPr/>
          <p:nvPr/>
        </p:nvSpPr>
        <p:spPr>
          <a:xfrm>
            <a:off x="4616646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690117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sp>
        <p:nvSpPr>
          <p:cNvPr id="34" name="菱形 33"/>
          <p:cNvSpPr/>
          <p:nvPr/>
        </p:nvSpPr>
        <p:spPr>
          <a:xfrm>
            <a:off x="5557177" y="5294822"/>
            <a:ext cx="469737" cy="51598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630648" y="5375371"/>
            <a:ext cx="338554" cy="3657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足够</a:t>
            </a:r>
          </a:p>
        </p:txBody>
      </p:sp>
      <p:cxnSp>
        <p:nvCxnSpPr>
          <p:cNvPr id="37" name="肘形连接符 36"/>
          <p:cNvCxnSpPr>
            <a:stCxn id="28" idx="3"/>
          </p:cNvCxnSpPr>
          <p:nvPr/>
        </p:nvCxnSpPr>
        <p:spPr>
          <a:xfrm flipV="1">
            <a:off x="3131308" y="4441373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22" idx="0"/>
          </p:cNvCxnSpPr>
          <p:nvPr/>
        </p:nvCxnSpPr>
        <p:spPr>
          <a:xfrm>
            <a:off x="3368582" y="4441373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4132795" y="4450080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4370069" y="4450080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5073321" y="4423954"/>
            <a:ext cx="237274" cy="11157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>
            <a:off x="5310595" y="4423954"/>
            <a:ext cx="535850" cy="12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6" idx="1"/>
            <a:endCxn id="18" idx="0"/>
          </p:cNvCxnSpPr>
          <p:nvPr/>
        </p:nvCxnSpPr>
        <p:spPr>
          <a:xfrm rot="10800000" flipV="1">
            <a:off x="2916010" y="4125205"/>
            <a:ext cx="634365" cy="446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6" idx="2"/>
            <a:endCxn id="22" idx="0"/>
          </p:cNvCxnSpPr>
          <p:nvPr/>
        </p:nvCxnSpPr>
        <p:spPr>
          <a:xfrm rot="5400000">
            <a:off x="3965988" y="4265631"/>
            <a:ext cx="240470" cy="36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441367" y="4308085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4984018" y="4125204"/>
            <a:ext cx="10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992018" y="4125204"/>
            <a:ext cx="0" cy="44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8" idx="2"/>
            <a:endCxn id="28" idx="0"/>
          </p:cNvCxnSpPr>
          <p:nvPr/>
        </p:nvCxnSpPr>
        <p:spPr>
          <a:xfrm flipH="1">
            <a:off x="2896440" y="4975976"/>
            <a:ext cx="19569" cy="32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2" idx="2"/>
            <a:endCxn id="30" idx="0"/>
          </p:cNvCxnSpPr>
          <p:nvPr/>
        </p:nvCxnSpPr>
        <p:spPr>
          <a:xfrm flipH="1">
            <a:off x="3897928" y="4971620"/>
            <a:ext cx="6504" cy="33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2"/>
            <a:endCxn id="32" idx="0"/>
          </p:cNvCxnSpPr>
          <p:nvPr/>
        </p:nvCxnSpPr>
        <p:spPr>
          <a:xfrm flipH="1">
            <a:off x="4851515" y="4967264"/>
            <a:ext cx="2154" cy="32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4" idx="2"/>
            <a:endCxn id="34" idx="0"/>
          </p:cNvCxnSpPr>
          <p:nvPr/>
        </p:nvCxnSpPr>
        <p:spPr>
          <a:xfrm flipH="1">
            <a:off x="5792046" y="4973980"/>
            <a:ext cx="20921" cy="32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606982" y="6056824"/>
            <a:ext cx="1240971" cy="403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3718557" y="614924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查房源实体列表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692431" y="2021378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查</a:t>
            </a:r>
            <a:r>
              <a:rPr lang="en-US" altLang="zh-CN" sz="1000" dirty="0" err="1" smtClean="0">
                <a:solidFill>
                  <a:schemeClr val="accent1"/>
                </a:solidFill>
              </a:rPr>
              <a:t>memcache</a:t>
            </a:r>
            <a:r>
              <a:rPr lang="zh-CN" altLang="en-US" sz="1000" dirty="0" smtClean="0">
                <a:solidFill>
                  <a:schemeClr val="accent1"/>
                </a:solidFill>
              </a:rPr>
              <a:t>缓存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4241073" y="1145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4249780" y="1780907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4258487" y="2377446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271550" y="3174281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258490" y="3127366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004459" y="3153489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04" name="肘形连接符 103"/>
          <p:cNvCxnSpPr/>
          <p:nvPr/>
        </p:nvCxnSpPr>
        <p:spPr>
          <a:xfrm rot="10800000" flipV="1">
            <a:off x="3291839" y="2846718"/>
            <a:ext cx="674914" cy="9720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6" idx="0"/>
          </p:cNvCxnSpPr>
          <p:nvPr/>
        </p:nvCxnSpPr>
        <p:spPr>
          <a:xfrm>
            <a:off x="3291838" y="3818719"/>
            <a:ext cx="976176" cy="104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4214948" y="1111327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通过</a:t>
            </a:r>
          </a:p>
        </p:txBody>
      </p:sp>
      <p:cxnSp>
        <p:nvCxnSpPr>
          <p:cNvPr id="113" name="肘形连接符 112"/>
          <p:cNvCxnSpPr>
            <a:stCxn id="8" idx="1"/>
          </p:cNvCxnSpPr>
          <p:nvPr/>
        </p:nvCxnSpPr>
        <p:spPr>
          <a:xfrm rot="10800000">
            <a:off x="3383279" y="235132"/>
            <a:ext cx="561704" cy="594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439885" y="845714"/>
            <a:ext cx="722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拦截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4280260" y="2365364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18" name="肘形连接符 117"/>
          <p:cNvCxnSpPr>
            <a:stCxn id="115" idx="1"/>
          </p:cNvCxnSpPr>
          <p:nvPr/>
        </p:nvCxnSpPr>
        <p:spPr>
          <a:xfrm rot="10800000">
            <a:off x="2558682" y="235131"/>
            <a:ext cx="658049" cy="192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2712721" y="1934287"/>
            <a:ext cx="357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有</a:t>
            </a:r>
          </a:p>
        </p:txBody>
      </p:sp>
      <p:cxnSp>
        <p:nvCxnSpPr>
          <p:cNvPr id="122" name="肘形连接符 121"/>
          <p:cNvCxnSpPr>
            <a:stCxn id="28" idx="2"/>
            <a:endCxn id="91" idx="0"/>
          </p:cNvCxnSpPr>
          <p:nvPr/>
        </p:nvCxnSpPr>
        <p:spPr>
          <a:xfrm rot="16200000" flipH="1">
            <a:off x="3441123" y="5270478"/>
            <a:ext cx="241663" cy="1331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>
            <a:stCxn id="30" idx="2"/>
            <a:endCxn id="91" idx="0"/>
          </p:cNvCxnSpPr>
          <p:nvPr/>
        </p:nvCxnSpPr>
        <p:spPr>
          <a:xfrm rot="16200000" flipH="1">
            <a:off x="3946220" y="5775576"/>
            <a:ext cx="232956" cy="329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32" idx="2"/>
            <a:endCxn id="91" idx="0"/>
          </p:cNvCxnSpPr>
          <p:nvPr/>
        </p:nvCxnSpPr>
        <p:spPr>
          <a:xfrm rot="5400000">
            <a:off x="4416483" y="5621791"/>
            <a:ext cx="246019" cy="624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34" idx="2"/>
            <a:endCxn id="91" idx="0"/>
          </p:cNvCxnSpPr>
          <p:nvPr/>
        </p:nvCxnSpPr>
        <p:spPr>
          <a:xfrm rot="5400000">
            <a:off x="4886748" y="5151525"/>
            <a:ext cx="246019" cy="15645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228011" y="6461773"/>
            <a:ext cx="0" cy="26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6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278382" y="154073"/>
            <a:ext cx="4127864" cy="58679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22615" y="1275803"/>
            <a:ext cx="1807029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3317971" y="477880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83875" y="59751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小区参数值为整数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1322" y="1376939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内存缓存工具取小区名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1952" y="2094409"/>
            <a:ext cx="145433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44533" y="2195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封装总价、厅室、面积</a:t>
            </a:r>
            <a:r>
              <a:rPr lang="en-US" altLang="zh-CN" sz="1000" dirty="0" smtClean="0">
                <a:solidFill>
                  <a:schemeClr val="accent1"/>
                </a:solidFill>
              </a:rPr>
              <a:t>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9070" y="4915989"/>
            <a:ext cx="1968141" cy="4093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87777" y="501712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热数据</a:t>
            </a:r>
            <a:r>
              <a:rPr lang="zh-CN" altLang="en-US" sz="1000" dirty="0" smtClean="0">
                <a:solidFill>
                  <a:schemeClr val="accent1"/>
                </a:solidFill>
              </a:rPr>
              <a:t>内存缓存工具取地域</a:t>
            </a:r>
            <a:r>
              <a:rPr lang="en-US" altLang="zh-CN" sz="1000" dirty="0" smtClean="0">
                <a:solidFill>
                  <a:schemeClr val="accent1"/>
                </a:solidFill>
              </a:rPr>
              <a:t>-</a:t>
            </a:r>
            <a:r>
              <a:rPr lang="zh-CN" altLang="en-US" sz="1000" dirty="0" smtClean="0">
                <a:solidFill>
                  <a:schemeClr val="accent1"/>
                </a:solidFill>
              </a:rPr>
              <a:t>商圈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3240" y="3148141"/>
            <a:ext cx="1598029" cy="544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79365" y="3265716"/>
            <a:ext cx="2325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提小区</a:t>
            </a:r>
            <a:r>
              <a:rPr lang="en-US" altLang="zh-CN" sz="1000" dirty="0" smtClean="0">
                <a:solidFill>
                  <a:schemeClr val="accent1"/>
                </a:solidFill>
              </a:rPr>
              <a:t>id</a:t>
            </a:r>
            <a:r>
              <a:rPr lang="zh-CN" altLang="en-US" sz="1000" dirty="0">
                <a:solidFill>
                  <a:schemeClr val="accent1"/>
                </a:solidFill>
              </a:rPr>
              <a:t>查</a:t>
            </a:r>
            <a:r>
              <a:rPr lang="zh-CN" altLang="en-US" sz="1000" dirty="0" smtClean="0">
                <a:solidFill>
                  <a:schemeClr val="accent1"/>
                </a:solidFill>
              </a:rPr>
              <a:t>小区附近地铁、</a:t>
            </a:r>
            <a:endParaRPr lang="en-US" altLang="zh-CN" sz="1000" dirty="0" smtClean="0">
              <a:solidFill>
                <a:schemeClr val="accent1"/>
              </a:solidFill>
            </a:endParaRPr>
          </a:p>
          <a:p>
            <a:r>
              <a:rPr lang="en-US" altLang="zh-CN" sz="1000" dirty="0" smtClean="0">
                <a:solidFill>
                  <a:schemeClr val="accent1"/>
                </a:solidFill>
              </a:rPr>
              <a:t>         </a:t>
            </a:r>
            <a:r>
              <a:rPr lang="zh-CN" altLang="en-US" sz="1000" dirty="0" smtClean="0">
                <a:solidFill>
                  <a:schemeClr val="accent1"/>
                </a:solidFill>
              </a:rPr>
              <a:t>计算离我距离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405058" y="4157258"/>
            <a:ext cx="2048686" cy="459372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66607" y="4271545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无附近地铁的小区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349934" y="937157"/>
            <a:ext cx="0" cy="35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345578" y="1703515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354285" y="2509057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445726" y="3697777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441370" y="4594762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5" idx="1"/>
            <a:endCxn id="8" idx="1"/>
          </p:cNvCxnSpPr>
          <p:nvPr/>
        </p:nvCxnSpPr>
        <p:spPr>
          <a:xfrm rot="10800000" flipH="1" flipV="1">
            <a:off x="3317971" y="707566"/>
            <a:ext cx="326562" cy="1611090"/>
          </a:xfrm>
          <a:prstGeom prst="bentConnector3">
            <a:avLst>
              <a:gd name="adj1" fmla="val -70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040779" y="971990"/>
            <a:ext cx="2325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21577" y="1376940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否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49637" y="4651371"/>
            <a:ext cx="357051" cy="25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2306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309087628"/>
              </p:ext>
            </p:extLst>
          </p:nvPr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列表中一房源，查小区名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则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，接口则</a:t>
            </a:r>
            <a:r>
              <a:rPr lang="en-US" altLang="zh-CN" dirty="0" smtClean="0"/>
              <a:t>30ms</a:t>
            </a:r>
            <a:r>
              <a:rPr lang="zh-CN" altLang="en-US" dirty="0" smtClean="0"/>
              <a:t>，累计则</a:t>
            </a:r>
            <a:r>
              <a:rPr lang="en-US" altLang="zh-CN" dirty="0" smtClean="0"/>
              <a:t>&gt;40ms</a:t>
            </a:r>
            <a:endParaRPr lang="zh-CN" altLang="en-US" dirty="0"/>
          </a:p>
        </p:txBody>
      </p:sp>
      <p:graphicFrame>
        <p:nvGraphicFramePr>
          <p:cNvPr id="56" name="图示 55"/>
          <p:cNvGraphicFramePr/>
          <p:nvPr>
            <p:extLst>
              <p:ext uri="{D42A27DB-BD31-4B8C-83A1-F6EECF244321}">
                <p14:modId xmlns:p14="http://schemas.microsoft.com/office/powerpoint/2010/main" val="2475094166"/>
              </p:ext>
            </p:extLst>
          </p:nvPr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观点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小区数量</a:t>
            </a:r>
            <a:r>
              <a:rPr lang="en-US" altLang="zh-CN" dirty="0" smtClean="0"/>
              <a:t>40w, </a:t>
            </a:r>
            <a:r>
              <a:rPr lang="zh-CN" altLang="en-US" dirty="0" smtClean="0"/>
              <a:t>查询活跃的小区应该集中在其中一部分，将这一部分缓存在内存中，占用几百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，查询应</a:t>
            </a:r>
            <a:r>
              <a:rPr lang="en-US" altLang="zh-CN" dirty="0" smtClean="0"/>
              <a:t>&lt;1ms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>
            <p:extLst>
              <p:ext uri="{D42A27DB-BD31-4B8C-83A1-F6EECF244321}">
                <p14:modId xmlns:p14="http://schemas.microsoft.com/office/powerpoint/2010/main" val="680364963"/>
              </p:ext>
            </p:extLst>
          </p:nvPr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热数据走内存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接口；其他走</a:t>
            </a:r>
            <a:r>
              <a:rPr lang="en-US" altLang="zh-CN" dirty="0" err="1" smtClean="0"/>
              <a:t>memc</a:t>
            </a:r>
            <a:r>
              <a:rPr lang="en-US" altLang="zh-CN" dirty="0" smtClean="0"/>
              <a:t>-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热数据根据单位时间内访问量动态调整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定期更新热数据，如凌晨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8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热数据内存缓存工具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图示 4"/>
          <p:cNvGraphicFramePr/>
          <p:nvPr/>
        </p:nvGraphicFramePr>
        <p:xfrm>
          <a:off x="1706880" y="2129245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06880" y="229906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973977" y="2299063"/>
            <a:ext cx="3805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总体数据量几十万级别、使用比较频繁的</a:t>
            </a:r>
            <a:r>
              <a:rPr lang="en-US" altLang="zh-CN" dirty="0" err="1" smtClean="0"/>
              <a:t>scf</a:t>
            </a:r>
            <a:r>
              <a:rPr lang="en-US" altLang="zh-CN" dirty="0" smtClean="0"/>
              <a:t>/http</a:t>
            </a:r>
            <a:r>
              <a:rPr lang="zh-CN" altLang="en-US" dirty="0" smtClean="0"/>
              <a:t>调用、调用参数简单</a:t>
            </a:r>
            <a:endParaRPr lang="en-US" altLang="zh-CN" dirty="0" smtClean="0"/>
          </a:p>
          <a:p>
            <a:r>
              <a:rPr lang="zh-CN" altLang="en-US" dirty="0" smtClean="0"/>
              <a:t>且集中为某一部分参数值的调用</a:t>
            </a:r>
            <a:endParaRPr lang="en-US" altLang="zh-CN" dirty="0" smtClean="0"/>
          </a:p>
        </p:txBody>
      </p:sp>
      <p:graphicFrame>
        <p:nvGraphicFramePr>
          <p:cNvPr id="56" name="图示 55"/>
          <p:cNvGraphicFramePr/>
          <p:nvPr/>
        </p:nvGraphicFramePr>
        <p:xfrm>
          <a:off x="1706880" y="3335772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1728650" y="350955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728650" y="3522618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58" y="3405055"/>
            <a:ext cx="392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如果源数据有修改不能立即更新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消耗了内存不能大量使用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项目重启热数据清零</a:t>
            </a:r>
            <a:endParaRPr lang="zh-CN" altLang="en-US" dirty="0"/>
          </a:p>
        </p:txBody>
      </p:sp>
      <p:graphicFrame>
        <p:nvGraphicFramePr>
          <p:cNvPr id="61" name="图示 60"/>
          <p:cNvGraphicFramePr/>
          <p:nvPr/>
        </p:nvGraphicFramePr>
        <p:xfrm>
          <a:off x="1676398" y="4676890"/>
          <a:ext cx="2773680" cy="295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698168" y="4850674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698168" y="4863736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案例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2926075" y="4746173"/>
            <a:ext cx="449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程序二手房列表页 查询房源小区名、地域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9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69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741" y="11944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1619250"/>
            <a:ext cx="9144000" cy="2344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51560" y="1303020"/>
            <a:ext cx="368618" cy="238564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762400" y="3326130"/>
            <a:ext cx="258604" cy="238564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76438" y="3326130"/>
            <a:ext cx="258604" cy="238564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863590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6664018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7464446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264873" y="1541583"/>
            <a:ext cx="708660" cy="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4" name="组合 19"/>
          <p:cNvGrpSpPr>
            <a:grpSpLocks/>
          </p:cNvGrpSpPr>
          <p:nvPr/>
        </p:nvGrpSpPr>
        <p:grpSpPr bwMode="auto">
          <a:xfrm>
            <a:off x="854908" y="2682709"/>
            <a:ext cx="7167596" cy="1995783"/>
            <a:chOff x="1160463" y="1419622"/>
            <a:chExt cx="6823075" cy="2660599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160463" y="1419622"/>
              <a:ext cx="6823075" cy="1353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</a:p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</a:p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en-US" dirty="0">
                <a:latin typeface="Adobe Arabic" panose="02040503050201020203" pitchFamily="18" charset="-78"/>
              </a:endParaRPr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1160463" y="2849320"/>
              <a:ext cx="6823075" cy="1230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RAPIDPPT, the leader of professional PPT designer in China. </a:t>
              </a:r>
            </a:p>
            <a:p>
              <a:pPr eaLnBrk="1" hangingPunct="1"/>
              <a:r>
                <a:rPr lang="en-US" altLang="zh-CN" sz="900">
                  <a:latin typeface="Adobe Arabic" panose="02040503050201020203" pitchFamily="18" charset="-78"/>
                </a:rPr>
                <a:t>5years of making professional PPT, 500 case studies for the classical PPT, make sure you will be satisfied. </a:t>
              </a:r>
              <a:r>
                <a:rPr lang="en-US" altLang="zh-CN" sz="900" dirty="0">
                  <a:latin typeface="Adobe Arabic" panose="02040503050201020203" pitchFamily="18" charset="-78"/>
                </a:rPr>
                <a:t>……RAPIDPPT differs from the traditional production model, and create a new PPT experience.</a:t>
              </a:r>
            </a:p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Here we got China’s largest original PPT material, and the strongest PPT producing team. We got the training for everyone who wants to rapidly improve their PPT skills. </a:t>
              </a:r>
            </a:p>
            <a:p>
              <a:pPr eaLnBrk="1" hangingPunct="1"/>
              <a:r>
                <a:rPr lang="en-US" altLang="zh-CN" sz="900" dirty="0">
                  <a:latin typeface="Adobe Arabic" panose="02040503050201020203" pitchFamily="18" charset="-78"/>
                </a:rPr>
                <a:t>Our PPT is clear, beautiful, creative, valuable which have brought unexpected value to our hundreds of clients</a:t>
              </a:r>
              <a:endParaRPr lang="en-US" altLang="zh-CN" sz="2100" dirty="0">
                <a:latin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67094" y="2204134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391192" y="2383384"/>
            <a:ext cx="371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38" name="矩形 37"/>
          <p:cNvSpPr/>
          <p:nvPr/>
        </p:nvSpPr>
        <p:spPr>
          <a:xfrm>
            <a:off x="1267093" y="2860763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70470" y="2239786"/>
            <a:ext cx="6675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二手房大类页、经纪人详情页</a:t>
            </a:r>
          </a:p>
          <a:p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170471" y="342417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小程序二手房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70471" y="446610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内存热数据缓存工具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1267093" y="3354075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267093" y="4008945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259302" y="4486639"/>
            <a:ext cx="619230" cy="6548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259302" y="5086620"/>
            <a:ext cx="619230" cy="712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68959" y="34905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67" name="矩形 66"/>
          <p:cNvSpPr/>
          <p:nvPr/>
        </p:nvSpPr>
        <p:spPr>
          <a:xfrm>
            <a:off x="1368959" y="45895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19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二手房大类页项目演进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推荐经纪人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5768929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r>
              <a:rPr lang="zh-CN" altLang="en-US" dirty="0" smtClean="0"/>
              <a:t>广告运营位</a:t>
            </a:r>
            <a:r>
              <a:rPr lang="en-US" altLang="zh-CN" dirty="0" smtClean="0"/>
              <a:t>+</a:t>
            </a:r>
            <a:r>
              <a:rPr lang="zh-CN" altLang="en-US" dirty="0" smtClean="0"/>
              <a:t>精选帖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5012901" y="2194518"/>
            <a:ext cx="746201" cy="25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768929" y="3757749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大类页改版为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493917" y="2651760"/>
            <a:ext cx="233454" cy="1105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690949" y="3757749"/>
            <a:ext cx="230888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广告位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、特色房源多维度动态配置</a:t>
            </a:r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4999838" y="3967843"/>
            <a:ext cx="759264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85390" y="3757748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智能安选模块改版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6" name="左箭头 35"/>
          <p:cNvSpPr/>
          <p:nvPr/>
        </p:nvSpPr>
        <p:spPr>
          <a:xfrm>
            <a:off x="2201092" y="3967843"/>
            <a:ext cx="480030" cy="219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9309" y="172196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004193" y="261152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745805" y="170629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54634" y="173010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5754219" y="3493464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22056" y="344407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1013167" y="3492138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88826" y="504739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圆角矩形 31"/>
          <p:cNvSpPr/>
          <p:nvPr/>
        </p:nvSpPr>
        <p:spPr>
          <a:xfrm>
            <a:off x="779415" y="5194670"/>
            <a:ext cx="1939899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商铺写字楼大类页</a:t>
            </a:r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>
            <a:off x="2722550" y="537750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992883" y="519467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经纪人视频房源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42701" y="4904957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2018.4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47585" y="5794515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H5+velocity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185591" y="4889289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pic>
        <p:nvPicPr>
          <p:cNvPr id="47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7776" y="5056102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/>
        </p:nvSpPr>
        <p:spPr>
          <a:xfrm>
            <a:off x="5921833" y="5203377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改版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114541" y="4897996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50" name="右箭头 49"/>
          <p:cNvSpPr/>
          <p:nvPr/>
        </p:nvSpPr>
        <p:spPr>
          <a:xfrm>
            <a:off x="5436871" y="5373881"/>
            <a:ext cx="485128" cy="353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70473" y="58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7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</a:t>
            </a:r>
            <a:r>
              <a:rPr lang="zh-CN" altLang="en-US" sz="3200" dirty="0" smtClean="0"/>
              <a:t>二手房经纪人详情页演进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9040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36023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PHP</a:t>
            </a:r>
            <a:r>
              <a:rPr lang="zh-CN" altLang="en-US" dirty="0" smtClean="0"/>
              <a:t>切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282764" y="2194518"/>
            <a:ext cx="1267097" cy="27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553097" y="2011680"/>
            <a:ext cx="144997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+token</a:t>
            </a:r>
            <a:r>
              <a:rPr lang="zh-CN" altLang="en-US" dirty="0" smtClean="0"/>
              <a:t>加密算法优化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3562924" y="3560716"/>
            <a:ext cx="1449977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微信好友分享海报生成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4149523" y="2651760"/>
            <a:ext cx="257124" cy="896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3600" y="3560716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8.11</a:t>
            </a:r>
            <a:r>
              <a:rPr lang="zh-CN" altLang="en-US" dirty="0" smtClean="0"/>
              <a:t>展现改版</a:t>
            </a:r>
            <a:r>
              <a:rPr lang="en-US" altLang="zh-CN" dirty="0" smtClean="0"/>
              <a:t>(</a:t>
            </a:r>
            <a:r>
              <a:rPr lang="zh-CN" altLang="en-US" dirty="0" smtClean="0"/>
              <a:t>评分、评价、接入商铺厂房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5003075" y="3866605"/>
            <a:ext cx="940526" cy="249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943600" y="4862647"/>
            <a:ext cx="1828800" cy="837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交接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729438" y="4397831"/>
            <a:ext cx="257124" cy="460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33910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0040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2018.6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26927" y="330061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943600" y="458129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2018.8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81063" y="4433340"/>
            <a:ext cx="2694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wos内存不断增长的排查</a:t>
            </a:r>
            <a:r>
              <a:rPr lang="en-US" altLang="zh-CN" dirty="0" smtClean="0"/>
              <a:t>,</a:t>
            </a:r>
          </a:p>
          <a:p>
            <a:r>
              <a:rPr lang="zh-CN" altLang="en-US" dirty="0" smtClean="0"/>
              <a:t>重写</a:t>
            </a:r>
            <a:r>
              <a:rPr lang="en-US" altLang="zh-CN" dirty="0" err="1" smtClean="0"/>
              <a:t>wos</a:t>
            </a:r>
            <a:r>
              <a:rPr lang="en-US" altLang="zh-CN" dirty="0" smtClean="0"/>
              <a:t> java 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1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小</a:t>
            </a:r>
            <a:r>
              <a:rPr lang="zh-CN" altLang="en-US" sz="3200" dirty="0" smtClean="0"/>
              <a:t>程序二手房</a:t>
            </a:r>
            <a:endParaRPr lang="zh-CN" altLang="en-US" sz="3200" b="1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2371" y="1864405"/>
            <a:ext cx="421307" cy="4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825222" y="2025508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二手房列表开发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830845" y="2194560"/>
            <a:ext cx="1205583" cy="274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36428" y="2011680"/>
            <a:ext cx="2067137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+</a:t>
            </a:r>
            <a:r>
              <a:rPr lang="zh-CN" altLang="en-US" dirty="0" smtClean="0"/>
              <a:t>性能优化改进查询算法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937290" y="173191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217241" y="1715693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2018.9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43762" y="2600232"/>
            <a:ext cx="134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ses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4591" y="267911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页号回传、内存热数据缓存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756113" y="3307184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详情页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3351" y="299143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687" y="3893677"/>
            <a:ext cx="251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Xiaoqudetail</a:t>
            </a:r>
            <a:endParaRPr lang="en-US" altLang="zh-CN" dirty="0" smtClean="0"/>
          </a:p>
          <a:p>
            <a:r>
              <a:rPr lang="en-US" altLang="zh-CN" dirty="0" err="1" smtClean="0"/>
              <a:t>Memcache</a:t>
            </a:r>
            <a:r>
              <a:rPr lang="zh-CN" altLang="en-US" dirty="0" smtClean="0"/>
              <a:t>注解缓存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752318" y="4806745"/>
            <a:ext cx="2009418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小区</a:t>
            </a:r>
            <a:r>
              <a:rPr lang="zh-CN" altLang="en-US" dirty="0"/>
              <a:t>列表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2409" y="5392274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xiaoquWebService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40551" y="4513499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2018.11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036427" y="3773628"/>
            <a:ext cx="2067137" cy="946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二手房详情页增加小区房源、证卡、经纪人星级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036427" y="475270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磁盘占用率高的排查，</a:t>
            </a:r>
            <a:endParaRPr lang="en-US" altLang="zh-CN" dirty="0" smtClean="0"/>
          </a:p>
          <a:p>
            <a:r>
              <a:rPr lang="zh-CN" altLang="en-US" dirty="0" smtClean="0"/>
              <a:t>日志挂载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125506" y="346383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7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二手房大类页架构图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18917" y="1358538"/>
            <a:ext cx="5839083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18917" y="2529839"/>
            <a:ext cx="5839083" cy="14033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8915" y="4137052"/>
            <a:ext cx="5839085" cy="6744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8915" y="5068389"/>
            <a:ext cx="5839085" cy="979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82729" y="1384663"/>
            <a:ext cx="663545" cy="953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18210" y="5199299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4266" y="5271143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底层服务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99790" y="4351158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缓存层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3328" y="297467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业务聚合层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84266" y="1716776"/>
            <a:ext cx="7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应用层</a:t>
            </a:r>
            <a:endParaRPr lang="zh-CN" altLang="en-US" sz="1000" dirty="0"/>
          </a:p>
        </p:txBody>
      </p:sp>
      <p:sp>
        <p:nvSpPr>
          <p:cNvPr id="21" name="圆角矩形 20"/>
          <p:cNvSpPr/>
          <p:nvPr/>
        </p:nvSpPr>
        <p:spPr>
          <a:xfrm>
            <a:off x="3135091" y="1545023"/>
            <a:ext cx="1606732" cy="60674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60977" y="1655220"/>
            <a:ext cx="5549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121562" y="2829270"/>
            <a:ext cx="2138301" cy="7211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677652" y="260417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配置</a:t>
            </a:r>
            <a:r>
              <a:rPr lang="zh-CN" altLang="en-US" sz="1000" dirty="0" smtClean="0">
                <a:solidFill>
                  <a:schemeClr val="bg1"/>
                </a:solidFill>
              </a:rPr>
              <a:t>运营位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552277" y="3281048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349236" y="4247217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918757" y="2798106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536090" y="279008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38688" y="2897742"/>
            <a:ext cx="684047" cy="259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38688" y="291983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顶部广告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46336" y="3246027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241329" y="325176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分类</a:t>
            </a:r>
            <a:r>
              <a:rPr lang="en-US" altLang="zh-CN" sz="1000" dirty="0" smtClean="0">
                <a:solidFill>
                  <a:schemeClr val="accent1">
                    <a:lumMod val="75000"/>
                  </a:schemeClr>
                </a:solidFill>
              </a:rPr>
              <a:t>icon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069234" y="2902828"/>
            <a:ext cx="635935" cy="24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32888" y="2890752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特色房源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039397" y="3241859"/>
            <a:ext cx="635935" cy="2409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768917" y="2904545"/>
            <a:ext cx="390464" cy="570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090989" y="2529839"/>
            <a:ext cx="635935" cy="351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989562" y="326051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中间</a:t>
            </a:r>
            <a:r>
              <a:rPr lang="zh-CN" altLang="en-US" sz="1000" dirty="0" smtClean="0">
                <a:solidFill>
                  <a:schemeClr val="accent1"/>
                </a:solidFill>
              </a:rPr>
              <a:t>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20483" y="2917039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弹出广告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4141" y="288692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智能安选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76905" y="289103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视频看房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767391" y="3382837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地图找房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939295" y="3303631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5163172" y="3404401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>
                    <a:lumMod val="75000"/>
                  </a:schemeClr>
                </a:solidFill>
              </a:rPr>
              <a:t>推荐经纪人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213124" y="2878094"/>
            <a:ext cx="448566" cy="77252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277218" y="2951406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猜你喜欢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49173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memcached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2892534" y="4244684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61818" y="4255365"/>
            <a:ext cx="1190424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3271221" y="4334814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accent1">
                    <a:lumMod val="75000"/>
                  </a:schemeClr>
                </a:solidFill>
              </a:rPr>
              <a:t>redis</a:t>
            </a:r>
            <a:endParaRPr lang="zh-CN" alt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874221" y="4351158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内存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934395" y="4263359"/>
            <a:ext cx="727295" cy="4264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6088953" y="43534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accent1">
                    <a:lumMod val="75000"/>
                  </a:schemeClr>
                </a:solidFill>
              </a:rPr>
              <a:t>磁盘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1451267" y="522378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brokerlist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457007" y="5205831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3673545" y="5612444"/>
            <a:ext cx="693054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5638074" y="5220554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4370981" y="521781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3728203" y="5192666"/>
            <a:ext cx="552198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218209" y="5602408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2421995" y="5608602"/>
            <a:ext cx="113552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1526820" y="5623361"/>
            <a:ext cx="104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cmcpc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594420" y="5242380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xiaoquapi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40200" y="5231475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ses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459336" y="5633205"/>
            <a:ext cx="1115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collectremindcpp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443076" y="5235221"/>
            <a:ext cx="114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ershoufangconfig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690495" y="563455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newdict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21765" y="5242663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unitydict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459373" y="5633643"/>
            <a:ext cx="1373677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490390" y="5656401"/>
            <a:ext cx="1438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fangcaptureprotection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5940263" y="5637987"/>
            <a:ext cx="786679" cy="318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176002" y="5684289"/>
            <a:ext cx="862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bg1"/>
                </a:solidFill>
              </a:rPr>
              <a:t>imc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281388" y="1701779"/>
            <a:ext cx="338554" cy="6918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防爬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7185674" y="2747292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59874" y="2968626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日志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79992" y="3851273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239679" y="4055121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监控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7186904" y="4962129"/>
            <a:ext cx="457928" cy="7680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7248352" y="5167688"/>
            <a:ext cx="338554" cy="686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容灾</a:t>
            </a:r>
          </a:p>
        </p:txBody>
      </p:sp>
    </p:spTree>
    <p:extLst>
      <p:ext uri="{BB962C8B-B14F-4D97-AF65-F5344CB8AC3E}">
        <p14:creationId xmlns:p14="http://schemas.microsoft.com/office/powerpoint/2010/main" val="744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二手房大类页调用时序图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8050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136467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42553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C-request</a:t>
            </a:r>
            <a:endParaRPr lang="zh-CN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1922416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26919" y="18776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防</a:t>
            </a:r>
            <a:r>
              <a:rPr lang="zh-CN" altLang="en-US" sz="1000" dirty="0"/>
              <a:t>爬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0" name="矩形 19"/>
          <p:cNvSpPr/>
          <p:nvPr/>
        </p:nvSpPr>
        <p:spPr>
          <a:xfrm>
            <a:off x="3272245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31726" y="1789612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67103" y="1776549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69674" y="1785255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309255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配置项服务</a:t>
            </a:r>
            <a:endParaRPr lang="zh-CN" altLang="en-US" sz="1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732417" y="189321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Broker</a:t>
            </a:r>
            <a:r>
              <a:rPr lang="zh-CN" altLang="en-US" sz="1000" dirty="0"/>
              <a:t>接口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14305" y="1879247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列表</a:t>
            </a:r>
            <a:r>
              <a:rPr lang="zh-CN" altLang="en-US" sz="1000" dirty="0" smtClean="0"/>
              <a:t>服务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764379" y="1885450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推荐接口</a:t>
            </a:r>
            <a:endParaRPr lang="zh-CN" altLang="en-US" sz="1000" dirty="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279467" y="2231859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43206" y="2224341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060076" y="2207623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812570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3661952" y="2228118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49530" y="2612571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1149530" y="2939139"/>
            <a:ext cx="1084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06284" y="2411079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332402" y="2735681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调用速率过限</a:t>
            </a:r>
            <a:endParaRPr lang="zh-CN" altLang="en-US" sz="10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333896" y="3135086"/>
            <a:ext cx="1349829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306681" y="3564926"/>
            <a:ext cx="2478674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276197" y="4183785"/>
            <a:ext cx="3783878" cy="2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2333896" y="3274419"/>
            <a:ext cx="1328057" cy="1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60023" y="291494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查询满足的配置项</a:t>
            </a:r>
            <a:endParaRPr lang="zh-CN" altLang="en-US" sz="10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2250071" y="3743139"/>
            <a:ext cx="2535284" cy="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341515" y="335591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查询用户安选房源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3892" y="392577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查询推荐经纪人</a:t>
            </a:r>
            <a:endParaRPr lang="zh-CN" altLang="en-US" sz="1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2293618" y="4342803"/>
            <a:ext cx="3780062" cy="2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122316" y="4924645"/>
            <a:ext cx="6020890" cy="1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163681" y="471483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查询猜你喜欢房源</a:t>
            </a:r>
            <a:endParaRPr lang="zh-CN" altLang="en-US" sz="1000" dirty="0"/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1149530" y="5022380"/>
            <a:ext cx="5990949" cy="3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680968" y="1785256"/>
            <a:ext cx="82296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13621" y="188109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Tabbar</a:t>
            </a:r>
            <a:r>
              <a:rPr lang="zh-CN" altLang="en-US" sz="1000" dirty="0"/>
              <a:t>接口</a:t>
            </a:r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92448" y="2219985"/>
            <a:ext cx="13063" cy="3384000"/>
          </a:xfrm>
          <a:prstGeom prst="line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2285998" y="4531956"/>
            <a:ext cx="222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508069" y="4531956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1135926" y="4667466"/>
            <a:ext cx="1382481" cy="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486292" y="4470066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9" name="直接箭头连接符 88"/>
          <p:cNvCxnSpPr/>
          <p:nvPr/>
        </p:nvCxnSpPr>
        <p:spPr>
          <a:xfrm flipH="1" flipV="1">
            <a:off x="1119049" y="5370726"/>
            <a:ext cx="7012578" cy="2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1149530" y="5262378"/>
            <a:ext cx="6982097" cy="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176745" y="5050128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r>
              <a:rPr lang="en-US" altLang="zh-CN" sz="1000" dirty="0" err="1" smtClean="0"/>
              <a:t>Tabbar</a:t>
            </a:r>
            <a:r>
              <a:rPr lang="zh-CN" altLang="en-US" sz="1000" dirty="0" smtClean="0"/>
              <a:t>配置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5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534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二手房大类页页面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24297" y="1737360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调用量和页面展现图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60" y="173935"/>
            <a:ext cx="546228" cy="182076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0" y="695645"/>
            <a:ext cx="432159" cy="489784"/>
            <a:chOff x="202866" y="341874"/>
            <a:chExt cx="576212" cy="653045"/>
          </a:xfrm>
        </p:grpSpPr>
        <p:sp>
          <p:nvSpPr>
            <p:cNvPr id="10" name="矩形 9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0890" y="648149"/>
            <a:ext cx="6374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 smtClean="0"/>
              <a:t>二手房经纪人详情页调用过程</a:t>
            </a:r>
            <a:endParaRPr lang="zh-CN" altLang="en-US" sz="32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501205" y="781493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38050" y="1776549"/>
            <a:ext cx="1140820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2625" y="4497978"/>
            <a:ext cx="65229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4175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防</a:t>
            </a:r>
            <a:r>
              <a:rPr lang="zh-CN" altLang="en-US" sz="1000" dirty="0" smtClean="0"/>
              <a:t>扒、</a:t>
            </a:r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22" name="矩形 21"/>
          <p:cNvSpPr/>
          <p:nvPr/>
        </p:nvSpPr>
        <p:spPr>
          <a:xfrm>
            <a:off x="2562495" y="1772193"/>
            <a:ext cx="1510936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603859" y="180484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Housedetail</a:t>
            </a:r>
            <a:r>
              <a:rPr lang="zh-CN" altLang="en-US" sz="1000" dirty="0" smtClean="0"/>
              <a:t>获取经纪人基本信息</a:t>
            </a:r>
            <a:endParaRPr lang="zh-CN" altLang="en-US" sz="10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878870" y="2020881"/>
            <a:ext cx="683625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551" y="1774660"/>
            <a:ext cx="1386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App</a:t>
            </a:r>
            <a:r>
              <a:rPr lang="zh-CN" altLang="en-US" sz="1000" dirty="0" smtClean="0"/>
              <a:t>请求</a:t>
            </a:r>
            <a:endParaRPr lang="zh-CN" altLang="en-US" sz="1000" dirty="0"/>
          </a:p>
        </p:txBody>
      </p:sp>
      <p:sp>
        <p:nvSpPr>
          <p:cNvPr id="26" name="矩形 25"/>
          <p:cNvSpPr/>
          <p:nvPr/>
        </p:nvSpPr>
        <p:spPr>
          <a:xfrm>
            <a:off x="1874515" y="4483690"/>
            <a:ext cx="1772042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65390" y="4514654"/>
            <a:ext cx="1790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8.5.0</a:t>
            </a:r>
            <a:r>
              <a:rPr lang="zh-CN" altLang="en-US" sz="1000" dirty="0" smtClean="0"/>
              <a:t>以上增分享经纪人店铺到微信好友，房源海报生成</a:t>
            </a:r>
            <a:endParaRPr lang="zh-CN" altLang="en-US" sz="1000" dirty="0"/>
          </a:p>
        </p:txBody>
      </p:sp>
      <p:cxnSp>
        <p:nvCxnSpPr>
          <p:cNvPr id="28" name="直接箭头连接符 27"/>
          <p:cNvCxnSpPr>
            <a:endCxn id="13" idx="1"/>
          </p:cNvCxnSpPr>
          <p:nvPr/>
        </p:nvCxnSpPr>
        <p:spPr>
          <a:xfrm flipV="1">
            <a:off x="80551" y="1992086"/>
            <a:ext cx="657499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1304105" y="2207622"/>
            <a:ext cx="4355" cy="22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5551" y="3013913"/>
            <a:ext cx="338554" cy="6777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95649" y="1776541"/>
            <a:ext cx="1143001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395650" y="186897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类别、</a:t>
            </a:r>
            <a:r>
              <a:rPr lang="en-US" altLang="zh-CN" sz="1000" dirty="0" err="1" smtClean="0"/>
              <a:t>userid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5862501" y="1786061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62502" y="1878495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经纪人信息抽取封装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7415080" y="1781302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415081" y="1888024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获取经纪人服务范围</a:t>
            </a:r>
            <a:endParaRPr lang="zh-CN" altLang="en-US" sz="1000" dirty="0"/>
          </a:p>
        </p:txBody>
      </p:sp>
      <p:sp>
        <p:nvSpPr>
          <p:cNvPr id="42" name="矩形 41"/>
          <p:cNvSpPr/>
          <p:nvPr/>
        </p:nvSpPr>
        <p:spPr>
          <a:xfrm>
            <a:off x="7396025" y="3048132"/>
            <a:ext cx="1295537" cy="96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396026" y="3154855"/>
            <a:ext cx="1251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按开通城市和经纪人获取弹窗</a:t>
            </a:r>
            <a:r>
              <a:rPr lang="zh-CN" altLang="en-US" sz="1000" dirty="0"/>
              <a:t>有</a:t>
            </a:r>
            <a:r>
              <a:rPr lang="zh-CN" altLang="en-US" sz="1000" dirty="0" smtClean="0"/>
              <a:t>无的隐私通话</a:t>
            </a:r>
            <a:r>
              <a:rPr lang="en-US" altLang="zh-CN" sz="1000" dirty="0" smtClean="0"/>
              <a:t>http</a:t>
            </a:r>
            <a:r>
              <a:rPr lang="zh-CN" altLang="en-US" sz="1000" dirty="0" smtClean="0"/>
              <a:t>协议</a:t>
            </a:r>
            <a:r>
              <a:rPr lang="en-US" altLang="zh-CN" sz="1000" dirty="0" smtClean="0"/>
              <a:t>|</a:t>
            </a:r>
            <a:r>
              <a:rPr lang="zh-CN" altLang="en-US" sz="1000" dirty="0" smtClean="0"/>
              <a:t>来电通、普通电话协议</a:t>
            </a:r>
            <a:r>
              <a:rPr lang="en-US" altLang="zh-CN" sz="1000" dirty="0" smtClean="0"/>
              <a:t>(</a:t>
            </a:r>
            <a:r>
              <a:rPr lang="zh-CN" altLang="en-US" sz="1000" dirty="0" smtClean="0"/>
              <a:t>页面跳转</a:t>
            </a:r>
            <a:r>
              <a:rPr lang="en-US" altLang="zh-CN" sz="1000" dirty="0" smtClean="0"/>
              <a:t>)</a:t>
            </a:r>
            <a:endParaRPr lang="zh-CN" altLang="en-US" sz="1000" dirty="0"/>
          </a:p>
        </p:txBody>
      </p:sp>
      <p:sp>
        <p:nvSpPr>
          <p:cNvPr id="44" name="矩形 43"/>
          <p:cNvSpPr/>
          <p:nvPr/>
        </p:nvSpPr>
        <p:spPr>
          <a:xfrm>
            <a:off x="7372228" y="446734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586544" y="455978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封装微聊协议</a:t>
            </a:r>
            <a:endParaRPr lang="zh-CN" altLang="en-US" sz="1000" dirty="0"/>
          </a:p>
        </p:txBody>
      </p:sp>
      <p:sp>
        <p:nvSpPr>
          <p:cNvPr id="46" name="矩形 45"/>
          <p:cNvSpPr/>
          <p:nvPr/>
        </p:nvSpPr>
        <p:spPr>
          <a:xfrm>
            <a:off x="5614844" y="4467357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614845" y="4559791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</a:t>
            </a:r>
            <a:r>
              <a:rPr lang="en-US" altLang="zh-CN" sz="1000" dirty="0" smtClean="0"/>
              <a:t>90</a:t>
            </a:r>
            <a:r>
              <a:rPr lang="zh-CN" altLang="en-US" sz="1000" dirty="0" smtClean="0"/>
              <a:t>天内发布房源第一页</a:t>
            </a:r>
            <a:endParaRPr lang="zh-CN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3967026" y="4476868"/>
            <a:ext cx="1295537" cy="43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924162" y="4512150"/>
            <a:ext cx="143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经纪人服务质量得分、</a:t>
            </a:r>
            <a:endParaRPr lang="en-US" altLang="zh-CN" sz="1000" dirty="0" smtClean="0"/>
          </a:p>
          <a:p>
            <a:r>
              <a:rPr lang="zh-CN" altLang="en-US" sz="1000" dirty="0" smtClean="0"/>
              <a:t>用户评价列表</a:t>
            </a:r>
            <a:endParaRPr lang="zh-CN" altLang="en-US" sz="1000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4055204" y="1981693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548339" y="1991865"/>
            <a:ext cx="345187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158041" y="2020881"/>
            <a:ext cx="242564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119604" y="2214175"/>
            <a:ext cx="4355" cy="8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8115249" y="3996498"/>
            <a:ext cx="4355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4" idx="1"/>
          </p:cNvCxnSpPr>
          <p:nvPr/>
        </p:nvCxnSpPr>
        <p:spPr>
          <a:xfrm flipH="1">
            <a:off x="6910381" y="4682885"/>
            <a:ext cx="46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5262563" y="4702694"/>
            <a:ext cx="3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1"/>
            <a:endCxn id="27" idx="3"/>
          </p:cNvCxnSpPr>
          <p:nvPr/>
        </p:nvCxnSpPr>
        <p:spPr>
          <a:xfrm flipH="1">
            <a:off x="3655682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1564134" y="4712205"/>
            <a:ext cx="268480" cy="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85827" y="4600575"/>
            <a:ext cx="1403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封装数据</a:t>
            </a:r>
            <a:endParaRPr lang="zh-CN" altLang="en-US" sz="1000" dirty="0"/>
          </a:p>
        </p:txBody>
      </p:sp>
      <p:cxnSp>
        <p:nvCxnSpPr>
          <p:cNvPr id="82" name="肘形连接符 81"/>
          <p:cNvCxnSpPr>
            <a:stCxn id="35" idx="2"/>
          </p:cNvCxnSpPr>
          <p:nvPr/>
        </p:nvCxnSpPr>
        <p:spPr>
          <a:xfrm rot="5400000">
            <a:off x="2473706" y="1038015"/>
            <a:ext cx="1323844" cy="3663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709731" y="3269142"/>
            <a:ext cx="1436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</a:rPr>
              <a:t>未通过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1107</Words>
  <Application>Microsoft Office PowerPoint</Application>
  <PresentationFormat>全屏显示(4:3)</PresentationFormat>
  <Paragraphs>277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Adobe Arabic</vt:lpstr>
      <vt:lpstr>YaHei IKEA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lishaoping</dc:creator>
  <cp:lastModifiedBy>lishaoping</cp:lastModifiedBy>
  <cp:revision>124</cp:revision>
  <dcterms:created xsi:type="dcterms:W3CDTF">2018-11-25T05:15:15Z</dcterms:created>
  <dcterms:modified xsi:type="dcterms:W3CDTF">2018-11-26T08:46:08Z</dcterms:modified>
</cp:coreProperties>
</file>