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omments/comment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6" r:id="rId3"/>
    <p:sldId id="259" r:id="rId4"/>
    <p:sldId id="262" r:id="rId5"/>
    <p:sldId id="263" r:id="rId6"/>
    <p:sldId id="264" r:id="rId7"/>
    <p:sldId id="291" r:id="rId8"/>
    <p:sldId id="265" r:id="rId9"/>
    <p:sldId id="280" r:id="rId10"/>
    <p:sldId id="283" r:id="rId11"/>
    <p:sldId id="293" r:id="rId12"/>
    <p:sldId id="294" r:id="rId13"/>
    <p:sldId id="284" r:id="rId14"/>
    <p:sldId id="290" r:id="rId15"/>
    <p:sldId id="295" r:id="rId16"/>
    <p:sldId id="292" r:id="rId17"/>
    <p:sldId id="266" r:id="rId18"/>
    <p:sldId id="268" r:id="rId19"/>
    <p:sldId id="269" r:id="rId20"/>
    <p:sldId id="271" r:id="rId21"/>
    <p:sldId id="272" r:id="rId22"/>
    <p:sldId id="273" r:id="rId23"/>
    <p:sldId id="282" r:id="rId24"/>
    <p:sldId id="274" r:id="rId25"/>
    <p:sldId id="288" r:id="rId26"/>
    <p:sldId id="275" r:id="rId27"/>
    <p:sldId id="287" r:id="rId28"/>
    <p:sldId id="285"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shaoping" initials="l" lastIdx="4" clrIdx="0">
    <p:extLst>
      <p:ext uri="{19B8F6BF-5375-455C-9EA6-DF929625EA0E}">
        <p15:presenceInfo xmlns:p15="http://schemas.microsoft.com/office/powerpoint/2012/main" userId="lishaop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5568" autoAdjust="0"/>
  </p:normalViewPr>
  <p:slideViewPr>
    <p:cSldViewPr snapToGrid="0">
      <p:cViewPr varScale="1">
        <p:scale>
          <a:sx n="48" d="100"/>
          <a:sy n="48" d="100"/>
        </p:scale>
        <p:origin x="204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使用前</c:v>
                </c:pt>
              </c:strCache>
            </c:strRef>
          </c:tx>
          <c:spPr>
            <a:solidFill>
              <a:schemeClr val="accent1"/>
            </a:solidFill>
            <a:ln>
              <a:noFill/>
            </a:ln>
            <a:effectLst/>
          </c:spPr>
          <c:invertIfNegative val="0"/>
          <c:cat>
            <c:strRef>
              <c:f>Sheet1!$A$2:$A$3</c:f>
              <c:strCache>
                <c:ptCount val="2"/>
                <c:pt idx="0">
                  <c:v>小区名平均耗时(ms)</c:v>
                </c:pt>
                <c:pt idx="1">
                  <c:v>地域平均耗时(ms)</c:v>
                </c:pt>
              </c:strCache>
            </c:strRef>
          </c:cat>
          <c:val>
            <c:numRef>
              <c:f>Sheet1!$B$2:$B$3</c:f>
              <c:numCache>
                <c:formatCode>General</c:formatCode>
                <c:ptCount val="2"/>
                <c:pt idx="0">
                  <c:v>0.2356</c:v>
                </c:pt>
                <c:pt idx="1">
                  <c:v>0.21160000000000001</c:v>
                </c:pt>
              </c:numCache>
            </c:numRef>
          </c:val>
          <c:extLst>
            <c:ext xmlns:c16="http://schemas.microsoft.com/office/drawing/2014/chart" uri="{C3380CC4-5D6E-409C-BE32-E72D297353CC}">
              <c16:uniqueId val="{00000000-0BE9-401A-991C-3C6156266A6C}"/>
            </c:ext>
          </c:extLst>
        </c:ser>
        <c:ser>
          <c:idx val="1"/>
          <c:order val="1"/>
          <c:tx>
            <c:strRef>
              <c:f>Sheet1!$C$1</c:f>
              <c:strCache>
                <c:ptCount val="1"/>
                <c:pt idx="0">
                  <c:v>使用后</c:v>
                </c:pt>
              </c:strCache>
            </c:strRef>
          </c:tx>
          <c:spPr>
            <a:solidFill>
              <a:schemeClr val="accent2"/>
            </a:solidFill>
            <a:ln>
              <a:noFill/>
            </a:ln>
            <a:effectLst/>
          </c:spPr>
          <c:invertIfNegative val="0"/>
          <c:cat>
            <c:strRef>
              <c:f>Sheet1!$A$2:$A$3</c:f>
              <c:strCache>
                <c:ptCount val="2"/>
                <c:pt idx="0">
                  <c:v>小区名平均耗时(ms)</c:v>
                </c:pt>
                <c:pt idx="1">
                  <c:v>地域平均耗时(ms)</c:v>
                </c:pt>
              </c:strCache>
            </c:strRef>
          </c:cat>
          <c:val>
            <c:numRef>
              <c:f>Sheet1!$C$2:$C$3</c:f>
              <c:numCache>
                <c:formatCode>General</c:formatCode>
                <c:ptCount val="2"/>
                <c:pt idx="0">
                  <c:v>0.12590000000000001</c:v>
                </c:pt>
                <c:pt idx="1">
                  <c:v>7.0499999999999993E-2</c:v>
                </c:pt>
              </c:numCache>
            </c:numRef>
          </c:val>
          <c:extLst>
            <c:ext xmlns:c16="http://schemas.microsoft.com/office/drawing/2014/chart" uri="{C3380CC4-5D6E-409C-BE32-E72D297353CC}">
              <c16:uniqueId val="{00000003-0BE9-401A-991C-3C6156266A6C}"/>
            </c:ext>
          </c:extLst>
        </c:ser>
        <c:dLbls>
          <c:showLegendKey val="0"/>
          <c:showVal val="0"/>
          <c:showCatName val="0"/>
          <c:showSerName val="0"/>
          <c:showPercent val="0"/>
          <c:showBubbleSize val="0"/>
        </c:dLbls>
        <c:gapWidth val="219"/>
        <c:overlap val="-27"/>
        <c:axId val="667125743"/>
        <c:axId val="791143263"/>
      </c:barChart>
      <c:catAx>
        <c:axId val="667125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91143263"/>
        <c:crosses val="autoZero"/>
        <c:auto val="1"/>
        <c:lblAlgn val="ctr"/>
        <c:lblOffset val="100"/>
        <c:noMultiLvlLbl val="0"/>
      </c:catAx>
      <c:valAx>
        <c:axId val="791143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6712574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11-25T22:15:38.249" idx="1">
    <p:pos x="10" y="10"/>
    <p:text>是否微聊，电话AES加密</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26T17:00:33.169" idx="3">
    <p:pos x="10" y="10"/>
    <p:text>1.如果源数据有修改不能立即更新(主动)
2.消耗了内存不能大量使用
3.项目重启热数据清零(数据预热)</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Y="0"/>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Y="0"/>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Y="0"/>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A20EA35-F23A-4223-BF17-8C8EFE56F2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8D78887-E5BE-4853-9B19-DC4A03FD4CE8}">
      <dgm:prSet phldrT="[文本]"/>
      <dgm:spPr>
        <a:solidFill>
          <a:schemeClr val="bg1">
            <a:alpha val="0"/>
          </a:schemeClr>
        </a:solidFill>
        <a:ln>
          <a:noFill/>
        </a:ln>
      </dgm:spPr>
      <dgm:t>
        <a:bodyPr/>
        <a:lstStyle/>
        <a:p>
          <a:r>
            <a:rPr lang="en-US" altLang="zh-CN" dirty="0" smtClean="0"/>
            <a:t> </a:t>
          </a:r>
          <a:endParaRPr lang="zh-CN" altLang="en-US" dirty="0"/>
        </a:p>
      </dgm:t>
    </dgm:pt>
    <dgm:pt modelId="{5348AD08-53CE-4E50-BC93-D4F4E231D004}" type="parTrans" cxnId="{F3480BB7-1D92-481D-B780-72B0D4F66571}">
      <dgm:prSet/>
      <dgm:spPr/>
      <dgm:t>
        <a:bodyPr/>
        <a:lstStyle/>
        <a:p>
          <a:endParaRPr lang="zh-CN" altLang="en-US"/>
        </a:p>
      </dgm:t>
    </dgm:pt>
    <dgm:pt modelId="{81BB5E92-582D-4FB3-8D62-111A8C141A34}" type="sibTrans" cxnId="{F3480BB7-1D92-481D-B780-72B0D4F66571}">
      <dgm:prSet/>
      <dgm:spPr>
        <a:solidFill>
          <a:schemeClr val="accent1">
            <a:lumMod val="60000"/>
            <a:lumOff val="40000"/>
          </a:schemeClr>
        </a:solidFill>
      </dgm:spPr>
      <dgm:t>
        <a:bodyPr/>
        <a:lstStyle/>
        <a:p>
          <a:endParaRPr lang="zh-CN" altLang="en-US"/>
        </a:p>
      </dgm:t>
    </dgm:pt>
    <dgm:pt modelId="{01B2857B-B61B-4412-9075-36EB2E3E020E}">
      <dgm:prSet phldrT="[文本]"/>
      <dgm:spPr/>
      <dgm:t>
        <a:bodyPr/>
        <a:lstStyle/>
        <a:p>
          <a:r>
            <a:rPr lang="en-US" altLang="zh-CN" dirty="0" smtClean="0"/>
            <a:t> </a:t>
          </a:r>
          <a:endParaRPr lang="zh-CN" altLang="en-US" dirty="0"/>
        </a:p>
      </dgm:t>
    </dgm:pt>
    <dgm:pt modelId="{93D12C86-7CF7-460F-8FB8-F03DB659D7AF}" type="parTrans" cxnId="{AC94FA1D-48EA-453A-A718-D51EF2E5CDAE}">
      <dgm:prSet/>
      <dgm:spPr/>
      <dgm:t>
        <a:bodyPr/>
        <a:lstStyle/>
        <a:p>
          <a:endParaRPr lang="zh-CN" altLang="en-US"/>
        </a:p>
      </dgm:t>
    </dgm:pt>
    <dgm:pt modelId="{948127B5-92BF-4EB1-869A-4D7D2E53A7D2}" type="sibTrans" cxnId="{AC94FA1D-48EA-453A-A718-D51EF2E5CDAE}">
      <dgm:prSet/>
      <dgm:spPr/>
      <dgm:t>
        <a:bodyPr/>
        <a:lstStyle/>
        <a:p>
          <a:endParaRPr lang="zh-CN" altLang="en-US"/>
        </a:p>
      </dgm:t>
    </dgm:pt>
    <dgm:pt modelId="{ECD1CDE9-093D-48FA-8A4D-D42887DE44C4}">
      <dgm:prSet phldrT="[文本]"/>
      <dgm:spPr>
        <a:solidFill>
          <a:schemeClr val="bg1">
            <a:alpha val="0"/>
          </a:schemeClr>
        </a:solidFill>
        <a:ln>
          <a:noFill/>
        </a:ln>
      </dgm:spPr>
      <dgm:t>
        <a:bodyPr/>
        <a:lstStyle/>
        <a:p>
          <a:r>
            <a:rPr lang="en-US" altLang="zh-CN" baseline="0" dirty="0" smtClean="0"/>
            <a:t>  </a:t>
          </a:r>
          <a:endParaRPr lang="zh-CN" altLang="en-US" dirty="0"/>
        </a:p>
      </dgm:t>
    </dgm:pt>
    <dgm:pt modelId="{446899ED-EEDE-461F-8B3F-EB756ED28A29}" type="parTrans" cxnId="{802766B1-5F57-43E2-9454-9BC6CA2DF625}">
      <dgm:prSet/>
      <dgm:spPr/>
      <dgm:t>
        <a:bodyPr/>
        <a:lstStyle/>
        <a:p>
          <a:endParaRPr lang="zh-CN" altLang="en-US"/>
        </a:p>
      </dgm:t>
    </dgm:pt>
    <dgm:pt modelId="{E4428760-7F15-41EC-9285-D2FDEAB0EF68}" type="sibTrans" cxnId="{802766B1-5F57-43E2-9454-9BC6CA2DF625}">
      <dgm:prSet/>
      <dgm:spPr>
        <a:solidFill>
          <a:schemeClr val="bg1">
            <a:alpha val="0"/>
          </a:schemeClr>
        </a:solidFill>
        <a:ln>
          <a:noFill/>
        </a:ln>
      </dgm:spPr>
      <dgm:t>
        <a:bodyPr/>
        <a:lstStyle/>
        <a:p>
          <a:endParaRPr lang="zh-CN" altLang="en-US"/>
        </a:p>
      </dgm:t>
    </dgm:pt>
    <dgm:pt modelId="{869D1B3A-0325-4409-B8E0-AE6570778955}">
      <dgm:prSet phldrT="[文本]"/>
      <dgm:spPr/>
      <dgm:t>
        <a:bodyPr/>
        <a:lstStyle/>
        <a:p>
          <a:r>
            <a:rPr lang="en-US" altLang="zh-CN" dirty="0" smtClean="0"/>
            <a:t> </a:t>
          </a:r>
          <a:endParaRPr lang="zh-CN" altLang="en-US" dirty="0"/>
        </a:p>
      </dgm:t>
    </dgm:pt>
    <dgm:pt modelId="{DF633665-D785-44D1-B73B-492E6E622E8B}" type="parTrans" cxnId="{E110CFF3-018D-4AD1-A74A-473611659341}">
      <dgm:prSet/>
      <dgm:spPr/>
      <dgm:t>
        <a:bodyPr/>
        <a:lstStyle/>
        <a:p>
          <a:endParaRPr lang="zh-CN" altLang="en-US"/>
        </a:p>
      </dgm:t>
    </dgm:pt>
    <dgm:pt modelId="{3E721DCA-C01E-44EB-926E-6778A2C0654D}" type="sibTrans" cxnId="{E110CFF3-018D-4AD1-A74A-473611659341}">
      <dgm:prSet/>
      <dgm:spPr/>
      <dgm:t>
        <a:bodyPr/>
        <a:lstStyle/>
        <a:p>
          <a:endParaRPr lang="zh-CN" altLang="en-US"/>
        </a:p>
      </dgm:t>
    </dgm:pt>
    <dgm:pt modelId="{C287DE71-84FF-4603-A3C2-4FC70BE4D98A}">
      <dgm:prSet phldrT="[文本]"/>
      <dgm:spPr>
        <a:solidFill>
          <a:schemeClr val="bg1">
            <a:alpha val="0"/>
          </a:schemeClr>
        </a:solidFill>
        <a:ln>
          <a:noFill/>
        </a:ln>
      </dgm:spPr>
      <dgm:t>
        <a:bodyPr/>
        <a:lstStyle/>
        <a:p>
          <a:r>
            <a:rPr lang="en-US" altLang="zh-CN" dirty="0" smtClean="0"/>
            <a:t>  </a:t>
          </a:r>
          <a:endParaRPr lang="zh-CN" altLang="en-US" dirty="0"/>
        </a:p>
      </dgm:t>
    </dgm:pt>
    <dgm:pt modelId="{DD00594E-8E9C-4606-AE8F-AD6FC948A8D6}" type="parTrans" cxnId="{7B98D9E9-AAC0-4758-9C27-0859109ECCE3}">
      <dgm:prSet/>
      <dgm:spPr/>
      <dgm:t>
        <a:bodyPr/>
        <a:lstStyle/>
        <a:p>
          <a:endParaRPr lang="zh-CN" altLang="en-US"/>
        </a:p>
      </dgm:t>
    </dgm:pt>
    <dgm:pt modelId="{3F3CFEA3-A6C9-41F6-B845-FA25DC9F1698}" type="sibTrans" cxnId="{7B98D9E9-AAC0-4758-9C27-0859109ECCE3}">
      <dgm:prSet/>
      <dgm:spPr>
        <a:solidFill>
          <a:schemeClr val="bg1">
            <a:alpha val="0"/>
          </a:schemeClr>
        </a:solidFill>
        <a:ln>
          <a:noFill/>
        </a:ln>
      </dgm:spPr>
      <dgm:t>
        <a:bodyPr/>
        <a:lstStyle/>
        <a:p>
          <a:endParaRPr lang="zh-CN" altLang="en-US"/>
        </a:p>
      </dgm:t>
    </dgm:pt>
    <dgm:pt modelId="{AE1B4E06-6847-4B17-BBE3-B9FAF4BA50EC}">
      <dgm:prSet phldrT="[文本]"/>
      <dgm:spPr/>
      <dgm:t>
        <a:bodyPr/>
        <a:lstStyle/>
        <a:p>
          <a:r>
            <a:rPr lang="en-US" altLang="zh-CN" dirty="0" smtClean="0"/>
            <a:t> </a:t>
          </a:r>
          <a:endParaRPr lang="zh-CN" altLang="en-US" dirty="0"/>
        </a:p>
      </dgm:t>
    </dgm:pt>
    <dgm:pt modelId="{DFF96E94-6F66-44D8-A90B-467C5834D5CF}" type="parTrans" cxnId="{F1917EB4-B392-40B8-B35A-DBEC0037E19C}">
      <dgm:prSet/>
      <dgm:spPr/>
      <dgm:t>
        <a:bodyPr/>
        <a:lstStyle/>
        <a:p>
          <a:endParaRPr lang="zh-CN" altLang="en-US"/>
        </a:p>
      </dgm:t>
    </dgm:pt>
    <dgm:pt modelId="{E8880863-104F-4FD4-A362-9FA99817A17D}" type="sibTrans" cxnId="{F1917EB4-B392-40B8-B35A-DBEC0037E19C}">
      <dgm:prSet/>
      <dgm:spPr/>
      <dgm:t>
        <a:bodyPr/>
        <a:lstStyle/>
        <a:p>
          <a:endParaRPr lang="zh-CN" altLang="en-US"/>
        </a:p>
      </dgm:t>
    </dgm:pt>
    <dgm:pt modelId="{8F777438-ED1D-43E5-B76E-4E190A47C4D9}" type="pres">
      <dgm:prSet presAssocID="{EA20EA35-F23A-4223-BF17-8C8EFE56F27F}" presName="Name0" presStyleCnt="0">
        <dgm:presLayoutVars>
          <dgm:chMax/>
          <dgm:chPref/>
          <dgm:dir/>
          <dgm:animLvl val="lvl"/>
        </dgm:presLayoutVars>
      </dgm:prSet>
      <dgm:spPr/>
      <dgm:t>
        <a:bodyPr/>
        <a:lstStyle/>
        <a:p>
          <a:endParaRPr lang="zh-CN" altLang="en-US"/>
        </a:p>
      </dgm:t>
    </dgm:pt>
    <dgm:pt modelId="{0EC8F6E7-F7CE-4078-A0D8-C16A16D10434}" type="pres">
      <dgm:prSet presAssocID="{88D78887-E5BE-4853-9B19-DC4A03FD4CE8}" presName="composite" presStyleCnt="0"/>
      <dgm:spPr/>
    </dgm:pt>
    <dgm:pt modelId="{C5C9F1F1-4659-49EA-8048-7C0CB53F3231}" type="pres">
      <dgm:prSet presAssocID="{88D78887-E5BE-4853-9B19-DC4A03FD4CE8}" presName="Parent1" presStyleLbl="node1" presStyleIdx="0" presStyleCnt="6">
        <dgm:presLayoutVars>
          <dgm:chMax val="1"/>
          <dgm:chPref val="1"/>
          <dgm:bulletEnabled val="1"/>
        </dgm:presLayoutVars>
      </dgm:prSet>
      <dgm:spPr/>
      <dgm:t>
        <a:bodyPr/>
        <a:lstStyle/>
        <a:p>
          <a:endParaRPr lang="zh-CN" altLang="en-US"/>
        </a:p>
      </dgm:t>
    </dgm:pt>
    <dgm:pt modelId="{C58327D8-80CC-4092-A80F-B93B47A04BBD}" type="pres">
      <dgm:prSet presAssocID="{88D78887-E5BE-4853-9B19-DC4A03FD4CE8}" presName="Childtext1" presStyleLbl="revTx" presStyleIdx="0" presStyleCnt="3">
        <dgm:presLayoutVars>
          <dgm:chMax val="0"/>
          <dgm:chPref val="0"/>
          <dgm:bulletEnabled val="1"/>
        </dgm:presLayoutVars>
      </dgm:prSet>
      <dgm:spPr/>
      <dgm:t>
        <a:bodyPr/>
        <a:lstStyle/>
        <a:p>
          <a:endParaRPr lang="zh-CN" altLang="en-US"/>
        </a:p>
      </dgm:t>
    </dgm:pt>
    <dgm:pt modelId="{A0E58A1E-B6A8-4672-96F5-FEFC160055BF}" type="pres">
      <dgm:prSet presAssocID="{88D78887-E5BE-4853-9B19-DC4A03FD4CE8}" presName="BalanceSpacing" presStyleCnt="0"/>
      <dgm:spPr/>
    </dgm:pt>
    <dgm:pt modelId="{4FC1B1CC-5EAC-4F16-A777-CEC82D782F60}" type="pres">
      <dgm:prSet presAssocID="{88D78887-E5BE-4853-9B19-DC4A03FD4CE8}" presName="BalanceSpacing1" presStyleCnt="0"/>
      <dgm:spPr/>
    </dgm:pt>
    <dgm:pt modelId="{28690425-142C-4228-9E04-366C43D689EC}" type="pres">
      <dgm:prSet presAssocID="{81BB5E92-582D-4FB3-8D62-111A8C141A34}" presName="Accent1Text" presStyleLbl="node1" presStyleIdx="1" presStyleCnt="6" custLinFactNeighborX="-74483" custLinFactNeighborY="-71196"/>
      <dgm:spPr/>
      <dgm:t>
        <a:bodyPr/>
        <a:lstStyle/>
        <a:p>
          <a:endParaRPr lang="zh-CN" altLang="en-US"/>
        </a:p>
      </dgm:t>
    </dgm:pt>
    <dgm:pt modelId="{96FDF507-5489-4F40-90C6-B0680E6AC16A}" type="pres">
      <dgm:prSet presAssocID="{81BB5E92-582D-4FB3-8D62-111A8C141A34}" presName="spaceBetweenRectangles" presStyleCnt="0"/>
      <dgm:spPr/>
    </dgm:pt>
    <dgm:pt modelId="{13037760-83DF-4ECC-864E-9D0C6C979C39}" type="pres">
      <dgm:prSet presAssocID="{ECD1CDE9-093D-48FA-8A4D-D42887DE44C4}" presName="composite" presStyleCnt="0"/>
      <dgm:spPr/>
    </dgm:pt>
    <dgm:pt modelId="{605B8A9E-AEB6-4961-9ECB-727C8A59C483}" type="pres">
      <dgm:prSet presAssocID="{ECD1CDE9-093D-48FA-8A4D-D42887DE44C4}" presName="Parent1" presStyleLbl="node1" presStyleIdx="2" presStyleCnt="6">
        <dgm:presLayoutVars>
          <dgm:chMax val="1"/>
          <dgm:chPref val="1"/>
          <dgm:bulletEnabled val="1"/>
        </dgm:presLayoutVars>
      </dgm:prSet>
      <dgm:spPr/>
      <dgm:t>
        <a:bodyPr/>
        <a:lstStyle/>
        <a:p>
          <a:endParaRPr lang="zh-CN" altLang="en-US"/>
        </a:p>
      </dgm:t>
    </dgm:pt>
    <dgm:pt modelId="{81704E3F-91C7-4860-B0B4-0B0CBF1FB7F9}" type="pres">
      <dgm:prSet presAssocID="{ECD1CDE9-093D-48FA-8A4D-D42887DE44C4}" presName="Childtext1" presStyleLbl="revTx" presStyleIdx="1" presStyleCnt="3">
        <dgm:presLayoutVars>
          <dgm:chMax val="0"/>
          <dgm:chPref val="0"/>
          <dgm:bulletEnabled val="1"/>
        </dgm:presLayoutVars>
      </dgm:prSet>
      <dgm:spPr/>
      <dgm:t>
        <a:bodyPr/>
        <a:lstStyle/>
        <a:p>
          <a:endParaRPr lang="zh-CN" altLang="en-US"/>
        </a:p>
      </dgm:t>
    </dgm:pt>
    <dgm:pt modelId="{66337764-A9A9-411F-B57D-ED0C27373BED}" type="pres">
      <dgm:prSet presAssocID="{ECD1CDE9-093D-48FA-8A4D-D42887DE44C4}" presName="BalanceSpacing" presStyleCnt="0"/>
      <dgm:spPr/>
    </dgm:pt>
    <dgm:pt modelId="{4652533D-7AEC-42B8-9BF6-82AD0DF96664}" type="pres">
      <dgm:prSet presAssocID="{ECD1CDE9-093D-48FA-8A4D-D42887DE44C4}" presName="BalanceSpacing1" presStyleCnt="0"/>
      <dgm:spPr/>
    </dgm:pt>
    <dgm:pt modelId="{71DB1598-03E5-4444-9F0B-A3BC6CCCE791}" type="pres">
      <dgm:prSet presAssocID="{E4428760-7F15-41EC-9285-D2FDEAB0EF68}" presName="Accent1Text" presStyleLbl="node1" presStyleIdx="3" presStyleCnt="6" custAng="0" custLinFactNeighborY="0"/>
      <dgm:spPr/>
      <dgm:t>
        <a:bodyPr/>
        <a:lstStyle/>
        <a:p>
          <a:endParaRPr lang="zh-CN" altLang="en-US"/>
        </a:p>
      </dgm:t>
    </dgm:pt>
    <dgm:pt modelId="{CF30168E-888E-455C-8892-34B6B78FC438}" type="pres">
      <dgm:prSet presAssocID="{E4428760-7F15-41EC-9285-D2FDEAB0EF68}" presName="spaceBetweenRectangles" presStyleCnt="0"/>
      <dgm:spPr/>
    </dgm:pt>
    <dgm:pt modelId="{8AB27AB7-065B-4A11-9D44-68755B58E98C}" type="pres">
      <dgm:prSet presAssocID="{C287DE71-84FF-4603-A3C2-4FC70BE4D98A}" presName="composite" presStyleCnt="0"/>
      <dgm:spPr/>
    </dgm:pt>
    <dgm:pt modelId="{2E533FE2-6414-470B-A6C4-9FED5C9D1AB5}" type="pres">
      <dgm:prSet presAssocID="{C287DE71-84FF-4603-A3C2-4FC70BE4D98A}" presName="Parent1" presStyleLbl="node1" presStyleIdx="4" presStyleCnt="6" custLinFactNeighborY="0">
        <dgm:presLayoutVars>
          <dgm:chMax val="1"/>
          <dgm:chPref val="1"/>
          <dgm:bulletEnabled val="1"/>
        </dgm:presLayoutVars>
      </dgm:prSet>
      <dgm:spPr/>
      <dgm:t>
        <a:bodyPr/>
        <a:lstStyle/>
        <a:p>
          <a:endParaRPr lang="zh-CN" altLang="en-US"/>
        </a:p>
      </dgm:t>
    </dgm:pt>
    <dgm:pt modelId="{4216DE2B-3F7B-49AB-AB85-FD82B4A9048F}" type="pres">
      <dgm:prSet presAssocID="{C287DE71-84FF-4603-A3C2-4FC70BE4D98A}" presName="Childtext1" presStyleLbl="revTx" presStyleIdx="2" presStyleCnt="3">
        <dgm:presLayoutVars>
          <dgm:chMax val="0"/>
          <dgm:chPref val="0"/>
          <dgm:bulletEnabled val="1"/>
        </dgm:presLayoutVars>
      </dgm:prSet>
      <dgm:spPr/>
      <dgm:t>
        <a:bodyPr/>
        <a:lstStyle/>
        <a:p>
          <a:endParaRPr lang="zh-CN" altLang="en-US"/>
        </a:p>
      </dgm:t>
    </dgm:pt>
    <dgm:pt modelId="{999A726E-2AE6-4FC0-9805-EF74245381F3}" type="pres">
      <dgm:prSet presAssocID="{C287DE71-84FF-4603-A3C2-4FC70BE4D98A}" presName="BalanceSpacing" presStyleCnt="0"/>
      <dgm:spPr/>
    </dgm:pt>
    <dgm:pt modelId="{0289BB56-EE5A-4222-9255-29B40A4E3931}" type="pres">
      <dgm:prSet presAssocID="{C287DE71-84FF-4603-A3C2-4FC70BE4D98A}" presName="BalanceSpacing1" presStyleCnt="0"/>
      <dgm:spPr/>
    </dgm:pt>
    <dgm:pt modelId="{89AC3D30-E383-406D-B031-58801060E5BE}" type="pres">
      <dgm:prSet presAssocID="{3F3CFEA3-A6C9-41F6-B845-FA25DC9F1698}" presName="Accent1Text" presStyleLbl="node1" presStyleIdx="5" presStyleCnt="6" custLinFactNeighborX="-2702" custLinFactNeighborY="36925"/>
      <dgm:spPr/>
      <dgm:t>
        <a:bodyPr/>
        <a:lstStyle/>
        <a:p>
          <a:endParaRPr lang="zh-CN" altLang="en-US"/>
        </a:p>
      </dgm:t>
    </dgm:pt>
  </dgm:ptLst>
  <dgm:cxnLst>
    <dgm:cxn modelId="{802766B1-5F57-43E2-9454-9BC6CA2DF625}" srcId="{EA20EA35-F23A-4223-BF17-8C8EFE56F27F}" destId="{ECD1CDE9-093D-48FA-8A4D-D42887DE44C4}" srcOrd="1" destOrd="0" parTransId="{446899ED-EEDE-461F-8B3F-EB756ED28A29}" sibTransId="{E4428760-7F15-41EC-9285-D2FDEAB0EF68}"/>
    <dgm:cxn modelId="{3BE1960A-DD3E-4305-B560-E7A19FB34F6A}" type="presOf" srcId="{C287DE71-84FF-4603-A3C2-4FC70BE4D98A}" destId="{2E533FE2-6414-470B-A6C4-9FED5C9D1AB5}" srcOrd="0" destOrd="0" presId="urn:microsoft.com/office/officeart/2008/layout/AlternatingHexagons"/>
    <dgm:cxn modelId="{F3480BB7-1D92-481D-B780-72B0D4F66571}" srcId="{EA20EA35-F23A-4223-BF17-8C8EFE56F27F}" destId="{88D78887-E5BE-4853-9B19-DC4A03FD4CE8}" srcOrd="0" destOrd="0" parTransId="{5348AD08-53CE-4E50-BC93-D4F4E231D004}" sibTransId="{81BB5E92-582D-4FB3-8D62-111A8C141A34}"/>
    <dgm:cxn modelId="{6CA98045-5A7B-4B2A-809F-36AA9EFBDC09}" type="presOf" srcId="{EA20EA35-F23A-4223-BF17-8C8EFE56F27F}" destId="{8F777438-ED1D-43E5-B76E-4E190A47C4D9}" srcOrd="0" destOrd="0" presId="urn:microsoft.com/office/officeart/2008/layout/AlternatingHexagons"/>
    <dgm:cxn modelId="{EB8CFFD4-E48F-4103-A983-C3369F8AB4A6}" type="presOf" srcId="{81BB5E92-582D-4FB3-8D62-111A8C141A34}" destId="{28690425-142C-4228-9E04-366C43D689EC}" srcOrd="0" destOrd="0" presId="urn:microsoft.com/office/officeart/2008/layout/AlternatingHexagons"/>
    <dgm:cxn modelId="{252CAFE8-BBE0-4B13-AC10-BE165E7CC456}" type="presOf" srcId="{AE1B4E06-6847-4B17-BBE3-B9FAF4BA50EC}" destId="{4216DE2B-3F7B-49AB-AB85-FD82B4A9048F}" srcOrd="0" destOrd="0" presId="urn:microsoft.com/office/officeart/2008/layout/AlternatingHexagons"/>
    <dgm:cxn modelId="{A1FFD4C7-A27E-40B5-BCD1-0325FD8B7372}" type="presOf" srcId="{E4428760-7F15-41EC-9285-D2FDEAB0EF68}" destId="{71DB1598-03E5-4444-9F0B-A3BC6CCCE791}" srcOrd="0" destOrd="0" presId="urn:microsoft.com/office/officeart/2008/layout/AlternatingHexagons"/>
    <dgm:cxn modelId="{7B98D9E9-AAC0-4758-9C27-0859109ECCE3}" srcId="{EA20EA35-F23A-4223-BF17-8C8EFE56F27F}" destId="{C287DE71-84FF-4603-A3C2-4FC70BE4D98A}" srcOrd="2" destOrd="0" parTransId="{DD00594E-8E9C-4606-AE8F-AD6FC948A8D6}" sibTransId="{3F3CFEA3-A6C9-41F6-B845-FA25DC9F1698}"/>
    <dgm:cxn modelId="{41ADE1B1-4830-42A6-BF91-57FFEF84E126}" type="presOf" srcId="{869D1B3A-0325-4409-B8E0-AE6570778955}" destId="{81704E3F-91C7-4860-B0B4-0B0CBF1FB7F9}" srcOrd="0" destOrd="0" presId="urn:microsoft.com/office/officeart/2008/layout/AlternatingHexagons"/>
    <dgm:cxn modelId="{CA3053F2-5DB3-4EEE-AE25-1E9220318190}" type="presOf" srcId="{88D78887-E5BE-4853-9B19-DC4A03FD4CE8}" destId="{C5C9F1F1-4659-49EA-8048-7C0CB53F3231}" srcOrd="0" destOrd="0" presId="urn:microsoft.com/office/officeart/2008/layout/AlternatingHexagons"/>
    <dgm:cxn modelId="{E110CFF3-018D-4AD1-A74A-473611659341}" srcId="{ECD1CDE9-093D-48FA-8A4D-D42887DE44C4}" destId="{869D1B3A-0325-4409-B8E0-AE6570778955}" srcOrd="0" destOrd="0" parTransId="{DF633665-D785-44D1-B73B-492E6E622E8B}" sibTransId="{3E721DCA-C01E-44EB-926E-6778A2C0654D}"/>
    <dgm:cxn modelId="{7C9A2A92-6717-4D01-A0FF-2EB7B305B9EB}" type="presOf" srcId="{3F3CFEA3-A6C9-41F6-B845-FA25DC9F1698}" destId="{89AC3D30-E383-406D-B031-58801060E5BE}" srcOrd="0" destOrd="0" presId="urn:microsoft.com/office/officeart/2008/layout/AlternatingHexagons"/>
    <dgm:cxn modelId="{A70BC24E-87E8-469E-B463-D6584FB10707}" type="presOf" srcId="{01B2857B-B61B-4412-9075-36EB2E3E020E}" destId="{C58327D8-80CC-4092-A80F-B93B47A04BBD}" srcOrd="0" destOrd="0" presId="urn:microsoft.com/office/officeart/2008/layout/AlternatingHexagons"/>
    <dgm:cxn modelId="{0276DC91-DCF3-46DF-95A8-8ACE301313E3}" type="presOf" srcId="{ECD1CDE9-093D-48FA-8A4D-D42887DE44C4}" destId="{605B8A9E-AEB6-4961-9ECB-727C8A59C483}" srcOrd="0" destOrd="0" presId="urn:microsoft.com/office/officeart/2008/layout/AlternatingHexagons"/>
    <dgm:cxn modelId="{AC94FA1D-48EA-453A-A718-D51EF2E5CDAE}" srcId="{88D78887-E5BE-4853-9B19-DC4A03FD4CE8}" destId="{01B2857B-B61B-4412-9075-36EB2E3E020E}" srcOrd="0" destOrd="0" parTransId="{93D12C86-7CF7-460F-8FB8-F03DB659D7AF}" sibTransId="{948127B5-92BF-4EB1-869A-4D7D2E53A7D2}"/>
    <dgm:cxn modelId="{F1917EB4-B392-40B8-B35A-DBEC0037E19C}" srcId="{C287DE71-84FF-4603-A3C2-4FC70BE4D98A}" destId="{AE1B4E06-6847-4B17-BBE3-B9FAF4BA50EC}" srcOrd="0" destOrd="0" parTransId="{DFF96E94-6F66-44D8-A90B-467C5834D5CF}" sibTransId="{E8880863-104F-4FD4-A362-9FA99817A17D}"/>
    <dgm:cxn modelId="{68330DF9-BD0D-4D18-B110-DD1CC11E6B17}" type="presParOf" srcId="{8F777438-ED1D-43E5-B76E-4E190A47C4D9}" destId="{0EC8F6E7-F7CE-4078-A0D8-C16A16D10434}" srcOrd="0" destOrd="0" presId="urn:microsoft.com/office/officeart/2008/layout/AlternatingHexagons"/>
    <dgm:cxn modelId="{93DEF0FD-9249-4D19-B91D-B9ED1A73EDAF}" type="presParOf" srcId="{0EC8F6E7-F7CE-4078-A0D8-C16A16D10434}" destId="{C5C9F1F1-4659-49EA-8048-7C0CB53F3231}" srcOrd="0" destOrd="0" presId="urn:microsoft.com/office/officeart/2008/layout/AlternatingHexagons"/>
    <dgm:cxn modelId="{914F1DCD-55BC-40E9-B537-587BF605201C}" type="presParOf" srcId="{0EC8F6E7-F7CE-4078-A0D8-C16A16D10434}" destId="{C58327D8-80CC-4092-A80F-B93B47A04BBD}" srcOrd="1" destOrd="0" presId="urn:microsoft.com/office/officeart/2008/layout/AlternatingHexagons"/>
    <dgm:cxn modelId="{9E0C5F77-A048-4E9A-A5A1-2A0F843C8A53}" type="presParOf" srcId="{0EC8F6E7-F7CE-4078-A0D8-C16A16D10434}" destId="{A0E58A1E-B6A8-4672-96F5-FEFC160055BF}" srcOrd="2" destOrd="0" presId="urn:microsoft.com/office/officeart/2008/layout/AlternatingHexagons"/>
    <dgm:cxn modelId="{AFD967C9-E7A8-4336-961A-7F24631FEB75}" type="presParOf" srcId="{0EC8F6E7-F7CE-4078-A0D8-C16A16D10434}" destId="{4FC1B1CC-5EAC-4F16-A777-CEC82D782F60}" srcOrd="3" destOrd="0" presId="urn:microsoft.com/office/officeart/2008/layout/AlternatingHexagons"/>
    <dgm:cxn modelId="{0F9FA7D0-6D4F-49D3-B0F7-0C1127C6EC4E}" type="presParOf" srcId="{0EC8F6E7-F7CE-4078-A0D8-C16A16D10434}" destId="{28690425-142C-4228-9E04-366C43D689EC}" srcOrd="4" destOrd="0" presId="urn:microsoft.com/office/officeart/2008/layout/AlternatingHexagons"/>
    <dgm:cxn modelId="{0980B139-D19C-40DB-A54A-4A9200DC2E33}" type="presParOf" srcId="{8F777438-ED1D-43E5-B76E-4E190A47C4D9}" destId="{96FDF507-5489-4F40-90C6-B0680E6AC16A}" srcOrd="1" destOrd="0" presId="urn:microsoft.com/office/officeart/2008/layout/AlternatingHexagons"/>
    <dgm:cxn modelId="{AB95B019-FB9C-4B96-BD9C-579B0500DCD8}" type="presParOf" srcId="{8F777438-ED1D-43E5-B76E-4E190A47C4D9}" destId="{13037760-83DF-4ECC-864E-9D0C6C979C39}" srcOrd="2" destOrd="0" presId="urn:microsoft.com/office/officeart/2008/layout/AlternatingHexagons"/>
    <dgm:cxn modelId="{C4E9E73D-F916-42E8-B8FC-85AE3619962E}" type="presParOf" srcId="{13037760-83DF-4ECC-864E-9D0C6C979C39}" destId="{605B8A9E-AEB6-4961-9ECB-727C8A59C483}" srcOrd="0" destOrd="0" presId="urn:microsoft.com/office/officeart/2008/layout/AlternatingHexagons"/>
    <dgm:cxn modelId="{DDF78CD1-323B-424D-ACE7-2F54352DB188}" type="presParOf" srcId="{13037760-83DF-4ECC-864E-9D0C6C979C39}" destId="{81704E3F-91C7-4860-B0B4-0B0CBF1FB7F9}" srcOrd="1" destOrd="0" presId="urn:microsoft.com/office/officeart/2008/layout/AlternatingHexagons"/>
    <dgm:cxn modelId="{3B04F49B-75C6-4120-B9E8-E5D1B4A2B382}" type="presParOf" srcId="{13037760-83DF-4ECC-864E-9D0C6C979C39}" destId="{66337764-A9A9-411F-B57D-ED0C27373BED}" srcOrd="2" destOrd="0" presId="urn:microsoft.com/office/officeart/2008/layout/AlternatingHexagons"/>
    <dgm:cxn modelId="{354CBADE-2865-43C2-80B0-3D35CCD61FCD}" type="presParOf" srcId="{13037760-83DF-4ECC-864E-9D0C6C979C39}" destId="{4652533D-7AEC-42B8-9BF6-82AD0DF96664}" srcOrd="3" destOrd="0" presId="urn:microsoft.com/office/officeart/2008/layout/AlternatingHexagons"/>
    <dgm:cxn modelId="{89BEFCB0-EAD7-416E-ADC6-DB67829EED54}" type="presParOf" srcId="{13037760-83DF-4ECC-864E-9D0C6C979C39}" destId="{71DB1598-03E5-4444-9F0B-A3BC6CCCE791}" srcOrd="4" destOrd="0" presId="urn:microsoft.com/office/officeart/2008/layout/AlternatingHexagons"/>
    <dgm:cxn modelId="{904E4722-2381-49BD-AF8D-F7ADDDAAB9F1}" type="presParOf" srcId="{8F777438-ED1D-43E5-B76E-4E190A47C4D9}" destId="{CF30168E-888E-455C-8892-34B6B78FC438}" srcOrd="3" destOrd="0" presId="urn:microsoft.com/office/officeart/2008/layout/AlternatingHexagons"/>
    <dgm:cxn modelId="{30AF44AD-48BC-419B-A73B-0A6E7039A119}" type="presParOf" srcId="{8F777438-ED1D-43E5-B76E-4E190A47C4D9}" destId="{8AB27AB7-065B-4A11-9D44-68755B58E98C}" srcOrd="4" destOrd="0" presId="urn:microsoft.com/office/officeart/2008/layout/AlternatingHexagons"/>
    <dgm:cxn modelId="{37F59FFC-E2F9-4184-A2A4-E9E45715FD28}" type="presParOf" srcId="{8AB27AB7-065B-4A11-9D44-68755B58E98C}" destId="{2E533FE2-6414-470B-A6C4-9FED5C9D1AB5}" srcOrd="0" destOrd="0" presId="urn:microsoft.com/office/officeart/2008/layout/AlternatingHexagons"/>
    <dgm:cxn modelId="{C75D8E17-EF7E-41FB-BAB2-D6A543C91B88}" type="presParOf" srcId="{8AB27AB7-065B-4A11-9D44-68755B58E98C}" destId="{4216DE2B-3F7B-49AB-AB85-FD82B4A9048F}" srcOrd="1" destOrd="0" presId="urn:microsoft.com/office/officeart/2008/layout/AlternatingHexagons"/>
    <dgm:cxn modelId="{C425EE01-050F-4B6B-B495-223A7EBD74B3}" type="presParOf" srcId="{8AB27AB7-065B-4A11-9D44-68755B58E98C}" destId="{999A726E-2AE6-4FC0-9805-EF74245381F3}" srcOrd="2" destOrd="0" presId="urn:microsoft.com/office/officeart/2008/layout/AlternatingHexagons"/>
    <dgm:cxn modelId="{8017662A-5DCA-43C0-BF44-FA3ABD07436C}" type="presParOf" srcId="{8AB27AB7-065B-4A11-9D44-68755B58E98C}" destId="{0289BB56-EE5A-4222-9255-29B40A4E3931}" srcOrd="3" destOrd="0" presId="urn:microsoft.com/office/officeart/2008/layout/AlternatingHexagons"/>
    <dgm:cxn modelId="{DE5430FE-1137-47AE-A20A-8E799C8A7D22}" type="presParOf" srcId="{8AB27AB7-065B-4A11-9D44-68755B58E98C}" destId="{89AC3D30-E383-406D-B031-58801060E5BE}" srcOrd="4" destOrd="0" presId="urn:microsoft.com/office/officeart/2008/layout/AlternatingHexagons"/>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4918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603718" y="1864905"/>
        <a:ext cx="461394" cy="5303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4918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603718" y="1864905"/>
        <a:ext cx="461394" cy="5303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4918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603718" y="1864905"/>
        <a:ext cx="461394" cy="5303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F1F1-4659-49EA-8048-7C0CB53F3231}">
      <dsp:nvSpPr>
        <dsp:cNvPr id="0" name=""/>
        <dsp:cNvSpPr/>
      </dsp:nvSpPr>
      <dsp:spPr>
        <a:xfrm rot="5400000">
          <a:off x="1173112" y="486977"/>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556961"/>
        <a:ext cx="461394" cy="530338"/>
      </dsp:txXfrm>
    </dsp:sp>
    <dsp:sp modelId="{C58327D8-80CC-4092-A80F-B93B47A04BBD}">
      <dsp:nvSpPr>
        <dsp:cNvPr id="0" name=""/>
        <dsp:cNvSpPr/>
      </dsp:nvSpPr>
      <dsp:spPr>
        <a:xfrm>
          <a:off x="1913839" y="590990"/>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590990"/>
        <a:ext cx="859840" cy="462280"/>
      </dsp:txXfrm>
    </dsp:sp>
    <dsp:sp modelId="{28690425-142C-4228-9E04-366C43D689EC}">
      <dsp:nvSpPr>
        <dsp:cNvPr id="0" name=""/>
        <dsp:cNvSpPr/>
      </dsp:nvSpPr>
      <dsp:spPr>
        <a:xfrm rot="5400000">
          <a:off x="-50080" y="50080"/>
          <a:ext cx="770466" cy="670306"/>
        </a:xfrm>
        <a:prstGeom prst="hexagon">
          <a:avLst>
            <a:gd name="adj" fmla="val 25000"/>
            <a:gd name="vf" fmla="val 11547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04456" y="120064"/>
        <a:ext cx="461394" cy="530338"/>
      </dsp:txXfrm>
    </dsp:sp>
    <dsp:sp modelId="{605B8A9E-AEB6-4961-9ECB-727C8A59C483}">
      <dsp:nvSpPr>
        <dsp:cNvPr id="0" name=""/>
        <dsp:cNvSpPr/>
      </dsp:nvSpPr>
      <dsp:spPr>
        <a:xfrm rot="5400000">
          <a:off x="80976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baseline="0" dirty="0" smtClean="0"/>
            <a:t>  </a:t>
          </a:r>
          <a:endParaRPr lang="zh-CN" altLang="en-US" sz="2400" kern="1200" dirty="0"/>
        </a:p>
      </dsp:txBody>
      <dsp:txXfrm rot="-5400000">
        <a:off x="964296" y="1210933"/>
        <a:ext cx="461394" cy="530338"/>
      </dsp:txXfrm>
    </dsp:sp>
    <dsp:sp modelId="{81704E3F-91C7-4860-B0B4-0B0CBF1FB7F9}">
      <dsp:nvSpPr>
        <dsp:cNvPr id="0" name=""/>
        <dsp:cNvSpPr/>
      </dsp:nvSpPr>
      <dsp:spPr>
        <a:xfrm>
          <a:off x="0" y="1244962"/>
          <a:ext cx="832104"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altLang="zh-CN" sz="2100" kern="1200" dirty="0" smtClean="0"/>
            <a:t> </a:t>
          </a:r>
          <a:endParaRPr lang="zh-CN" altLang="en-US" sz="2100" kern="1200" dirty="0"/>
        </a:p>
      </dsp:txBody>
      <dsp:txXfrm>
        <a:off x="0" y="1244962"/>
        <a:ext cx="832104" cy="462280"/>
      </dsp:txXfrm>
    </dsp:sp>
    <dsp:sp modelId="{71DB1598-03E5-4444-9F0B-A3BC6CCCE791}">
      <dsp:nvSpPr>
        <dsp:cNvPr id="0" name=""/>
        <dsp:cNvSpPr/>
      </dsp:nvSpPr>
      <dsp:spPr>
        <a:xfrm rot="5400000">
          <a:off x="1533690" y="1140949"/>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1688226" y="1210933"/>
        <a:ext cx="461394" cy="530338"/>
      </dsp:txXfrm>
    </dsp:sp>
    <dsp:sp modelId="{2E533FE2-6414-470B-A6C4-9FED5C9D1AB5}">
      <dsp:nvSpPr>
        <dsp:cNvPr id="0" name=""/>
        <dsp:cNvSpPr/>
      </dsp:nvSpPr>
      <dsp:spPr>
        <a:xfrm rot="5400000">
          <a:off x="1173112" y="1794921"/>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  </a:t>
          </a:r>
          <a:endParaRPr lang="zh-CN" altLang="en-US" sz="2400" kern="1200" dirty="0"/>
        </a:p>
      </dsp:txBody>
      <dsp:txXfrm rot="-5400000">
        <a:off x="1327648" y="1864905"/>
        <a:ext cx="461394" cy="530338"/>
      </dsp:txXfrm>
    </dsp:sp>
    <dsp:sp modelId="{4216DE2B-3F7B-49AB-AB85-FD82B4A9048F}">
      <dsp:nvSpPr>
        <dsp:cNvPr id="0" name=""/>
        <dsp:cNvSpPr/>
      </dsp:nvSpPr>
      <dsp:spPr>
        <a:xfrm>
          <a:off x="1913839" y="1898934"/>
          <a:ext cx="859840" cy="4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t> </a:t>
          </a:r>
          <a:endParaRPr lang="zh-CN" altLang="en-US" sz="2100" kern="1200" dirty="0"/>
        </a:p>
      </dsp:txBody>
      <dsp:txXfrm>
        <a:off x="1913839" y="1898934"/>
        <a:ext cx="859840" cy="462280"/>
      </dsp:txXfrm>
    </dsp:sp>
    <dsp:sp modelId="{89AC3D30-E383-406D-B031-58801060E5BE}">
      <dsp:nvSpPr>
        <dsp:cNvPr id="0" name=""/>
        <dsp:cNvSpPr/>
      </dsp:nvSpPr>
      <dsp:spPr>
        <a:xfrm rot="5400000">
          <a:off x="431070" y="2079416"/>
          <a:ext cx="770466" cy="670306"/>
        </a:xfrm>
        <a:prstGeom prst="hexagon">
          <a:avLst>
            <a:gd name="adj" fmla="val 25000"/>
            <a:gd name="vf" fmla="val 115470"/>
          </a:avLst>
        </a:prstGeom>
        <a:solidFill>
          <a:schemeClr val="bg1">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585606" y="2149400"/>
        <a:ext cx="461394" cy="530338"/>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4F35A-EA69-48F6-ADB6-11D33FF83E0B}"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EA6A3-12CF-49F9-96EC-1A1CE724D8A5}" type="slidenum">
              <a:rPr lang="zh-CN" altLang="en-US" smtClean="0"/>
              <a:t>‹#›</a:t>
            </a:fld>
            <a:endParaRPr lang="zh-CN" altLang="en-US"/>
          </a:p>
        </p:txBody>
      </p:sp>
    </p:spTree>
    <p:extLst>
      <p:ext uri="{BB962C8B-B14F-4D97-AF65-F5344CB8AC3E}">
        <p14:creationId xmlns:p14="http://schemas.microsoft.com/office/powerpoint/2010/main" val="266188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述职目标是</a:t>
            </a:r>
            <a:r>
              <a:rPr lang="en-US" altLang="zh-CN" dirty="0" smtClean="0"/>
              <a:t>T5</a:t>
            </a:r>
          </a:p>
          <a:p>
            <a:r>
              <a:rPr lang="zh-CN" altLang="en-US" dirty="0" smtClean="0"/>
              <a:t>业务背景</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a:t>
            </a:fld>
            <a:endParaRPr lang="zh-CN" altLang="en-US"/>
          </a:p>
        </p:txBody>
      </p:sp>
    </p:spTree>
    <p:extLst>
      <p:ext uri="{BB962C8B-B14F-4D97-AF65-F5344CB8AC3E}">
        <p14:creationId xmlns:p14="http://schemas.microsoft.com/office/powerpoint/2010/main" val="984990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而在归结的问题模型中的这个自定义的类本身还不知道，所以首先要把他们从遍历协议的过程中构造出来，而要构造他们，首先就要明确他们是什么，哪些是他们，所以这里要有两个规定：独立的大括号是一个类，和中括号内的元素如果是大括号，那么合并这些大括号为一个类，大括号内的某个键值对的值是大括号，那么认为是一个新的类。</a:t>
            </a:r>
            <a:endParaRPr lang="en-US" altLang="zh-CN" dirty="0" smtClean="0"/>
          </a:p>
          <a:p>
            <a:r>
              <a:rPr lang="zh-CN" altLang="en-US" dirty="0" smtClean="0"/>
              <a:t>第二，中括号内的元素如果还是中括号，那么这个里层的这个中括号的元素不能还是中括号。其次，中括号里的元素不能</a:t>
            </a:r>
            <a:r>
              <a:rPr lang="en-US" altLang="zh-CN" dirty="0" smtClean="0"/>
              <a:t>{}</a:t>
            </a:r>
            <a:r>
              <a:rPr lang="zh-CN" altLang="en-US" dirty="0" smtClean="0"/>
              <a:t>和基本类型的混合。有了这两个规定，那么算法是容易写出来的，主要过程是遍历数据协议，构造自定义类，输出利用自定义类构造对应子协议的语句，然后子协议构造语句组织起来就成了最终完整的数据构造协议。</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10</a:t>
            </a:fld>
            <a:endParaRPr lang="zh-CN" altLang="en-US"/>
          </a:p>
        </p:txBody>
      </p:sp>
    </p:spTree>
    <p:extLst>
      <p:ext uri="{BB962C8B-B14F-4D97-AF65-F5344CB8AC3E}">
        <p14:creationId xmlns:p14="http://schemas.microsoft.com/office/powerpoint/2010/main" val="4159004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这里举了一个例子，只是为了说明算法的可靠性准确性，实际中不会这么做。实际中是对复杂协议中的一小块内容一小块内容的代码生成，比如</a:t>
            </a:r>
            <a:r>
              <a:rPr lang="en-US" altLang="zh-CN" dirty="0" smtClean="0"/>
              <a:t>…..</a:t>
            </a:r>
          </a:p>
          <a:p>
            <a:r>
              <a:rPr lang="zh-CN" altLang="en-US" dirty="0" smtClean="0"/>
              <a:t>第一个例子目的：证明算法的可靠性、准确性</a:t>
            </a:r>
            <a:r>
              <a:rPr lang="en-US" altLang="zh-CN" dirty="0" smtClean="0"/>
              <a:t>(</a:t>
            </a:r>
            <a:r>
              <a:rPr lang="zh-CN" altLang="en-US" dirty="0" smtClean="0"/>
              <a:t>只用</a:t>
            </a:r>
            <a:r>
              <a:rPr lang="en-US" altLang="zh-CN" dirty="0" smtClean="0"/>
              <a:t>java </a:t>
            </a:r>
            <a:r>
              <a:rPr lang="zh-CN" altLang="en-US" dirty="0" smtClean="0"/>
              <a:t>类</a:t>
            </a:r>
            <a:r>
              <a:rPr lang="en-US" altLang="zh-CN" dirty="0" smtClean="0"/>
              <a:t>)</a:t>
            </a:r>
            <a:r>
              <a:rPr lang="zh-CN" altLang="en-US" dirty="0" smtClean="0"/>
              <a:t>。其次，引出</a:t>
            </a:r>
            <a:r>
              <a:rPr lang="en-US" altLang="zh-CN" dirty="0" smtClean="0"/>
              <a:t>json</a:t>
            </a:r>
            <a:r>
              <a:rPr lang="zh-CN" altLang="en-US" dirty="0" smtClean="0"/>
              <a:t>相等的认定算法</a:t>
            </a:r>
            <a:r>
              <a:rPr lang="en-US" altLang="zh-CN" dirty="0" smtClean="0"/>
              <a:t>(</a:t>
            </a:r>
            <a:r>
              <a:rPr lang="zh-CN" altLang="en-US" dirty="0" smtClean="0"/>
              <a:t>更简单，与</a:t>
            </a:r>
            <a:r>
              <a:rPr lang="en-US" altLang="zh-CN" dirty="0" smtClean="0"/>
              <a:t>copy</a:t>
            </a:r>
            <a:r>
              <a:rPr lang="zh-CN" altLang="en-US" dirty="0" smtClean="0"/>
              <a:t>算法差不多</a:t>
            </a:r>
            <a:r>
              <a:rPr lang="en-US" altLang="zh-CN" dirty="0" smtClean="0"/>
              <a:t>)</a:t>
            </a:r>
            <a:r>
              <a:rPr lang="zh-CN" altLang="en-US" dirty="0" smtClean="0"/>
              <a:t>。</a:t>
            </a:r>
            <a:endParaRPr lang="en-US" altLang="zh-CN" dirty="0" smtClean="0"/>
          </a:p>
          <a:p>
            <a:r>
              <a:rPr lang="zh-CN" altLang="en-US" dirty="0" smtClean="0"/>
              <a:t>实际中最常见的使用介绍：一小块一小块协议的生成，比如一条列表房源基本信息、一个经纪人的基本信息、一个跳转协议的基本信息。</a:t>
            </a:r>
            <a:endParaRPr lang="en-US" altLang="zh-CN" dirty="0" smtClean="0"/>
          </a:p>
          <a:p>
            <a:r>
              <a:rPr lang="zh-CN" altLang="en-US" dirty="0" smtClean="0"/>
              <a:t>两种算法的适用协议范围：</a:t>
            </a:r>
            <a:r>
              <a:rPr lang="en-US" altLang="zh-CN" dirty="0" smtClean="0"/>
              <a:t>java</a:t>
            </a:r>
            <a:r>
              <a:rPr lang="zh-CN" altLang="en-US" dirty="0" smtClean="0"/>
              <a:t>类方式</a:t>
            </a:r>
            <a:r>
              <a:rPr lang="en-US" altLang="zh-CN" dirty="0" smtClean="0"/>
              <a:t>&gt;</a:t>
            </a:r>
            <a:r>
              <a:rPr lang="zh-CN" altLang="en-US" dirty="0" smtClean="0"/>
              <a:t>协议内某小块协议多次重复出现且字段较多而且需要频繁</a:t>
            </a:r>
            <a:r>
              <a:rPr lang="en-US" altLang="zh-CN" dirty="0" smtClean="0"/>
              <a:t>set</a:t>
            </a:r>
            <a:r>
              <a:rPr lang="zh-CN" altLang="en-US" dirty="0" smtClean="0"/>
              <a:t>动态属性值，比如房源列表中一条房源的基本信息</a:t>
            </a:r>
            <a:r>
              <a:rPr lang="en-US" altLang="zh-CN" dirty="0" smtClean="0"/>
              <a:t>(</a:t>
            </a:r>
            <a:r>
              <a:rPr lang="zh-CN" altLang="en-US" dirty="0" smtClean="0"/>
              <a:t>从各个房源中合并</a:t>
            </a:r>
            <a:r>
              <a:rPr lang="en-US" altLang="zh-CN" dirty="0" smtClean="0"/>
              <a:t>)</a:t>
            </a:r>
          </a:p>
          <a:p>
            <a:r>
              <a:rPr lang="en-US" altLang="zh-CN" dirty="0" smtClean="0"/>
              <a:t>	</a:t>
            </a:r>
            <a:r>
              <a:rPr lang="en-US" altLang="zh-CN" baseline="0" dirty="0" smtClean="0"/>
              <a:t>  	fastjson</a:t>
            </a:r>
            <a:r>
              <a:rPr lang="zh-CN" altLang="en-US" baseline="0" dirty="0" smtClean="0"/>
              <a:t>方式</a:t>
            </a:r>
            <a:r>
              <a:rPr lang="en-US" altLang="zh-CN" baseline="0" dirty="0" smtClean="0"/>
              <a:t>&gt;</a:t>
            </a:r>
            <a:r>
              <a:rPr lang="zh-CN" altLang="en-US" baseline="0" dirty="0" smtClean="0"/>
              <a:t>协议内某些小块协议出现次数少、但层级多比如超过</a:t>
            </a:r>
            <a:r>
              <a:rPr lang="en-US" altLang="zh-CN" baseline="0" dirty="0" smtClean="0"/>
              <a:t>3</a:t>
            </a:r>
            <a:r>
              <a:rPr lang="zh-CN" altLang="en-US" baseline="0" dirty="0" smtClean="0"/>
              <a:t>层、字段的值基本又是写死的，比如跳转协议。</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11</a:t>
            </a:fld>
            <a:endParaRPr lang="zh-CN" altLang="en-US"/>
          </a:p>
        </p:txBody>
      </p:sp>
    </p:spTree>
    <p:extLst>
      <p:ext uri="{BB962C8B-B14F-4D97-AF65-F5344CB8AC3E}">
        <p14:creationId xmlns:p14="http://schemas.microsoft.com/office/powerpoint/2010/main" val="1677487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此前说过，除了用自定义</a:t>
            </a:r>
            <a:r>
              <a:rPr lang="en-US" altLang="zh-CN" dirty="0" smtClean="0"/>
              <a:t>java</a:t>
            </a:r>
            <a:r>
              <a:rPr lang="zh-CN" altLang="en-US" dirty="0" smtClean="0"/>
              <a:t>类之外，还可以用</a:t>
            </a:r>
            <a:r>
              <a:rPr lang="en-US" altLang="zh-CN" dirty="0" err="1" smtClean="0"/>
              <a:t>fastjson</a:t>
            </a:r>
            <a:r>
              <a:rPr lang="zh-CN" altLang="en-US" dirty="0" smtClean="0"/>
              <a:t>的类来构造数据协议，这两个类就是</a:t>
            </a:r>
            <a:r>
              <a:rPr lang="en-US" altLang="zh-CN" dirty="0" err="1" smtClean="0"/>
              <a:t>JSONObject</a:t>
            </a:r>
            <a:r>
              <a:rPr lang="en-US" altLang="zh-CN" dirty="0" smtClean="0"/>
              <a:t>,</a:t>
            </a:r>
            <a:r>
              <a:rPr lang="en-US" altLang="zh-CN" baseline="0" dirty="0" smtClean="0"/>
              <a:t> </a:t>
            </a:r>
            <a:r>
              <a:rPr lang="en-US" altLang="zh-CN" baseline="0" dirty="0" err="1" smtClean="0"/>
              <a:t>JSONArray</a:t>
            </a:r>
            <a:r>
              <a:rPr lang="zh-CN" altLang="en-US" baseline="0" dirty="0" smtClean="0"/>
              <a:t>，</a:t>
            </a:r>
            <a:r>
              <a:rPr lang="en-US" altLang="zh-CN" baseline="0" dirty="0" err="1" smtClean="0"/>
              <a:t>JSONObject</a:t>
            </a:r>
            <a:r>
              <a:rPr lang="zh-CN" altLang="en-US" baseline="0" dirty="0" smtClean="0"/>
              <a:t>自然对应一对大括号里的内容，而</a:t>
            </a:r>
            <a:r>
              <a:rPr lang="en-US" altLang="zh-CN" baseline="0" dirty="0" err="1" smtClean="0"/>
              <a:t>JSONArray</a:t>
            </a:r>
            <a:r>
              <a:rPr lang="zh-CN" altLang="en-US" baseline="0" dirty="0" smtClean="0"/>
              <a:t>自然对应一对中括号里的内容。这样规定之后，自顶向下遍历这个数据协议的过程中，就可以打印出构造语句了。而这种方式对数据协议没有限制，是个</a:t>
            </a:r>
            <a:r>
              <a:rPr lang="en-US" altLang="zh-CN" baseline="0" dirty="0" smtClean="0"/>
              <a:t>JSON</a:t>
            </a:r>
            <a:r>
              <a:rPr lang="zh-CN" altLang="en-US" baseline="0" dirty="0" smtClean="0"/>
              <a:t>字符串就行。当我们得到这些构造语句之后，那么他构造出来的语句是不是和原来的数据协议一样，所以要有个两个</a:t>
            </a:r>
            <a:r>
              <a:rPr lang="en-US" altLang="zh-CN" baseline="0" dirty="0" smtClean="0"/>
              <a:t>JSON</a:t>
            </a:r>
            <a:r>
              <a:rPr lang="zh-CN" altLang="en-US" baseline="0" dirty="0" smtClean="0"/>
              <a:t>对象认定为相等的算法，这里的规定是键全等，值全部</a:t>
            </a:r>
            <a:r>
              <a:rPr lang="en-US" altLang="zh-CN" baseline="0" dirty="0" smtClean="0"/>
              <a:t>equal, </a:t>
            </a:r>
            <a:r>
              <a:rPr lang="zh-CN" altLang="en-US" baseline="0" dirty="0" smtClean="0"/>
              <a:t>值如果是数组那么元素顺序都要相等，有非基本类型的值自然进行递归比较，直至每层都比较完全。</a:t>
            </a:r>
            <a:endParaRPr lang="en-US" altLang="zh-CN" baseline="0" dirty="0" smtClean="0"/>
          </a:p>
          <a:p>
            <a:r>
              <a:rPr lang="zh-CN" altLang="en-US" baseline="0" dirty="0" smtClean="0"/>
              <a:t>对数据协议的另一种视角是：数据协议的结构只有两类，一是一对大括号包围的</a:t>
            </a:r>
            <a:r>
              <a:rPr lang="en-US" altLang="zh-CN" baseline="0" dirty="0" smtClean="0"/>
              <a:t>{}</a:t>
            </a:r>
            <a:r>
              <a:rPr lang="zh-CN" altLang="en-US" baseline="0" dirty="0" smtClean="0"/>
              <a:t>，另一类是一对中括号包围的</a:t>
            </a:r>
            <a:r>
              <a:rPr lang="en-US" altLang="zh-CN" baseline="0" dirty="0" smtClean="0"/>
              <a:t>[]</a:t>
            </a:r>
            <a:r>
              <a:rPr lang="zh-CN" altLang="en-US" baseline="0" dirty="0" smtClean="0"/>
              <a:t>，而如果有两个类能够表达这两种结构，那么只需要这两个类就可以描述出整个数据协议了，而显然</a:t>
            </a:r>
            <a:r>
              <a:rPr lang="en-US" altLang="zh-CN" baseline="0" dirty="0" smtClean="0"/>
              <a:t>map</a:t>
            </a:r>
            <a:r>
              <a:rPr lang="zh-CN" altLang="en-US" baseline="0" dirty="0" smtClean="0"/>
              <a:t>和</a:t>
            </a:r>
            <a:r>
              <a:rPr lang="en-US" altLang="zh-CN" baseline="0" dirty="0" smtClean="0"/>
              <a:t>list</a:t>
            </a:r>
            <a:r>
              <a:rPr lang="zh-CN" altLang="en-US" baseline="0" dirty="0" smtClean="0"/>
              <a:t>就可以表达这两种结构，但</a:t>
            </a:r>
            <a:r>
              <a:rPr lang="en-US" altLang="zh-CN" baseline="0" dirty="0" err="1" smtClean="0"/>
              <a:t>api</a:t>
            </a:r>
            <a:r>
              <a:rPr lang="zh-CN" altLang="en-US" baseline="0" dirty="0" smtClean="0"/>
              <a:t>还不够灵活多样，所以使用了更灵活多样的两种结构的对应类</a:t>
            </a:r>
            <a:r>
              <a:rPr lang="en-US" altLang="zh-CN" baseline="0" dirty="0" smtClean="0"/>
              <a:t>-</a:t>
            </a:r>
            <a:r>
              <a:rPr lang="en-US" altLang="zh-CN" baseline="0" dirty="0" err="1" smtClean="0"/>
              <a:t>fastjson</a:t>
            </a:r>
            <a:r>
              <a:rPr lang="zh-CN" altLang="en-US" baseline="0" dirty="0" smtClean="0"/>
              <a:t>里的</a:t>
            </a:r>
            <a:r>
              <a:rPr lang="en-US" altLang="zh-CN" baseline="0" dirty="0" err="1" smtClean="0"/>
              <a:t>JSONObject</a:t>
            </a:r>
            <a:r>
              <a:rPr lang="zh-CN" altLang="en-US" baseline="0" dirty="0" smtClean="0"/>
              <a:t>和</a:t>
            </a:r>
            <a:r>
              <a:rPr lang="en-US" altLang="zh-CN" baseline="0" dirty="0" err="1" smtClean="0"/>
              <a:t>JSONArray</a:t>
            </a:r>
            <a:r>
              <a:rPr lang="zh-CN" altLang="en-US" baseline="0" dirty="0" smtClean="0"/>
              <a:t>来描述整个数据协议。而这个描述过程很自然，自顶向下，</a:t>
            </a:r>
            <a:r>
              <a:rPr lang="en-US" altLang="zh-CN" baseline="0" dirty="0" smtClean="0"/>
              <a:t>(</a:t>
            </a:r>
            <a:r>
              <a:rPr lang="zh-CN" altLang="en-US" baseline="0" dirty="0" smtClean="0"/>
              <a:t>栈的方式将一个</a:t>
            </a:r>
            <a:r>
              <a:rPr lang="en-US" altLang="zh-CN" baseline="0" dirty="0" err="1" smtClean="0"/>
              <a:t>json</a:t>
            </a:r>
            <a:r>
              <a:rPr lang="zh-CN" altLang="en-US" baseline="0" dirty="0" smtClean="0"/>
              <a:t>字符串转为</a:t>
            </a:r>
            <a:r>
              <a:rPr lang="en-US" altLang="zh-CN" baseline="0" dirty="0" err="1" smtClean="0"/>
              <a:t>json</a:t>
            </a:r>
            <a:r>
              <a:rPr lang="zh-CN" altLang="en-US" baseline="0" dirty="0" smtClean="0"/>
              <a:t>结构对象</a:t>
            </a:r>
            <a:r>
              <a:rPr lang="en-US" altLang="zh-CN" baseline="0" dirty="0" smtClean="0"/>
              <a:t>)</a:t>
            </a:r>
            <a:r>
              <a:rPr lang="zh-CN" altLang="en-US" baseline="0" dirty="0" smtClean="0"/>
              <a:t>输出用这两个类构造协议的过程语句</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13</a:t>
            </a:fld>
            <a:endParaRPr lang="zh-CN" altLang="en-US"/>
          </a:p>
        </p:txBody>
      </p:sp>
    </p:spTree>
    <p:extLst>
      <p:ext uri="{BB962C8B-B14F-4D97-AF65-F5344CB8AC3E}">
        <p14:creationId xmlns:p14="http://schemas.microsoft.com/office/powerpoint/2010/main" val="3593200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而两种算法实际适用的数据协议各有侧重，</a:t>
            </a:r>
            <a:r>
              <a:rPr lang="en-US" altLang="zh-CN" dirty="0" err="1" smtClean="0"/>
              <a:t>fastjson</a:t>
            </a:r>
            <a:r>
              <a:rPr lang="zh-CN" altLang="en-US" dirty="0" smtClean="0"/>
              <a:t>方式</a:t>
            </a:r>
            <a:r>
              <a:rPr lang="en-US" altLang="zh-CN" dirty="0" smtClean="0"/>
              <a:t>(</a:t>
            </a:r>
            <a:r>
              <a:rPr lang="zh-CN" altLang="en-US" dirty="0" smtClean="0"/>
              <a:t>不用定义新的类，而且扩展字段方便</a:t>
            </a:r>
            <a:r>
              <a:rPr lang="en-US" altLang="zh-CN" dirty="0" smtClean="0"/>
              <a:t>)….</a:t>
            </a:r>
            <a:r>
              <a:rPr lang="zh-CN" altLang="en-US" dirty="0" smtClean="0"/>
              <a:t>自定义类</a:t>
            </a:r>
            <a:r>
              <a:rPr lang="en-US" altLang="zh-CN" dirty="0" smtClean="0"/>
              <a:t>(</a:t>
            </a:r>
            <a:r>
              <a:rPr lang="zh-CN" altLang="en-US" dirty="0" smtClean="0"/>
              <a:t>书写方便，弹出来，到处使用</a:t>
            </a:r>
            <a:r>
              <a:rPr lang="en-US" altLang="zh-CN" dirty="0" smtClean="0"/>
              <a:t>)</a:t>
            </a:r>
          </a:p>
          <a:p>
            <a:r>
              <a:rPr lang="zh-CN" altLang="en-US" dirty="0" smtClean="0"/>
              <a:t>另外，</a:t>
            </a:r>
            <a:r>
              <a:rPr lang="en-US" altLang="zh-CN" dirty="0" err="1" smtClean="0"/>
              <a:t>json</a:t>
            </a:r>
            <a:r>
              <a:rPr lang="en-US" altLang="zh-CN" baseline="0" dirty="0" smtClean="0"/>
              <a:t> </a:t>
            </a:r>
            <a:r>
              <a:rPr lang="zh-CN" altLang="en-US" baseline="0" dirty="0" smtClean="0"/>
              <a:t>的</a:t>
            </a:r>
            <a:r>
              <a:rPr lang="en-US" altLang="zh-CN" baseline="0" dirty="0" smtClean="0"/>
              <a:t>put()/get()</a:t>
            </a:r>
            <a:r>
              <a:rPr lang="zh-CN" altLang="en-US" baseline="0" dirty="0" smtClean="0"/>
              <a:t>方法有个查找的过程，所以没有</a:t>
            </a:r>
            <a:r>
              <a:rPr lang="en-US" altLang="zh-CN" baseline="0" dirty="0" err="1" smtClean="0"/>
              <a:t>javabean</a:t>
            </a:r>
            <a:r>
              <a:rPr lang="zh-CN" altLang="en-US" baseline="0" dirty="0" smtClean="0"/>
              <a:t>类那么快。</a:t>
            </a:r>
            <a:endParaRPr lang="en-US" altLang="zh-CN" dirty="0" smtClean="0"/>
          </a:p>
          <a:p>
            <a:r>
              <a:rPr lang="zh-CN" altLang="en-US" dirty="0" smtClean="0"/>
              <a:t>第二个例子演示实际最常用的场景：</a:t>
            </a:r>
            <a:endParaRPr lang="en-US" altLang="zh-CN" dirty="0" smtClean="0"/>
          </a:p>
          <a:p>
            <a:r>
              <a:rPr lang="en-US" altLang="zh-CN" dirty="0" smtClean="0"/>
              <a:t>-------------------</a:t>
            </a:r>
          </a:p>
          <a:p>
            <a:r>
              <a:rPr lang="zh-CN" altLang="en-US" dirty="0" smtClean="0"/>
              <a:t>使用范围考虑的原因在于用自定义类编辑时</a:t>
            </a:r>
            <a:r>
              <a:rPr lang="en-US" altLang="zh-CN" dirty="0" smtClean="0"/>
              <a:t>get/set</a:t>
            </a:r>
            <a:r>
              <a:rPr lang="zh-CN" altLang="en-US" dirty="0" smtClean="0"/>
              <a:t>更方便，且运行时</a:t>
            </a:r>
            <a:r>
              <a:rPr lang="en-US" altLang="zh-CN" dirty="0" smtClean="0"/>
              <a:t>set/get</a:t>
            </a:r>
            <a:r>
              <a:rPr lang="zh-CN" altLang="en-US" dirty="0" smtClean="0"/>
              <a:t>语句效率更高因为没有查找过程； 而</a:t>
            </a:r>
            <a:r>
              <a:rPr lang="en-US" altLang="zh-CN" dirty="0" err="1" smtClean="0"/>
              <a:t>fastjson</a:t>
            </a:r>
            <a:r>
              <a:rPr lang="zh-CN" altLang="en-US" dirty="0" smtClean="0"/>
              <a:t>方式扩展和修改字段很方便，而且层级多层次复杂的协议也方便构造</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14</a:t>
            </a:fld>
            <a:endParaRPr lang="zh-CN" altLang="en-US"/>
          </a:p>
        </p:txBody>
      </p:sp>
    </p:spTree>
    <p:extLst>
      <p:ext uri="{BB962C8B-B14F-4D97-AF65-F5344CB8AC3E}">
        <p14:creationId xmlns:p14="http://schemas.microsoft.com/office/powerpoint/2010/main" val="2476495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小程序作为新的房源展示端，上半年已上线二手房小程序，从</a:t>
            </a:r>
            <a:r>
              <a:rPr lang="en-US" altLang="zh-CN" dirty="0" smtClean="0"/>
              <a:t>7</a:t>
            </a:r>
            <a:r>
              <a:rPr lang="zh-CN" altLang="en-US" dirty="0" smtClean="0"/>
              <a:t>月份开始，陆续开发了二手房列表、小区详情、小区列表。</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16</a:t>
            </a:fld>
            <a:endParaRPr lang="zh-CN" altLang="en-US"/>
          </a:p>
        </p:txBody>
      </p:sp>
    </p:spTree>
    <p:extLst>
      <p:ext uri="{BB962C8B-B14F-4D97-AF65-F5344CB8AC3E}">
        <p14:creationId xmlns:p14="http://schemas.microsoft.com/office/powerpoint/2010/main" val="3003972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Server</a:t>
            </a:r>
            <a:r>
              <a:rPr lang="zh-CN" altLang="en-US" dirty="0" smtClean="0"/>
              <a:t>端也是</a:t>
            </a:r>
            <a:r>
              <a:rPr lang="en-US" altLang="zh-CN" dirty="0" smtClean="0"/>
              <a:t>WF</a:t>
            </a:r>
            <a:r>
              <a:rPr lang="zh-CN" altLang="en-US" dirty="0" smtClean="0"/>
              <a:t>项目，所以也分</a:t>
            </a:r>
            <a:r>
              <a:rPr lang="en-US" altLang="zh-CN" dirty="0" smtClean="0"/>
              <a:t>4</a:t>
            </a:r>
            <a:r>
              <a:rPr lang="zh-CN" altLang="en-US" dirty="0" smtClean="0"/>
              <a:t>层描述</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17</a:t>
            </a:fld>
            <a:endParaRPr lang="zh-CN" altLang="en-US"/>
          </a:p>
        </p:txBody>
      </p:sp>
    </p:spTree>
    <p:extLst>
      <p:ext uri="{BB962C8B-B14F-4D97-AF65-F5344CB8AC3E}">
        <p14:creationId xmlns:p14="http://schemas.microsoft.com/office/powerpoint/2010/main" val="147492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特色特点：使用页号回传和内存缓存循环内的服务调用</a:t>
            </a:r>
            <a:endParaRPr lang="en-US" altLang="zh-CN" dirty="0" smtClean="0"/>
          </a:p>
          <a:p>
            <a:r>
              <a:rPr lang="en-US" altLang="zh-CN" dirty="0" smtClean="0"/>
              <a:t>-----------</a:t>
            </a:r>
          </a:p>
          <a:p>
            <a:r>
              <a:rPr lang="zh-CN" altLang="en-US" dirty="0" smtClean="0"/>
              <a:t>和一般的列表类似，房源也按类别分别展示。</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18</a:t>
            </a:fld>
            <a:endParaRPr lang="zh-CN" altLang="en-US"/>
          </a:p>
        </p:txBody>
      </p:sp>
    </p:spTree>
    <p:extLst>
      <p:ext uri="{BB962C8B-B14F-4D97-AF65-F5344CB8AC3E}">
        <p14:creationId xmlns:p14="http://schemas.microsoft.com/office/powerpoint/2010/main" val="4012539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在开发过程中由于会为取每条房源的小区名信息而反复调用</a:t>
            </a:r>
            <a:r>
              <a:rPr lang="en-US" altLang="zh-CN" dirty="0" smtClean="0"/>
              <a:t>scf</a:t>
            </a:r>
            <a:r>
              <a:rPr lang="zh-CN" altLang="en-US" dirty="0" smtClean="0"/>
              <a:t>服务，即便用</a:t>
            </a:r>
            <a:r>
              <a:rPr lang="en-US" altLang="zh-CN" dirty="0" smtClean="0"/>
              <a:t>memcache</a:t>
            </a:r>
            <a:r>
              <a:rPr lang="zh-CN" altLang="en-US" dirty="0" smtClean="0"/>
              <a:t>缓存，累加起来耗时在恶劣情况下也能超过</a:t>
            </a:r>
            <a:r>
              <a:rPr lang="en-US" altLang="zh-CN" dirty="0" smtClean="0"/>
              <a:t>40ms</a:t>
            </a:r>
            <a:r>
              <a:rPr lang="zh-CN" altLang="en-US" dirty="0" smtClean="0"/>
              <a:t>，为提高性能而减少在循环内远程调用，而提出将部分数据即热数据缓存在内存，然后先从内存里取数据的工具，即后面介绍的热数据内存缓存工具</a:t>
            </a:r>
            <a:endParaRPr lang="en-US" altLang="zh-CN" dirty="0" smtClean="0"/>
          </a:p>
          <a:p>
            <a:r>
              <a:rPr lang="en-US" altLang="zh-CN" dirty="0" smtClean="0"/>
              <a:t>--------</a:t>
            </a:r>
          </a:p>
          <a:p>
            <a:r>
              <a:rPr lang="zh-CN" altLang="en-US" dirty="0" smtClean="0"/>
              <a:t>而这个过程中出现的一个特点是循环内调用远程服务， 比如调用小区服务取小区名，对性能有影响，所以考虑把部分访问频繁的数据用本地内存来缓存，所以提出了热数据内存缓存工具，但是内存容量有限，所以内存里存的应该只有热数据，而且这个热数据要动态调整来保证是存的一直是热数据，而不热了就要移除；第二，为让数据定期失效而定期更新，比如每天凌晨</a:t>
            </a:r>
            <a:r>
              <a:rPr lang="en-US" altLang="zh-CN" dirty="0" smtClean="0"/>
              <a:t>(</a:t>
            </a:r>
            <a:r>
              <a:rPr lang="zh-CN" altLang="en-US" dirty="0" smtClean="0"/>
              <a:t>另一种策略是对每条数据设置一个缓存时间，超时则更新；；而两种策略可以同时使用，也可以单独使用</a:t>
            </a:r>
            <a:r>
              <a:rPr lang="en-US" altLang="zh-CN" dirty="0" smtClean="0"/>
              <a:t>)</a:t>
            </a:r>
            <a:r>
              <a:rPr lang="zh-CN" altLang="en-US" dirty="0" smtClean="0"/>
              <a:t>；第三，可以指定一个热数据判定的时间区间，在区间范围之外则不进行判断</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19</a:t>
            </a:fld>
            <a:endParaRPr lang="zh-CN" altLang="en-US"/>
          </a:p>
        </p:txBody>
      </p:sp>
    </p:spTree>
    <p:extLst>
      <p:ext uri="{BB962C8B-B14F-4D97-AF65-F5344CB8AC3E}">
        <p14:creationId xmlns:p14="http://schemas.microsoft.com/office/powerpoint/2010/main" val="1681868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常见范围：循环内的远程服务调用</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20</a:t>
            </a:fld>
            <a:endParaRPr lang="zh-CN" altLang="en-US"/>
          </a:p>
        </p:txBody>
      </p:sp>
    </p:spTree>
    <p:extLst>
      <p:ext uri="{BB962C8B-B14F-4D97-AF65-F5344CB8AC3E}">
        <p14:creationId xmlns:p14="http://schemas.microsoft.com/office/powerpoint/2010/main" val="1421746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内存存储，所以总量会有限制，可以设置。</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21</a:t>
            </a:fld>
            <a:endParaRPr lang="zh-CN" altLang="en-US"/>
          </a:p>
        </p:txBody>
      </p:sp>
    </p:spTree>
    <p:extLst>
      <p:ext uri="{BB962C8B-B14F-4D97-AF65-F5344CB8AC3E}">
        <p14:creationId xmlns:p14="http://schemas.microsoft.com/office/powerpoint/2010/main" val="216197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下面我将从三个方面展开</a:t>
            </a:r>
            <a:endParaRPr lang="en-US" altLang="zh-CN" dirty="0" smtClean="0"/>
          </a:p>
          <a:p>
            <a:r>
              <a:rPr lang="zh-CN" altLang="en-US" dirty="0" smtClean="0"/>
              <a:t>第三个是一个在列表开发中为了提高列表查询效率的工具。</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a:t>
            </a:fld>
            <a:endParaRPr lang="zh-CN" altLang="en-US"/>
          </a:p>
        </p:txBody>
      </p:sp>
    </p:spTree>
    <p:extLst>
      <p:ext uri="{BB962C8B-B14F-4D97-AF65-F5344CB8AC3E}">
        <p14:creationId xmlns:p14="http://schemas.microsoft.com/office/powerpoint/2010/main" val="3357177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底部中间是不同的存储实现策略。可以自定义扩展新的策略。</a:t>
            </a:r>
            <a:endParaRPr lang="en-US" altLang="zh-CN" dirty="0" smtClean="0"/>
          </a:p>
          <a:p>
            <a:r>
              <a:rPr lang="en-US" altLang="zh-CN" dirty="0" smtClean="0"/>
              <a:t>-----</a:t>
            </a:r>
          </a:p>
          <a:p>
            <a:r>
              <a:rPr lang="zh-CN" altLang="en-US" dirty="0" smtClean="0"/>
              <a:t>主要是提出了一个抽象缓存类，实现了定期更新缓存的功能，而清除缓存和获取缓存等方法都由具体的策略实现类来实现。</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22</a:t>
            </a:fld>
            <a:endParaRPr lang="zh-CN" altLang="en-US"/>
          </a:p>
        </p:txBody>
      </p:sp>
    </p:spTree>
    <p:extLst>
      <p:ext uri="{BB962C8B-B14F-4D97-AF65-F5344CB8AC3E}">
        <p14:creationId xmlns:p14="http://schemas.microsoft.com/office/powerpoint/2010/main" val="807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三种策略的适用范围：或者说为什么要定义这三种策略。首先是对于回收，这都是比较常见的算法</a:t>
            </a:r>
            <a:endParaRPr lang="en-US" altLang="zh-CN" dirty="0" smtClean="0"/>
          </a:p>
          <a:p>
            <a:r>
              <a:rPr lang="zh-CN" altLang="en-US" dirty="0" smtClean="0"/>
              <a:t>策略</a:t>
            </a:r>
            <a:r>
              <a:rPr lang="en-US" altLang="zh-CN" dirty="0" smtClean="0"/>
              <a:t>1</a:t>
            </a:r>
            <a:r>
              <a:rPr lang="zh-CN" altLang="en-US" dirty="0" smtClean="0"/>
              <a:t>：访问量小，且访问的数据比较分散，一条数据的访问时多时少，空闲就回收。</a:t>
            </a:r>
            <a:endParaRPr lang="en-US" altLang="zh-CN" dirty="0" smtClean="0"/>
          </a:p>
          <a:p>
            <a:r>
              <a:rPr lang="zh-CN" altLang="en-US" dirty="0" smtClean="0"/>
              <a:t>策略</a:t>
            </a:r>
            <a:r>
              <a:rPr lang="en-US" altLang="zh-CN" dirty="0" smtClean="0"/>
              <a:t>2</a:t>
            </a:r>
            <a:r>
              <a:rPr lang="zh-CN" altLang="en-US" dirty="0" smtClean="0"/>
              <a:t>：访问量中等，且访问的数据比较集中，不容易满。</a:t>
            </a:r>
            <a:endParaRPr lang="en-US" altLang="zh-CN" dirty="0" smtClean="0"/>
          </a:p>
          <a:p>
            <a:r>
              <a:rPr lang="zh-CN" altLang="en-US" dirty="0" smtClean="0"/>
              <a:t>策略</a:t>
            </a:r>
            <a:r>
              <a:rPr lang="en-US" altLang="zh-CN" dirty="0" smtClean="0"/>
              <a:t>3</a:t>
            </a:r>
            <a:r>
              <a:rPr lang="zh-CN" altLang="en-US" dirty="0" smtClean="0"/>
              <a:t>：避免一级缓存的一刀切要么很满要么很空</a:t>
            </a:r>
            <a:r>
              <a:rPr lang="en-US" altLang="zh-CN" dirty="0" smtClean="0"/>
              <a:t>(</a:t>
            </a:r>
            <a:r>
              <a:rPr lang="zh-CN" altLang="en-US" dirty="0" smtClean="0"/>
              <a:t>避免调参</a:t>
            </a:r>
            <a:r>
              <a:rPr lang="en-US" altLang="zh-CN" dirty="0" smtClean="0"/>
              <a:t>)</a:t>
            </a:r>
            <a:r>
              <a:rPr lang="zh-CN" altLang="en-US" dirty="0" smtClean="0"/>
              <a:t>，而先以高速率回收而幸存下来的数据就实际判定为热数据后就降低回收速率。</a:t>
            </a:r>
            <a:endParaRPr lang="en-US" altLang="zh-CN" dirty="0" smtClean="0"/>
          </a:p>
          <a:p>
            <a:r>
              <a:rPr lang="zh-CN" altLang="en-US" dirty="0" smtClean="0"/>
              <a:t>策略</a:t>
            </a:r>
            <a:r>
              <a:rPr lang="en-US" altLang="zh-CN" dirty="0" smtClean="0"/>
              <a:t>4</a:t>
            </a:r>
            <a:r>
              <a:rPr lang="zh-CN" altLang="en-US" dirty="0" smtClean="0"/>
              <a:t>：反馈机制</a:t>
            </a:r>
            <a:r>
              <a:rPr lang="en-US" altLang="zh-CN" dirty="0" smtClean="0"/>
              <a:t>----</a:t>
            </a:r>
            <a:r>
              <a:rPr lang="zh-CN" altLang="en-US" dirty="0" smtClean="0"/>
              <a:t>二级再返回一级转移到一级，因为有可能不活跃了</a:t>
            </a:r>
            <a:r>
              <a:rPr lang="en-US" altLang="zh-CN" dirty="0" smtClean="0"/>
              <a:t>---</a:t>
            </a:r>
            <a:r>
              <a:rPr lang="zh-CN" altLang="en-US" dirty="0" smtClean="0"/>
              <a:t>只是刚好在一级缓存那个时期被访问的速率高且久。</a:t>
            </a:r>
            <a:endParaRPr lang="en-US" altLang="zh-CN" dirty="0" smtClean="0"/>
          </a:p>
          <a:p>
            <a:r>
              <a:rPr lang="en-US" altLang="zh-CN" dirty="0" smtClean="0"/>
              <a:t>-------------</a:t>
            </a:r>
          </a:p>
          <a:p>
            <a:r>
              <a:rPr lang="zh-CN" altLang="en-US" dirty="0" smtClean="0"/>
              <a:t>这里按照回收策略分为了</a:t>
            </a:r>
            <a:r>
              <a:rPr lang="en-US" altLang="zh-CN" dirty="0" smtClean="0"/>
              <a:t>3</a:t>
            </a:r>
            <a:r>
              <a:rPr lang="zh-CN" altLang="en-US" dirty="0" smtClean="0"/>
              <a:t>种，</a:t>
            </a:r>
            <a:endParaRPr lang="en-US" altLang="zh-CN" dirty="0" smtClean="0"/>
          </a:p>
          <a:p>
            <a:r>
              <a:rPr lang="zh-CN" altLang="en-US" dirty="0" smtClean="0"/>
              <a:t>这里从留下来的角度看三种策略，策略</a:t>
            </a:r>
            <a:r>
              <a:rPr lang="en-US" altLang="zh-CN" dirty="0" smtClean="0"/>
              <a:t>1</a:t>
            </a:r>
            <a:r>
              <a:rPr lang="zh-CN" altLang="en-US" dirty="0" smtClean="0"/>
              <a:t>超时策略，留下来的是设置的阈值周期内至少访问了一次的，即可以非常离散。</a:t>
            </a:r>
            <a:endParaRPr lang="en-US" altLang="zh-CN" dirty="0" smtClean="0"/>
          </a:p>
          <a:p>
            <a:r>
              <a:rPr lang="zh-CN" altLang="en-US" dirty="0" smtClean="0"/>
              <a:t>策略</a:t>
            </a:r>
            <a:r>
              <a:rPr lang="en-US" altLang="zh-CN" dirty="0" smtClean="0"/>
              <a:t>2</a:t>
            </a:r>
            <a:r>
              <a:rPr lang="zh-CN" altLang="en-US" dirty="0" smtClean="0"/>
              <a:t>限速策略，留下来的是设置的回收周期内访问次数超过设置值的，即瞬时速率超过设置值的， 所以对整体访问量大的适用。</a:t>
            </a:r>
            <a:endParaRPr lang="en-US" altLang="zh-CN" dirty="0" smtClean="0"/>
          </a:p>
          <a:p>
            <a:r>
              <a:rPr lang="zh-CN" altLang="en-US" dirty="0" smtClean="0"/>
              <a:t>策略</a:t>
            </a:r>
            <a:r>
              <a:rPr lang="en-US" altLang="zh-CN" dirty="0" smtClean="0"/>
              <a:t>3</a:t>
            </a:r>
            <a:r>
              <a:rPr lang="zh-CN" altLang="en-US" dirty="0" smtClean="0"/>
              <a:t>的出现是存在配置的不够优化而使得缓存</a:t>
            </a:r>
            <a:r>
              <a:rPr lang="en-US" altLang="zh-CN" dirty="0" smtClean="0"/>
              <a:t>map</a:t>
            </a:r>
            <a:r>
              <a:rPr lang="zh-CN" altLang="en-US" dirty="0" smtClean="0"/>
              <a:t>太空或是太满，而原因在于回收速率太快或者太慢且回收速率稳定，所以想到调整回收速率先快后慢，</a:t>
            </a:r>
            <a:endParaRPr lang="en-US" altLang="zh-CN" dirty="0" smtClean="0"/>
          </a:p>
          <a:p>
            <a:r>
              <a:rPr lang="zh-CN" altLang="en-US" dirty="0" smtClean="0"/>
              <a:t>具体就是认定为热数据的阶段使用高回收速率，且用一个专门的小空间，而高回收后幸存下来的就认为是热数据了，转移到另一个存储空间，并且后面都假定一直是热数据从而以低速率回收这个空间里的数据，这样可以使得缓存</a:t>
            </a:r>
            <a:r>
              <a:rPr lang="en-US" altLang="zh-CN" dirty="0" smtClean="0"/>
              <a:t>map</a:t>
            </a:r>
            <a:r>
              <a:rPr lang="zh-CN" altLang="en-US" dirty="0" smtClean="0"/>
              <a:t>保持是活跃数据。</a:t>
            </a:r>
            <a:endParaRPr lang="en-US" altLang="zh-CN" dirty="0" smtClean="0"/>
          </a:p>
          <a:p>
            <a:r>
              <a:rPr lang="zh-CN" altLang="en-US" dirty="0" smtClean="0"/>
              <a:t>然而策略</a:t>
            </a:r>
            <a:r>
              <a:rPr lang="en-US" altLang="zh-CN" dirty="0" smtClean="0"/>
              <a:t>3</a:t>
            </a:r>
            <a:r>
              <a:rPr lang="zh-CN" altLang="en-US" dirty="0" smtClean="0"/>
              <a:t>也有一个不足就是二级缓存空间的可能不是热数据了，所以要把其中一些可能不活跃的数据转移到一级缓存空间中再次高速回收判断。</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23</a:t>
            </a:fld>
            <a:endParaRPr lang="zh-CN" altLang="en-US"/>
          </a:p>
        </p:txBody>
      </p:sp>
    </p:spTree>
    <p:extLst>
      <p:ext uri="{BB962C8B-B14F-4D97-AF65-F5344CB8AC3E}">
        <p14:creationId xmlns:p14="http://schemas.microsoft.com/office/powerpoint/2010/main" val="1339258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横向比较和纵向比较：横向是策略，纵向是容量</a:t>
            </a:r>
            <a:endParaRPr lang="en-US" altLang="zh-CN" dirty="0" smtClean="0"/>
          </a:p>
          <a:p>
            <a:r>
              <a:rPr lang="en-US" altLang="zh-CN" dirty="0" smtClean="0"/>
              <a:t>-----</a:t>
            </a:r>
          </a:p>
          <a:p>
            <a:r>
              <a:rPr lang="zh-CN" altLang="en-US" dirty="0" smtClean="0"/>
              <a:t>这是策略</a:t>
            </a:r>
            <a:r>
              <a:rPr lang="en-US" altLang="zh-CN" dirty="0" smtClean="0"/>
              <a:t>2</a:t>
            </a:r>
            <a:r>
              <a:rPr lang="zh-CN" altLang="en-US" dirty="0" smtClean="0"/>
              <a:t>，限速回收策略缓存。</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24</a:t>
            </a:fld>
            <a:endParaRPr lang="zh-CN" altLang="en-US"/>
          </a:p>
        </p:txBody>
      </p:sp>
    </p:spTree>
    <p:extLst>
      <p:ext uri="{BB962C8B-B14F-4D97-AF65-F5344CB8AC3E}">
        <p14:creationId xmlns:p14="http://schemas.microsoft.com/office/powerpoint/2010/main" val="2545101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这是策略</a:t>
            </a:r>
            <a:r>
              <a:rPr lang="en-US" altLang="zh-CN" dirty="0" smtClean="0"/>
              <a:t>3</a:t>
            </a:r>
            <a:r>
              <a:rPr lang="zh-CN" altLang="en-US" dirty="0" smtClean="0"/>
              <a:t>，二级缓存策略实现的缓存</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25</a:t>
            </a:fld>
            <a:endParaRPr lang="zh-CN" altLang="en-US"/>
          </a:p>
        </p:txBody>
      </p:sp>
    </p:spTree>
    <p:extLst>
      <p:ext uri="{BB962C8B-B14F-4D97-AF65-F5344CB8AC3E}">
        <p14:creationId xmlns:p14="http://schemas.microsoft.com/office/powerpoint/2010/main" val="1934045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由结果回到问题，看是否解决了问题：</a:t>
            </a:r>
            <a:endParaRPr lang="en-US" altLang="zh-CN" dirty="0" smtClean="0"/>
          </a:p>
          <a:p>
            <a:r>
              <a:rPr lang="zh-CN" altLang="en-US" dirty="0" smtClean="0"/>
              <a:t>小区名耗时比较是内存</a:t>
            </a:r>
            <a:r>
              <a:rPr lang="en-US" altLang="zh-CN" dirty="0" smtClean="0"/>
              <a:t>: memcache</a:t>
            </a:r>
            <a:r>
              <a:rPr lang="zh-CN" altLang="en-US" baseline="0" dirty="0" smtClean="0"/>
              <a:t> ，地域耗时比较是内存</a:t>
            </a:r>
            <a:r>
              <a:rPr lang="en-US" altLang="zh-CN" baseline="0" dirty="0" smtClean="0"/>
              <a:t>:</a:t>
            </a:r>
            <a:r>
              <a:rPr lang="zh-CN" altLang="en-US" baseline="0" dirty="0" smtClean="0"/>
              <a:t>内存</a:t>
            </a:r>
            <a:r>
              <a:rPr lang="en-US" altLang="zh-CN" baseline="0" dirty="0" smtClean="0"/>
              <a:t>/</a:t>
            </a:r>
            <a:r>
              <a:rPr lang="zh-CN" altLang="en-US" baseline="0" dirty="0" smtClean="0"/>
              <a:t>磁盘；</a:t>
            </a:r>
            <a:r>
              <a:rPr lang="en-US" altLang="zh-CN" baseline="0" dirty="0" smtClean="0"/>
              <a:t>(</a:t>
            </a:r>
            <a:r>
              <a:rPr lang="zh-CN" altLang="en-US" baseline="0" dirty="0" smtClean="0"/>
              <a:t>证明还是有效果的</a:t>
            </a:r>
            <a:r>
              <a:rPr lang="en-US" altLang="zh-CN" baseline="0" dirty="0" smtClean="0"/>
              <a:t>)</a:t>
            </a:r>
            <a:r>
              <a:rPr lang="zh-CN" altLang="en-US" dirty="0" smtClean="0"/>
              <a:t>。而在实际中，根据实际的数据总量和估计的热数据总量而选择合适的策略和配置参数，甚至可以扩展自己的策略。</a:t>
            </a:r>
            <a:r>
              <a:rPr lang="en-US" altLang="zh-CN" dirty="0" smtClean="0"/>
              <a:t>(</a:t>
            </a:r>
            <a:r>
              <a:rPr lang="zh-CN" altLang="en-US" dirty="0" smtClean="0"/>
              <a:t>区间演示</a:t>
            </a:r>
            <a:r>
              <a:rPr lang="en-US" altLang="zh-CN" dirty="0" smtClean="0"/>
              <a:t>~</a:t>
            </a:r>
            <a:r>
              <a:rPr lang="zh-CN" altLang="en-US" dirty="0" smtClean="0"/>
              <a:t>很大数据量的演示</a:t>
            </a:r>
            <a:r>
              <a:rPr lang="en-US" altLang="zh-CN" dirty="0" smtClean="0"/>
              <a:t>)</a:t>
            </a:r>
          </a:p>
          <a:p>
            <a:r>
              <a:rPr lang="en-US" altLang="zh-CN" dirty="0" smtClean="0"/>
              <a:t>----------</a:t>
            </a:r>
          </a:p>
          <a:p>
            <a:r>
              <a:rPr lang="zh-CN" altLang="en-US" dirty="0" smtClean="0"/>
              <a:t>再看一下实际的应用效果。实际使用内存缓存前，小区名走</a:t>
            </a:r>
            <a:r>
              <a:rPr lang="en-US" altLang="zh-CN" dirty="0" err="1" smtClean="0"/>
              <a:t>Memc</a:t>
            </a:r>
            <a:r>
              <a:rPr lang="en-US" altLang="zh-CN" dirty="0" smtClean="0"/>
              <a:t>-</a:t>
            </a:r>
            <a:r>
              <a:rPr lang="zh-CN" altLang="en-US" dirty="0" smtClean="0"/>
              <a:t>接口，使用后走内存</a:t>
            </a:r>
            <a:r>
              <a:rPr lang="en-US" altLang="zh-CN" dirty="0" smtClean="0"/>
              <a:t>-</a:t>
            </a:r>
            <a:r>
              <a:rPr lang="en-US" altLang="zh-CN" dirty="0" err="1" smtClean="0"/>
              <a:t>memc</a:t>
            </a:r>
            <a:r>
              <a:rPr lang="en-US" altLang="zh-CN" dirty="0" smtClean="0"/>
              <a:t>-</a:t>
            </a:r>
            <a:r>
              <a:rPr lang="zh-CN" altLang="en-US" dirty="0" smtClean="0"/>
              <a:t>接口；可以看到时间减少明显。</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26</a:t>
            </a:fld>
            <a:endParaRPr lang="zh-CN" altLang="en-US"/>
          </a:p>
        </p:txBody>
      </p:sp>
    </p:spTree>
    <p:extLst>
      <p:ext uri="{BB962C8B-B14F-4D97-AF65-F5344CB8AC3E}">
        <p14:creationId xmlns:p14="http://schemas.microsoft.com/office/powerpoint/2010/main" val="1086397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一句话，就是为了让工作做得更好，更简单，更可靠</a:t>
            </a:r>
            <a:r>
              <a:rPr lang="en-US" altLang="zh-CN" dirty="0" smtClean="0"/>
              <a:t>(</a:t>
            </a:r>
            <a:r>
              <a:rPr lang="zh-CN" altLang="en-US" dirty="0" smtClean="0"/>
              <a:t>考虑到并处理各种各样的意外情况</a:t>
            </a:r>
            <a:r>
              <a:rPr lang="en-US" altLang="zh-CN" dirty="0" smtClean="0"/>
              <a:t>)</a:t>
            </a:r>
          </a:p>
          <a:p>
            <a:r>
              <a:rPr lang="en-US" altLang="zh-CN" dirty="0" smtClean="0"/>
              <a:t>----</a:t>
            </a:r>
          </a:p>
          <a:p>
            <a:r>
              <a:rPr lang="zh-CN" altLang="en-US" dirty="0" smtClean="0"/>
              <a:t>包括现在的工作、技术和业务方面</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27</a:t>
            </a:fld>
            <a:endParaRPr lang="zh-CN" altLang="en-US"/>
          </a:p>
        </p:txBody>
      </p:sp>
    </p:spTree>
    <p:extLst>
      <p:ext uri="{BB962C8B-B14F-4D97-AF65-F5344CB8AC3E}">
        <p14:creationId xmlns:p14="http://schemas.microsoft.com/office/powerpoint/2010/main" val="2496068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大类页从</a:t>
            </a:r>
            <a:r>
              <a:rPr lang="en-US" altLang="zh-CN" dirty="0" smtClean="0"/>
              <a:t>3</a:t>
            </a:r>
            <a:r>
              <a:rPr lang="zh-CN" altLang="en-US" dirty="0" smtClean="0"/>
              <a:t>月份接手到</a:t>
            </a:r>
            <a:r>
              <a:rPr lang="en-US" altLang="zh-CN" dirty="0" smtClean="0"/>
              <a:t>11</a:t>
            </a:r>
            <a:r>
              <a:rPr lang="zh-CN" altLang="en-US" dirty="0" smtClean="0"/>
              <a:t>月份共经历了</a:t>
            </a:r>
            <a:r>
              <a:rPr lang="en-US" altLang="zh-CN" dirty="0" smtClean="0"/>
              <a:t>8.5</a:t>
            </a:r>
            <a:r>
              <a:rPr lang="zh-CN" altLang="en-US" dirty="0" smtClean="0"/>
              <a:t>到</a:t>
            </a:r>
            <a:r>
              <a:rPr lang="en-US" altLang="zh-CN" dirty="0" smtClean="0"/>
              <a:t>8.14</a:t>
            </a:r>
            <a:r>
              <a:rPr lang="zh-CN" altLang="en-US" dirty="0" smtClean="0"/>
              <a:t>共</a:t>
            </a:r>
            <a:r>
              <a:rPr lang="en-US" altLang="zh-CN" dirty="0" smtClean="0"/>
              <a:t>10</a:t>
            </a:r>
            <a:r>
              <a:rPr lang="zh-CN" altLang="en-US" dirty="0" smtClean="0"/>
              <a:t>个版本迭代。</a:t>
            </a:r>
            <a:endParaRPr lang="en-US" altLang="zh-CN" dirty="0" smtClean="0"/>
          </a:p>
          <a:p>
            <a:r>
              <a:rPr lang="zh-CN" altLang="en-US" dirty="0" smtClean="0"/>
              <a:t>其中主要的变化有三个。第一个是</a:t>
            </a:r>
            <a:r>
              <a:rPr lang="en-US" altLang="zh-CN" dirty="0" smtClean="0"/>
              <a:t>PHP</a:t>
            </a:r>
            <a:r>
              <a:rPr lang="zh-CN" altLang="en-US" dirty="0" smtClean="0"/>
              <a:t>切</a:t>
            </a:r>
            <a:r>
              <a:rPr lang="en-US" altLang="zh-CN" dirty="0" smtClean="0"/>
              <a:t>java</a:t>
            </a:r>
            <a:r>
              <a:rPr lang="zh-CN" altLang="en-US" dirty="0" smtClean="0"/>
              <a:t>，克服语言差别从此开始</a:t>
            </a:r>
            <a:r>
              <a:rPr lang="en-US" altLang="zh-CN" dirty="0" smtClean="0"/>
              <a:t>java</a:t>
            </a:r>
            <a:r>
              <a:rPr lang="zh-CN" altLang="en-US" dirty="0" smtClean="0"/>
              <a:t>语言进行的后端迭代开发。第二个变化是顶部中间增加了广告运营位、猜你喜欢增加了商业精选贴。第三个变化是增加了配置后台使得</a:t>
            </a:r>
            <a:r>
              <a:rPr lang="en-US" altLang="zh-CN" dirty="0" smtClean="0"/>
              <a:t>ICON</a:t>
            </a:r>
            <a:r>
              <a:rPr lang="zh-CN" altLang="en-US" dirty="0" smtClean="0"/>
              <a:t>入口图标、顶部运营位等变为动态可配置，从此精准到城市、版本、渠道的运营配置简便高效，产品可以亲手操作，产品可以根据自己的需求自己运维。</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3</a:t>
            </a:fld>
            <a:endParaRPr lang="zh-CN" altLang="en-US"/>
          </a:p>
        </p:txBody>
      </p:sp>
    </p:spTree>
    <p:extLst>
      <p:ext uri="{BB962C8B-B14F-4D97-AF65-F5344CB8AC3E}">
        <p14:creationId xmlns:p14="http://schemas.microsoft.com/office/powerpoint/2010/main" val="46165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因为是</a:t>
            </a:r>
            <a:r>
              <a:rPr lang="en-US" altLang="zh-CN" dirty="0" smtClean="0"/>
              <a:t>WF</a:t>
            </a:r>
            <a:r>
              <a:rPr lang="zh-CN" altLang="en-US" dirty="0" smtClean="0"/>
              <a:t>项目，所以从底层服务开始分四层描述。</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4</a:t>
            </a:fld>
            <a:endParaRPr lang="zh-CN" altLang="en-US"/>
          </a:p>
        </p:txBody>
      </p:sp>
    </p:spTree>
    <p:extLst>
      <p:ext uri="{BB962C8B-B14F-4D97-AF65-F5344CB8AC3E}">
        <p14:creationId xmlns:p14="http://schemas.microsoft.com/office/powerpoint/2010/main" val="1967826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特点特色</a:t>
            </a:r>
            <a:r>
              <a:rPr lang="en-US" altLang="zh-CN" dirty="0" smtClean="0"/>
              <a:t>(</a:t>
            </a:r>
            <a:r>
              <a:rPr lang="zh-CN" altLang="en-US" dirty="0" smtClean="0"/>
              <a:t>亮点，突出不一样的地方</a:t>
            </a:r>
            <a:r>
              <a:rPr lang="en-US" altLang="zh-CN" dirty="0" smtClean="0"/>
              <a:t>)</a:t>
            </a:r>
            <a:r>
              <a:rPr lang="zh-CN" altLang="en-US" dirty="0" smtClean="0"/>
              <a:t>：就是缓存（系统）、配置（后台、系统）。</a:t>
            </a:r>
            <a:endParaRPr lang="en-US" altLang="zh-CN" dirty="0" smtClean="0"/>
          </a:p>
          <a:p>
            <a:r>
              <a:rPr lang="zh-CN" altLang="en-US" dirty="0" smtClean="0"/>
              <a:t>每种调用有</a:t>
            </a:r>
            <a:r>
              <a:rPr lang="en-US" altLang="zh-CN" dirty="0" smtClean="0"/>
              <a:t>3</a:t>
            </a:r>
            <a:r>
              <a:rPr lang="zh-CN" altLang="en-US" dirty="0" smtClean="0"/>
              <a:t>个特点：事前参数校验、</a:t>
            </a:r>
            <a:r>
              <a:rPr lang="en-US" altLang="zh-CN" dirty="0" err="1" smtClean="0"/>
              <a:t>memcache</a:t>
            </a:r>
            <a:r>
              <a:rPr lang="zh-CN" altLang="en-US" dirty="0" smtClean="0"/>
              <a:t>缓存，事中超时不重试</a:t>
            </a:r>
            <a:r>
              <a:rPr lang="en-US" altLang="zh-CN" dirty="0" smtClean="0"/>
              <a:t>/</a:t>
            </a:r>
            <a:r>
              <a:rPr lang="zh-CN" altLang="en-US" dirty="0" smtClean="0"/>
              <a:t>重试，事后数据解析。</a:t>
            </a:r>
            <a:endParaRPr lang="en-US" altLang="zh-CN" dirty="0" smtClean="0"/>
          </a:p>
          <a:p>
            <a:r>
              <a:rPr lang="zh-CN" altLang="en-US" dirty="0" smtClean="0"/>
              <a:t>和一般的大类页一样，也有一个动态配置后台，</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5</a:t>
            </a:fld>
            <a:endParaRPr lang="zh-CN" altLang="en-US"/>
          </a:p>
        </p:txBody>
      </p:sp>
    </p:spTree>
    <p:extLst>
      <p:ext uri="{BB962C8B-B14F-4D97-AF65-F5344CB8AC3E}">
        <p14:creationId xmlns:p14="http://schemas.microsoft.com/office/powerpoint/2010/main" val="3049351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这是大类页页面部分截图。右边是上周的两个调用量。</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6</a:t>
            </a:fld>
            <a:endParaRPr lang="zh-CN" altLang="en-US"/>
          </a:p>
        </p:txBody>
      </p:sp>
    </p:spTree>
    <p:extLst>
      <p:ext uri="{BB962C8B-B14F-4D97-AF65-F5344CB8AC3E}">
        <p14:creationId xmlns:p14="http://schemas.microsoft.com/office/powerpoint/2010/main" val="3796086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经纪人详情页接手后遇到的主要难点一是 克服语言差别将</a:t>
            </a:r>
            <a:r>
              <a:rPr lang="en-US" altLang="zh-CN" dirty="0" smtClean="0"/>
              <a:t>token</a:t>
            </a:r>
            <a:r>
              <a:rPr lang="zh-CN" altLang="en-US" dirty="0" smtClean="0"/>
              <a:t>加</a:t>
            </a:r>
            <a:r>
              <a:rPr lang="en-US" altLang="zh-CN" dirty="0" smtClean="0"/>
              <a:t>/</a:t>
            </a:r>
            <a:r>
              <a:rPr lang="zh-CN" altLang="en-US" dirty="0" smtClean="0"/>
              <a:t>解密算法用</a:t>
            </a:r>
            <a:r>
              <a:rPr lang="en-US" altLang="zh-CN" dirty="0" smtClean="0"/>
              <a:t>java</a:t>
            </a:r>
            <a:r>
              <a:rPr lang="zh-CN" altLang="en-US" dirty="0" smtClean="0"/>
              <a:t>实现了一遍，二是分享经纪人到微信好友的海报图片生成。</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7</a:t>
            </a:fld>
            <a:endParaRPr lang="zh-CN" altLang="en-US"/>
          </a:p>
        </p:txBody>
      </p:sp>
    </p:spTree>
    <p:extLst>
      <p:ext uri="{BB962C8B-B14F-4D97-AF65-F5344CB8AC3E}">
        <p14:creationId xmlns:p14="http://schemas.microsoft.com/office/powerpoint/2010/main" val="177361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经纪人详情页业务逻辑比较复杂，数据协议比较复杂庞大，在</a:t>
            </a:r>
            <a:r>
              <a:rPr lang="en-US" altLang="zh-CN" dirty="0" smtClean="0"/>
              <a:t>PHP</a:t>
            </a:r>
            <a:r>
              <a:rPr lang="zh-CN" altLang="en-US" dirty="0" smtClean="0"/>
              <a:t>切</a:t>
            </a:r>
            <a:r>
              <a:rPr lang="en-US" altLang="zh-CN" dirty="0" smtClean="0"/>
              <a:t>JAVA</a:t>
            </a:r>
            <a:r>
              <a:rPr lang="zh-CN" altLang="en-US" dirty="0" smtClean="0"/>
              <a:t>开发过程中，会构造各个子协议，工作量大，为了将主要精力集中到业务上，而不是数据协议的字段拼加，提出先用一个程序自动生成数据协议的用</a:t>
            </a:r>
            <a:r>
              <a:rPr lang="en-US" altLang="zh-CN" dirty="0" smtClean="0"/>
              <a:t>java bean</a:t>
            </a:r>
            <a:r>
              <a:rPr lang="zh-CN" altLang="en-US" dirty="0" smtClean="0"/>
              <a:t>或者</a:t>
            </a:r>
            <a:r>
              <a:rPr lang="en-US" altLang="zh-CN" dirty="0" smtClean="0"/>
              <a:t>fastjson</a:t>
            </a:r>
            <a:r>
              <a:rPr lang="zh-CN" altLang="en-US" dirty="0" smtClean="0"/>
              <a:t>来构造出数据协议的过程代码，然后根据实际需要手动做一些替换调整加一些代码，从而简便完成构造动态协议的过程 ，此程序即下页所说的辅助构建数据协议工具</a:t>
            </a:r>
            <a:endParaRPr lang="en-US" altLang="zh-CN" dirty="0" smtClean="0"/>
          </a:p>
          <a:p>
            <a:r>
              <a:rPr lang="en-US" altLang="zh-CN" dirty="0" smtClean="0"/>
              <a:t>-------------</a:t>
            </a:r>
          </a:p>
          <a:p>
            <a:r>
              <a:rPr lang="zh-CN" altLang="en-US" dirty="0" smtClean="0"/>
              <a:t>经纪人详情页业务逻辑比较复杂，在构造数据协议的过程中会不断地构造各个子模块的协议，如果是手动地创建</a:t>
            </a:r>
            <a:r>
              <a:rPr lang="en-US" altLang="zh-CN" dirty="0" smtClean="0"/>
              <a:t>java</a:t>
            </a:r>
            <a:r>
              <a:rPr lang="zh-CN" altLang="en-US" dirty="0" smtClean="0"/>
              <a:t>类</a:t>
            </a:r>
            <a:r>
              <a:rPr lang="en-US" altLang="zh-CN" dirty="0" smtClean="0"/>
              <a:t>set/get</a:t>
            </a:r>
            <a:r>
              <a:rPr lang="zh-CN" altLang="en-US" dirty="0" smtClean="0"/>
              <a:t>或者</a:t>
            </a:r>
            <a:r>
              <a:rPr lang="en-US" altLang="zh-CN" dirty="0" err="1" smtClean="0"/>
              <a:t>json</a:t>
            </a:r>
            <a:r>
              <a:rPr lang="zh-CN" altLang="en-US" dirty="0" smtClean="0"/>
              <a:t>类</a:t>
            </a:r>
            <a:r>
              <a:rPr lang="en-US" altLang="zh-CN" dirty="0" smtClean="0"/>
              <a:t>put/get</a:t>
            </a:r>
            <a:r>
              <a:rPr lang="zh-CN" altLang="en-US" dirty="0" smtClean="0"/>
              <a:t>，都会是一个耗时、枯燥而且容易出错</a:t>
            </a:r>
            <a:r>
              <a:rPr lang="en-US" altLang="zh-CN" dirty="0" smtClean="0"/>
              <a:t>(</a:t>
            </a:r>
            <a:r>
              <a:rPr lang="zh-CN" altLang="en-US" dirty="0" smtClean="0"/>
              <a:t>比如层次、字段</a:t>
            </a:r>
            <a:r>
              <a:rPr lang="en-US" altLang="zh-CN" dirty="0" smtClean="0"/>
              <a:t>)</a:t>
            </a:r>
            <a:r>
              <a:rPr lang="zh-CN" altLang="en-US" dirty="0" smtClean="0"/>
              <a:t>的过程，而如果有个程序能帮助我们做这些事情，我们集中注意力于业务逻辑的梳理和代码构建上，自然更轻松更可靠。下面就介绍这个工具。</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8</a:t>
            </a:fld>
            <a:endParaRPr lang="zh-CN" altLang="en-US"/>
          </a:p>
        </p:txBody>
      </p:sp>
    </p:spTree>
    <p:extLst>
      <p:ext uri="{BB962C8B-B14F-4D97-AF65-F5344CB8AC3E}">
        <p14:creationId xmlns:p14="http://schemas.microsoft.com/office/powerpoint/2010/main" val="2172904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而这个工具所针对的</a:t>
            </a:r>
            <a:r>
              <a:rPr lang="zh-CN" altLang="en-US" b="1" u="none" dirty="0" smtClean="0">
                <a:solidFill>
                  <a:srgbClr val="FF0000"/>
                </a:solidFill>
              </a:rPr>
              <a:t>问题模型</a:t>
            </a:r>
            <a:r>
              <a:rPr lang="zh-CN" altLang="en-US" dirty="0" smtClean="0"/>
              <a:t>可以归结为：输入一个数据协议，比如列表数据、经纪人数据协议，然后输出用自定义的</a:t>
            </a:r>
            <a:r>
              <a:rPr lang="en-US" altLang="zh-CN" dirty="0" smtClean="0"/>
              <a:t>java</a:t>
            </a:r>
            <a:r>
              <a:rPr lang="zh-CN" altLang="en-US" dirty="0" smtClean="0"/>
              <a:t>类或者</a:t>
            </a:r>
            <a:r>
              <a:rPr lang="en-US" altLang="zh-CN" dirty="0" smtClean="0"/>
              <a:t>JSON</a:t>
            </a:r>
            <a:r>
              <a:rPr lang="zh-CN" altLang="en-US" dirty="0" smtClean="0"/>
              <a:t>工具比如</a:t>
            </a:r>
            <a:r>
              <a:rPr lang="en-US" altLang="zh-CN" dirty="0" err="1" smtClean="0"/>
              <a:t>fastjson</a:t>
            </a:r>
            <a:r>
              <a:rPr lang="zh-CN" altLang="en-US" dirty="0" smtClean="0"/>
              <a:t>来构造出数据协议的代码，</a:t>
            </a:r>
            <a:endParaRPr lang="en-US" altLang="zh-CN" dirty="0" smtClean="0"/>
          </a:p>
          <a:p>
            <a:r>
              <a:rPr lang="zh-CN" altLang="en-US" dirty="0" smtClean="0"/>
              <a:t>怎么实现这个过程的呢，首先把这个问题归结为一个输入输出模型：输入为数据协议字符串，输出为用自定义的</a:t>
            </a:r>
            <a:r>
              <a:rPr lang="en-US" altLang="zh-CN" dirty="0" smtClean="0"/>
              <a:t>java</a:t>
            </a:r>
            <a:r>
              <a:rPr lang="zh-CN" altLang="en-US" dirty="0" smtClean="0"/>
              <a:t>类构造出数据协议的代码语句 或者用</a:t>
            </a:r>
            <a:r>
              <a:rPr lang="en-US" altLang="zh-CN" dirty="0" err="1" smtClean="0"/>
              <a:t>json</a:t>
            </a:r>
            <a:r>
              <a:rPr lang="zh-CN" altLang="en-US" dirty="0" smtClean="0"/>
              <a:t>类如</a:t>
            </a:r>
            <a:r>
              <a:rPr lang="en-US" altLang="zh-CN" dirty="0" err="1" smtClean="0"/>
              <a:t>fastjson</a:t>
            </a:r>
            <a:r>
              <a:rPr lang="zh-CN" altLang="en-US" dirty="0" smtClean="0"/>
              <a:t>中的类来构造出数据协议的代码语句。如果是用自定义</a:t>
            </a:r>
            <a:r>
              <a:rPr lang="en-US" altLang="zh-CN" dirty="0" smtClean="0"/>
              <a:t>java</a:t>
            </a:r>
            <a:r>
              <a:rPr lang="zh-CN" altLang="en-US" dirty="0" smtClean="0"/>
              <a:t>类，这个自定义</a:t>
            </a:r>
            <a:r>
              <a:rPr lang="en-US" altLang="zh-CN" dirty="0" smtClean="0"/>
              <a:t>java</a:t>
            </a:r>
            <a:r>
              <a:rPr lang="zh-CN" altLang="en-US" dirty="0" smtClean="0"/>
              <a:t>类肯定是从数据协议中来的，那么数据协议中那些部分需要构造一个新的类呢？</a:t>
            </a:r>
            <a:endParaRPr lang="zh-CN" altLang="en-US" dirty="0"/>
          </a:p>
        </p:txBody>
      </p:sp>
      <p:sp>
        <p:nvSpPr>
          <p:cNvPr id="4" name="灯片编号占位符 3"/>
          <p:cNvSpPr>
            <a:spLocks noGrp="1"/>
          </p:cNvSpPr>
          <p:nvPr>
            <p:ph type="sldNum" sz="quarter" idx="10"/>
          </p:nvPr>
        </p:nvSpPr>
        <p:spPr/>
        <p:txBody>
          <a:bodyPr/>
          <a:lstStyle/>
          <a:p>
            <a:fld id="{A90EA6A3-12CF-49F9-96EC-1A1CE724D8A5}" type="slidenum">
              <a:rPr lang="zh-CN" altLang="en-US" smtClean="0"/>
              <a:t>9</a:t>
            </a:fld>
            <a:endParaRPr lang="zh-CN" altLang="en-US"/>
          </a:p>
        </p:txBody>
      </p:sp>
    </p:spTree>
    <p:extLst>
      <p:ext uri="{BB962C8B-B14F-4D97-AF65-F5344CB8AC3E}">
        <p14:creationId xmlns:p14="http://schemas.microsoft.com/office/powerpoint/2010/main" val="85431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5690006-3D52-4E0D-ABF5-D158E962D2A9}" type="datetimeFigureOut">
              <a:rPr lang="zh-CN" altLang="en-US" smtClean="0"/>
              <a:t>2018/12/5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310940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690006-3D52-4E0D-ABF5-D158E962D2A9}" type="datetimeFigureOut">
              <a:rPr lang="zh-CN" altLang="en-US" smtClean="0"/>
              <a:t>2018/12/5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104347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690006-3D52-4E0D-ABF5-D158E962D2A9}" type="datetimeFigureOut">
              <a:rPr lang="zh-CN" altLang="en-US" smtClean="0"/>
              <a:t>2018/12/5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235421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690006-3D52-4E0D-ABF5-D158E962D2A9}" type="datetimeFigureOut">
              <a:rPr lang="zh-CN" altLang="en-US" smtClean="0"/>
              <a:t>2018/12/5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341201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5690006-3D52-4E0D-ABF5-D158E962D2A9}" type="datetimeFigureOut">
              <a:rPr lang="zh-CN" altLang="en-US" smtClean="0"/>
              <a:t>2018/12/5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165528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5690006-3D52-4E0D-ABF5-D158E962D2A9}" type="datetimeFigureOut">
              <a:rPr lang="zh-CN" altLang="en-US" smtClean="0"/>
              <a:t>2018/12/5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179011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690006-3D52-4E0D-ABF5-D158E962D2A9}" type="datetimeFigureOut">
              <a:rPr lang="zh-CN" altLang="en-US" smtClean="0"/>
              <a:t>2018/12/5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220637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5690006-3D52-4E0D-ABF5-D158E962D2A9}" type="datetimeFigureOut">
              <a:rPr lang="zh-CN" altLang="en-US" smtClean="0"/>
              <a:t>2018/12/5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67515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90006-3D52-4E0D-ABF5-D158E962D2A9}" type="datetimeFigureOut">
              <a:rPr lang="zh-CN" altLang="en-US" smtClean="0"/>
              <a:t>2018/12/5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83499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5690006-3D52-4E0D-ABF5-D158E962D2A9}" type="datetimeFigureOut">
              <a:rPr lang="zh-CN" altLang="en-US" smtClean="0"/>
              <a:t>2018/12/5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329056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5690006-3D52-4E0D-ABF5-D158E962D2A9}" type="datetimeFigureOut">
              <a:rPr lang="zh-CN" altLang="en-US" smtClean="0"/>
              <a:t>2018/12/5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357747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000">
              <a:schemeClr val="bg1">
                <a:lumMod val="85000"/>
              </a:schemeClr>
            </a:gs>
            <a:gs pos="0">
              <a:schemeClr val="accent1">
                <a:lumMod val="5000"/>
                <a:lumOff val="95000"/>
              </a:schemeClr>
            </a:gs>
            <a:gs pos="100000">
              <a:schemeClr val="bg1">
                <a:lumMod val="75000"/>
              </a:schemeClr>
            </a:gs>
            <a:gs pos="100000">
              <a:schemeClr val="bg1">
                <a:lumMod val="95000"/>
              </a:schemeClr>
            </a:gs>
            <a:gs pos="100000">
              <a:schemeClr val="accent1">
                <a:lumMod val="30000"/>
                <a:lumOff val="7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90006-3D52-4E0D-ABF5-D158E962D2A9}" type="datetimeFigureOut">
              <a:rPr lang="zh-CN" altLang="en-US" smtClean="0"/>
              <a:t>2018/12/5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0397D-FCC6-4451-A6D9-AA34DF9B2573}" type="slidenum">
              <a:rPr lang="zh-CN" altLang="en-US" smtClean="0"/>
              <a:t>‹#›</a:t>
            </a:fld>
            <a:endParaRPr lang="zh-CN" altLang="en-US"/>
          </a:p>
        </p:txBody>
      </p:sp>
    </p:spTree>
    <p:extLst>
      <p:ext uri="{BB962C8B-B14F-4D97-AF65-F5344CB8AC3E}">
        <p14:creationId xmlns:p14="http://schemas.microsoft.com/office/powerpoint/2010/main" val="2167715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1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4.xml"/><Relationship Id="rId12" Type="http://schemas.openxmlformats.org/officeDocument/2006/relationships/diagramColors" Target="../diagrams/colors5.xml"/><Relationship Id="rId17" Type="http://schemas.openxmlformats.org/officeDocument/2006/relationships/diagramColors" Target="../diagrams/colors6.xml"/><Relationship Id="rId2" Type="http://schemas.openxmlformats.org/officeDocument/2006/relationships/notesSlide" Target="../notesSlides/notesSlide18.xml"/><Relationship Id="rId16" Type="http://schemas.openxmlformats.org/officeDocument/2006/relationships/diagramQuickStyle" Target="../diagrams/quickStyle6.xml"/><Relationship Id="rId1" Type="http://schemas.openxmlformats.org/officeDocument/2006/relationships/slideLayout" Target="../slideLayouts/slideLayout7.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5" Type="http://schemas.openxmlformats.org/officeDocument/2006/relationships/diagramLayout" Target="../diagrams/layout6.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 Id="rId14" Type="http://schemas.openxmlformats.org/officeDocument/2006/relationships/diagramData" Target="../diagrams/data6.xml"/></Relationships>
</file>

<file path=ppt/slides/_rels/slide21.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1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7.xml"/><Relationship Id="rId12" Type="http://schemas.openxmlformats.org/officeDocument/2006/relationships/diagramColors" Target="../diagrams/colors8.xml"/><Relationship Id="rId17" Type="http://schemas.openxmlformats.org/officeDocument/2006/relationships/diagramColors" Target="../diagrams/colors9.xml"/><Relationship Id="rId2" Type="http://schemas.openxmlformats.org/officeDocument/2006/relationships/notesSlide" Target="../notesSlides/notesSlide19.xml"/><Relationship Id="rId16" Type="http://schemas.openxmlformats.org/officeDocument/2006/relationships/diagramQuickStyle" Target="../diagrams/quickStyle9.xml"/><Relationship Id="rId1" Type="http://schemas.openxmlformats.org/officeDocument/2006/relationships/slideLayout" Target="../slideLayouts/slideLayout7.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5" Type="http://schemas.openxmlformats.org/officeDocument/2006/relationships/diagramLayout" Target="../diagrams/layout9.xml"/><Relationship Id="rId10" Type="http://schemas.openxmlformats.org/officeDocument/2006/relationships/diagramLayout" Target="../diagrams/layout8.xml"/><Relationship Id="rId19" Type="http://schemas.openxmlformats.org/officeDocument/2006/relationships/comments" Target="../comments/comment2.xml"/><Relationship Id="rId4" Type="http://schemas.openxmlformats.org/officeDocument/2006/relationships/diagramData" Target="../diagrams/data7.xml"/><Relationship Id="rId9" Type="http://schemas.openxmlformats.org/officeDocument/2006/relationships/diagramData" Target="../diagrams/data8.xml"/><Relationship Id="rId14" Type="http://schemas.openxmlformats.org/officeDocument/2006/relationships/diagramData" Target="../diagrams/data9.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microsoft.com/office/2007/relationships/diagramDrawing" Target="../diagrams/drawing10.xml"/><Relationship Id="rId13" Type="http://schemas.microsoft.com/office/2007/relationships/diagramDrawing" Target="../diagrams/drawing11.xml"/><Relationship Id="rId18" Type="http://schemas.microsoft.com/office/2007/relationships/diagramDrawing" Target="../diagrams/drawing12.xml"/><Relationship Id="rId3" Type="http://schemas.openxmlformats.org/officeDocument/2006/relationships/image" Target="../media/image2.png"/><Relationship Id="rId7" Type="http://schemas.openxmlformats.org/officeDocument/2006/relationships/diagramColors" Target="../diagrams/colors10.xml"/><Relationship Id="rId12" Type="http://schemas.openxmlformats.org/officeDocument/2006/relationships/diagramColors" Target="../diagrams/colors11.xml"/><Relationship Id="rId17" Type="http://schemas.openxmlformats.org/officeDocument/2006/relationships/diagramColors" Target="../diagrams/colors12.xml"/><Relationship Id="rId2" Type="http://schemas.openxmlformats.org/officeDocument/2006/relationships/notesSlide" Target="../notesSlides/notesSlide21.xml"/><Relationship Id="rId16" Type="http://schemas.openxmlformats.org/officeDocument/2006/relationships/diagramQuickStyle" Target="../diagrams/quickStyle12.xml"/><Relationship Id="rId1" Type="http://schemas.openxmlformats.org/officeDocument/2006/relationships/slideLayout" Target="../slideLayouts/slideLayout7.xml"/><Relationship Id="rId6" Type="http://schemas.openxmlformats.org/officeDocument/2006/relationships/diagramQuickStyle" Target="../diagrams/quickStyle10.xml"/><Relationship Id="rId11" Type="http://schemas.openxmlformats.org/officeDocument/2006/relationships/diagramQuickStyle" Target="../diagrams/quickStyle11.xml"/><Relationship Id="rId5" Type="http://schemas.openxmlformats.org/officeDocument/2006/relationships/diagramLayout" Target="../diagrams/layout10.xml"/><Relationship Id="rId15" Type="http://schemas.openxmlformats.org/officeDocument/2006/relationships/diagramLayout" Target="../diagrams/layout12.xml"/><Relationship Id="rId10" Type="http://schemas.openxmlformats.org/officeDocument/2006/relationships/diagramLayout" Target="../diagrams/layout11.xml"/><Relationship Id="rId4" Type="http://schemas.openxmlformats.org/officeDocument/2006/relationships/diagramData" Target="../diagrams/data10.xml"/><Relationship Id="rId9" Type="http://schemas.openxmlformats.org/officeDocument/2006/relationships/diagramData" Target="../diagrams/data11.xml"/><Relationship Id="rId14" Type="http://schemas.openxmlformats.org/officeDocument/2006/relationships/diagramData" Target="../diagrams/data1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notesSlide" Target="../notesSlides/notesSlide9.xml"/><Relationship Id="rId16" Type="http://schemas.openxmlformats.org/officeDocument/2006/relationships/diagramQuickStyle" Target="../diagrams/quickStyle3.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29" y="0"/>
            <a:ext cx="9142571" cy="6858000"/>
          </a:xfrm>
          <a:prstGeom prst="rect">
            <a:avLst/>
          </a:prstGeom>
        </p:spPr>
      </p:pic>
      <p:sp>
        <p:nvSpPr>
          <p:cNvPr id="5" name="文本框 4"/>
          <p:cNvSpPr txBox="1"/>
          <p:nvPr/>
        </p:nvSpPr>
        <p:spPr>
          <a:xfrm>
            <a:off x="2223754" y="3547593"/>
            <a:ext cx="3103735" cy="600164"/>
          </a:xfrm>
          <a:prstGeom prst="rect">
            <a:avLst/>
          </a:prstGeom>
          <a:noFill/>
        </p:spPr>
        <p:txBody>
          <a:bodyPr wrap="none" rtlCol="0">
            <a:spAutoFit/>
          </a:bodyPr>
          <a:lstStyle/>
          <a:p>
            <a:pPr>
              <a:spcBef>
                <a:spcPts val="600"/>
              </a:spcBef>
            </a:pPr>
            <a:r>
              <a:rPr kumimoji="1" lang="zh-CN" altLang="en-US" sz="1400" dirty="0" smtClean="0">
                <a:solidFill>
                  <a:schemeClr val="bg1"/>
                </a:solidFill>
                <a:latin typeface="微软雅黑"/>
                <a:ea typeface="微软雅黑"/>
                <a:cs typeface="YaHei IKEA"/>
              </a:rPr>
              <a:t>部门：</a:t>
            </a:r>
            <a:r>
              <a:rPr kumimoji="1" lang="en-US" altLang="zh-CN" sz="1400" dirty="0" smtClean="0">
                <a:solidFill>
                  <a:schemeClr val="bg1"/>
                </a:solidFill>
                <a:latin typeface="微软雅黑"/>
                <a:ea typeface="微软雅黑"/>
                <a:cs typeface="YaHei IKEA"/>
              </a:rPr>
              <a:t>HBG-</a:t>
            </a:r>
            <a:r>
              <a:rPr kumimoji="1" lang="zh-CN" altLang="en-US" sz="1400" dirty="0" smtClean="0">
                <a:solidFill>
                  <a:schemeClr val="bg1"/>
                </a:solidFill>
                <a:latin typeface="微软雅黑"/>
                <a:ea typeface="微软雅黑"/>
                <a:cs typeface="YaHei IKEA"/>
              </a:rPr>
              <a:t>基础平台</a:t>
            </a:r>
            <a:r>
              <a:rPr kumimoji="1" lang="en-US" altLang="zh-CN" sz="1400" dirty="0" smtClean="0">
                <a:solidFill>
                  <a:schemeClr val="bg1"/>
                </a:solidFill>
                <a:latin typeface="微软雅黑"/>
                <a:ea typeface="微软雅黑"/>
                <a:cs typeface="YaHei IKEA"/>
              </a:rPr>
              <a:t>-</a:t>
            </a:r>
            <a:r>
              <a:rPr kumimoji="1" lang="zh-CN" altLang="en-US" sz="1400" dirty="0" smtClean="0">
                <a:solidFill>
                  <a:schemeClr val="bg1"/>
                </a:solidFill>
                <a:latin typeface="微软雅黑"/>
                <a:ea typeface="微软雅黑"/>
                <a:cs typeface="YaHei IKEA"/>
              </a:rPr>
              <a:t>二手房技术部</a:t>
            </a:r>
            <a:endParaRPr kumimoji="1" lang="en-US" altLang="zh-CN" sz="1400" dirty="0">
              <a:solidFill>
                <a:schemeClr val="bg1"/>
              </a:solidFill>
              <a:latin typeface="微软雅黑"/>
              <a:ea typeface="微软雅黑"/>
              <a:cs typeface="YaHei IKEA"/>
            </a:endParaRPr>
          </a:p>
          <a:p>
            <a:pPr>
              <a:spcBef>
                <a:spcPts val="600"/>
              </a:spcBef>
            </a:pPr>
            <a:r>
              <a:rPr lang="zh-CN" altLang="en-US" sz="1400" dirty="0">
                <a:solidFill>
                  <a:schemeClr val="bg1"/>
                </a:solidFill>
                <a:latin typeface="黑体" charset="-122"/>
                <a:ea typeface="黑体" charset="-122"/>
              </a:rPr>
              <a:t>日期</a:t>
            </a:r>
            <a:r>
              <a:rPr lang="zh-CN" altLang="en-US" sz="1400" dirty="0" smtClean="0">
                <a:solidFill>
                  <a:schemeClr val="bg1"/>
                </a:solidFill>
                <a:latin typeface="黑体" charset="-122"/>
                <a:ea typeface="黑体" charset="-122"/>
              </a:rPr>
              <a:t>：</a:t>
            </a:r>
            <a:r>
              <a:rPr lang="en-US" altLang="zh-CN" sz="1400" dirty="0" smtClean="0">
                <a:solidFill>
                  <a:schemeClr val="bg1"/>
                </a:solidFill>
                <a:latin typeface="黑体" charset="-122"/>
                <a:ea typeface="黑体" charset="-122"/>
              </a:rPr>
              <a:t>2018</a:t>
            </a:r>
            <a:r>
              <a:rPr lang="zh-CN" altLang="en-US" sz="1400" dirty="0" smtClean="0">
                <a:solidFill>
                  <a:schemeClr val="bg1"/>
                </a:solidFill>
                <a:latin typeface="黑体" charset="-122"/>
                <a:ea typeface="黑体" charset="-122"/>
              </a:rPr>
              <a:t>年</a:t>
            </a:r>
            <a:r>
              <a:rPr lang="en-US" altLang="zh-CN" sz="1400" dirty="0" smtClean="0">
                <a:solidFill>
                  <a:schemeClr val="bg1"/>
                </a:solidFill>
                <a:latin typeface="黑体" charset="-122"/>
                <a:ea typeface="黑体" charset="-122"/>
              </a:rPr>
              <a:t>12</a:t>
            </a:r>
            <a:r>
              <a:rPr lang="zh-CN" altLang="en-US" sz="1400" dirty="0" smtClean="0">
                <a:solidFill>
                  <a:schemeClr val="bg1"/>
                </a:solidFill>
                <a:latin typeface="黑体" charset="-122"/>
                <a:ea typeface="黑体" charset="-122"/>
              </a:rPr>
              <a:t>月</a:t>
            </a:r>
            <a:r>
              <a:rPr lang="en-US" altLang="zh-CN" sz="1400" dirty="0">
                <a:solidFill>
                  <a:schemeClr val="bg1"/>
                </a:solidFill>
                <a:latin typeface="黑体" charset="-122"/>
                <a:ea typeface="黑体" charset="-122"/>
              </a:rPr>
              <a:t>4</a:t>
            </a:r>
            <a:r>
              <a:rPr lang="zh-CN" altLang="en-US" sz="1400" smtClean="0">
                <a:solidFill>
                  <a:schemeClr val="bg1"/>
                </a:solidFill>
                <a:latin typeface="黑体" charset="-122"/>
                <a:ea typeface="黑体" charset="-122"/>
              </a:rPr>
              <a:t>日</a:t>
            </a:r>
            <a:endParaRPr lang="zh-CN" altLang="en-US" sz="1400" dirty="0">
              <a:solidFill>
                <a:schemeClr val="bg1"/>
              </a:solidFill>
              <a:latin typeface="黑体" charset="-122"/>
              <a:ea typeface="黑体" charset="-122"/>
            </a:endParaRPr>
          </a:p>
        </p:txBody>
      </p:sp>
      <p:sp>
        <p:nvSpPr>
          <p:cNvPr id="7" name="文本框 6"/>
          <p:cNvSpPr txBox="1"/>
          <p:nvPr/>
        </p:nvSpPr>
        <p:spPr>
          <a:xfrm>
            <a:off x="2268410" y="1286726"/>
            <a:ext cx="6787483" cy="707886"/>
          </a:xfrm>
          <a:prstGeom prst="rect">
            <a:avLst/>
          </a:prstGeom>
          <a:noFill/>
        </p:spPr>
        <p:txBody>
          <a:bodyPr wrap="square" rtlCol="0">
            <a:spAutoFit/>
          </a:bodyPr>
          <a:lstStyle/>
          <a:p>
            <a:r>
              <a:rPr kumimoji="1" lang="zh-CN" altLang="en-US" sz="4000" dirty="0">
                <a:solidFill>
                  <a:schemeClr val="bg1"/>
                </a:solidFill>
                <a:ea typeface="微软雅黑" charset="-122"/>
              </a:rPr>
              <a:t>述职报告</a:t>
            </a:r>
            <a:endParaRPr kumimoji="1" lang="zh-CN" altLang="en-US" sz="4000" b="1" dirty="0">
              <a:solidFill>
                <a:schemeClr val="bg1"/>
              </a:solidFill>
              <a:latin typeface="微软雅黑"/>
              <a:ea typeface="微软雅黑"/>
              <a:cs typeface="YaHei IKEA"/>
            </a:endParaRPr>
          </a:p>
        </p:txBody>
      </p:sp>
      <p:sp>
        <p:nvSpPr>
          <p:cNvPr id="8" name="文本框 7"/>
          <p:cNvSpPr txBox="1"/>
          <p:nvPr/>
        </p:nvSpPr>
        <p:spPr>
          <a:xfrm>
            <a:off x="2260302" y="1995046"/>
            <a:ext cx="6883698" cy="400110"/>
          </a:xfrm>
          <a:prstGeom prst="rect">
            <a:avLst/>
          </a:prstGeom>
          <a:noFill/>
        </p:spPr>
        <p:txBody>
          <a:bodyPr wrap="square" rtlCol="0">
            <a:spAutoFit/>
          </a:bodyPr>
          <a:lstStyle/>
          <a:p>
            <a:r>
              <a:rPr kumimoji="1" lang="zh-CN" altLang="en-US" sz="2000" dirty="0" smtClean="0">
                <a:solidFill>
                  <a:srgbClr val="FFFFFF"/>
                </a:solidFill>
                <a:latin typeface="微软雅黑"/>
                <a:ea typeface="微软雅黑"/>
                <a:cs typeface="YaHei IKEA"/>
              </a:rPr>
              <a:t>述职人</a:t>
            </a:r>
            <a:r>
              <a:rPr kumimoji="1" lang="en-US" altLang="zh-CN" sz="2000" dirty="0" smtClean="0">
                <a:solidFill>
                  <a:srgbClr val="FFFFFF"/>
                </a:solidFill>
                <a:latin typeface="微软雅黑"/>
                <a:ea typeface="微软雅黑"/>
                <a:cs typeface="YaHei IKEA"/>
              </a:rPr>
              <a:t>-</a:t>
            </a:r>
            <a:r>
              <a:rPr kumimoji="1" lang="zh-CN" altLang="en-US" sz="2000" dirty="0" smtClean="0">
                <a:solidFill>
                  <a:srgbClr val="FFFFFF"/>
                </a:solidFill>
                <a:latin typeface="微软雅黑"/>
                <a:ea typeface="微软雅黑"/>
                <a:cs typeface="YaHei IKEA"/>
              </a:rPr>
              <a:t>李少平</a:t>
            </a:r>
            <a:endParaRPr kumimoji="1" lang="zh-CN" altLang="en-US" sz="2000" dirty="0">
              <a:solidFill>
                <a:srgbClr val="FFFFFF"/>
              </a:solidFill>
              <a:latin typeface="微软雅黑"/>
              <a:ea typeface="微软雅黑"/>
              <a:cs typeface="YaHei IKEA"/>
            </a:endParaRPr>
          </a:p>
        </p:txBody>
      </p:sp>
      <p:sp>
        <p:nvSpPr>
          <p:cNvPr id="9" name="文本框 8"/>
          <p:cNvSpPr txBox="1"/>
          <p:nvPr/>
        </p:nvSpPr>
        <p:spPr>
          <a:xfrm>
            <a:off x="7907056" y="4050093"/>
            <a:ext cx="882179" cy="230832"/>
          </a:xfrm>
          <a:prstGeom prst="rect">
            <a:avLst/>
          </a:prstGeom>
          <a:noFill/>
        </p:spPr>
        <p:txBody>
          <a:bodyPr wrap="none" rtlCol="0">
            <a:spAutoFit/>
          </a:bodyPr>
          <a:lstStyle/>
          <a:p>
            <a:pPr>
              <a:spcBef>
                <a:spcPts val="600"/>
              </a:spcBef>
            </a:pPr>
            <a:r>
              <a:rPr kumimoji="1" lang="en-US" altLang="zh-CN" sz="900" dirty="0">
                <a:solidFill>
                  <a:srgbClr val="FFFFFF"/>
                </a:solidFill>
                <a:latin typeface="YaHei IKEA"/>
                <a:ea typeface="YaHei IKEA"/>
                <a:cs typeface="YaHei IKEA"/>
              </a:rPr>
              <a:t>www.58.com</a:t>
            </a:r>
            <a:endParaRPr kumimoji="1" lang="zh-CN" altLang="en-US" sz="900" dirty="0">
              <a:solidFill>
                <a:srgbClr val="FFFFFF"/>
              </a:solidFill>
              <a:latin typeface="YaHei IKEA"/>
              <a:ea typeface="YaHei IKEA"/>
              <a:cs typeface="YaHei IKEA"/>
            </a:endParaRPr>
          </a:p>
        </p:txBody>
      </p:sp>
    </p:spTree>
    <p:extLst>
      <p:ext uri="{BB962C8B-B14F-4D97-AF65-F5344CB8AC3E}">
        <p14:creationId xmlns:p14="http://schemas.microsoft.com/office/powerpoint/2010/main" val="469106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3" name="组合 2"/>
          <p:cNvGrpSpPr/>
          <p:nvPr/>
        </p:nvGrpSpPr>
        <p:grpSpPr>
          <a:xfrm>
            <a:off x="0" y="695645"/>
            <a:ext cx="432159" cy="489784"/>
            <a:chOff x="202866" y="341874"/>
            <a:chExt cx="576212" cy="653045"/>
          </a:xfrm>
        </p:grpSpPr>
        <p:sp>
          <p:nvSpPr>
            <p:cNvPr id="4" name="矩形 3"/>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文本框 5"/>
          <p:cNvSpPr txBox="1"/>
          <p:nvPr/>
        </p:nvSpPr>
        <p:spPr>
          <a:xfrm>
            <a:off x="600889" y="648149"/>
            <a:ext cx="7805066" cy="584775"/>
          </a:xfrm>
          <a:prstGeom prst="rect">
            <a:avLst/>
          </a:prstGeom>
          <a:noFill/>
        </p:spPr>
        <p:txBody>
          <a:bodyPr wrap="square" rtlCol="0">
            <a:spAutoFit/>
          </a:bodyPr>
          <a:lstStyle/>
          <a:p>
            <a:r>
              <a:rPr lang="zh-CN" altLang="en-US" sz="3200" dirty="0"/>
              <a:t>辅助</a:t>
            </a:r>
            <a:r>
              <a:rPr lang="zh-CN" altLang="en-US" sz="3200" dirty="0" smtClean="0"/>
              <a:t>构建数据协议工具</a:t>
            </a:r>
            <a:r>
              <a:rPr lang="en-US" altLang="zh-CN" sz="3200" dirty="0" smtClean="0"/>
              <a:t>-</a:t>
            </a:r>
            <a:r>
              <a:rPr lang="zh-CN" altLang="en-US" sz="3200" dirty="0" smtClean="0"/>
              <a:t>算法</a:t>
            </a:r>
            <a:r>
              <a:rPr lang="en-US" altLang="zh-CN" sz="3200" dirty="0" smtClean="0"/>
              <a:t>(</a:t>
            </a:r>
            <a:r>
              <a:rPr lang="zh-CN" altLang="en-US" sz="3200" dirty="0" smtClean="0"/>
              <a:t>用</a:t>
            </a:r>
            <a:r>
              <a:rPr lang="en-US" altLang="zh-CN" sz="3200" dirty="0" smtClean="0"/>
              <a:t>bean)</a:t>
            </a:r>
            <a:r>
              <a:rPr lang="zh-CN" altLang="en-US" sz="3200" dirty="0" smtClean="0"/>
              <a:t>简介</a:t>
            </a:r>
            <a:endParaRPr lang="zh-CN" altLang="en-US" sz="3200" b="1" dirty="0"/>
          </a:p>
        </p:txBody>
      </p:sp>
      <p:grpSp>
        <p:nvGrpSpPr>
          <p:cNvPr id="7" name="组合 6"/>
          <p:cNvGrpSpPr/>
          <p:nvPr/>
        </p:nvGrpSpPr>
        <p:grpSpPr>
          <a:xfrm>
            <a:off x="8501205" y="781493"/>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4721684" y="1580606"/>
            <a:ext cx="153542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94070" y="1673031"/>
            <a:ext cx="2325188" cy="246221"/>
          </a:xfrm>
          <a:prstGeom prst="rect">
            <a:avLst/>
          </a:prstGeom>
          <a:noFill/>
        </p:spPr>
        <p:txBody>
          <a:bodyPr wrap="square" rtlCol="0">
            <a:spAutoFit/>
          </a:bodyPr>
          <a:lstStyle/>
          <a:p>
            <a:r>
              <a:rPr lang="zh-CN" altLang="en-US" sz="1000" dirty="0" smtClean="0">
                <a:solidFill>
                  <a:schemeClr val="accent1"/>
                </a:solidFill>
              </a:rPr>
              <a:t>数据文本转</a:t>
            </a:r>
            <a:r>
              <a:rPr lang="en-US" altLang="zh-CN" sz="1000" dirty="0" smtClean="0">
                <a:solidFill>
                  <a:schemeClr val="accent1"/>
                </a:solidFill>
              </a:rPr>
              <a:t>JSONObject</a:t>
            </a:r>
            <a:endParaRPr lang="zh-CN" altLang="en-US" sz="1000" dirty="0">
              <a:solidFill>
                <a:schemeClr val="accent1"/>
              </a:solidFill>
            </a:endParaRPr>
          </a:p>
        </p:txBody>
      </p:sp>
      <p:cxnSp>
        <p:nvCxnSpPr>
          <p:cNvPr id="13" name="直接箭头连接符 12"/>
          <p:cNvCxnSpPr/>
          <p:nvPr/>
        </p:nvCxnSpPr>
        <p:spPr>
          <a:xfrm flipH="1">
            <a:off x="5499465" y="1989913"/>
            <a:ext cx="4354"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586698" y="2360017"/>
            <a:ext cx="191860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659084" y="2452442"/>
            <a:ext cx="2325188" cy="246221"/>
          </a:xfrm>
          <a:prstGeom prst="rect">
            <a:avLst/>
          </a:prstGeom>
          <a:noFill/>
        </p:spPr>
        <p:txBody>
          <a:bodyPr wrap="square" rtlCol="0">
            <a:spAutoFit/>
          </a:bodyPr>
          <a:lstStyle/>
          <a:p>
            <a:r>
              <a:rPr lang="zh-CN" altLang="en-US" sz="1000" dirty="0" smtClean="0">
                <a:solidFill>
                  <a:schemeClr val="accent1"/>
                </a:solidFill>
              </a:rPr>
              <a:t>键值对提取为属性类型、名称</a:t>
            </a:r>
            <a:endParaRPr lang="zh-CN" altLang="en-US" sz="1000" dirty="0">
              <a:solidFill>
                <a:schemeClr val="accent1"/>
              </a:solidFill>
            </a:endParaRPr>
          </a:p>
        </p:txBody>
      </p:sp>
      <p:sp>
        <p:nvSpPr>
          <p:cNvPr id="19" name="矩形 18"/>
          <p:cNvSpPr/>
          <p:nvPr/>
        </p:nvSpPr>
        <p:spPr>
          <a:xfrm>
            <a:off x="4530090" y="3047995"/>
            <a:ext cx="191860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602476" y="3140420"/>
            <a:ext cx="2325188" cy="246221"/>
          </a:xfrm>
          <a:prstGeom prst="rect">
            <a:avLst/>
          </a:prstGeom>
          <a:noFill/>
        </p:spPr>
        <p:txBody>
          <a:bodyPr wrap="square" rtlCol="0">
            <a:spAutoFit/>
          </a:bodyPr>
          <a:lstStyle/>
          <a:p>
            <a:r>
              <a:rPr lang="zh-CN" altLang="en-US" sz="1000" dirty="0" smtClean="0">
                <a:solidFill>
                  <a:schemeClr val="accent1"/>
                </a:solidFill>
              </a:rPr>
              <a:t>构建</a:t>
            </a:r>
            <a:r>
              <a:rPr lang="en-US" altLang="zh-CN" sz="1000" dirty="0" smtClean="0">
                <a:solidFill>
                  <a:schemeClr val="accent1"/>
                </a:solidFill>
              </a:rPr>
              <a:t>get/set</a:t>
            </a:r>
            <a:r>
              <a:rPr lang="zh-CN" altLang="en-US" sz="1000" dirty="0" smtClean="0">
                <a:solidFill>
                  <a:schemeClr val="accent1"/>
                </a:solidFill>
              </a:rPr>
              <a:t>方法、</a:t>
            </a:r>
            <a:r>
              <a:rPr lang="en-US" altLang="zh-CN" sz="1000" dirty="0" smtClean="0">
                <a:solidFill>
                  <a:schemeClr val="accent1"/>
                </a:solidFill>
              </a:rPr>
              <a:t>import</a:t>
            </a:r>
            <a:r>
              <a:rPr lang="zh-CN" altLang="en-US" sz="1000" dirty="0" smtClean="0">
                <a:solidFill>
                  <a:schemeClr val="accent1"/>
                </a:solidFill>
              </a:rPr>
              <a:t>语句</a:t>
            </a:r>
            <a:endParaRPr lang="zh-CN" altLang="en-US" sz="1000" dirty="0">
              <a:solidFill>
                <a:schemeClr val="accent1"/>
              </a:solidFill>
            </a:endParaRPr>
          </a:p>
        </p:txBody>
      </p:sp>
      <p:sp>
        <p:nvSpPr>
          <p:cNvPr id="21" name="矩形 20"/>
          <p:cNvSpPr/>
          <p:nvPr/>
        </p:nvSpPr>
        <p:spPr>
          <a:xfrm>
            <a:off x="4538797" y="3735977"/>
            <a:ext cx="191860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611183" y="3828402"/>
            <a:ext cx="2325188" cy="246221"/>
          </a:xfrm>
          <a:prstGeom prst="rect">
            <a:avLst/>
          </a:prstGeom>
          <a:noFill/>
        </p:spPr>
        <p:txBody>
          <a:bodyPr wrap="square" rtlCol="0">
            <a:spAutoFit/>
          </a:bodyPr>
          <a:lstStyle/>
          <a:p>
            <a:r>
              <a:rPr lang="zh-CN" altLang="en-US" sz="1000" dirty="0" smtClean="0">
                <a:solidFill>
                  <a:schemeClr val="accent1"/>
                </a:solidFill>
              </a:rPr>
              <a:t>构建</a:t>
            </a:r>
            <a:r>
              <a:rPr lang="en-US" altLang="zh-CN" sz="1000" dirty="0" smtClean="0">
                <a:solidFill>
                  <a:schemeClr val="accent1"/>
                </a:solidFill>
              </a:rPr>
              <a:t>get/set</a:t>
            </a:r>
            <a:r>
              <a:rPr lang="zh-CN" altLang="en-US" sz="1000" dirty="0" smtClean="0">
                <a:solidFill>
                  <a:schemeClr val="accent1"/>
                </a:solidFill>
              </a:rPr>
              <a:t>方法、</a:t>
            </a:r>
            <a:r>
              <a:rPr lang="en-US" altLang="zh-CN" sz="1000" dirty="0" smtClean="0">
                <a:solidFill>
                  <a:schemeClr val="accent1"/>
                </a:solidFill>
              </a:rPr>
              <a:t>import</a:t>
            </a:r>
            <a:r>
              <a:rPr lang="zh-CN" altLang="en-US" sz="1000" dirty="0" smtClean="0">
                <a:solidFill>
                  <a:schemeClr val="accent1"/>
                </a:solidFill>
              </a:rPr>
              <a:t>语句</a:t>
            </a:r>
            <a:endParaRPr lang="zh-CN" altLang="en-US" sz="1000" dirty="0">
              <a:solidFill>
                <a:schemeClr val="accent1"/>
              </a:solidFill>
            </a:endParaRPr>
          </a:p>
        </p:txBody>
      </p:sp>
      <p:sp>
        <p:nvSpPr>
          <p:cNvPr id="23" name="菱形 22"/>
          <p:cNvSpPr/>
          <p:nvPr/>
        </p:nvSpPr>
        <p:spPr>
          <a:xfrm>
            <a:off x="5071917" y="4346563"/>
            <a:ext cx="1029376" cy="527499"/>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5181597" y="4490156"/>
            <a:ext cx="2325188" cy="246221"/>
          </a:xfrm>
          <a:prstGeom prst="rect">
            <a:avLst/>
          </a:prstGeom>
          <a:noFill/>
        </p:spPr>
        <p:txBody>
          <a:bodyPr wrap="square" rtlCol="0">
            <a:spAutoFit/>
          </a:bodyPr>
          <a:lstStyle/>
          <a:p>
            <a:r>
              <a:rPr lang="zh-CN" altLang="en-US" sz="1000" dirty="0" smtClean="0">
                <a:solidFill>
                  <a:schemeClr val="accent1"/>
                </a:solidFill>
              </a:rPr>
              <a:t>数组中的类</a:t>
            </a:r>
            <a:endParaRPr lang="zh-CN" altLang="en-US" sz="1000" dirty="0">
              <a:solidFill>
                <a:schemeClr val="accent1"/>
              </a:solidFill>
            </a:endParaRPr>
          </a:p>
        </p:txBody>
      </p:sp>
      <p:cxnSp>
        <p:nvCxnSpPr>
          <p:cNvPr id="25" name="直接箭头连接符 24"/>
          <p:cNvCxnSpPr/>
          <p:nvPr/>
        </p:nvCxnSpPr>
        <p:spPr>
          <a:xfrm>
            <a:off x="5584909" y="4171405"/>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593616" y="4872448"/>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615389" y="4860366"/>
            <a:ext cx="357051" cy="246221"/>
          </a:xfrm>
          <a:prstGeom prst="rect">
            <a:avLst/>
          </a:prstGeom>
          <a:noFill/>
        </p:spPr>
        <p:txBody>
          <a:bodyPr wrap="square" rtlCol="0">
            <a:spAutoFit/>
          </a:bodyPr>
          <a:lstStyle/>
          <a:p>
            <a:r>
              <a:rPr lang="zh-CN" altLang="en-US" sz="1000" dirty="0">
                <a:solidFill>
                  <a:schemeClr val="accent1"/>
                </a:solidFill>
              </a:rPr>
              <a:t>是</a:t>
            </a:r>
          </a:p>
        </p:txBody>
      </p:sp>
      <p:sp>
        <p:nvSpPr>
          <p:cNvPr id="28" name="矩形 27"/>
          <p:cNvSpPr/>
          <p:nvPr/>
        </p:nvSpPr>
        <p:spPr>
          <a:xfrm>
            <a:off x="5191950" y="5094985"/>
            <a:ext cx="816969"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264336" y="5187410"/>
            <a:ext cx="2325188" cy="246221"/>
          </a:xfrm>
          <a:prstGeom prst="rect">
            <a:avLst/>
          </a:prstGeom>
          <a:noFill/>
        </p:spPr>
        <p:txBody>
          <a:bodyPr wrap="square" rtlCol="0">
            <a:spAutoFit/>
          </a:bodyPr>
          <a:lstStyle/>
          <a:p>
            <a:r>
              <a:rPr lang="zh-CN" altLang="en-US" sz="1000" dirty="0" smtClean="0">
                <a:solidFill>
                  <a:schemeClr val="accent1"/>
                </a:solidFill>
              </a:rPr>
              <a:t>合并属性</a:t>
            </a:r>
            <a:endParaRPr lang="zh-CN" altLang="en-US" sz="1000" dirty="0">
              <a:solidFill>
                <a:schemeClr val="accent1"/>
              </a:solidFill>
            </a:endParaRPr>
          </a:p>
        </p:txBody>
      </p:sp>
      <p:sp>
        <p:nvSpPr>
          <p:cNvPr id="30" name="矩形 29"/>
          <p:cNvSpPr/>
          <p:nvPr/>
        </p:nvSpPr>
        <p:spPr>
          <a:xfrm>
            <a:off x="5174531" y="5652337"/>
            <a:ext cx="816969"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246917" y="5744762"/>
            <a:ext cx="2325188" cy="246221"/>
          </a:xfrm>
          <a:prstGeom prst="rect">
            <a:avLst/>
          </a:prstGeom>
          <a:noFill/>
        </p:spPr>
        <p:txBody>
          <a:bodyPr wrap="square" rtlCol="0">
            <a:spAutoFit/>
          </a:bodyPr>
          <a:lstStyle/>
          <a:p>
            <a:r>
              <a:rPr lang="zh-CN" altLang="en-US" sz="1000" dirty="0" smtClean="0">
                <a:solidFill>
                  <a:schemeClr val="accent1"/>
                </a:solidFill>
              </a:rPr>
              <a:t>写类文件</a:t>
            </a:r>
            <a:endParaRPr lang="zh-CN" altLang="en-US" sz="1000" dirty="0">
              <a:solidFill>
                <a:schemeClr val="accent1"/>
              </a:solidFill>
            </a:endParaRPr>
          </a:p>
        </p:txBody>
      </p:sp>
      <p:sp>
        <p:nvSpPr>
          <p:cNvPr id="34" name="椭圆 33"/>
          <p:cNvSpPr/>
          <p:nvPr/>
        </p:nvSpPr>
        <p:spPr>
          <a:xfrm>
            <a:off x="600890" y="1907030"/>
            <a:ext cx="1005841" cy="485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62815" y="2032050"/>
            <a:ext cx="2325188" cy="246221"/>
          </a:xfrm>
          <a:prstGeom prst="rect">
            <a:avLst/>
          </a:prstGeom>
          <a:noFill/>
        </p:spPr>
        <p:txBody>
          <a:bodyPr wrap="square" rtlCol="0">
            <a:spAutoFit/>
          </a:bodyPr>
          <a:lstStyle/>
          <a:p>
            <a:r>
              <a:rPr lang="zh-CN" altLang="en-US" sz="1000" dirty="0" smtClean="0"/>
              <a:t>简单规定</a:t>
            </a:r>
            <a:endParaRPr lang="zh-CN" altLang="en-US" sz="1000" dirty="0"/>
          </a:p>
        </p:txBody>
      </p:sp>
      <p:cxnSp>
        <p:nvCxnSpPr>
          <p:cNvPr id="36" name="直接箭头连接符 35"/>
          <p:cNvCxnSpPr>
            <a:stCxn id="34" idx="4"/>
          </p:cNvCxnSpPr>
          <p:nvPr/>
        </p:nvCxnSpPr>
        <p:spPr>
          <a:xfrm flipH="1">
            <a:off x="1097280" y="2393026"/>
            <a:ext cx="6531" cy="250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384663" y="2979316"/>
            <a:ext cx="2873828" cy="923330"/>
          </a:xfrm>
          <a:prstGeom prst="rect">
            <a:avLst/>
          </a:prstGeom>
          <a:noFill/>
        </p:spPr>
        <p:txBody>
          <a:bodyPr wrap="square" rtlCol="0">
            <a:spAutoFit/>
          </a:bodyPr>
          <a:lstStyle/>
          <a:p>
            <a:r>
              <a:rPr lang="en-US" altLang="zh-CN" dirty="0" smtClean="0"/>
              <a:t>1.</a:t>
            </a:r>
            <a:r>
              <a:rPr lang="zh-CN" altLang="en-US" dirty="0" smtClean="0"/>
              <a:t>哪些提为类：一个</a:t>
            </a:r>
            <a:r>
              <a:rPr lang="en-US" altLang="zh-CN" dirty="0" smtClean="0"/>
              <a:t>{}</a:t>
            </a:r>
            <a:r>
              <a:rPr lang="zh-CN" altLang="en-US" dirty="0" smtClean="0"/>
              <a:t>为一个类、一个元素为</a:t>
            </a:r>
            <a:r>
              <a:rPr lang="en-US" altLang="zh-CN" dirty="0" smtClean="0"/>
              <a:t>{}</a:t>
            </a:r>
            <a:r>
              <a:rPr lang="zh-CN" altLang="en-US" dirty="0"/>
              <a:t>的</a:t>
            </a:r>
            <a:r>
              <a:rPr lang="en-US" altLang="zh-CN" dirty="0" smtClean="0"/>
              <a:t>[]</a:t>
            </a:r>
            <a:r>
              <a:rPr lang="zh-CN" altLang="en-US" dirty="0" smtClean="0"/>
              <a:t>，元素整合为一个类</a:t>
            </a:r>
            <a:endParaRPr lang="zh-CN" altLang="en-US" dirty="0"/>
          </a:p>
        </p:txBody>
      </p:sp>
      <p:sp>
        <p:nvSpPr>
          <p:cNvPr id="39" name="文本框 38"/>
          <p:cNvSpPr txBox="1"/>
          <p:nvPr/>
        </p:nvSpPr>
        <p:spPr>
          <a:xfrm>
            <a:off x="1380307" y="4033054"/>
            <a:ext cx="2873828" cy="923330"/>
          </a:xfrm>
          <a:prstGeom prst="rect">
            <a:avLst/>
          </a:prstGeom>
          <a:noFill/>
        </p:spPr>
        <p:txBody>
          <a:bodyPr wrap="square" rtlCol="0">
            <a:spAutoFit/>
          </a:bodyPr>
          <a:lstStyle/>
          <a:p>
            <a:r>
              <a:rPr lang="en-US" altLang="zh-CN" dirty="0" smtClean="0"/>
              <a:t>2.</a:t>
            </a:r>
            <a:r>
              <a:rPr lang="zh-CN" altLang="en-US" dirty="0" smtClean="0"/>
              <a:t>结构限制： 数组内嵌套数组最多</a:t>
            </a:r>
            <a:r>
              <a:rPr lang="en-US" altLang="zh-CN" dirty="0" smtClean="0"/>
              <a:t>1</a:t>
            </a:r>
            <a:r>
              <a:rPr lang="zh-CN" altLang="en-US" dirty="0" smtClean="0"/>
              <a:t>层，数组内元素不是</a:t>
            </a:r>
            <a:r>
              <a:rPr lang="en-US" altLang="zh-CN" dirty="0" smtClean="0"/>
              <a:t>{}</a:t>
            </a:r>
            <a:r>
              <a:rPr lang="zh-CN" altLang="en-US" dirty="0" smtClean="0"/>
              <a:t>和基本类型的混合</a:t>
            </a:r>
            <a:endParaRPr lang="zh-CN" altLang="en-US" dirty="0"/>
          </a:p>
        </p:txBody>
      </p:sp>
      <p:sp>
        <p:nvSpPr>
          <p:cNvPr id="40" name="菱形 39"/>
          <p:cNvSpPr/>
          <p:nvPr/>
        </p:nvSpPr>
        <p:spPr>
          <a:xfrm>
            <a:off x="6648169" y="4637315"/>
            <a:ext cx="1015372" cy="53284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744786" y="4799312"/>
            <a:ext cx="2325188" cy="246221"/>
          </a:xfrm>
          <a:prstGeom prst="rect">
            <a:avLst/>
          </a:prstGeom>
          <a:noFill/>
        </p:spPr>
        <p:txBody>
          <a:bodyPr wrap="square" rtlCol="0">
            <a:spAutoFit/>
          </a:bodyPr>
          <a:lstStyle/>
          <a:p>
            <a:r>
              <a:rPr lang="zh-CN" altLang="en-US" sz="1000" dirty="0" smtClean="0">
                <a:solidFill>
                  <a:schemeClr val="accent1"/>
                </a:solidFill>
              </a:rPr>
              <a:t>产生了新类</a:t>
            </a:r>
            <a:endParaRPr lang="zh-CN" altLang="en-US" sz="1000" dirty="0">
              <a:solidFill>
                <a:schemeClr val="accent1"/>
              </a:solidFill>
            </a:endParaRPr>
          </a:p>
        </p:txBody>
      </p:sp>
      <p:cxnSp>
        <p:nvCxnSpPr>
          <p:cNvPr id="43" name="直接箭头连接符 42"/>
          <p:cNvCxnSpPr/>
          <p:nvPr/>
        </p:nvCxnSpPr>
        <p:spPr>
          <a:xfrm>
            <a:off x="7143742" y="5181604"/>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165515" y="5169522"/>
            <a:ext cx="357051" cy="246221"/>
          </a:xfrm>
          <a:prstGeom prst="rect">
            <a:avLst/>
          </a:prstGeom>
          <a:noFill/>
        </p:spPr>
        <p:txBody>
          <a:bodyPr wrap="square" rtlCol="0">
            <a:spAutoFit/>
          </a:bodyPr>
          <a:lstStyle/>
          <a:p>
            <a:r>
              <a:rPr lang="zh-CN" altLang="en-US" sz="1000" dirty="0" smtClean="0">
                <a:solidFill>
                  <a:schemeClr val="accent1"/>
                </a:solidFill>
              </a:rPr>
              <a:t>否</a:t>
            </a:r>
            <a:endParaRPr lang="zh-CN" altLang="en-US" sz="1000" dirty="0">
              <a:solidFill>
                <a:schemeClr val="accent1"/>
              </a:solidFill>
            </a:endParaRPr>
          </a:p>
        </p:txBody>
      </p:sp>
      <p:cxnSp>
        <p:nvCxnSpPr>
          <p:cNvPr id="45" name="直接箭头连接符 44"/>
          <p:cNvCxnSpPr/>
          <p:nvPr/>
        </p:nvCxnSpPr>
        <p:spPr>
          <a:xfrm>
            <a:off x="5589261" y="5495109"/>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30" idx="2"/>
            <a:endCxn id="40" idx="0"/>
          </p:cNvCxnSpPr>
          <p:nvPr/>
        </p:nvCxnSpPr>
        <p:spPr>
          <a:xfrm rot="5400000" flipH="1" flipV="1">
            <a:off x="5659942" y="4560388"/>
            <a:ext cx="1418985" cy="1572839"/>
          </a:xfrm>
          <a:prstGeom prst="bentConnector5">
            <a:avLst>
              <a:gd name="adj1" fmla="val -16110"/>
              <a:gd name="adj2" fmla="val 46846"/>
              <a:gd name="adj3" fmla="val 1161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肘形连接符 53"/>
          <p:cNvCxnSpPr>
            <a:endCxn id="56" idx="2"/>
          </p:cNvCxnSpPr>
          <p:nvPr/>
        </p:nvCxnSpPr>
        <p:spPr>
          <a:xfrm rot="5400000" flipH="1" flipV="1">
            <a:off x="7101475" y="4209316"/>
            <a:ext cx="1275175" cy="1510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878529" y="4054373"/>
            <a:ext cx="357051" cy="246221"/>
          </a:xfrm>
          <a:prstGeom prst="rect">
            <a:avLst/>
          </a:prstGeom>
          <a:noFill/>
        </p:spPr>
        <p:txBody>
          <a:bodyPr wrap="square" rtlCol="0">
            <a:spAutoFit/>
          </a:bodyPr>
          <a:lstStyle/>
          <a:p>
            <a:r>
              <a:rPr lang="zh-CN" altLang="en-US" sz="1000" dirty="0">
                <a:solidFill>
                  <a:schemeClr val="accent1"/>
                </a:solidFill>
              </a:rPr>
              <a:t>是</a:t>
            </a:r>
          </a:p>
        </p:txBody>
      </p:sp>
      <p:sp>
        <p:nvSpPr>
          <p:cNvPr id="56" name="矩形 55"/>
          <p:cNvSpPr/>
          <p:nvPr/>
        </p:nvSpPr>
        <p:spPr>
          <a:xfrm>
            <a:off x="6855278" y="3243284"/>
            <a:ext cx="191860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6927664" y="3335709"/>
            <a:ext cx="2325188" cy="246221"/>
          </a:xfrm>
          <a:prstGeom prst="rect">
            <a:avLst/>
          </a:prstGeom>
          <a:noFill/>
        </p:spPr>
        <p:txBody>
          <a:bodyPr wrap="square" rtlCol="0">
            <a:spAutoFit/>
          </a:bodyPr>
          <a:lstStyle/>
          <a:p>
            <a:r>
              <a:rPr lang="zh-CN" altLang="en-US" sz="1000" dirty="0" smtClean="0">
                <a:solidFill>
                  <a:schemeClr val="accent1"/>
                </a:solidFill>
              </a:rPr>
              <a:t>遍历每个新类，对应</a:t>
            </a:r>
            <a:r>
              <a:rPr lang="en-US" altLang="zh-CN" sz="1000" dirty="0" smtClean="0">
                <a:solidFill>
                  <a:schemeClr val="accent1"/>
                </a:solidFill>
              </a:rPr>
              <a:t>json</a:t>
            </a:r>
            <a:r>
              <a:rPr lang="zh-CN" altLang="en-US" sz="1000" dirty="0" smtClean="0">
                <a:solidFill>
                  <a:schemeClr val="accent1"/>
                </a:solidFill>
              </a:rPr>
              <a:t>数据</a:t>
            </a:r>
            <a:endParaRPr lang="zh-CN" altLang="en-US" sz="1000" dirty="0">
              <a:solidFill>
                <a:schemeClr val="accent1"/>
              </a:solidFill>
            </a:endParaRPr>
          </a:p>
        </p:txBody>
      </p:sp>
      <p:cxnSp>
        <p:nvCxnSpPr>
          <p:cNvPr id="60" name="肘形连接符 59"/>
          <p:cNvCxnSpPr>
            <a:stCxn id="56" idx="0"/>
            <a:endCxn id="17" idx="0"/>
          </p:cNvCxnSpPr>
          <p:nvPr/>
        </p:nvCxnSpPr>
        <p:spPr>
          <a:xfrm rot="16200000" flipV="1">
            <a:off x="6238658" y="1667361"/>
            <a:ext cx="883267" cy="2268580"/>
          </a:xfrm>
          <a:prstGeom prst="bentConnector3">
            <a:avLst>
              <a:gd name="adj1" fmla="val 125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1097280" y="3140420"/>
            <a:ext cx="2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1092924" y="4207221"/>
            <a:ext cx="2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5510882" y="2764972"/>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5532652" y="3452954"/>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6554838" y="5399785"/>
            <a:ext cx="1260288"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6588035" y="5492210"/>
            <a:ext cx="2325188" cy="246221"/>
          </a:xfrm>
          <a:prstGeom prst="rect">
            <a:avLst/>
          </a:prstGeom>
          <a:noFill/>
        </p:spPr>
        <p:txBody>
          <a:bodyPr wrap="square" rtlCol="0">
            <a:spAutoFit/>
          </a:bodyPr>
          <a:lstStyle/>
          <a:p>
            <a:r>
              <a:rPr lang="zh-CN" altLang="en-US" sz="1000" dirty="0" smtClean="0">
                <a:solidFill>
                  <a:schemeClr val="accent1"/>
                </a:solidFill>
              </a:rPr>
              <a:t>拼加构造过程语句</a:t>
            </a:r>
            <a:endParaRPr lang="zh-CN" altLang="en-US" sz="1000" dirty="0">
              <a:solidFill>
                <a:schemeClr val="accent1"/>
              </a:solidFill>
            </a:endParaRPr>
          </a:p>
        </p:txBody>
      </p:sp>
      <p:sp>
        <p:nvSpPr>
          <p:cNvPr id="69" name="矩形 68"/>
          <p:cNvSpPr/>
          <p:nvPr/>
        </p:nvSpPr>
        <p:spPr>
          <a:xfrm>
            <a:off x="6550482" y="6022449"/>
            <a:ext cx="1260288"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6583679" y="6114874"/>
            <a:ext cx="2325188" cy="246221"/>
          </a:xfrm>
          <a:prstGeom prst="rect">
            <a:avLst/>
          </a:prstGeom>
          <a:noFill/>
        </p:spPr>
        <p:txBody>
          <a:bodyPr wrap="square" rtlCol="0">
            <a:spAutoFit/>
          </a:bodyPr>
          <a:lstStyle/>
          <a:p>
            <a:r>
              <a:rPr lang="zh-CN" altLang="en-US" sz="1000" dirty="0" smtClean="0">
                <a:solidFill>
                  <a:schemeClr val="accent1"/>
                </a:solidFill>
              </a:rPr>
              <a:t>主程序输出构造类</a:t>
            </a:r>
            <a:endParaRPr lang="zh-CN" altLang="en-US" sz="1000" dirty="0">
              <a:solidFill>
                <a:schemeClr val="accent1"/>
              </a:solidFill>
            </a:endParaRPr>
          </a:p>
        </p:txBody>
      </p:sp>
      <p:cxnSp>
        <p:nvCxnSpPr>
          <p:cNvPr id="71" name="直接箭头连接符 70"/>
          <p:cNvCxnSpPr/>
          <p:nvPr/>
        </p:nvCxnSpPr>
        <p:spPr>
          <a:xfrm>
            <a:off x="7126325" y="5804265"/>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5114112" y="6395774"/>
            <a:ext cx="1146814" cy="38234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5149482" y="6484993"/>
            <a:ext cx="1564827" cy="246221"/>
          </a:xfrm>
          <a:prstGeom prst="rect">
            <a:avLst/>
          </a:prstGeom>
          <a:noFill/>
        </p:spPr>
        <p:txBody>
          <a:bodyPr wrap="square" rtlCol="0">
            <a:spAutoFit/>
          </a:bodyPr>
          <a:lstStyle/>
          <a:p>
            <a:r>
              <a:rPr lang="zh-CN" altLang="en-US" sz="1000" dirty="0" smtClean="0">
                <a:solidFill>
                  <a:schemeClr val="accent1"/>
                </a:solidFill>
              </a:rPr>
              <a:t>反射运行构造类</a:t>
            </a:r>
            <a:endParaRPr lang="zh-CN" altLang="en-US" sz="1000" dirty="0">
              <a:solidFill>
                <a:schemeClr val="accent1"/>
              </a:solidFill>
            </a:endParaRPr>
          </a:p>
        </p:txBody>
      </p:sp>
      <p:cxnSp>
        <p:nvCxnSpPr>
          <p:cNvPr id="75" name="肘形连接符 74"/>
          <p:cNvCxnSpPr/>
          <p:nvPr/>
        </p:nvCxnSpPr>
        <p:spPr>
          <a:xfrm rot="10800000" flipV="1">
            <a:off x="6257110" y="6426411"/>
            <a:ext cx="886635" cy="226426"/>
          </a:xfrm>
          <a:prstGeom prst="bentConnector3">
            <a:avLst>
              <a:gd name="adj1" fmla="val 28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H="1">
            <a:off x="3629833" y="6613649"/>
            <a:ext cx="1481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3809463" y="6338137"/>
            <a:ext cx="1564827" cy="246221"/>
          </a:xfrm>
          <a:prstGeom prst="rect">
            <a:avLst/>
          </a:prstGeom>
          <a:noFill/>
        </p:spPr>
        <p:txBody>
          <a:bodyPr wrap="square" rtlCol="0">
            <a:spAutoFit/>
          </a:bodyPr>
          <a:lstStyle/>
          <a:p>
            <a:r>
              <a:rPr lang="zh-CN" altLang="en-US" sz="1000" dirty="0" smtClean="0">
                <a:solidFill>
                  <a:schemeClr val="accent1"/>
                </a:solidFill>
              </a:rPr>
              <a:t>对比结果</a:t>
            </a:r>
            <a:endParaRPr lang="zh-CN" altLang="en-US" sz="1000" dirty="0">
              <a:solidFill>
                <a:schemeClr val="accent1"/>
              </a:solidFill>
            </a:endParaRPr>
          </a:p>
        </p:txBody>
      </p:sp>
      <p:cxnSp>
        <p:nvCxnSpPr>
          <p:cNvPr id="88" name="肘形连接符 87"/>
          <p:cNvCxnSpPr>
            <a:stCxn id="23" idx="1"/>
            <a:endCxn id="30" idx="0"/>
          </p:cNvCxnSpPr>
          <p:nvPr/>
        </p:nvCxnSpPr>
        <p:spPr>
          <a:xfrm rot="10800000" flipH="1" flipV="1">
            <a:off x="5071916" y="4610313"/>
            <a:ext cx="511099" cy="1042024"/>
          </a:xfrm>
          <a:prstGeom prst="bentConnector4">
            <a:avLst>
              <a:gd name="adj1" fmla="val -44727"/>
              <a:gd name="adj2" fmla="val 90235"/>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4605192" y="4882136"/>
            <a:ext cx="357051" cy="246221"/>
          </a:xfrm>
          <a:prstGeom prst="rect">
            <a:avLst/>
          </a:prstGeom>
          <a:noFill/>
        </p:spPr>
        <p:txBody>
          <a:bodyPr wrap="square" rtlCol="0">
            <a:spAutoFit/>
          </a:bodyPr>
          <a:lstStyle/>
          <a:p>
            <a:r>
              <a:rPr lang="zh-CN" altLang="en-US" sz="1000" dirty="0" smtClean="0">
                <a:solidFill>
                  <a:schemeClr val="accent1"/>
                </a:solidFill>
              </a:rPr>
              <a:t>否</a:t>
            </a:r>
            <a:endParaRPr lang="zh-CN" altLang="en-US" sz="1000" dirty="0">
              <a:solidFill>
                <a:schemeClr val="accent1"/>
              </a:solidFill>
            </a:endParaRPr>
          </a:p>
        </p:txBody>
      </p:sp>
    </p:spTree>
    <p:extLst>
      <p:ext uri="{BB962C8B-B14F-4D97-AF65-F5344CB8AC3E}">
        <p14:creationId xmlns:p14="http://schemas.microsoft.com/office/powerpoint/2010/main" val="385760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4" name="组合 3"/>
          <p:cNvGrpSpPr/>
          <p:nvPr/>
        </p:nvGrpSpPr>
        <p:grpSpPr>
          <a:xfrm>
            <a:off x="0" y="695645"/>
            <a:ext cx="432159" cy="489784"/>
            <a:chOff x="202866" y="341874"/>
            <a:chExt cx="576212" cy="653045"/>
          </a:xfrm>
        </p:grpSpPr>
        <p:sp>
          <p:nvSpPr>
            <p:cNvPr id="5" name="矩形 4"/>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 name="文本框 6"/>
          <p:cNvSpPr txBox="1"/>
          <p:nvPr/>
        </p:nvSpPr>
        <p:spPr>
          <a:xfrm>
            <a:off x="600889" y="648149"/>
            <a:ext cx="7432768" cy="584775"/>
          </a:xfrm>
          <a:prstGeom prst="rect">
            <a:avLst/>
          </a:prstGeom>
          <a:noFill/>
        </p:spPr>
        <p:txBody>
          <a:bodyPr wrap="square" rtlCol="0">
            <a:spAutoFit/>
          </a:bodyPr>
          <a:lstStyle/>
          <a:p>
            <a:r>
              <a:rPr lang="zh-CN" altLang="en-US" sz="3200" dirty="0"/>
              <a:t>辅助</a:t>
            </a:r>
            <a:r>
              <a:rPr lang="zh-CN" altLang="en-US" sz="3200" dirty="0" smtClean="0"/>
              <a:t>构建数据协议工具</a:t>
            </a:r>
            <a:r>
              <a:rPr lang="en-US" altLang="zh-CN" sz="3200" dirty="0" smtClean="0"/>
              <a:t>-</a:t>
            </a:r>
            <a:r>
              <a:rPr lang="zh-CN" altLang="en-US" sz="3200" dirty="0" smtClean="0"/>
              <a:t>用</a:t>
            </a:r>
            <a:r>
              <a:rPr lang="en-US" altLang="zh-CN" sz="3200" dirty="0" smtClean="0"/>
              <a:t>bean</a:t>
            </a:r>
            <a:r>
              <a:rPr lang="zh-CN" altLang="en-US" sz="3200" dirty="0" smtClean="0"/>
              <a:t>算法演示</a:t>
            </a:r>
            <a:endParaRPr lang="zh-CN" altLang="en-US" sz="3200" b="1" dirty="0"/>
          </a:p>
        </p:txBody>
      </p:sp>
      <p:grpSp>
        <p:nvGrpSpPr>
          <p:cNvPr id="8" name="组合 7"/>
          <p:cNvGrpSpPr/>
          <p:nvPr/>
        </p:nvGrpSpPr>
        <p:grpSpPr>
          <a:xfrm>
            <a:off x="8501205" y="781493"/>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文本框 13"/>
          <p:cNvSpPr txBox="1"/>
          <p:nvPr/>
        </p:nvSpPr>
        <p:spPr>
          <a:xfrm>
            <a:off x="326571" y="1815732"/>
            <a:ext cx="4754880" cy="369332"/>
          </a:xfrm>
          <a:prstGeom prst="rect">
            <a:avLst/>
          </a:prstGeom>
          <a:noFill/>
        </p:spPr>
        <p:txBody>
          <a:bodyPr wrap="square" rtlCol="0">
            <a:spAutoFit/>
          </a:bodyPr>
          <a:lstStyle/>
          <a:p>
            <a:r>
              <a:rPr lang="zh-CN" altLang="en-US" dirty="0" smtClean="0"/>
              <a:t>数据源：一个</a:t>
            </a:r>
            <a:r>
              <a:rPr lang="en-US" altLang="zh-CN" dirty="0" smtClean="0"/>
              <a:t>app</a:t>
            </a:r>
            <a:r>
              <a:rPr lang="zh-CN" altLang="en-US" dirty="0" smtClean="0"/>
              <a:t>二手房详情页中的数据协议</a:t>
            </a:r>
            <a:endParaRPr lang="zh-CN" altLang="en-US" dirty="0"/>
          </a:p>
        </p:txBody>
      </p:sp>
      <p:pic>
        <p:nvPicPr>
          <p:cNvPr id="15" name="图片 14"/>
          <p:cNvPicPr>
            <a:picLocks noChangeAspect="1"/>
          </p:cNvPicPr>
          <p:nvPr/>
        </p:nvPicPr>
        <p:blipFill>
          <a:blip r:embed="rId4"/>
          <a:stretch>
            <a:fillRect/>
          </a:stretch>
        </p:blipFill>
        <p:spPr>
          <a:xfrm>
            <a:off x="73485" y="4119698"/>
            <a:ext cx="5202086" cy="2684825"/>
          </a:xfrm>
          <a:prstGeom prst="rect">
            <a:avLst/>
          </a:prstGeom>
        </p:spPr>
      </p:pic>
      <p:sp>
        <p:nvSpPr>
          <p:cNvPr id="16" name="文本框 15"/>
          <p:cNvSpPr txBox="1"/>
          <p:nvPr/>
        </p:nvSpPr>
        <p:spPr>
          <a:xfrm>
            <a:off x="297088" y="2454965"/>
            <a:ext cx="4754880" cy="369332"/>
          </a:xfrm>
          <a:prstGeom prst="rect">
            <a:avLst/>
          </a:prstGeom>
          <a:noFill/>
        </p:spPr>
        <p:txBody>
          <a:bodyPr wrap="square" rtlCol="0">
            <a:spAutoFit/>
          </a:bodyPr>
          <a:lstStyle/>
          <a:p>
            <a:r>
              <a:rPr lang="zh-CN" altLang="en-US" dirty="0" smtClean="0"/>
              <a:t>生成自定义类</a:t>
            </a:r>
            <a:r>
              <a:rPr lang="zh-CN" altLang="en-US" dirty="0" smtClean="0"/>
              <a:t>文件数：</a:t>
            </a:r>
            <a:r>
              <a:rPr lang="en-US" altLang="zh-CN" dirty="0" smtClean="0"/>
              <a:t>118</a:t>
            </a:r>
            <a:r>
              <a:rPr lang="zh-CN" altLang="en-US" dirty="0" smtClean="0"/>
              <a:t>个</a:t>
            </a:r>
            <a:endParaRPr lang="zh-CN" altLang="en-US" dirty="0"/>
          </a:p>
        </p:txBody>
      </p:sp>
      <p:sp>
        <p:nvSpPr>
          <p:cNvPr id="17" name="文本框 16"/>
          <p:cNvSpPr txBox="1"/>
          <p:nvPr/>
        </p:nvSpPr>
        <p:spPr>
          <a:xfrm>
            <a:off x="277608" y="2984071"/>
            <a:ext cx="5090703" cy="646331"/>
          </a:xfrm>
          <a:prstGeom prst="rect">
            <a:avLst/>
          </a:prstGeom>
          <a:noFill/>
        </p:spPr>
        <p:txBody>
          <a:bodyPr wrap="square" rtlCol="0">
            <a:spAutoFit/>
          </a:bodyPr>
          <a:lstStyle/>
          <a:p>
            <a:r>
              <a:rPr lang="zh-CN" altLang="en-US" dirty="0" smtClean="0"/>
              <a:t>运行生成的构造类：其生成数据协议并调用</a:t>
            </a:r>
            <a:r>
              <a:rPr lang="en-US" altLang="zh-CN" dirty="0" smtClean="0"/>
              <a:t>JSON</a:t>
            </a:r>
            <a:r>
              <a:rPr lang="zh-CN" altLang="en-US" dirty="0" smtClean="0"/>
              <a:t>对比类 来和原文件中</a:t>
            </a:r>
            <a:r>
              <a:rPr lang="en-US" altLang="zh-CN" dirty="0" smtClean="0"/>
              <a:t>JSON</a:t>
            </a:r>
            <a:r>
              <a:rPr lang="zh-CN" altLang="en-US" dirty="0" smtClean="0"/>
              <a:t>比较，结果为</a:t>
            </a:r>
            <a:r>
              <a:rPr lang="en-US" altLang="zh-CN" dirty="0" smtClean="0"/>
              <a:t>true</a:t>
            </a:r>
            <a:endParaRPr lang="zh-CN" altLang="en-US" dirty="0"/>
          </a:p>
        </p:txBody>
      </p:sp>
      <p:sp>
        <p:nvSpPr>
          <p:cNvPr id="18" name="文本框 17"/>
          <p:cNvSpPr txBox="1"/>
          <p:nvPr/>
        </p:nvSpPr>
        <p:spPr>
          <a:xfrm>
            <a:off x="5368311" y="5429044"/>
            <a:ext cx="4754880" cy="923330"/>
          </a:xfrm>
          <a:prstGeom prst="rect">
            <a:avLst/>
          </a:prstGeom>
          <a:noFill/>
        </p:spPr>
        <p:txBody>
          <a:bodyPr wrap="square" rtlCol="0">
            <a:spAutoFit/>
          </a:bodyPr>
          <a:lstStyle/>
          <a:p>
            <a:r>
              <a:rPr lang="en-US" altLang="zh-CN" dirty="0" smtClean="0"/>
              <a:t>JSON</a:t>
            </a:r>
            <a:r>
              <a:rPr lang="zh-CN" altLang="en-US" dirty="0"/>
              <a:t>对象</a:t>
            </a:r>
            <a:r>
              <a:rPr lang="zh-CN" altLang="en-US" dirty="0" smtClean="0"/>
              <a:t>相等认定算法简介：键全等，值是基本类型则完全</a:t>
            </a:r>
            <a:r>
              <a:rPr lang="en-US" altLang="zh-CN" dirty="0" smtClean="0"/>
              <a:t>equal, </a:t>
            </a:r>
            <a:r>
              <a:rPr lang="zh-CN" altLang="en-US" dirty="0" smtClean="0"/>
              <a:t>值为</a:t>
            </a:r>
            <a:r>
              <a:rPr lang="en-US" altLang="zh-CN" dirty="0" smtClean="0"/>
              <a:t>Array</a:t>
            </a:r>
            <a:r>
              <a:rPr lang="zh-CN" altLang="en-US" dirty="0" smtClean="0"/>
              <a:t>则顺序元素比较，值为</a:t>
            </a:r>
            <a:r>
              <a:rPr lang="en-US" altLang="zh-CN" dirty="0" smtClean="0"/>
              <a:t>JSON</a:t>
            </a:r>
            <a:r>
              <a:rPr lang="zh-CN" altLang="en-US" dirty="0" smtClean="0"/>
              <a:t>执行递归。</a:t>
            </a:r>
            <a:endParaRPr lang="zh-CN" altLang="en-US" dirty="0"/>
          </a:p>
        </p:txBody>
      </p:sp>
      <p:pic>
        <p:nvPicPr>
          <p:cNvPr id="19" name="图片 18"/>
          <p:cNvPicPr>
            <a:picLocks noChangeAspect="1"/>
          </p:cNvPicPr>
          <p:nvPr/>
        </p:nvPicPr>
        <p:blipFill>
          <a:blip r:embed="rId5"/>
          <a:stretch>
            <a:fillRect/>
          </a:stretch>
        </p:blipFill>
        <p:spPr>
          <a:xfrm>
            <a:off x="5368311" y="1781034"/>
            <a:ext cx="3724513" cy="2086525"/>
          </a:xfrm>
          <a:prstGeom prst="rect">
            <a:avLst/>
          </a:prstGeom>
        </p:spPr>
      </p:pic>
    </p:spTree>
    <p:extLst>
      <p:ext uri="{BB962C8B-B14F-4D97-AF65-F5344CB8AC3E}">
        <p14:creationId xmlns:p14="http://schemas.microsoft.com/office/powerpoint/2010/main" val="32473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11" name="组合 10"/>
          <p:cNvGrpSpPr/>
          <p:nvPr/>
        </p:nvGrpSpPr>
        <p:grpSpPr>
          <a:xfrm>
            <a:off x="0" y="695645"/>
            <a:ext cx="432159" cy="489784"/>
            <a:chOff x="202866" y="341874"/>
            <a:chExt cx="576212" cy="653045"/>
          </a:xfrm>
        </p:grpSpPr>
        <p:sp>
          <p:nvSpPr>
            <p:cNvPr id="12" name="矩形 11"/>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4" name="文本框 13"/>
          <p:cNvSpPr txBox="1"/>
          <p:nvPr/>
        </p:nvSpPr>
        <p:spPr>
          <a:xfrm>
            <a:off x="600889" y="648149"/>
            <a:ext cx="7432768" cy="584775"/>
          </a:xfrm>
          <a:prstGeom prst="rect">
            <a:avLst/>
          </a:prstGeom>
          <a:noFill/>
        </p:spPr>
        <p:txBody>
          <a:bodyPr wrap="square" rtlCol="0">
            <a:spAutoFit/>
          </a:bodyPr>
          <a:lstStyle/>
          <a:p>
            <a:r>
              <a:rPr lang="zh-CN" altLang="en-US" sz="3200" dirty="0"/>
              <a:t>辅助</a:t>
            </a:r>
            <a:r>
              <a:rPr lang="zh-CN" altLang="en-US" sz="3200" dirty="0" smtClean="0"/>
              <a:t>构建数据协议工具</a:t>
            </a:r>
            <a:r>
              <a:rPr lang="en-US" altLang="zh-CN" sz="3200" dirty="0" smtClean="0"/>
              <a:t>-</a:t>
            </a:r>
            <a:r>
              <a:rPr lang="zh-CN" altLang="en-US" sz="3200" dirty="0" smtClean="0"/>
              <a:t>用</a:t>
            </a:r>
            <a:r>
              <a:rPr lang="en-US" altLang="zh-CN" sz="3200" dirty="0" smtClean="0"/>
              <a:t>bean</a:t>
            </a:r>
            <a:r>
              <a:rPr lang="zh-CN" altLang="en-US" sz="3200" dirty="0" smtClean="0"/>
              <a:t>算法演示</a:t>
            </a:r>
            <a:endParaRPr lang="zh-CN" altLang="en-US" sz="3200" b="1" dirty="0"/>
          </a:p>
        </p:txBody>
      </p:sp>
      <p:grpSp>
        <p:nvGrpSpPr>
          <p:cNvPr id="15" name="组合 14"/>
          <p:cNvGrpSpPr/>
          <p:nvPr/>
        </p:nvGrpSpPr>
        <p:grpSpPr>
          <a:xfrm>
            <a:off x="8501205" y="781493"/>
            <a:ext cx="491490" cy="318085"/>
            <a:chOff x="3017520" y="601990"/>
            <a:chExt cx="491490" cy="414010"/>
          </a:xfrm>
        </p:grpSpPr>
        <p:sp>
          <p:nvSpPr>
            <p:cNvPr id="16" name="燕尾形 1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燕尾形 17"/>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19" name="图片 18"/>
          <p:cNvPicPr>
            <a:picLocks noChangeAspect="1"/>
          </p:cNvPicPr>
          <p:nvPr/>
        </p:nvPicPr>
        <p:blipFill>
          <a:blip r:embed="rId3"/>
          <a:stretch>
            <a:fillRect/>
          </a:stretch>
        </p:blipFill>
        <p:spPr>
          <a:xfrm>
            <a:off x="4567237" y="3424237"/>
            <a:ext cx="9525" cy="9525"/>
          </a:xfrm>
          <a:prstGeom prst="rect">
            <a:avLst/>
          </a:prstGeom>
        </p:spPr>
      </p:pic>
      <p:pic>
        <p:nvPicPr>
          <p:cNvPr id="21" name="图片 20"/>
          <p:cNvPicPr>
            <a:picLocks noChangeAspect="1"/>
          </p:cNvPicPr>
          <p:nvPr/>
        </p:nvPicPr>
        <p:blipFill>
          <a:blip r:embed="rId4"/>
          <a:stretch>
            <a:fillRect/>
          </a:stretch>
        </p:blipFill>
        <p:spPr>
          <a:xfrm>
            <a:off x="0" y="3617842"/>
            <a:ext cx="4351788" cy="2987537"/>
          </a:xfrm>
          <a:prstGeom prst="rect">
            <a:avLst/>
          </a:prstGeom>
        </p:spPr>
      </p:pic>
      <p:pic>
        <p:nvPicPr>
          <p:cNvPr id="23" name="图片 22"/>
          <p:cNvPicPr>
            <a:picLocks noChangeAspect="1"/>
          </p:cNvPicPr>
          <p:nvPr/>
        </p:nvPicPr>
        <p:blipFill>
          <a:blip r:embed="rId5"/>
          <a:stretch>
            <a:fillRect/>
          </a:stretch>
        </p:blipFill>
        <p:spPr>
          <a:xfrm>
            <a:off x="4374921" y="1724071"/>
            <a:ext cx="4694067" cy="2128705"/>
          </a:xfrm>
          <a:prstGeom prst="rect">
            <a:avLst/>
          </a:prstGeom>
        </p:spPr>
      </p:pic>
      <p:sp>
        <p:nvSpPr>
          <p:cNvPr id="24" name="文本框 23"/>
          <p:cNvSpPr txBox="1"/>
          <p:nvPr/>
        </p:nvSpPr>
        <p:spPr>
          <a:xfrm>
            <a:off x="326571" y="1815732"/>
            <a:ext cx="4754880" cy="369332"/>
          </a:xfrm>
          <a:prstGeom prst="rect">
            <a:avLst/>
          </a:prstGeom>
          <a:noFill/>
        </p:spPr>
        <p:txBody>
          <a:bodyPr wrap="square" rtlCol="0">
            <a:spAutoFit/>
          </a:bodyPr>
          <a:lstStyle/>
          <a:p>
            <a:r>
              <a:rPr lang="zh-CN" altLang="en-US" dirty="0" smtClean="0"/>
              <a:t>数据源</a:t>
            </a:r>
            <a:r>
              <a:rPr lang="zh-CN" altLang="en-US" dirty="0" smtClean="0"/>
              <a:t>：</a:t>
            </a:r>
            <a:r>
              <a:rPr lang="en-US" altLang="zh-CN" dirty="0" smtClean="0"/>
              <a:t>app</a:t>
            </a:r>
            <a:r>
              <a:rPr lang="zh-CN" altLang="en-US" dirty="0" smtClean="0"/>
              <a:t>视频房源列表数据</a:t>
            </a:r>
            <a:r>
              <a:rPr lang="zh-CN" altLang="en-US" dirty="0" smtClean="0"/>
              <a:t>协议</a:t>
            </a:r>
            <a:endParaRPr lang="zh-CN" altLang="en-US" dirty="0"/>
          </a:p>
        </p:txBody>
      </p:sp>
      <p:sp>
        <p:nvSpPr>
          <p:cNvPr id="25" name="文本框 24"/>
          <p:cNvSpPr txBox="1"/>
          <p:nvPr/>
        </p:nvSpPr>
        <p:spPr>
          <a:xfrm>
            <a:off x="297088" y="2454965"/>
            <a:ext cx="4754880" cy="369332"/>
          </a:xfrm>
          <a:prstGeom prst="rect">
            <a:avLst/>
          </a:prstGeom>
          <a:noFill/>
        </p:spPr>
        <p:txBody>
          <a:bodyPr wrap="square" rtlCol="0">
            <a:spAutoFit/>
          </a:bodyPr>
          <a:lstStyle/>
          <a:p>
            <a:r>
              <a:rPr lang="zh-CN" altLang="en-US" dirty="0" smtClean="0"/>
              <a:t>生成自定义类</a:t>
            </a:r>
            <a:r>
              <a:rPr lang="zh-CN" altLang="en-US" dirty="0" smtClean="0"/>
              <a:t>文件数：</a:t>
            </a:r>
            <a:r>
              <a:rPr lang="en-US" altLang="zh-CN" dirty="0" smtClean="0"/>
              <a:t>11</a:t>
            </a:r>
            <a:r>
              <a:rPr lang="zh-CN" altLang="en-US" dirty="0" smtClean="0"/>
              <a:t>个</a:t>
            </a:r>
            <a:endParaRPr lang="zh-CN" altLang="en-US" dirty="0"/>
          </a:p>
        </p:txBody>
      </p:sp>
      <p:sp>
        <p:nvSpPr>
          <p:cNvPr id="26" name="文本框 25"/>
          <p:cNvSpPr txBox="1"/>
          <p:nvPr/>
        </p:nvSpPr>
        <p:spPr>
          <a:xfrm>
            <a:off x="277608" y="2984071"/>
            <a:ext cx="5090703" cy="369332"/>
          </a:xfrm>
          <a:prstGeom prst="rect">
            <a:avLst/>
          </a:prstGeom>
          <a:noFill/>
        </p:spPr>
        <p:txBody>
          <a:bodyPr wrap="square" rtlCol="0">
            <a:spAutoFit/>
          </a:bodyPr>
          <a:lstStyle/>
          <a:p>
            <a:r>
              <a:rPr lang="zh-CN" altLang="en-US" dirty="0" smtClean="0"/>
              <a:t>运行生成的构造类</a:t>
            </a:r>
            <a:r>
              <a:rPr lang="zh-CN" altLang="en-US" dirty="0" smtClean="0"/>
              <a:t>：结果对比，等效</a:t>
            </a:r>
            <a:endParaRPr lang="zh-CN" altLang="en-US" dirty="0"/>
          </a:p>
        </p:txBody>
      </p:sp>
    </p:spTree>
    <p:extLst>
      <p:ext uri="{BB962C8B-B14F-4D97-AF65-F5344CB8AC3E}">
        <p14:creationId xmlns:p14="http://schemas.microsoft.com/office/powerpoint/2010/main" val="176037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3" name="组合 2"/>
          <p:cNvGrpSpPr/>
          <p:nvPr/>
        </p:nvGrpSpPr>
        <p:grpSpPr>
          <a:xfrm>
            <a:off x="0" y="695645"/>
            <a:ext cx="432159" cy="489784"/>
            <a:chOff x="202866" y="341874"/>
            <a:chExt cx="576212" cy="653045"/>
          </a:xfrm>
        </p:grpSpPr>
        <p:sp>
          <p:nvSpPr>
            <p:cNvPr id="4" name="矩形 3"/>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文本框 5"/>
          <p:cNvSpPr txBox="1"/>
          <p:nvPr/>
        </p:nvSpPr>
        <p:spPr>
          <a:xfrm>
            <a:off x="600889" y="648149"/>
            <a:ext cx="7805066" cy="584775"/>
          </a:xfrm>
          <a:prstGeom prst="rect">
            <a:avLst/>
          </a:prstGeom>
          <a:noFill/>
        </p:spPr>
        <p:txBody>
          <a:bodyPr wrap="square" rtlCol="0">
            <a:spAutoFit/>
          </a:bodyPr>
          <a:lstStyle/>
          <a:p>
            <a:r>
              <a:rPr lang="zh-CN" altLang="en-US" sz="3200" dirty="0"/>
              <a:t>辅助</a:t>
            </a:r>
            <a:r>
              <a:rPr lang="zh-CN" altLang="en-US" sz="3200" dirty="0" smtClean="0"/>
              <a:t>构建数据协议工具</a:t>
            </a:r>
            <a:r>
              <a:rPr lang="en-US" altLang="zh-CN" sz="3200" dirty="0" smtClean="0"/>
              <a:t>-</a:t>
            </a:r>
            <a:r>
              <a:rPr lang="zh-CN" altLang="en-US" sz="3200" dirty="0" smtClean="0"/>
              <a:t>算法</a:t>
            </a:r>
            <a:r>
              <a:rPr lang="en-US" altLang="zh-CN" sz="3200" dirty="0" smtClean="0"/>
              <a:t>(</a:t>
            </a:r>
            <a:r>
              <a:rPr lang="zh-CN" altLang="en-US" sz="3200" dirty="0" smtClean="0"/>
              <a:t>用</a:t>
            </a:r>
            <a:r>
              <a:rPr lang="en-US" altLang="zh-CN" sz="3200" dirty="0" smtClean="0"/>
              <a:t>json)</a:t>
            </a:r>
            <a:r>
              <a:rPr lang="zh-CN" altLang="en-US" sz="3200" dirty="0" smtClean="0"/>
              <a:t>简介</a:t>
            </a:r>
            <a:endParaRPr lang="zh-CN" altLang="en-US" sz="3200" b="1" dirty="0"/>
          </a:p>
        </p:txBody>
      </p:sp>
      <p:grpSp>
        <p:nvGrpSpPr>
          <p:cNvPr id="7" name="组合 6"/>
          <p:cNvGrpSpPr/>
          <p:nvPr/>
        </p:nvGrpSpPr>
        <p:grpSpPr>
          <a:xfrm>
            <a:off x="8501205" y="781493"/>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3415398" y="2377444"/>
            <a:ext cx="2554328"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487783" y="2430680"/>
            <a:ext cx="3174273" cy="246221"/>
          </a:xfrm>
          <a:prstGeom prst="rect">
            <a:avLst/>
          </a:prstGeom>
          <a:noFill/>
        </p:spPr>
        <p:txBody>
          <a:bodyPr wrap="square" rtlCol="0">
            <a:spAutoFit/>
          </a:bodyPr>
          <a:lstStyle/>
          <a:p>
            <a:r>
              <a:rPr lang="en-US" altLang="zh-CN" sz="1000" dirty="0">
                <a:solidFill>
                  <a:schemeClr val="accent1"/>
                </a:solidFill>
              </a:rPr>
              <a:t>printJSON(JSONObject target, String name)</a:t>
            </a:r>
            <a:endParaRPr lang="zh-CN" altLang="en-US" sz="1000" dirty="0">
              <a:solidFill>
                <a:schemeClr val="accent1"/>
              </a:solidFill>
            </a:endParaRPr>
          </a:p>
        </p:txBody>
      </p:sp>
      <p:sp>
        <p:nvSpPr>
          <p:cNvPr id="13" name="矩形 12"/>
          <p:cNvSpPr/>
          <p:nvPr/>
        </p:nvSpPr>
        <p:spPr>
          <a:xfrm>
            <a:off x="3415398" y="1946370"/>
            <a:ext cx="2554328"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415398" y="1973481"/>
            <a:ext cx="2991394" cy="369332"/>
          </a:xfrm>
          <a:prstGeom prst="rect">
            <a:avLst/>
          </a:prstGeom>
          <a:noFill/>
        </p:spPr>
        <p:txBody>
          <a:bodyPr wrap="square" rtlCol="0">
            <a:spAutoFit/>
          </a:bodyPr>
          <a:lstStyle/>
          <a:p>
            <a:r>
              <a:rPr lang="zh-CN" altLang="en-US" dirty="0" smtClean="0"/>
              <a:t>输出</a:t>
            </a:r>
            <a:r>
              <a:rPr lang="en-US" altLang="zh-CN" dirty="0" smtClean="0"/>
              <a:t>json</a:t>
            </a:r>
            <a:r>
              <a:rPr lang="zh-CN" altLang="en-US" dirty="0" smtClean="0"/>
              <a:t>对象的构建过程</a:t>
            </a:r>
            <a:endParaRPr lang="zh-CN" altLang="en-US" dirty="0"/>
          </a:p>
        </p:txBody>
      </p:sp>
      <p:sp>
        <p:nvSpPr>
          <p:cNvPr id="15" name="椭圆 14"/>
          <p:cNvSpPr/>
          <p:nvPr/>
        </p:nvSpPr>
        <p:spPr>
          <a:xfrm>
            <a:off x="600890" y="1907030"/>
            <a:ext cx="1005841" cy="485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75733" y="2016911"/>
            <a:ext cx="2325188" cy="246221"/>
          </a:xfrm>
          <a:prstGeom prst="rect">
            <a:avLst/>
          </a:prstGeom>
          <a:noFill/>
        </p:spPr>
        <p:txBody>
          <a:bodyPr wrap="square" rtlCol="0">
            <a:spAutoFit/>
          </a:bodyPr>
          <a:lstStyle/>
          <a:p>
            <a:r>
              <a:rPr lang="zh-CN" altLang="en-US" sz="1000" dirty="0" smtClean="0"/>
              <a:t>函数式描述</a:t>
            </a:r>
            <a:endParaRPr lang="zh-CN" altLang="en-US" sz="1000" dirty="0"/>
          </a:p>
        </p:txBody>
      </p:sp>
      <p:cxnSp>
        <p:nvCxnSpPr>
          <p:cNvPr id="17" name="直接箭头连接符 16"/>
          <p:cNvCxnSpPr>
            <a:stCxn id="15" idx="4"/>
          </p:cNvCxnSpPr>
          <p:nvPr/>
        </p:nvCxnSpPr>
        <p:spPr>
          <a:xfrm flipH="1">
            <a:off x="1097280" y="2393026"/>
            <a:ext cx="6531" cy="250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097280" y="3140420"/>
            <a:ext cx="2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308924" y="2915608"/>
            <a:ext cx="2873828" cy="369332"/>
          </a:xfrm>
          <a:prstGeom prst="rect">
            <a:avLst/>
          </a:prstGeom>
          <a:noFill/>
        </p:spPr>
        <p:txBody>
          <a:bodyPr wrap="square" rtlCol="0">
            <a:spAutoFit/>
          </a:bodyPr>
          <a:lstStyle/>
          <a:p>
            <a:r>
              <a:rPr lang="en-US" altLang="zh-CN" dirty="0" smtClean="0"/>
              <a:t>1.</a:t>
            </a:r>
            <a:r>
              <a:rPr lang="zh-CN" altLang="en-US" dirty="0" smtClean="0"/>
              <a:t>自顶向下输出</a:t>
            </a:r>
            <a:endParaRPr lang="zh-CN" altLang="en-US" dirty="0"/>
          </a:p>
        </p:txBody>
      </p:sp>
      <p:sp>
        <p:nvSpPr>
          <p:cNvPr id="22" name="矩形 21"/>
          <p:cNvSpPr/>
          <p:nvPr/>
        </p:nvSpPr>
        <p:spPr>
          <a:xfrm>
            <a:off x="3160134" y="4776659"/>
            <a:ext cx="3246658"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232519" y="4842959"/>
            <a:ext cx="2766609" cy="246221"/>
          </a:xfrm>
          <a:prstGeom prst="rect">
            <a:avLst/>
          </a:prstGeom>
          <a:noFill/>
        </p:spPr>
        <p:txBody>
          <a:bodyPr wrap="square" rtlCol="0">
            <a:spAutoFit/>
          </a:bodyPr>
          <a:lstStyle/>
          <a:p>
            <a:r>
              <a:rPr lang="en-US" altLang="zh-CN" sz="1000" dirty="0">
                <a:solidFill>
                  <a:schemeClr val="accent1"/>
                </a:solidFill>
              </a:rPr>
              <a:t>printJSON(JSONObject target, String name)</a:t>
            </a:r>
            <a:endParaRPr lang="zh-CN" altLang="en-US" sz="1000" dirty="0">
              <a:solidFill>
                <a:schemeClr val="accent1"/>
              </a:solidFill>
            </a:endParaRPr>
          </a:p>
        </p:txBody>
      </p:sp>
      <p:sp>
        <p:nvSpPr>
          <p:cNvPr id="24" name="矩形 23"/>
          <p:cNvSpPr/>
          <p:nvPr/>
        </p:nvSpPr>
        <p:spPr>
          <a:xfrm>
            <a:off x="3160134" y="4345585"/>
            <a:ext cx="3246658"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160134" y="4372696"/>
            <a:ext cx="3246658" cy="369332"/>
          </a:xfrm>
          <a:prstGeom prst="rect">
            <a:avLst/>
          </a:prstGeom>
          <a:noFill/>
        </p:spPr>
        <p:txBody>
          <a:bodyPr wrap="square" rtlCol="0">
            <a:spAutoFit/>
          </a:bodyPr>
          <a:lstStyle/>
          <a:p>
            <a:r>
              <a:rPr lang="zh-CN" altLang="en-US" dirty="0" smtClean="0"/>
              <a:t>输出</a:t>
            </a:r>
            <a:r>
              <a:rPr lang="en-US" altLang="zh-CN" dirty="0" smtClean="0"/>
              <a:t>jsonArray</a:t>
            </a:r>
            <a:r>
              <a:rPr lang="zh-CN" altLang="en-US" dirty="0" smtClean="0"/>
              <a:t>对象的构建过程</a:t>
            </a:r>
            <a:endParaRPr lang="zh-CN" altLang="en-US" dirty="0"/>
          </a:p>
        </p:txBody>
      </p:sp>
      <p:sp>
        <p:nvSpPr>
          <p:cNvPr id="26" name="菱形 25"/>
          <p:cNvSpPr/>
          <p:nvPr/>
        </p:nvSpPr>
        <p:spPr>
          <a:xfrm>
            <a:off x="6479177" y="2165777"/>
            <a:ext cx="94760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601920" y="2267369"/>
            <a:ext cx="2325188" cy="246221"/>
          </a:xfrm>
          <a:prstGeom prst="rect">
            <a:avLst/>
          </a:prstGeom>
          <a:noFill/>
        </p:spPr>
        <p:txBody>
          <a:bodyPr wrap="square" rtlCol="0">
            <a:spAutoFit/>
          </a:bodyPr>
          <a:lstStyle/>
          <a:p>
            <a:r>
              <a:rPr lang="en-US" altLang="zh-CN" sz="1000" dirty="0" smtClean="0">
                <a:solidFill>
                  <a:schemeClr val="accent1"/>
                </a:solidFill>
              </a:rPr>
              <a:t>array</a:t>
            </a:r>
            <a:r>
              <a:rPr lang="zh-CN" altLang="en-US" sz="1000" dirty="0" smtClean="0">
                <a:solidFill>
                  <a:schemeClr val="accent1"/>
                </a:solidFill>
              </a:rPr>
              <a:t>类型</a:t>
            </a:r>
            <a:endParaRPr lang="zh-CN" altLang="en-US" sz="1000" dirty="0">
              <a:solidFill>
                <a:schemeClr val="accent1"/>
              </a:solidFill>
            </a:endParaRPr>
          </a:p>
        </p:txBody>
      </p:sp>
      <p:sp>
        <p:nvSpPr>
          <p:cNvPr id="28" name="菱形 27"/>
          <p:cNvSpPr/>
          <p:nvPr/>
        </p:nvSpPr>
        <p:spPr>
          <a:xfrm>
            <a:off x="6436189" y="1594846"/>
            <a:ext cx="94760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6585058" y="1696438"/>
            <a:ext cx="2325188" cy="246221"/>
          </a:xfrm>
          <a:prstGeom prst="rect">
            <a:avLst/>
          </a:prstGeom>
          <a:noFill/>
        </p:spPr>
        <p:txBody>
          <a:bodyPr wrap="square" rtlCol="0">
            <a:spAutoFit/>
          </a:bodyPr>
          <a:lstStyle/>
          <a:p>
            <a:r>
              <a:rPr lang="en-US" altLang="zh-CN" sz="1000" dirty="0" smtClean="0">
                <a:solidFill>
                  <a:schemeClr val="accent1"/>
                </a:solidFill>
              </a:rPr>
              <a:t>json</a:t>
            </a:r>
            <a:r>
              <a:rPr lang="zh-CN" altLang="en-US" sz="1000" dirty="0" smtClean="0">
                <a:solidFill>
                  <a:schemeClr val="accent1"/>
                </a:solidFill>
              </a:rPr>
              <a:t>类型</a:t>
            </a:r>
            <a:endParaRPr lang="zh-CN" altLang="en-US" sz="1000" dirty="0">
              <a:solidFill>
                <a:schemeClr val="accent1"/>
              </a:solidFill>
            </a:endParaRPr>
          </a:p>
        </p:txBody>
      </p:sp>
      <p:sp>
        <p:nvSpPr>
          <p:cNvPr id="32" name="菱形 31"/>
          <p:cNvSpPr/>
          <p:nvPr/>
        </p:nvSpPr>
        <p:spPr>
          <a:xfrm>
            <a:off x="6453051" y="2788460"/>
            <a:ext cx="94760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6601920" y="2890052"/>
            <a:ext cx="2325188" cy="246221"/>
          </a:xfrm>
          <a:prstGeom prst="rect">
            <a:avLst/>
          </a:prstGeom>
          <a:noFill/>
        </p:spPr>
        <p:txBody>
          <a:bodyPr wrap="square" rtlCol="0">
            <a:spAutoFit/>
          </a:bodyPr>
          <a:lstStyle/>
          <a:p>
            <a:r>
              <a:rPr lang="zh-CN" altLang="en-US" sz="1000" dirty="0">
                <a:solidFill>
                  <a:schemeClr val="accent1"/>
                </a:solidFill>
              </a:rPr>
              <a:t>基本</a:t>
            </a:r>
            <a:r>
              <a:rPr lang="zh-CN" altLang="en-US" sz="1000" dirty="0" smtClean="0">
                <a:solidFill>
                  <a:schemeClr val="accent1"/>
                </a:solidFill>
              </a:rPr>
              <a:t>类型</a:t>
            </a:r>
            <a:endParaRPr lang="zh-CN" altLang="en-US" sz="1000" dirty="0">
              <a:solidFill>
                <a:schemeClr val="accent1"/>
              </a:solidFill>
            </a:endParaRPr>
          </a:p>
        </p:txBody>
      </p:sp>
      <p:cxnSp>
        <p:nvCxnSpPr>
          <p:cNvPr id="34" name="直接箭头连接符 33"/>
          <p:cNvCxnSpPr/>
          <p:nvPr/>
        </p:nvCxnSpPr>
        <p:spPr>
          <a:xfrm>
            <a:off x="7396858" y="3019686"/>
            <a:ext cx="2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638178" y="2896575"/>
            <a:ext cx="2325188" cy="246221"/>
          </a:xfrm>
          <a:prstGeom prst="rect">
            <a:avLst/>
          </a:prstGeom>
          <a:noFill/>
        </p:spPr>
        <p:txBody>
          <a:bodyPr wrap="square" rtlCol="0">
            <a:spAutoFit/>
          </a:bodyPr>
          <a:lstStyle/>
          <a:p>
            <a:r>
              <a:rPr lang="zh-CN" altLang="en-US" sz="1000" dirty="0">
                <a:solidFill>
                  <a:schemeClr val="accent1"/>
                </a:solidFill>
              </a:rPr>
              <a:t>打印</a:t>
            </a:r>
          </a:p>
        </p:txBody>
      </p:sp>
      <p:cxnSp>
        <p:nvCxnSpPr>
          <p:cNvPr id="37" name="直接箭头连接符 36"/>
          <p:cNvCxnSpPr>
            <a:endCxn id="28" idx="1"/>
          </p:cNvCxnSpPr>
          <p:nvPr/>
        </p:nvCxnSpPr>
        <p:spPr>
          <a:xfrm flipV="1">
            <a:off x="5999128" y="1824532"/>
            <a:ext cx="437061" cy="565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26" idx="1"/>
          </p:cNvCxnSpPr>
          <p:nvPr/>
        </p:nvCxnSpPr>
        <p:spPr>
          <a:xfrm flipV="1">
            <a:off x="6005921" y="2395463"/>
            <a:ext cx="473256" cy="1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32" idx="1"/>
          </p:cNvCxnSpPr>
          <p:nvPr/>
        </p:nvCxnSpPr>
        <p:spPr>
          <a:xfrm>
            <a:off x="5969726" y="2403353"/>
            <a:ext cx="483325" cy="614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44"/>
          <p:cNvCxnSpPr/>
          <p:nvPr/>
        </p:nvCxnSpPr>
        <p:spPr>
          <a:xfrm rot="10800000" flipV="1">
            <a:off x="4524126" y="2403353"/>
            <a:ext cx="2902657" cy="1569446"/>
          </a:xfrm>
          <a:prstGeom prst="bentConnector3">
            <a:avLst>
              <a:gd name="adj1" fmla="val -7154"/>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4524929" y="3952359"/>
            <a:ext cx="0" cy="39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8" idx="0"/>
            <a:endCxn id="14" idx="0"/>
          </p:cNvCxnSpPr>
          <p:nvPr/>
        </p:nvCxnSpPr>
        <p:spPr>
          <a:xfrm rot="16200000" flipH="1" flipV="1">
            <a:off x="5721226" y="784714"/>
            <a:ext cx="378635" cy="1998897"/>
          </a:xfrm>
          <a:prstGeom prst="bentConnector3">
            <a:avLst>
              <a:gd name="adj1" fmla="val -5175"/>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2594074" y="6013279"/>
            <a:ext cx="3246658"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2666459" y="6079579"/>
            <a:ext cx="2766609" cy="246221"/>
          </a:xfrm>
          <a:prstGeom prst="rect">
            <a:avLst/>
          </a:prstGeom>
          <a:noFill/>
        </p:spPr>
        <p:txBody>
          <a:bodyPr wrap="square" rtlCol="0">
            <a:spAutoFit/>
          </a:bodyPr>
          <a:lstStyle/>
          <a:p>
            <a:r>
              <a:rPr lang="en-US" altLang="zh-CN" sz="1000" dirty="0">
                <a:solidFill>
                  <a:schemeClr val="accent1"/>
                </a:solidFill>
              </a:rPr>
              <a:t>Object keyvalueHandle(Object a_val, String name)</a:t>
            </a:r>
            <a:endParaRPr lang="zh-CN" altLang="en-US" sz="1000" dirty="0">
              <a:solidFill>
                <a:schemeClr val="accent1"/>
              </a:solidFill>
            </a:endParaRPr>
          </a:p>
        </p:txBody>
      </p:sp>
      <p:sp>
        <p:nvSpPr>
          <p:cNvPr id="58" name="矩形 57"/>
          <p:cNvSpPr/>
          <p:nvPr/>
        </p:nvSpPr>
        <p:spPr>
          <a:xfrm>
            <a:off x="2594074" y="5582205"/>
            <a:ext cx="3246658" cy="43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2711641" y="5609316"/>
            <a:ext cx="3246658" cy="369332"/>
          </a:xfrm>
          <a:prstGeom prst="rect">
            <a:avLst/>
          </a:prstGeom>
          <a:noFill/>
        </p:spPr>
        <p:txBody>
          <a:bodyPr wrap="square" rtlCol="0">
            <a:spAutoFit/>
          </a:bodyPr>
          <a:lstStyle/>
          <a:p>
            <a:r>
              <a:rPr lang="zh-CN" altLang="en-US" dirty="0" smtClean="0"/>
              <a:t>单个元素返回值和打印里层</a:t>
            </a:r>
            <a:endParaRPr lang="zh-CN" altLang="en-US" dirty="0"/>
          </a:p>
        </p:txBody>
      </p:sp>
      <p:cxnSp>
        <p:nvCxnSpPr>
          <p:cNvPr id="61" name="肘形连接符 60"/>
          <p:cNvCxnSpPr>
            <a:stCxn id="22" idx="2"/>
            <a:endCxn id="59" idx="0"/>
          </p:cNvCxnSpPr>
          <p:nvPr/>
        </p:nvCxnSpPr>
        <p:spPr>
          <a:xfrm rot="5400000">
            <a:off x="4344870" y="5170723"/>
            <a:ext cx="428694" cy="4484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3845112" y="5229005"/>
            <a:ext cx="2325188" cy="246221"/>
          </a:xfrm>
          <a:prstGeom prst="rect">
            <a:avLst/>
          </a:prstGeom>
          <a:noFill/>
        </p:spPr>
        <p:txBody>
          <a:bodyPr wrap="square" rtlCol="0">
            <a:spAutoFit/>
          </a:bodyPr>
          <a:lstStyle/>
          <a:p>
            <a:r>
              <a:rPr lang="zh-CN" altLang="en-US" sz="1000" dirty="0">
                <a:solidFill>
                  <a:schemeClr val="accent1"/>
                </a:solidFill>
              </a:rPr>
              <a:t>遍历</a:t>
            </a:r>
          </a:p>
        </p:txBody>
      </p:sp>
      <p:sp>
        <p:nvSpPr>
          <p:cNvPr id="67" name="菱形 66"/>
          <p:cNvSpPr/>
          <p:nvPr/>
        </p:nvSpPr>
        <p:spPr>
          <a:xfrm>
            <a:off x="6762206" y="5570833"/>
            <a:ext cx="94760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6884949" y="5672425"/>
            <a:ext cx="2325188" cy="246221"/>
          </a:xfrm>
          <a:prstGeom prst="rect">
            <a:avLst/>
          </a:prstGeom>
          <a:noFill/>
        </p:spPr>
        <p:txBody>
          <a:bodyPr wrap="square" rtlCol="0">
            <a:spAutoFit/>
          </a:bodyPr>
          <a:lstStyle/>
          <a:p>
            <a:r>
              <a:rPr lang="en-US" altLang="zh-CN" sz="1000" dirty="0" smtClean="0">
                <a:solidFill>
                  <a:schemeClr val="accent1"/>
                </a:solidFill>
              </a:rPr>
              <a:t>array</a:t>
            </a:r>
            <a:r>
              <a:rPr lang="zh-CN" altLang="en-US" sz="1000" dirty="0" smtClean="0">
                <a:solidFill>
                  <a:schemeClr val="accent1"/>
                </a:solidFill>
              </a:rPr>
              <a:t>类型</a:t>
            </a:r>
            <a:endParaRPr lang="zh-CN" altLang="en-US" sz="1000" dirty="0">
              <a:solidFill>
                <a:schemeClr val="accent1"/>
              </a:solidFill>
            </a:endParaRPr>
          </a:p>
        </p:txBody>
      </p:sp>
      <p:sp>
        <p:nvSpPr>
          <p:cNvPr id="69" name="菱形 68"/>
          <p:cNvSpPr/>
          <p:nvPr/>
        </p:nvSpPr>
        <p:spPr>
          <a:xfrm>
            <a:off x="6719218" y="4999902"/>
            <a:ext cx="94760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6868087" y="5101494"/>
            <a:ext cx="2325188" cy="246221"/>
          </a:xfrm>
          <a:prstGeom prst="rect">
            <a:avLst/>
          </a:prstGeom>
          <a:noFill/>
        </p:spPr>
        <p:txBody>
          <a:bodyPr wrap="square" rtlCol="0">
            <a:spAutoFit/>
          </a:bodyPr>
          <a:lstStyle/>
          <a:p>
            <a:r>
              <a:rPr lang="en-US" altLang="zh-CN" sz="1000" dirty="0" smtClean="0">
                <a:solidFill>
                  <a:schemeClr val="accent1"/>
                </a:solidFill>
              </a:rPr>
              <a:t>json</a:t>
            </a:r>
            <a:r>
              <a:rPr lang="zh-CN" altLang="en-US" sz="1000" dirty="0" smtClean="0">
                <a:solidFill>
                  <a:schemeClr val="accent1"/>
                </a:solidFill>
              </a:rPr>
              <a:t>类型</a:t>
            </a:r>
            <a:endParaRPr lang="zh-CN" altLang="en-US" sz="1000" dirty="0">
              <a:solidFill>
                <a:schemeClr val="accent1"/>
              </a:solidFill>
            </a:endParaRPr>
          </a:p>
        </p:txBody>
      </p:sp>
      <p:sp>
        <p:nvSpPr>
          <p:cNvPr id="71" name="菱形 70"/>
          <p:cNvSpPr/>
          <p:nvPr/>
        </p:nvSpPr>
        <p:spPr>
          <a:xfrm>
            <a:off x="6736080" y="6193516"/>
            <a:ext cx="94760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6884949" y="6295108"/>
            <a:ext cx="2325188" cy="246221"/>
          </a:xfrm>
          <a:prstGeom prst="rect">
            <a:avLst/>
          </a:prstGeom>
          <a:noFill/>
        </p:spPr>
        <p:txBody>
          <a:bodyPr wrap="square" rtlCol="0">
            <a:spAutoFit/>
          </a:bodyPr>
          <a:lstStyle/>
          <a:p>
            <a:r>
              <a:rPr lang="zh-CN" altLang="en-US" sz="1000" dirty="0">
                <a:solidFill>
                  <a:schemeClr val="accent1"/>
                </a:solidFill>
              </a:rPr>
              <a:t>基本</a:t>
            </a:r>
            <a:r>
              <a:rPr lang="zh-CN" altLang="en-US" sz="1000" dirty="0" smtClean="0">
                <a:solidFill>
                  <a:schemeClr val="accent1"/>
                </a:solidFill>
              </a:rPr>
              <a:t>类型</a:t>
            </a:r>
            <a:endParaRPr lang="zh-CN" altLang="en-US" sz="1000" dirty="0">
              <a:solidFill>
                <a:schemeClr val="accent1"/>
              </a:solidFill>
            </a:endParaRPr>
          </a:p>
        </p:txBody>
      </p:sp>
      <p:cxnSp>
        <p:nvCxnSpPr>
          <p:cNvPr id="73" name="直接箭头连接符 72"/>
          <p:cNvCxnSpPr/>
          <p:nvPr/>
        </p:nvCxnSpPr>
        <p:spPr>
          <a:xfrm>
            <a:off x="7679887" y="6424742"/>
            <a:ext cx="2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69" idx="1"/>
          </p:cNvCxnSpPr>
          <p:nvPr/>
        </p:nvCxnSpPr>
        <p:spPr>
          <a:xfrm flipV="1">
            <a:off x="5828213" y="5229588"/>
            <a:ext cx="891005" cy="749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endCxn id="67" idx="1"/>
          </p:cNvCxnSpPr>
          <p:nvPr/>
        </p:nvCxnSpPr>
        <p:spPr>
          <a:xfrm flipV="1">
            <a:off x="5751332" y="5800519"/>
            <a:ext cx="1010874" cy="178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endCxn id="71" idx="1"/>
          </p:cNvCxnSpPr>
          <p:nvPr/>
        </p:nvCxnSpPr>
        <p:spPr>
          <a:xfrm>
            <a:off x="5848530" y="5978648"/>
            <a:ext cx="887550" cy="444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7731041" y="6118850"/>
            <a:ext cx="2325188" cy="246221"/>
          </a:xfrm>
          <a:prstGeom prst="rect">
            <a:avLst/>
          </a:prstGeom>
          <a:noFill/>
        </p:spPr>
        <p:txBody>
          <a:bodyPr wrap="square" rtlCol="0">
            <a:spAutoFit/>
          </a:bodyPr>
          <a:lstStyle/>
          <a:p>
            <a:r>
              <a:rPr lang="zh-CN" altLang="en-US" sz="1000" dirty="0">
                <a:solidFill>
                  <a:schemeClr val="accent1"/>
                </a:solidFill>
              </a:rPr>
              <a:t>打印</a:t>
            </a:r>
          </a:p>
        </p:txBody>
      </p:sp>
      <p:cxnSp>
        <p:nvCxnSpPr>
          <p:cNvPr id="82" name="肘形连接符 81"/>
          <p:cNvCxnSpPr>
            <a:endCxn id="25" idx="3"/>
          </p:cNvCxnSpPr>
          <p:nvPr/>
        </p:nvCxnSpPr>
        <p:spPr>
          <a:xfrm rot="10800000">
            <a:off x="6406792" y="4557363"/>
            <a:ext cx="1303020" cy="1243157"/>
          </a:xfrm>
          <a:prstGeom prst="bentConnector3">
            <a:avLst>
              <a:gd name="adj1" fmla="val -462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肘形连接符 84"/>
          <p:cNvCxnSpPr>
            <a:endCxn id="14" idx="0"/>
          </p:cNvCxnSpPr>
          <p:nvPr/>
        </p:nvCxnSpPr>
        <p:spPr>
          <a:xfrm rot="16200000" flipV="1">
            <a:off x="4667729" y="2216847"/>
            <a:ext cx="3255524" cy="2768792"/>
          </a:xfrm>
          <a:prstGeom prst="bentConnector3">
            <a:avLst>
              <a:gd name="adj1" fmla="val 1170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2594074" y="4776659"/>
            <a:ext cx="566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2456092" y="4545381"/>
            <a:ext cx="2325188" cy="246221"/>
          </a:xfrm>
          <a:prstGeom prst="rect">
            <a:avLst/>
          </a:prstGeom>
          <a:noFill/>
        </p:spPr>
        <p:txBody>
          <a:bodyPr wrap="square" rtlCol="0">
            <a:spAutoFit/>
          </a:bodyPr>
          <a:lstStyle/>
          <a:p>
            <a:r>
              <a:rPr lang="zh-CN" altLang="en-US" sz="1000" dirty="0">
                <a:solidFill>
                  <a:schemeClr val="accent1"/>
                </a:solidFill>
              </a:rPr>
              <a:t>打印</a:t>
            </a:r>
          </a:p>
        </p:txBody>
      </p:sp>
    </p:spTree>
    <p:extLst>
      <p:ext uri="{BB962C8B-B14F-4D97-AF65-F5344CB8AC3E}">
        <p14:creationId xmlns:p14="http://schemas.microsoft.com/office/powerpoint/2010/main" val="230867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3" name="组合 2"/>
          <p:cNvGrpSpPr/>
          <p:nvPr/>
        </p:nvGrpSpPr>
        <p:grpSpPr>
          <a:xfrm>
            <a:off x="0" y="695645"/>
            <a:ext cx="432159" cy="489784"/>
            <a:chOff x="202866" y="341874"/>
            <a:chExt cx="576212" cy="653045"/>
          </a:xfrm>
        </p:grpSpPr>
        <p:sp>
          <p:nvSpPr>
            <p:cNvPr id="4" name="矩形 3"/>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文本框 5"/>
          <p:cNvSpPr txBox="1"/>
          <p:nvPr/>
        </p:nvSpPr>
        <p:spPr>
          <a:xfrm>
            <a:off x="600889" y="648149"/>
            <a:ext cx="7432768" cy="584775"/>
          </a:xfrm>
          <a:prstGeom prst="rect">
            <a:avLst/>
          </a:prstGeom>
          <a:noFill/>
        </p:spPr>
        <p:txBody>
          <a:bodyPr wrap="square" rtlCol="0">
            <a:spAutoFit/>
          </a:bodyPr>
          <a:lstStyle/>
          <a:p>
            <a:r>
              <a:rPr lang="zh-CN" altLang="en-US" sz="3200" dirty="0"/>
              <a:t>辅助</a:t>
            </a:r>
            <a:r>
              <a:rPr lang="zh-CN" altLang="en-US" sz="3200" dirty="0" smtClean="0"/>
              <a:t>构建数据协议工具</a:t>
            </a:r>
            <a:r>
              <a:rPr lang="en-US" altLang="zh-CN" sz="3200" dirty="0" smtClean="0"/>
              <a:t>-</a:t>
            </a:r>
            <a:r>
              <a:rPr lang="zh-CN" altLang="en-US" sz="3200" dirty="0" smtClean="0"/>
              <a:t>常见使用</a:t>
            </a:r>
            <a:endParaRPr lang="zh-CN" altLang="en-US" sz="3200" b="1" dirty="0"/>
          </a:p>
        </p:txBody>
      </p:sp>
      <p:grpSp>
        <p:nvGrpSpPr>
          <p:cNvPr id="7" name="组合 6"/>
          <p:cNvGrpSpPr/>
          <p:nvPr/>
        </p:nvGrpSpPr>
        <p:grpSpPr>
          <a:xfrm>
            <a:off x="8501205" y="781493"/>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矩形 13"/>
          <p:cNvSpPr/>
          <p:nvPr/>
        </p:nvSpPr>
        <p:spPr>
          <a:xfrm>
            <a:off x="2728098" y="3205140"/>
            <a:ext cx="4572000" cy="923330"/>
          </a:xfrm>
          <a:prstGeom prst="rect">
            <a:avLst/>
          </a:prstGeom>
        </p:spPr>
        <p:txBody>
          <a:bodyPr>
            <a:spAutoFit/>
          </a:bodyPr>
          <a:lstStyle/>
          <a:p>
            <a:r>
              <a:rPr lang="zh-CN" altLang="en-US" dirty="0"/>
              <a:t>一小块一小块协议的生成，比如一条列表房源基本信息、一个经纪人的基本信息、一个跳转协议的基本信息。</a:t>
            </a:r>
          </a:p>
        </p:txBody>
      </p:sp>
      <p:sp>
        <p:nvSpPr>
          <p:cNvPr id="19" name="椭圆 18"/>
          <p:cNvSpPr/>
          <p:nvPr/>
        </p:nvSpPr>
        <p:spPr>
          <a:xfrm>
            <a:off x="349107" y="3183312"/>
            <a:ext cx="1554999" cy="10214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63226" y="3497624"/>
            <a:ext cx="4411960" cy="369332"/>
          </a:xfrm>
          <a:prstGeom prst="rect">
            <a:avLst/>
          </a:prstGeom>
          <a:noFill/>
        </p:spPr>
        <p:txBody>
          <a:bodyPr wrap="square" rtlCol="0">
            <a:spAutoFit/>
          </a:bodyPr>
          <a:lstStyle/>
          <a:p>
            <a:r>
              <a:rPr lang="zh-CN" altLang="en-US" dirty="0" smtClean="0"/>
              <a:t>何时使用</a:t>
            </a:r>
            <a:r>
              <a:rPr lang="en-US" altLang="zh-CN" dirty="0" smtClean="0"/>
              <a:t>?</a:t>
            </a:r>
            <a:endParaRPr lang="zh-CN" altLang="en-US" dirty="0"/>
          </a:p>
        </p:txBody>
      </p:sp>
    </p:spTree>
    <p:extLst>
      <p:ext uri="{BB962C8B-B14F-4D97-AF65-F5344CB8AC3E}">
        <p14:creationId xmlns:p14="http://schemas.microsoft.com/office/powerpoint/2010/main" val="36285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48585" y="2454480"/>
            <a:ext cx="5064180" cy="1477328"/>
          </a:xfrm>
          <a:prstGeom prst="rect">
            <a:avLst/>
          </a:prstGeom>
          <a:noFill/>
        </p:spPr>
        <p:txBody>
          <a:bodyPr wrap="square" rtlCol="0">
            <a:spAutoFit/>
          </a:bodyPr>
          <a:lstStyle/>
          <a:p>
            <a:r>
              <a:rPr lang="en-US" altLang="zh-CN" dirty="0">
                <a:solidFill>
                  <a:srgbClr val="00B0F0"/>
                </a:solidFill>
              </a:rPr>
              <a:t>f</a:t>
            </a:r>
            <a:r>
              <a:rPr lang="en-US" altLang="zh-CN" dirty="0" smtClean="0">
                <a:solidFill>
                  <a:srgbClr val="00B0F0"/>
                </a:solidFill>
              </a:rPr>
              <a:t>astjson</a:t>
            </a:r>
            <a:r>
              <a:rPr lang="zh-CN" altLang="en-US" dirty="0" smtClean="0">
                <a:solidFill>
                  <a:srgbClr val="00B0F0"/>
                </a:solidFill>
              </a:rPr>
              <a:t>方式</a:t>
            </a:r>
            <a:r>
              <a:rPr lang="en-US" altLang="zh-CN" dirty="0" smtClean="0">
                <a:solidFill>
                  <a:srgbClr val="00B0F0"/>
                </a:solidFill>
              </a:rPr>
              <a:t>:</a:t>
            </a:r>
          </a:p>
          <a:p>
            <a:r>
              <a:rPr lang="en-US" altLang="zh-CN" dirty="0" smtClean="0"/>
              <a:t>	</a:t>
            </a:r>
            <a:r>
              <a:rPr lang="zh-CN" altLang="en-US" dirty="0" smtClean="0"/>
              <a:t>协议</a:t>
            </a:r>
            <a:r>
              <a:rPr lang="zh-CN" altLang="en-US" dirty="0"/>
              <a:t>内某些小块协议出现次数少、但层级多比如超过</a:t>
            </a:r>
            <a:r>
              <a:rPr lang="en-US" altLang="zh-CN" dirty="0"/>
              <a:t>3</a:t>
            </a:r>
            <a:r>
              <a:rPr lang="zh-CN" altLang="en-US" dirty="0"/>
              <a:t>层</a:t>
            </a:r>
            <a:r>
              <a:rPr lang="zh-CN" altLang="en-US" dirty="0" smtClean="0"/>
              <a:t>、键值对少、子协议多且差别大，字段</a:t>
            </a:r>
            <a:r>
              <a:rPr lang="zh-CN" altLang="en-US" dirty="0"/>
              <a:t>的值基本又是写死的，比如跳转协议</a:t>
            </a:r>
            <a:endParaRPr lang="en-US" altLang="zh-CN" dirty="0" smtClean="0"/>
          </a:p>
          <a:p>
            <a:r>
              <a:rPr lang="en-US" altLang="zh-CN" dirty="0"/>
              <a:t> </a:t>
            </a:r>
            <a:r>
              <a:rPr lang="en-US" altLang="zh-CN" dirty="0" smtClean="0"/>
              <a:t> 	</a:t>
            </a:r>
            <a:endParaRPr lang="zh-CN" altLang="en-US" dirty="0"/>
          </a:p>
        </p:txBody>
      </p:sp>
      <p:sp>
        <p:nvSpPr>
          <p:cNvPr id="3" name="文本框 2"/>
          <p:cNvSpPr txBox="1"/>
          <p:nvPr/>
        </p:nvSpPr>
        <p:spPr>
          <a:xfrm>
            <a:off x="2648585" y="3940217"/>
            <a:ext cx="4432852" cy="1477328"/>
          </a:xfrm>
          <a:prstGeom prst="rect">
            <a:avLst/>
          </a:prstGeom>
          <a:noFill/>
        </p:spPr>
        <p:txBody>
          <a:bodyPr wrap="square" rtlCol="0">
            <a:spAutoFit/>
          </a:bodyPr>
          <a:lstStyle/>
          <a:p>
            <a:r>
              <a:rPr lang="zh-CN" altLang="en-US" dirty="0" smtClean="0">
                <a:solidFill>
                  <a:srgbClr val="00B0F0"/>
                </a:solidFill>
              </a:rPr>
              <a:t>自定义类方式</a:t>
            </a:r>
            <a:r>
              <a:rPr lang="en-US" altLang="zh-CN" dirty="0" smtClean="0">
                <a:solidFill>
                  <a:srgbClr val="00B0F0"/>
                </a:solidFill>
              </a:rPr>
              <a:t>:</a:t>
            </a:r>
          </a:p>
          <a:p>
            <a:r>
              <a:rPr lang="en-US" altLang="zh-CN" dirty="0"/>
              <a:t>	</a:t>
            </a:r>
            <a:r>
              <a:rPr lang="zh-CN" altLang="en-US" dirty="0"/>
              <a:t>协议内某小块协议多次重复出现且字段较多而且需要频繁</a:t>
            </a:r>
            <a:r>
              <a:rPr lang="en-US" altLang="zh-CN" dirty="0"/>
              <a:t>set</a:t>
            </a:r>
            <a:r>
              <a:rPr lang="zh-CN" altLang="en-US" dirty="0"/>
              <a:t>动态属性值，</a:t>
            </a:r>
            <a:r>
              <a:rPr lang="zh-CN" altLang="en-US" dirty="0" smtClean="0"/>
              <a:t>比如房源</a:t>
            </a:r>
            <a:r>
              <a:rPr lang="zh-CN" altLang="en-US" dirty="0"/>
              <a:t>列表</a:t>
            </a:r>
            <a:r>
              <a:rPr lang="zh-CN" altLang="en-US" dirty="0" smtClean="0"/>
              <a:t>中各条</a:t>
            </a:r>
            <a:r>
              <a:rPr lang="zh-CN" altLang="en-US" dirty="0"/>
              <a:t>房源的基本</a:t>
            </a:r>
            <a:r>
              <a:rPr lang="zh-CN" altLang="en-US" dirty="0" smtClean="0"/>
              <a:t>信息略有差异的协议</a:t>
            </a:r>
            <a:endParaRPr lang="en-US" altLang="zh-CN" dirty="0"/>
          </a:p>
        </p:txBody>
      </p:sp>
      <p:sp>
        <p:nvSpPr>
          <p:cNvPr id="4" name="椭圆 3"/>
          <p:cNvSpPr/>
          <p:nvPr/>
        </p:nvSpPr>
        <p:spPr>
          <a:xfrm>
            <a:off x="352517" y="3171056"/>
            <a:ext cx="1554999" cy="102149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85294" y="3485368"/>
            <a:ext cx="4411960" cy="369332"/>
          </a:xfrm>
          <a:prstGeom prst="rect">
            <a:avLst/>
          </a:prstGeom>
          <a:noFill/>
        </p:spPr>
        <p:txBody>
          <a:bodyPr wrap="square" rtlCol="0">
            <a:spAutoFit/>
          </a:bodyPr>
          <a:lstStyle/>
          <a:p>
            <a:r>
              <a:rPr lang="zh-CN" altLang="en-US" dirty="0"/>
              <a:t>区别</a:t>
            </a:r>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7" name="组合 6"/>
          <p:cNvGrpSpPr/>
          <p:nvPr/>
        </p:nvGrpSpPr>
        <p:grpSpPr>
          <a:xfrm>
            <a:off x="0" y="695645"/>
            <a:ext cx="432159" cy="489784"/>
            <a:chOff x="202866" y="341874"/>
            <a:chExt cx="576212" cy="653045"/>
          </a:xfrm>
        </p:grpSpPr>
        <p:sp>
          <p:nvSpPr>
            <p:cNvPr id="8" name="矩形 7"/>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0" name="文本框 9"/>
          <p:cNvSpPr txBox="1"/>
          <p:nvPr/>
        </p:nvSpPr>
        <p:spPr>
          <a:xfrm>
            <a:off x="600889" y="648149"/>
            <a:ext cx="7432768" cy="584775"/>
          </a:xfrm>
          <a:prstGeom prst="rect">
            <a:avLst/>
          </a:prstGeom>
          <a:noFill/>
        </p:spPr>
        <p:txBody>
          <a:bodyPr wrap="square" rtlCol="0">
            <a:spAutoFit/>
          </a:bodyPr>
          <a:lstStyle/>
          <a:p>
            <a:r>
              <a:rPr lang="zh-CN" altLang="en-US" sz="3200" dirty="0"/>
              <a:t>辅助</a:t>
            </a:r>
            <a:r>
              <a:rPr lang="zh-CN" altLang="en-US" sz="3200" dirty="0" smtClean="0"/>
              <a:t>构建数据协议工具</a:t>
            </a:r>
            <a:r>
              <a:rPr lang="en-US" altLang="zh-CN" sz="3200" dirty="0" smtClean="0"/>
              <a:t>-</a:t>
            </a:r>
            <a:r>
              <a:rPr lang="zh-CN" altLang="en-US" sz="3200" dirty="0" smtClean="0"/>
              <a:t>常见使用</a:t>
            </a:r>
            <a:endParaRPr lang="zh-CN" altLang="en-US" sz="3200" b="1" dirty="0"/>
          </a:p>
        </p:txBody>
      </p:sp>
      <p:grpSp>
        <p:nvGrpSpPr>
          <p:cNvPr id="11" name="组合 10"/>
          <p:cNvGrpSpPr/>
          <p:nvPr/>
        </p:nvGrpSpPr>
        <p:grpSpPr>
          <a:xfrm>
            <a:off x="8501205" y="781493"/>
            <a:ext cx="491490" cy="318085"/>
            <a:chOff x="3017520" y="601990"/>
            <a:chExt cx="491490" cy="414010"/>
          </a:xfrm>
        </p:grpSpPr>
        <p:sp>
          <p:nvSpPr>
            <p:cNvPr id="12" name="燕尾形 1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2"/>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燕尾形 13"/>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14954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5342710" cy="584775"/>
          </a:xfrm>
          <a:prstGeom prst="rect">
            <a:avLst/>
          </a:prstGeom>
          <a:noFill/>
        </p:spPr>
        <p:txBody>
          <a:bodyPr wrap="square" rtlCol="0">
            <a:spAutoFit/>
          </a:bodyPr>
          <a:lstStyle/>
          <a:p>
            <a:r>
              <a:rPr lang="zh-CN" altLang="en-US" sz="3200" dirty="0"/>
              <a:t>小</a:t>
            </a:r>
            <a:r>
              <a:rPr lang="zh-CN" altLang="en-US" sz="3200" dirty="0" smtClean="0"/>
              <a:t>程序二手房</a:t>
            </a:r>
            <a:endParaRPr lang="zh-CN" altLang="en-US" sz="3200" b="1" dirty="0"/>
          </a:p>
        </p:txBody>
      </p:sp>
      <p:pic>
        <p:nvPicPr>
          <p:cNvPr id="13"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32371" y="1864405"/>
            <a:ext cx="421307" cy="47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圆角矩形 1"/>
          <p:cNvSpPr/>
          <p:nvPr/>
        </p:nvSpPr>
        <p:spPr>
          <a:xfrm>
            <a:off x="825222" y="2025508"/>
            <a:ext cx="2009418"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二手房列表开发</a:t>
            </a:r>
            <a:endParaRPr lang="zh-CN" altLang="en-US" dirty="0"/>
          </a:p>
        </p:txBody>
      </p:sp>
      <p:sp>
        <p:nvSpPr>
          <p:cNvPr id="3" name="右箭头 2"/>
          <p:cNvSpPr/>
          <p:nvPr/>
        </p:nvSpPr>
        <p:spPr>
          <a:xfrm>
            <a:off x="2830845" y="2194560"/>
            <a:ext cx="1205583" cy="274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4036428" y="2011680"/>
            <a:ext cx="206713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r>
              <a:rPr lang="zh-CN" altLang="en-US" dirty="0" smtClean="0"/>
              <a:t>性能优化改进查询算法</a:t>
            </a:r>
            <a:endParaRPr lang="zh-CN" altLang="en-US" dirty="0"/>
          </a:p>
        </p:txBody>
      </p:sp>
      <p:sp>
        <p:nvSpPr>
          <p:cNvPr id="32" name="文本框 31"/>
          <p:cNvSpPr txBox="1"/>
          <p:nvPr/>
        </p:nvSpPr>
        <p:spPr>
          <a:xfrm>
            <a:off x="937290" y="1731912"/>
            <a:ext cx="1345474" cy="369332"/>
          </a:xfrm>
          <a:prstGeom prst="rect">
            <a:avLst/>
          </a:prstGeom>
          <a:noFill/>
        </p:spPr>
        <p:txBody>
          <a:bodyPr wrap="square" rtlCol="0">
            <a:spAutoFit/>
          </a:bodyPr>
          <a:lstStyle/>
          <a:p>
            <a:r>
              <a:rPr lang="en-US" altLang="zh-CN" dirty="0" smtClean="0"/>
              <a:t>2018.7</a:t>
            </a:r>
            <a:endParaRPr lang="zh-CN" altLang="en-US" dirty="0"/>
          </a:p>
        </p:txBody>
      </p:sp>
      <p:sp>
        <p:nvSpPr>
          <p:cNvPr id="34" name="文本框 33"/>
          <p:cNvSpPr txBox="1"/>
          <p:nvPr/>
        </p:nvSpPr>
        <p:spPr>
          <a:xfrm>
            <a:off x="4217241" y="1715693"/>
            <a:ext cx="1345474" cy="369332"/>
          </a:xfrm>
          <a:prstGeom prst="rect">
            <a:avLst/>
          </a:prstGeom>
          <a:noFill/>
        </p:spPr>
        <p:txBody>
          <a:bodyPr wrap="square" rtlCol="0">
            <a:spAutoFit/>
          </a:bodyPr>
          <a:lstStyle/>
          <a:p>
            <a:r>
              <a:rPr lang="en-US" altLang="zh-CN" dirty="0" smtClean="0"/>
              <a:t>2018.7</a:t>
            </a:r>
            <a:endParaRPr lang="zh-CN" altLang="en-US" dirty="0"/>
          </a:p>
        </p:txBody>
      </p:sp>
      <p:sp>
        <p:nvSpPr>
          <p:cNvPr id="40" name="文本框 39"/>
          <p:cNvSpPr txBox="1"/>
          <p:nvPr/>
        </p:nvSpPr>
        <p:spPr>
          <a:xfrm>
            <a:off x="943762" y="2600232"/>
            <a:ext cx="1345474" cy="369332"/>
          </a:xfrm>
          <a:prstGeom prst="rect">
            <a:avLst/>
          </a:prstGeom>
          <a:noFill/>
        </p:spPr>
        <p:txBody>
          <a:bodyPr wrap="square" rtlCol="0">
            <a:spAutoFit/>
          </a:bodyPr>
          <a:lstStyle/>
          <a:p>
            <a:r>
              <a:rPr lang="en-US" altLang="zh-CN" dirty="0" smtClean="0"/>
              <a:t>ses</a:t>
            </a:r>
            <a:endParaRPr lang="zh-CN" altLang="en-US" dirty="0"/>
          </a:p>
        </p:txBody>
      </p:sp>
      <p:sp>
        <p:nvSpPr>
          <p:cNvPr id="5" name="矩形 4"/>
          <p:cNvSpPr/>
          <p:nvPr/>
        </p:nvSpPr>
        <p:spPr>
          <a:xfrm>
            <a:off x="3734591" y="2679115"/>
            <a:ext cx="2954655" cy="369332"/>
          </a:xfrm>
          <a:prstGeom prst="rect">
            <a:avLst/>
          </a:prstGeom>
        </p:spPr>
        <p:txBody>
          <a:bodyPr wrap="none">
            <a:spAutoFit/>
          </a:bodyPr>
          <a:lstStyle/>
          <a:p>
            <a:r>
              <a:rPr lang="zh-CN" altLang="en-US" dirty="0" smtClean="0"/>
              <a:t>页号回传、内存热数据缓存</a:t>
            </a:r>
            <a:endParaRPr lang="zh-CN" altLang="en-US" dirty="0"/>
          </a:p>
        </p:txBody>
      </p:sp>
      <p:sp>
        <p:nvSpPr>
          <p:cNvPr id="31" name="圆角矩形 30"/>
          <p:cNvSpPr/>
          <p:nvPr/>
        </p:nvSpPr>
        <p:spPr>
          <a:xfrm>
            <a:off x="756113" y="3307184"/>
            <a:ext cx="2009418"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小区</a:t>
            </a:r>
            <a:r>
              <a:rPr lang="zh-CN" altLang="en-US" dirty="0"/>
              <a:t>详情页</a:t>
            </a:r>
            <a:r>
              <a:rPr lang="zh-CN" altLang="en-US" dirty="0" smtClean="0"/>
              <a:t>开发</a:t>
            </a:r>
            <a:endParaRPr lang="zh-CN" altLang="en-US" dirty="0"/>
          </a:p>
        </p:txBody>
      </p:sp>
      <p:sp>
        <p:nvSpPr>
          <p:cNvPr id="8" name="矩形 7"/>
          <p:cNvSpPr/>
          <p:nvPr/>
        </p:nvSpPr>
        <p:spPr>
          <a:xfrm>
            <a:off x="933351" y="2991439"/>
            <a:ext cx="944489" cy="369332"/>
          </a:xfrm>
          <a:prstGeom prst="rect">
            <a:avLst/>
          </a:prstGeom>
        </p:spPr>
        <p:txBody>
          <a:bodyPr wrap="none">
            <a:spAutoFit/>
          </a:bodyPr>
          <a:lstStyle/>
          <a:p>
            <a:r>
              <a:rPr lang="en-US" altLang="zh-CN" dirty="0" smtClean="0"/>
              <a:t>2018.10</a:t>
            </a:r>
            <a:endParaRPr lang="zh-CN" altLang="en-US" dirty="0"/>
          </a:p>
        </p:txBody>
      </p:sp>
      <p:sp>
        <p:nvSpPr>
          <p:cNvPr id="33" name="文本框 32"/>
          <p:cNvSpPr txBox="1"/>
          <p:nvPr/>
        </p:nvSpPr>
        <p:spPr>
          <a:xfrm>
            <a:off x="944687" y="3893677"/>
            <a:ext cx="2516970" cy="646331"/>
          </a:xfrm>
          <a:prstGeom prst="rect">
            <a:avLst/>
          </a:prstGeom>
          <a:noFill/>
        </p:spPr>
        <p:txBody>
          <a:bodyPr wrap="square" rtlCol="0">
            <a:spAutoFit/>
          </a:bodyPr>
          <a:lstStyle/>
          <a:p>
            <a:r>
              <a:rPr lang="en-US" altLang="zh-CN" dirty="0" smtClean="0"/>
              <a:t>Xiaoqudetail</a:t>
            </a:r>
          </a:p>
          <a:p>
            <a:r>
              <a:rPr lang="en-US" altLang="zh-CN" dirty="0" smtClean="0"/>
              <a:t>Memcache</a:t>
            </a:r>
            <a:r>
              <a:rPr lang="zh-CN" altLang="en-US" dirty="0" smtClean="0"/>
              <a:t>注解缓存</a:t>
            </a:r>
            <a:endParaRPr lang="zh-CN" altLang="en-US" dirty="0"/>
          </a:p>
        </p:txBody>
      </p:sp>
      <p:sp>
        <p:nvSpPr>
          <p:cNvPr id="35" name="圆角矩形 34"/>
          <p:cNvSpPr/>
          <p:nvPr/>
        </p:nvSpPr>
        <p:spPr>
          <a:xfrm>
            <a:off x="752318" y="4806745"/>
            <a:ext cx="2009418"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小区</a:t>
            </a:r>
            <a:r>
              <a:rPr lang="zh-CN" altLang="en-US" dirty="0"/>
              <a:t>列表</a:t>
            </a:r>
            <a:r>
              <a:rPr lang="zh-CN" altLang="en-US" dirty="0" smtClean="0"/>
              <a:t>开发</a:t>
            </a:r>
            <a:endParaRPr lang="zh-CN" altLang="en-US" dirty="0"/>
          </a:p>
        </p:txBody>
      </p:sp>
      <p:sp>
        <p:nvSpPr>
          <p:cNvPr id="18" name="矩形 17"/>
          <p:cNvSpPr/>
          <p:nvPr/>
        </p:nvSpPr>
        <p:spPr>
          <a:xfrm>
            <a:off x="772409" y="5392274"/>
            <a:ext cx="2210862" cy="369332"/>
          </a:xfrm>
          <a:prstGeom prst="rect">
            <a:avLst/>
          </a:prstGeom>
        </p:spPr>
        <p:txBody>
          <a:bodyPr wrap="square">
            <a:spAutoFit/>
          </a:bodyPr>
          <a:lstStyle/>
          <a:p>
            <a:r>
              <a:rPr lang="en-US" altLang="zh-CN" dirty="0"/>
              <a:t>xiaoquWebService</a:t>
            </a:r>
            <a:endParaRPr lang="zh-CN" altLang="en-US" dirty="0"/>
          </a:p>
        </p:txBody>
      </p:sp>
      <p:sp>
        <p:nvSpPr>
          <p:cNvPr id="36" name="矩形 35"/>
          <p:cNvSpPr/>
          <p:nvPr/>
        </p:nvSpPr>
        <p:spPr>
          <a:xfrm>
            <a:off x="940551" y="4513499"/>
            <a:ext cx="944489" cy="369332"/>
          </a:xfrm>
          <a:prstGeom prst="rect">
            <a:avLst/>
          </a:prstGeom>
        </p:spPr>
        <p:txBody>
          <a:bodyPr wrap="none">
            <a:spAutoFit/>
          </a:bodyPr>
          <a:lstStyle/>
          <a:p>
            <a:r>
              <a:rPr lang="en-US" altLang="zh-CN" dirty="0" smtClean="0"/>
              <a:t>2018.11</a:t>
            </a:r>
            <a:endParaRPr lang="zh-CN" altLang="en-US" dirty="0"/>
          </a:p>
        </p:txBody>
      </p:sp>
      <p:sp>
        <p:nvSpPr>
          <p:cNvPr id="41" name="圆角矩形 40"/>
          <p:cNvSpPr/>
          <p:nvPr/>
        </p:nvSpPr>
        <p:spPr>
          <a:xfrm>
            <a:off x="4036427" y="3773628"/>
            <a:ext cx="2067137" cy="946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二手房详情页增加小区房源、证卡、经纪人星级</a:t>
            </a:r>
            <a:endParaRPr lang="zh-CN" altLang="en-US" dirty="0"/>
          </a:p>
        </p:txBody>
      </p:sp>
      <p:sp>
        <p:nvSpPr>
          <p:cNvPr id="19" name="矩形 18"/>
          <p:cNvSpPr/>
          <p:nvPr/>
        </p:nvSpPr>
        <p:spPr>
          <a:xfrm>
            <a:off x="4036427" y="4752701"/>
            <a:ext cx="2492990" cy="646331"/>
          </a:xfrm>
          <a:prstGeom prst="rect">
            <a:avLst/>
          </a:prstGeom>
        </p:spPr>
        <p:txBody>
          <a:bodyPr wrap="none">
            <a:spAutoFit/>
          </a:bodyPr>
          <a:lstStyle/>
          <a:p>
            <a:r>
              <a:rPr lang="zh-CN" altLang="en-US" dirty="0" smtClean="0"/>
              <a:t>磁盘占用率高的排查，</a:t>
            </a:r>
            <a:endParaRPr lang="en-US" altLang="zh-CN" dirty="0" smtClean="0"/>
          </a:p>
          <a:p>
            <a:r>
              <a:rPr lang="zh-CN" altLang="en-US" dirty="0" smtClean="0"/>
              <a:t>日志挂载</a:t>
            </a:r>
            <a:endParaRPr lang="zh-CN" altLang="en-US" dirty="0"/>
          </a:p>
        </p:txBody>
      </p:sp>
      <p:sp>
        <p:nvSpPr>
          <p:cNvPr id="42" name="矩形 41"/>
          <p:cNvSpPr/>
          <p:nvPr/>
        </p:nvSpPr>
        <p:spPr>
          <a:xfrm>
            <a:off x="4125506" y="3463832"/>
            <a:ext cx="944489" cy="369332"/>
          </a:xfrm>
          <a:prstGeom prst="rect">
            <a:avLst/>
          </a:prstGeom>
        </p:spPr>
        <p:txBody>
          <a:bodyPr wrap="none">
            <a:spAutoFit/>
          </a:bodyPr>
          <a:lstStyle/>
          <a:p>
            <a:r>
              <a:rPr lang="en-US" altLang="zh-CN" dirty="0" smtClean="0"/>
              <a:t>2018.10</a:t>
            </a:r>
            <a:endParaRPr lang="zh-CN" altLang="en-US" dirty="0"/>
          </a:p>
        </p:txBody>
      </p:sp>
    </p:spTree>
    <p:extLst>
      <p:ext uri="{BB962C8B-B14F-4D97-AF65-F5344CB8AC3E}">
        <p14:creationId xmlns:p14="http://schemas.microsoft.com/office/powerpoint/2010/main" val="15311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5342710" cy="584775"/>
          </a:xfrm>
          <a:prstGeom prst="rect">
            <a:avLst/>
          </a:prstGeom>
          <a:noFill/>
        </p:spPr>
        <p:txBody>
          <a:bodyPr wrap="square" rtlCol="0">
            <a:spAutoFit/>
          </a:bodyPr>
          <a:lstStyle/>
          <a:p>
            <a:r>
              <a:rPr lang="zh-CN" altLang="en-US" sz="3200" dirty="0"/>
              <a:t>小程序</a:t>
            </a:r>
            <a:r>
              <a:rPr lang="zh-CN" altLang="en-US" sz="3200" dirty="0" smtClean="0"/>
              <a:t>二手房架构图</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 name="矩形 3"/>
          <p:cNvSpPr/>
          <p:nvPr/>
        </p:nvSpPr>
        <p:spPr>
          <a:xfrm>
            <a:off x="1018917" y="1358538"/>
            <a:ext cx="5839083" cy="9797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018917" y="2529839"/>
            <a:ext cx="5839083" cy="14033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018915" y="4137052"/>
            <a:ext cx="5839085" cy="674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18915" y="5068389"/>
            <a:ext cx="5839085" cy="9797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082729" y="1384663"/>
            <a:ext cx="663545" cy="9535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218210" y="5199299"/>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84266" y="5271143"/>
            <a:ext cx="700132" cy="246221"/>
          </a:xfrm>
          <a:prstGeom prst="rect">
            <a:avLst/>
          </a:prstGeom>
          <a:noFill/>
        </p:spPr>
        <p:txBody>
          <a:bodyPr wrap="square" rtlCol="0">
            <a:spAutoFit/>
          </a:bodyPr>
          <a:lstStyle/>
          <a:p>
            <a:r>
              <a:rPr lang="zh-CN" altLang="en-US" sz="1000" dirty="0" smtClean="0"/>
              <a:t>底层服务</a:t>
            </a:r>
            <a:endParaRPr lang="zh-CN" altLang="en-US" sz="1000" dirty="0"/>
          </a:p>
        </p:txBody>
      </p:sp>
      <p:sp>
        <p:nvSpPr>
          <p:cNvPr id="39" name="文本框 38"/>
          <p:cNvSpPr txBox="1"/>
          <p:nvPr/>
        </p:nvSpPr>
        <p:spPr>
          <a:xfrm>
            <a:off x="199790" y="4351158"/>
            <a:ext cx="700132" cy="246221"/>
          </a:xfrm>
          <a:prstGeom prst="rect">
            <a:avLst/>
          </a:prstGeom>
          <a:noFill/>
        </p:spPr>
        <p:txBody>
          <a:bodyPr wrap="square" rtlCol="0">
            <a:spAutoFit/>
          </a:bodyPr>
          <a:lstStyle/>
          <a:p>
            <a:r>
              <a:rPr lang="zh-CN" altLang="en-US" sz="1000" dirty="0" smtClean="0"/>
              <a:t>缓存层</a:t>
            </a:r>
            <a:endParaRPr lang="zh-CN" altLang="en-US" sz="1000" dirty="0"/>
          </a:p>
        </p:txBody>
      </p:sp>
      <p:sp>
        <p:nvSpPr>
          <p:cNvPr id="43" name="文本框 42"/>
          <p:cNvSpPr txBox="1"/>
          <p:nvPr/>
        </p:nvSpPr>
        <p:spPr>
          <a:xfrm>
            <a:off x="103328" y="2974674"/>
            <a:ext cx="862008" cy="246221"/>
          </a:xfrm>
          <a:prstGeom prst="rect">
            <a:avLst/>
          </a:prstGeom>
          <a:noFill/>
        </p:spPr>
        <p:txBody>
          <a:bodyPr wrap="square" rtlCol="0">
            <a:spAutoFit/>
          </a:bodyPr>
          <a:lstStyle/>
          <a:p>
            <a:r>
              <a:rPr lang="zh-CN" altLang="en-US" sz="1000" dirty="0" smtClean="0"/>
              <a:t>业务聚合层</a:t>
            </a:r>
            <a:endParaRPr lang="zh-CN" altLang="en-US" sz="1000" dirty="0"/>
          </a:p>
        </p:txBody>
      </p:sp>
      <p:sp>
        <p:nvSpPr>
          <p:cNvPr id="44" name="文本框 43"/>
          <p:cNvSpPr txBox="1"/>
          <p:nvPr/>
        </p:nvSpPr>
        <p:spPr>
          <a:xfrm>
            <a:off x="184266" y="1716776"/>
            <a:ext cx="700132" cy="246221"/>
          </a:xfrm>
          <a:prstGeom prst="rect">
            <a:avLst/>
          </a:prstGeom>
          <a:noFill/>
        </p:spPr>
        <p:txBody>
          <a:bodyPr wrap="square" rtlCol="0">
            <a:spAutoFit/>
          </a:bodyPr>
          <a:lstStyle/>
          <a:p>
            <a:r>
              <a:rPr lang="zh-CN" altLang="en-US" sz="1000" dirty="0" smtClean="0"/>
              <a:t>应用层</a:t>
            </a:r>
            <a:endParaRPr lang="zh-CN" altLang="en-US" sz="1000" dirty="0"/>
          </a:p>
        </p:txBody>
      </p:sp>
      <p:sp>
        <p:nvSpPr>
          <p:cNvPr id="21" name="圆角矩形 20"/>
          <p:cNvSpPr/>
          <p:nvPr/>
        </p:nvSpPr>
        <p:spPr>
          <a:xfrm>
            <a:off x="3135091" y="1545023"/>
            <a:ext cx="1606732" cy="6067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269087" y="1655220"/>
            <a:ext cx="1338828" cy="369332"/>
          </a:xfrm>
          <a:prstGeom prst="rect">
            <a:avLst/>
          </a:prstGeom>
          <a:solidFill>
            <a:schemeClr val="bg1">
              <a:lumMod val="95000"/>
            </a:schemeClr>
          </a:solidFill>
        </p:spPr>
        <p:txBody>
          <a:bodyPr wrap="none">
            <a:spAutoFit/>
          </a:bodyPr>
          <a:lstStyle/>
          <a:p>
            <a:r>
              <a:rPr lang="zh-CN" altLang="en-US" dirty="0" smtClean="0">
                <a:solidFill>
                  <a:schemeClr val="accent1">
                    <a:lumMod val="60000"/>
                    <a:lumOff val="40000"/>
                  </a:schemeClr>
                </a:solidFill>
              </a:rPr>
              <a:t>微信小程序</a:t>
            </a:r>
            <a:endParaRPr lang="zh-CN" altLang="en-US" dirty="0">
              <a:solidFill>
                <a:schemeClr val="accent1">
                  <a:lumMod val="60000"/>
                  <a:lumOff val="40000"/>
                </a:schemeClr>
              </a:solidFill>
            </a:endParaRPr>
          </a:p>
        </p:txBody>
      </p:sp>
      <p:sp>
        <p:nvSpPr>
          <p:cNvPr id="47" name="圆角矩形 46"/>
          <p:cNvSpPr/>
          <p:nvPr/>
        </p:nvSpPr>
        <p:spPr>
          <a:xfrm>
            <a:off x="2846879" y="3281048"/>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1349236" y="4247217"/>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5833156" y="2798106"/>
            <a:ext cx="684000"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2830692" y="2790081"/>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090989" y="2529839"/>
            <a:ext cx="635935" cy="3518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3048743" y="2886927"/>
            <a:ext cx="862008" cy="246221"/>
          </a:xfrm>
          <a:prstGeom prst="rect">
            <a:avLst/>
          </a:prstGeom>
          <a:noFill/>
        </p:spPr>
        <p:txBody>
          <a:bodyPr wrap="square" rtlCol="0">
            <a:spAutoFit/>
          </a:bodyPr>
          <a:lstStyle/>
          <a:p>
            <a:r>
              <a:rPr lang="zh-CN" altLang="en-US" sz="1000" dirty="0" smtClean="0">
                <a:solidFill>
                  <a:schemeClr val="accent1">
                    <a:lumMod val="75000"/>
                  </a:schemeClr>
                </a:solidFill>
              </a:rPr>
              <a:t>小区列表</a:t>
            </a:r>
            <a:endParaRPr lang="zh-CN" altLang="en-US" sz="1000" dirty="0">
              <a:solidFill>
                <a:schemeClr val="accent1">
                  <a:lumMod val="75000"/>
                </a:schemeClr>
              </a:solidFill>
            </a:endParaRPr>
          </a:p>
        </p:txBody>
      </p:sp>
      <p:sp>
        <p:nvSpPr>
          <p:cNvPr id="65" name="文本框 64"/>
          <p:cNvSpPr txBox="1"/>
          <p:nvPr/>
        </p:nvSpPr>
        <p:spPr>
          <a:xfrm>
            <a:off x="5934551" y="2891039"/>
            <a:ext cx="862008" cy="246221"/>
          </a:xfrm>
          <a:prstGeom prst="rect">
            <a:avLst/>
          </a:prstGeom>
          <a:noFill/>
        </p:spPr>
        <p:txBody>
          <a:bodyPr wrap="square" rtlCol="0">
            <a:spAutoFit/>
          </a:bodyPr>
          <a:lstStyle/>
          <a:p>
            <a:r>
              <a:rPr lang="zh-CN" altLang="en-US" sz="1000" dirty="0" smtClean="0">
                <a:solidFill>
                  <a:schemeClr val="accent1">
                    <a:lumMod val="75000"/>
                  </a:schemeClr>
                </a:solidFill>
              </a:rPr>
              <a:t>消息</a:t>
            </a:r>
            <a:endParaRPr lang="zh-CN" altLang="en-US" sz="1000" dirty="0">
              <a:solidFill>
                <a:schemeClr val="accent1">
                  <a:lumMod val="75000"/>
                </a:schemeClr>
              </a:solidFill>
            </a:endParaRPr>
          </a:p>
        </p:txBody>
      </p:sp>
      <p:sp>
        <p:nvSpPr>
          <p:cNvPr id="66" name="文本框 65"/>
          <p:cNvSpPr txBox="1"/>
          <p:nvPr/>
        </p:nvSpPr>
        <p:spPr>
          <a:xfrm>
            <a:off x="3061993" y="3382837"/>
            <a:ext cx="862008" cy="246221"/>
          </a:xfrm>
          <a:prstGeom prst="rect">
            <a:avLst/>
          </a:prstGeom>
          <a:noFill/>
        </p:spPr>
        <p:txBody>
          <a:bodyPr wrap="square" rtlCol="0">
            <a:spAutoFit/>
          </a:bodyPr>
          <a:lstStyle/>
          <a:p>
            <a:r>
              <a:rPr lang="zh-CN" altLang="en-US" sz="1000" dirty="0" smtClean="0">
                <a:solidFill>
                  <a:schemeClr val="accent1">
                    <a:lumMod val="75000"/>
                  </a:schemeClr>
                </a:solidFill>
              </a:rPr>
              <a:t>小区详情</a:t>
            </a:r>
            <a:endParaRPr lang="zh-CN" altLang="en-US" sz="1000" dirty="0">
              <a:solidFill>
                <a:schemeClr val="accent1">
                  <a:lumMod val="75000"/>
                </a:schemeClr>
              </a:solidFill>
            </a:endParaRPr>
          </a:p>
        </p:txBody>
      </p:sp>
      <p:sp>
        <p:nvSpPr>
          <p:cNvPr id="68" name="圆角矩形 67"/>
          <p:cNvSpPr/>
          <p:nvPr/>
        </p:nvSpPr>
        <p:spPr>
          <a:xfrm>
            <a:off x="5853694" y="3303631"/>
            <a:ext cx="648000"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5920818" y="3404401"/>
            <a:ext cx="862008" cy="246221"/>
          </a:xfrm>
          <a:prstGeom prst="rect">
            <a:avLst/>
          </a:prstGeom>
          <a:noFill/>
        </p:spPr>
        <p:txBody>
          <a:bodyPr wrap="square" rtlCol="0">
            <a:spAutoFit/>
          </a:bodyPr>
          <a:lstStyle/>
          <a:p>
            <a:r>
              <a:rPr lang="zh-CN" altLang="en-US" sz="1000" dirty="0">
                <a:solidFill>
                  <a:schemeClr val="accent1">
                    <a:lumMod val="75000"/>
                  </a:schemeClr>
                </a:solidFill>
              </a:rPr>
              <a:t>收藏</a:t>
            </a:r>
          </a:p>
        </p:txBody>
      </p:sp>
      <p:sp>
        <p:nvSpPr>
          <p:cNvPr id="72" name="文本框 71"/>
          <p:cNvSpPr txBox="1"/>
          <p:nvPr/>
        </p:nvSpPr>
        <p:spPr>
          <a:xfrm>
            <a:off x="1491731" y="4351158"/>
            <a:ext cx="862008" cy="246221"/>
          </a:xfrm>
          <a:prstGeom prst="rect">
            <a:avLst/>
          </a:prstGeom>
          <a:noFill/>
        </p:spPr>
        <p:txBody>
          <a:bodyPr wrap="square" rtlCol="0">
            <a:spAutoFit/>
          </a:bodyPr>
          <a:lstStyle/>
          <a:p>
            <a:r>
              <a:rPr lang="en-US" altLang="zh-CN" sz="1000" dirty="0" smtClean="0">
                <a:solidFill>
                  <a:schemeClr val="accent1">
                    <a:lumMod val="75000"/>
                  </a:schemeClr>
                </a:solidFill>
              </a:rPr>
              <a:t>memcached</a:t>
            </a:r>
            <a:endParaRPr lang="zh-CN" altLang="en-US" sz="1000" dirty="0">
              <a:solidFill>
                <a:schemeClr val="accent1">
                  <a:lumMod val="75000"/>
                </a:schemeClr>
              </a:solidFill>
            </a:endParaRPr>
          </a:p>
        </p:txBody>
      </p:sp>
      <p:sp>
        <p:nvSpPr>
          <p:cNvPr id="74" name="圆角矩形 73"/>
          <p:cNvSpPr/>
          <p:nvPr/>
        </p:nvSpPr>
        <p:spPr>
          <a:xfrm>
            <a:off x="3260035" y="4255365"/>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3672438" y="4351158"/>
            <a:ext cx="862008" cy="246221"/>
          </a:xfrm>
          <a:prstGeom prst="rect">
            <a:avLst/>
          </a:prstGeom>
          <a:noFill/>
        </p:spPr>
        <p:txBody>
          <a:bodyPr wrap="square" rtlCol="0">
            <a:spAutoFit/>
          </a:bodyPr>
          <a:lstStyle/>
          <a:p>
            <a:r>
              <a:rPr lang="zh-CN" altLang="en-US" sz="1000" dirty="0">
                <a:solidFill>
                  <a:schemeClr val="accent1">
                    <a:lumMod val="75000"/>
                  </a:schemeClr>
                </a:solidFill>
              </a:rPr>
              <a:t>内存</a:t>
            </a:r>
          </a:p>
        </p:txBody>
      </p:sp>
      <p:sp>
        <p:nvSpPr>
          <p:cNvPr id="77" name="圆角矩形 76"/>
          <p:cNvSpPr/>
          <p:nvPr/>
        </p:nvSpPr>
        <p:spPr>
          <a:xfrm>
            <a:off x="5398817" y="4263359"/>
            <a:ext cx="727295"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5553375" y="4353489"/>
            <a:ext cx="862008" cy="246221"/>
          </a:xfrm>
          <a:prstGeom prst="rect">
            <a:avLst/>
          </a:prstGeom>
          <a:noFill/>
        </p:spPr>
        <p:txBody>
          <a:bodyPr wrap="square" rtlCol="0">
            <a:spAutoFit/>
          </a:bodyPr>
          <a:lstStyle/>
          <a:p>
            <a:r>
              <a:rPr lang="zh-CN" altLang="en-US" sz="1000" dirty="0">
                <a:solidFill>
                  <a:schemeClr val="accent1">
                    <a:lumMod val="75000"/>
                  </a:schemeClr>
                </a:solidFill>
              </a:rPr>
              <a:t>磁盘</a:t>
            </a:r>
          </a:p>
        </p:txBody>
      </p:sp>
      <p:sp>
        <p:nvSpPr>
          <p:cNvPr id="79" name="文本框 78"/>
          <p:cNvSpPr txBox="1"/>
          <p:nvPr/>
        </p:nvSpPr>
        <p:spPr>
          <a:xfrm>
            <a:off x="1451267" y="5223783"/>
            <a:ext cx="862008" cy="246221"/>
          </a:xfrm>
          <a:prstGeom prst="rect">
            <a:avLst/>
          </a:prstGeom>
          <a:noFill/>
        </p:spPr>
        <p:txBody>
          <a:bodyPr wrap="square" rtlCol="0">
            <a:spAutoFit/>
          </a:bodyPr>
          <a:lstStyle/>
          <a:p>
            <a:r>
              <a:rPr lang="en-US" altLang="zh-CN" sz="1000" dirty="0" smtClean="0">
                <a:solidFill>
                  <a:schemeClr val="bg1"/>
                </a:solidFill>
              </a:rPr>
              <a:t>cmcpc</a:t>
            </a:r>
            <a:endParaRPr lang="zh-CN" altLang="en-US" sz="1000" dirty="0">
              <a:solidFill>
                <a:schemeClr val="bg1"/>
              </a:solidFill>
            </a:endParaRPr>
          </a:p>
        </p:txBody>
      </p:sp>
      <p:sp>
        <p:nvSpPr>
          <p:cNvPr id="80" name="圆角矩形 79"/>
          <p:cNvSpPr/>
          <p:nvPr/>
        </p:nvSpPr>
        <p:spPr>
          <a:xfrm>
            <a:off x="2457007" y="5205831"/>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a:off x="3673545" y="5612444"/>
            <a:ext cx="693054"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a:off x="5638074" y="5220554"/>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4370981" y="5217812"/>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3728203" y="5192666"/>
            <a:ext cx="552198"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1218209" y="5602408"/>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圆角矩形 85"/>
          <p:cNvSpPr/>
          <p:nvPr/>
        </p:nvSpPr>
        <p:spPr>
          <a:xfrm>
            <a:off x="2421995" y="5608602"/>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1213307" y="5623361"/>
            <a:ext cx="1268915" cy="246221"/>
          </a:xfrm>
          <a:prstGeom prst="rect">
            <a:avLst/>
          </a:prstGeom>
          <a:noFill/>
        </p:spPr>
        <p:txBody>
          <a:bodyPr wrap="square" rtlCol="0">
            <a:spAutoFit/>
          </a:bodyPr>
          <a:lstStyle/>
          <a:p>
            <a:r>
              <a:rPr lang="zh-CN" altLang="en-US" sz="1000" dirty="0">
                <a:solidFill>
                  <a:schemeClr val="bg1"/>
                </a:solidFill>
              </a:rPr>
              <a:t>安居</a:t>
            </a:r>
            <a:r>
              <a:rPr lang="zh-CN" altLang="en-US" sz="1000" dirty="0" smtClean="0">
                <a:solidFill>
                  <a:schemeClr val="bg1"/>
                </a:solidFill>
              </a:rPr>
              <a:t>客经纪人接口</a:t>
            </a:r>
            <a:endParaRPr lang="zh-CN" altLang="en-US" sz="1000" dirty="0">
              <a:solidFill>
                <a:schemeClr val="bg1"/>
              </a:solidFill>
            </a:endParaRPr>
          </a:p>
        </p:txBody>
      </p:sp>
      <p:sp>
        <p:nvSpPr>
          <p:cNvPr id="88" name="文本框 87"/>
          <p:cNvSpPr txBox="1"/>
          <p:nvPr/>
        </p:nvSpPr>
        <p:spPr>
          <a:xfrm>
            <a:off x="2594420" y="5242380"/>
            <a:ext cx="862008" cy="246221"/>
          </a:xfrm>
          <a:prstGeom prst="rect">
            <a:avLst/>
          </a:prstGeom>
          <a:noFill/>
        </p:spPr>
        <p:txBody>
          <a:bodyPr wrap="square" rtlCol="0">
            <a:spAutoFit/>
          </a:bodyPr>
          <a:lstStyle/>
          <a:p>
            <a:r>
              <a:rPr lang="en-US" altLang="zh-CN" sz="1000" dirty="0" smtClean="0">
                <a:solidFill>
                  <a:schemeClr val="bg1"/>
                </a:solidFill>
              </a:rPr>
              <a:t>xiaoquapi</a:t>
            </a:r>
            <a:endParaRPr lang="zh-CN" altLang="en-US" sz="1000" dirty="0">
              <a:solidFill>
                <a:schemeClr val="bg1"/>
              </a:solidFill>
            </a:endParaRPr>
          </a:p>
        </p:txBody>
      </p:sp>
      <p:sp>
        <p:nvSpPr>
          <p:cNvPr id="89" name="文本框 88"/>
          <p:cNvSpPr txBox="1"/>
          <p:nvPr/>
        </p:nvSpPr>
        <p:spPr>
          <a:xfrm>
            <a:off x="3840200" y="5231475"/>
            <a:ext cx="862008" cy="246221"/>
          </a:xfrm>
          <a:prstGeom prst="rect">
            <a:avLst/>
          </a:prstGeom>
          <a:noFill/>
        </p:spPr>
        <p:txBody>
          <a:bodyPr wrap="square" rtlCol="0">
            <a:spAutoFit/>
          </a:bodyPr>
          <a:lstStyle/>
          <a:p>
            <a:r>
              <a:rPr lang="en-US" altLang="zh-CN" sz="1000" dirty="0" smtClean="0">
                <a:solidFill>
                  <a:schemeClr val="bg1"/>
                </a:solidFill>
              </a:rPr>
              <a:t>ses</a:t>
            </a:r>
            <a:endParaRPr lang="zh-CN" altLang="en-US" sz="1000" dirty="0">
              <a:solidFill>
                <a:schemeClr val="bg1"/>
              </a:solidFill>
            </a:endParaRPr>
          </a:p>
        </p:txBody>
      </p:sp>
      <p:sp>
        <p:nvSpPr>
          <p:cNvPr id="90" name="文本框 89"/>
          <p:cNvSpPr txBox="1"/>
          <p:nvPr/>
        </p:nvSpPr>
        <p:spPr>
          <a:xfrm>
            <a:off x="2537714" y="5633205"/>
            <a:ext cx="1115138" cy="246221"/>
          </a:xfrm>
          <a:prstGeom prst="rect">
            <a:avLst/>
          </a:prstGeom>
          <a:noFill/>
        </p:spPr>
        <p:txBody>
          <a:bodyPr wrap="square" rtlCol="0">
            <a:spAutoFit/>
          </a:bodyPr>
          <a:lstStyle/>
          <a:p>
            <a:r>
              <a:rPr lang="en-US" altLang="zh-CN" sz="1000" dirty="0" smtClean="0">
                <a:solidFill>
                  <a:schemeClr val="bg1"/>
                </a:solidFill>
              </a:rPr>
              <a:t>xiaoqudetail</a:t>
            </a:r>
            <a:endParaRPr lang="zh-CN" altLang="en-US" sz="1000" dirty="0">
              <a:solidFill>
                <a:schemeClr val="bg1"/>
              </a:solidFill>
            </a:endParaRPr>
          </a:p>
        </p:txBody>
      </p:sp>
      <p:sp>
        <p:nvSpPr>
          <p:cNvPr id="91" name="文本框 90"/>
          <p:cNvSpPr txBox="1"/>
          <p:nvPr/>
        </p:nvSpPr>
        <p:spPr>
          <a:xfrm>
            <a:off x="4612895" y="5235221"/>
            <a:ext cx="1146848" cy="246221"/>
          </a:xfrm>
          <a:prstGeom prst="rect">
            <a:avLst/>
          </a:prstGeom>
          <a:noFill/>
        </p:spPr>
        <p:txBody>
          <a:bodyPr wrap="square" rtlCol="0">
            <a:spAutoFit/>
          </a:bodyPr>
          <a:lstStyle/>
          <a:p>
            <a:r>
              <a:rPr lang="en-US" altLang="zh-CN" sz="1000" dirty="0">
                <a:solidFill>
                  <a:schemeClr val="bg1"/>
                </a:solidFill>
              </a:rPr>
              <a:t>cmcslogic</a:t>
            </a:r>
            <a:endParaRPr lang="zh-CN" altLang="en-US" sz="1000" dirty="0">
              <a:solidFill>
                <a:schemeClr val="bg1"/>
              </a:solidFill>
            </a:endParaRPr>
          </a:p>
        </p:txBody>
      </p:sp>
      <p:sp>
        <p:nvSpPr>
          <p:cNvPr id="92" name="文本框 91"/>
          <p:cNvSpPr txBox="1"/>
          <p:nvPr/>
        </p:nvSpPr>
        <p:spPr>
          <a:xfrm>
            <a:off x="3821125" y="5634553"/>
            <a:ext cx="862008" cy="246221"/>
          </a:xfrm>
          <a:prstGeom prst="rect">
            <a:avLst/>
          </a:prstGeom>
          <a:noFill/>
        </p:spPr>
        <p:txBody>
          <a:bodyPr wrap="square" rtlCol="0">
            <a:spAutoFit/>
          </a:bodyPr>
          <a:lstStyle/>
          <a:p>
            <a:r>
              <a:rPr lang="en-US" altLang="zh-CN" sz="1000" dirty="0" smtClean="0">
                <a:solidFill>
                  <a:schemeClr val="bg1"/>
                </a:solidFill>
              </a:rPr>
              <a:t>imc</a:t>
            </a:r>
            <a:endParaRPr lang="zh-CN" altLang="en-US" sz="1000" dirty="0">
              <a:solidFill>
                <a:schemeClr val="bg1"/>
              </a:solidFill>
            </a:endParaRPr>
          </a:p>
        </p:txBody>
      </p:sp>
      <p:sp>
        <p:nvSpPr>
          <p:cNvPr id="93" name="文本框 92"/>
          <p:cNvSpPr txBox="1"/>
          <p:nvPr/>
        </p:nvSpPr>
        <p:spPr>
          <a:xfrm>
            <a:off x="5821765" y="5242663"/>
            <a:ext cx="862008" cy="246221"/>
          </a:xfrm>
          <a:prstGeom prst="rect">
            <a:avLst/>
          </a:prstGeom>
          <a:noFill/>
        </p:spPr>
        <p:txBody>
          <a:bodyPr wrap="square" rtlCol="0">
            <a:spAutoFit/>
          </a:bodyPr>
          <a:lstStyle/>
          <a:p>
            <a:r>
              <a:rPr lang="en-US" altLang="zh-CN" sz="1000" dirty="0" smtClean="0">
                <a:solidFill>
                  <a:schemeClr val="bg1"/>
                </a:solidFill>
              </a:rPr>
              <a:t>unitydict</a:t>
            </a:r>
            <a:endParaRPr lang="zh-CN" altLang="en-US" sz="1000" dirty="0">
              <a:solidFill>
                <a:schemeClr val="bg1"/>
              </a:solidFill>
            </a:endParaRPr>
          </a:p>
        </p:txBody>
      </p:sp>
      <p:sp>
        <p:nvSpPr>
          <p:cNvPr id="95" name="圆角矩形 94"/>
          <p:cNvSpPr/>
          <p:nvPr/>
        </p:nvSpPr>
        <p:spPr>
          <a:xfrm>
            <a:off x="4459373" y="5633643"/>
            <a:ext cx="1373677"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4490390" y="5656401"/>
            <a:ext cx="1438815" cy="246221"/>
          </a:xfrm>
          <a:prstGeom prst="rect">
            <a:avLst/>
          </a:prstGeom>
          <a:noFill/>
        </p:spPr>
        <p:txBody>
          <a:bodyPr wrap="square" rtlCol="0">
            <a:spAutoFit/>
          </a:bodyPr>
          <a:lstStyle/>
          <a:p>
            <a:r>
              <a:rPr lang="en-US" altLang="zh-CN" sz="1000" dirty="0" smtClean="0">
                <a:solidFill>
                  <a:schemeClr val="bg1"/>
                </a:solidFill>
              </a:rPr>
              <a:t>fangcaptureprotection</a:t>
            </a:r>
            <a:endParaRPr lang="zh-CN" altLang="en-US" sz="1000" dirty="0">
              <a:solidFill>
                <a:schemeClr val="bg1"/>
              </a:solidFill>
            </a:endParaRPr>
          </a:p>
        </p:txBody>
      </p:sp>
      <p:sp>
        <p:nvSpPr>
          <p:cNvPr id="97" name="圆角矩形 96"/>
          <p:cNvSpPr/>
          <p:nvPr/>
        </p:nvSpPr>
        <p:spPr>
          <a:xfrm>
            <a:off x="5940263" y="5637987"/>
            <a:ext cx="78667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p:cNvSpPr txBox="1"/>
          <p:nvPr/>
        </p:nvSpPr>
        <p:spPr>
          <a:xfrm>
            <a:off x="6032309" y="5684289"/>
            <a:ext cx="862008" cy="246221"/>
          </a:xfrm>
          <a:prstGeom prst="rect">
            <a:avLst/>
          </a:prstGeom>
          <a:noFill/>
        </p:spPr>
        <p:txBody>
          <a:bodyPr wrap="square" rtlCol="0">
            <a:spAutoFit/>
          </a:bodyPr>
          <a:lstStyle/>
          <a:p>
            <a:r>
              <a:rPr lang="en-US" altLang="zh-CN" sz="1000" dirty="0" smtClean="0">
                <a:solidFill>
                  <a:schemeClr val="bg1"/>
                </a:solidFill>
              </a:rPr>
              <a:t>brokerlist</a:t>
            </a:r>
            <a:endParaRPr lang="zh-CN" altLang="en-US" sz="1000" dirty="0">
              <a:solidFill>
                <a:schemeClr val="bg1"/>
              </a:solidFill>
            </a:endParaRPr>
          </a:p>
        </p:txBody>
      </p:sp>
      <p:sp>
        <p:nvSpPr>
          <p:cNvPr id="99" name="文本框 98"/>
          <p:cNvSpPr txBox="1"/>
          <p:nvPr/>
        </p:nvSpPr>
        <p:spPr>
          <a:xfrm>
            <a:off x="7281388" y="1701779"/>
            <a:ext cx="338554" cy="691856"/>
          </a:xfrm>
          <a:prstGeom prst="rect">
            <a:avLst/>
          </a:prstGeom>
          <a:noFill/>
        </p:spPr>
        <p:txBody>
          <a:bodyPr vert="eaVert" wrap="square" rtlCol="0">
            <a:spAutoFit/>
          </a:bodyPr>
          <a:lstStyle/>
          <a:p>
            <a:r>
              <a:rPr lang="zh-CN" altLang="en-US" sz="1000" dirty="0" smtClean="0">
                <a:solidFill>
                  <a:schemeClr val="bg1"/>
                </a:solidFill>
              </a:rPr>
              <a:t>防爬</a:t>
            </a:r>
            <a:endParaRPr lang="zh-CN" altLang="en-US" sz="1000" dirty="0">
              <a:solidFill>
                <a:schemeClr val="bg1"/>
              </a:solidFill>
            </a:endParaRPr>
          </a:p>
        </p:txBody>
      </p:sp>
      <p:sp>
        <p:nvSpPr>
          <p:cNvPr id="102" name="圆角矩形 101"/>
          <p:cNvSpPr/>
          <p:nvPr/>
        </p:nvSpPr>
        <p:spPr>
          <a:xfrm>
            <a:off x="7185674" y="2747292"/>
            <a:ext cx="457928" cy="7680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7259874" y="2968626"/>
            <a:ext cx="338554" cy="677774"/>
          </a:xfrm>
          <a:prstGeom prst="rect">
            <a:avLst/>
          </a:prstGeom>
          <a:noFill/>
        </p:spPr>
        <p:txBody>
          <a:bodyPr vert="eaVert" wrap="square" rtlCol="0">
            <a:spAutoFit/>
          </a:bodyPr>
          <a:lstStyle/>
          <a:p>
            <a:r>
              <a:rPr lang="zh-CN" altLang="en-US" sz="1000" dirty="0" smtClean="0">
                <a:solidFill>
                  <a:schemeClr val="accent1"/>
                </a:solidFill>
              </a:rPr>
              <a:t>日志</a:t>
            </a:r>
            <a:endParaRPr lang="zh-CN" altLang="en-US" sz="1000" dirty="0">
              <a:solidFill>
                <a:schemeClr val="accent1"/>
              </a:solidFill>
            </a:endParaRPr>
          </a:p>
        </p:txBody>
      </p:sp>
      <p:sp>
        <p:nvSpPr>
          <p:cNvPr id="103" name="圆角矩形 102"/>
          <p:cNvSpPr/>
          <p:nvPr/>
        </p:nvSpPr>
        <p:spPr>
          <a:xfrm>
            <a:off x="7179992" y="3851273"/>
            <a:ext cx="457928" cy="7680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7239679" y="4055121"/>
            <a:ext cx="338554" cy="686088"/>
          </a:xfrm>
          <a:prstGeom prst="rect">
            <a:avLst/>
          </a:prstGeom>
          <a:noFill/>
        </p:spPr>
        <p:txBody>
          <a:bodyPr vert="eaVert" wrap="square" rtlCol="0">
            <a:spAutoFit/>
          </a:bodyPr>
          <a:lstStyle/>
          <a:p>
            <a:r>
              <a:rPr lang="zh-CN" altLang="en-US" sz="1000" dirty="0" smtClean="0">
                <a:solidFill>
                  <a:schemeClr val="accent1"/>
                </a:solidFill>
              </a:rPr>
              <a:t>监控</a:t>
            </a:r>
            <a:endParaRPr lang="zh-CN" altLang="en-US" sz="1000" dirty="0">
              <a:solidFill>
                <a:schemeClr val="accent1"/>
              </a:solidFill>
            </a:endParaRPr>
          </a:p>
        </p:txBody>
      </p:sp>
      <p:sp>
        <p:nvSpPr>
          <p:cNvPr id="105" name="圆角矩形 104"/>
          <p:cNvSpPr/>
          <p:nvPr/>
        </p:nvSpPr>
        <p:spPr>
          <a:xfrm>
            <a:off x="7186904" y="4962129"/>
            <a:ext cx="457928" cy="7680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p:cNvSpPr txBox="1"/>
          <p:nvPr/>
        </p:nvSpPr>
        <p:spPr>
          <a:xfrm>
            <a:off x="7248352" y="5167688"/>
            <a:ext cx="338554" cy="686088"/>
          </a:xfrm>
          <a:prstGeom prst="rect">
            <a:avLst/>
          </a:prstGeom>
          <a:noFill/>
        </p:spPr>
        <p:txBody>
          <a:bodyPr vert="eaVert" wrap="square" rtlCol="0">
            <a:spAutoFit/>
          </a:bodyPr>
          <a:lstStyle/>
          <a:p>
            <a:r>
              <a:rPr lang="zh-CN" altLang="en-US" sz="1000" dirty="0">
                <a:solidFill>
                  <a:schemeClr val="accent1"/>
                </a:solidFill>
              </a:rPr>
              <a:t>容灾</a:t>
            </a:r>
          </a:p>
        </p:txBody>
      </p:sp>
      <p:sp>
        <p:nvSpPr>
          <p:cNvPr id="104" name="圆角矩形 103"/>
          <p:cNvSpPr/>
          <p:nvPr/>
        </p:nvSpPr>
        <p:spPr>
          <a:xfrm>
            <a:off x="1379480" y="3289755"/>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a:off x="1363293" y="2798788"/>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p:cNvSpPr txBox="1"/>
          <p:nvPr/>
        </p:nvSpPr>
        <p:spPr>
          <a:xfrm>
            <a:off x="1581344" y="2895634"/>
            <a:ext cx="862008" cy="246221"/>
          </a:xfrm>
          <a:prstGeom prst="rect">
            <a:avLst/>
          </a:prstGeom>
          <a:noFill/>
        </p:spPr>
        <p:txBody>
          <a:bodyPr wrap="square" rtlCol="0">
            <a:spAutoFit/>
          </a:bodyPr>
          <a:lstStyle/>
          <a:p>
            <a:r>
              <a:rPr lang="zh-CN" altLang="en-US" sz="1000" dirty="0" smtClean="0">
                <a:solidFill>
                  <a:schemeClr val="accent1">
                    <a:lumMod val="75000"/>
                  </a:schemeClr>
                </a:solidFill>
              </a:rPr>
              <a:t>二手房列表</a:t>
            </a:r>
            <a:endParaRPr lang="zh-CN" altLang="en-US" sz="1000" dirty="0">
              <a:solidFill>
                <a:schemeClr val="accent1">
                  <a:lumMod val="75000"/>
                </a:schemeClr>
              </a:solidFill>
            </a:endParaRPr>
          </a:p>
        </p:txBody>
      </p:sp>
      <p:sp>
        <p:nvSpPr>
          <p:cNvPr id="108" name="文本框 107"/>
          <p:cNvSpPr txBox="1"/>
          <p:nvPr/>
        </p:nvSpPr>
        <p:spPr>
          <a:xfrm>
            <a:off x="1594594" y="3391544"/>
            <a:ext cx="862008" cy="246221"/>
          </a:xfrm>
          <a:prstGeom prst="rect">
            <a:avLst/>
          </a:prstGeom>
          <a:noFill/>
        </p:spPr>
        <p:txBody>
          <a:bodyPr wrap="square" rtlCol="0">
            <a:spAutoFit/>
          </a:bodyPr>
          <a:lstStyle/>
          <a:p>
            <a:r>
              <a:rPr lang="zh-CN" altLang="en-US" sz="1000" dirty="0" smtClean="0">
                <a:solidFill>
                  <a:schemeClr val="accent1">
                    <a:lumMod val="75000"/>
                  </a:schemeClr>
                </a:solidFill>
              </a:rPr>
              <a:t>二手房详情</a:t>
            </a:r>
            <a:endParaRPr lang="zh-CN" altLang="en-US" sz="1000" dirty="0">
              <a:solidFill>
                <a:schemeClr val="accent1">
                  <a:lumMod val="75000"/>
                </a:schemeClr>
              </a:solidFill>
            </a:endParaRPr>
          </a:p>
        </p:txBody>
      </p:sp>
      <p:sp>
        <p:nvSpPr>
          <p:cNvPr id="109" name="圆角矩形 108"/>
          <p:cNvSpPr/>
          <p:nvPr/>
        </p:nvSpPr>
        <p:spPr>
          <a:xfrm>
            <a:off x="4318628" y="3302818"/>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圆角矩形 109"/>
          <p:cNvSpPr/>
          <p:nvPr/>
        </p:nvSpPr>
        <p:spPr>
          <a:xfrm>
            <a:off x="4302441" y="2811851"/>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p:cNvSpPr txBox="1"/>
          <p:nvPr/>
        </p:nvSpPr>
        <p:spPr>
          <a:xfrm>
            <a:off x="4520492" y="2908697"/>
            <a:ext cx="862008" cy="246221"/>
          </a:xfrm>
          <a:prstGeom prst="rect">
            <a:avLst/>
          </a:prstGeom>
          <a:noFill/>
        </p:spPr>
        <p:txBody>
          <a:bodyPr wrap="square" rtlCol="0">
            <a:spAutoFit/>
          </a:bodyPr>
          <a:lstStyle/>
          <a:p>
            <a:r>
              <a:rPr lang="zh-CN" altLang="en-US" sz="1000" dirty="0" smtClean="0">
                <a:solidFill>
                  <a:schemeClr val="accent1">
                    <a:lumMod val="75000"/>
                  </a:schemeClr>
                </a:solidFill>
              </a:rPr>
              <a:t>经纪人列表</a:t>
            </a:r>
            <a:endParaRPr lang="zh-CN" altLang="en-US" sz="1000" dirty="0">
              <a:solidFill>
                <a:schemeClr val="accent1">
                  <a:lumMod val="75000"/>
                </a:schemeClr>
              </a:solidFill>
            </a:endParaRPr>
          </a:p>
        </p:txBody>
      </p:sp>
      <p:sp>
        <p:nvSpPr>
          <p:cNvPr id="112" name="文本框 111"/>
          <p:cNvSpPr txBox="1"/>
          <p:nvPr/>
        </p:nvSpPr>
        <p:spPr>
          <a:xfrm>
            <a:off x="4533742" y="3404607"/>
            <a:ext cx="862008" cy="246221"/>
          </a:xfrm>
          <a:prstGeom prst="rect">
            <a:avLst/>
          </a:prstGeom>
          <a:noFill/>
        </p:spPr>
        <p:txBody>
          <a:bodyPr wrap="square" rtlCol="0">
            <a:spAutoFit/>
          </a:bodyPr>
          <a:lstStyle/>
          <a:p>
            <a:r>
              <a:rPr lang="zh-CN" altLang="en-US" sz="1000" dirty="0" smtClean="0">
                <a:solidFill>
                  <a:schemeClr val="accent1">
                    <a:lumMod val="75000"/>
                  </a:schemeClr>
                </a:solidFill>
              </a:rPr>
              <a:t>经纪人店铺</a:t>
            </a:r>
            <a:endParaRPr lang="zh-CN" altLang="en-US" sz="1000" dirty="0">
              <a:solidFill>
                <a:schemeClr val="accent1">
                  <a:lumMod val="75000"/>
                </a:schemeClr>
              </a:solidFill>
            </a:endParaRPr>
          </a:p>
        </p:txBody>
      </p:sp>
    </p:spTree>
    <p:extLst>
      <p:ext uri="{BB962C8B-B14F-4D97-AF65-F5344CB8AC3E}">
        <p14:creationId xmlns:p14="http://schemas.microsoft.com/office/powerpoint/2010/main" val="312788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菱形 114"/>
          <p:cNvSpPr/>
          <p:nvPr/>
        </p:nvSpPr>
        <p:spPr>
          <a:xfrm>
            <a:off x="4523016" y="1927865"/>
            <a:ext cx="204868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a:off x="5551715" y="235131"/>
            <a:ext cx="0" cy="261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菱形 7"/>
          <p:cNvSpPr/>
          <p:nvPr/>
        </p:nvSpPr>
        <p:spPr>
          <a:xfrm>
            <a:off x="5251269" y="496389"/>
            <a:ext cx="600892" cy="666205"/>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382438" y="646611"/>
            <a:ext cx="338554" cy="365761"/>
          </a:xfrm>
          <a:prstGeom prst="rect">
            <a:avLst/>
          </a:prstGeom>
          <a:noFill/>
        </p:spPr>
        <p:txBody>
          <a:bodyPr vert="eaVert" wrap="square" rtlCol="0">
            <a:spAutoFit/>
          </a:bodyPr>
          <a:lstStyle/>
          <a:p>
            <a:r>
              <a:rPr lang="zh-CN" altLang="en-US" sz="1000" dirty="0" smtClean="0">
                <a:solidFill>
                  <a:schemeClr val="accent1"/>
                </a:solidFill>
              </a:rPr>
              <a:t>防爬</a:t>
            </a:r>
            <a:endParaRPr lang="zh-CN" altLang="en-US" sz="1000" dirty="0">
              <a:solidFill>
                <a:schemeClr val="accent1"/>
              </a:solidFill>
            </a:endParaRPr>
          </a:p>
        </p:txBody>
      </p:sp>
      <p:sp>
        <p:nvSpPr>
          <p:cNvPr id="10" name="矩形 9"/>
          <p:cNvSpPr/>
          <p:nvPr/>
        </p:nvSpPr>
        <p:spPr>
          <a:xfrm>
            <a:off x="4943750" y="1371600"/>
            <a:ext cx="1240971"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016136" y="1464025"/>
            <a:ext cx="2325188" cy="246221"/>
          </a:xfrm>
          <a:prstGeom prst="rect">
            <a:avLst/>
          </a:prstGeom>
          <a:noFill/>
        </p:spPr>
        <p:txBody>
          <a:bodyPr wrap="square" rtlCol="0">
            <a:spAutoFit/>
          </a:bodyPr>
          <a:lstStyle/>
          <a:p>
            <a:r>
              <a:rPr lang="zh-CN" altLang="en-US" sz="1000" dirty="0" smtClean="0">
                <a:solidFill>
                  <a:schemeClr val="accent1"/>
                </a:solidFill>
              </a:rPr>
              <a:t>解析并封装参数</a:t>
            </a:r>
            <a:endParaRPr lang="zh-CN" altLang="en-US" sz="1000" dirty="0">
              <a:solidFill>
                <a:schemeClr val="accent1"/>
              </a:solidFill>
            </a:endParaRPr>
          </a:p>
        </p:txBody>
      </p:sp>
      <p:sp>
        <p:nvSpPr>
          <p:cNvPr id="12" name="菱形 11"/>
          <p:cNvSpPr/>
          <p:nvPr/>
        </p:nvSpPr>
        <p:spPr>
          <a:xfrm>
            <a:off x="5259976" y="2503720"/>
            <a:ext cx="600892" cy="666205"/>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391158" y="2653942"/>
            <a:ext cx="338554" cy="365761"/>
          </a:xfrm>
          <a:prstGeom prst="rect">
            <a:avLst/>
          </a:prstGeom>
          <a:noFill/>
        </p:spPr>
        <p:txBody>
          <a:bodyPr vert="eaVert" wrap="square" rtlCol="0">
            <a:spAutoFit/>
          </a:bodyPr>
          <a:lstStyle/>
          <a:p>
            <a:r>
              <a:rPr lang="zh-CN" altLang="en-US" sz="1000" dirty="0" smtClean="0">
                <a:solidFill>
                  <a:schemeClr val="accent1"/>
                </a:solidFill>
              </a:rPr>
              <a:t>首页</a:t>
            </a:r>
            <a:endParaRPr lang="zh-CN" altLang="en-US" sz="1000" dirty="0">
              <a:solidFill>
                <a:schemeClr val="accent1"/>
              </a:solidFill>
            </a:endParaRPr>
          </a:p>
        </p:txBody>
      </p:sp>
      <p:sp>
        <p:nvSpPr>
          <p:cNvPr id="14" name="矩形 13"/>
          <p:cNvSpPr/>
          <p:nvPr/>
        </p:nvSpPr>
        <p:spPr>
          <a:xfrm>
            <a:off x="4861016" y="3339745"/>
            <a:ext cx="1435280"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861016" y="3341671"/>
            <a:ext cx="1526720" cy="400110"/>
          </a:xfrm>
          <a:prstGeom prst="rect">
            <a:avLst/>
          </a:prstGeom>
          <a:noFill/>
        </p:spPr>
        <p:txBody>
          <a:bodyPr wrap="square" rtlCol="0">
            <a:spAutoFit/>
          </a:bodyPr>
          <a:lstStyle/>
          <a:p>
            <a:r>
              <a:rPr lang="zh-CN" altLang="en-US" sz="1000" dirty="0" smtClean="0">
                <a:solidFill>
                  <a:schemeClr val="accent1"/>
                </a:solidFill>
              </a:rPr>
              <a:t>查安选视频、只安选、</a:t>
            </a:r>
            <a:endParaRPr lang="en-US" altLang="zh-CN" sz="1000" dirty="0" smtClean="0">
              <a:solidFill>
                <a:schemeClr val="accent1"/>
              </a:solidFill>
            </a:endParaRPr>
          </a:p>
          <a:p>
            <a:r>
              <a:rPr lang="zh-CN" altLang="en-US" sz="1000" dirty="0" smtClean="0">
                <a:solidFill>
                  <a:schemeClr val="accent1"/>
                </a:solidFill>
              </a:rPr>
              <a:t>只视频、普通房源数量</a:t>
            </a:r>
            <a:endParaRPr lang="zh-CN" altLang="en-US" sz="1000" dirty="0">
              <a:solidFill>
                <a:schemeClr val="accent1"/>
              </a:solidFill>
            </a:endParaRPr>
          </a:p>
        </p:txBody>
      </p:sp>
      <p:sp>
        <p:nvSpPr>
          <p:cNvPr id="16" name="矩形 15"/>
          <p:cNvSpPr/>
          <p:nvPr/>
        </p:nvSpPr>
        <p:spPr>
          <a:xfrm>
            <a:off x="4856660" y="3923224"/>
            <a:ext cx="1435280" cy="403963"/>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868088" y="4002094"/>
            <a:ext cx="1526720" cy="246221"/>
          </a:xfrm>
          <a:prstGeom prst="rect">
            <a:avLst/>
          </a:prstGeom>
          <a:noFill/>
        </p:spPr>
        <p:txBody>
          <a:bodyPr wrap="square" rtlCol="0">
            <a:spAutoFit/>
          </a:bodyPr>
          <a:lstStyle/>
          <a:p>
            <a:r>
              <a:rPr lang="zh-CN" altLang="en-US" sz="1000" dirty="0" smtClean="0">
                <a:solidFill>
                  <a:schemeClr val="accent1"/>
                </a:solidFill>
              </a:rPr>
              <a:t>计算当前页所在类别</a:t>
            </a:r>
            <a:endParaRPr lang="zh-CN" altLang="en-US" sz="1000" dirty="0">
              <a:solidFill>
                <a:schemeClr val="accent1"/>
              </a:solidFill>
            </a:endParaRPr>
          </a:p>
        </p:txBody>
      </p:sp>
      <p:sp>
        <p:nvSpPr>
          <p:cNvPr id="18" name="矩形 17"/>
          <p:cNvSpPr/>
          <p:nvPr/>
        </p:nvSpPr>
        <p:spPr>
          <a:xfrm>
            <a:off x="3859527" y="4572013"/>
            <a:ext cx="72553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870955" y="4676505"/>
            <a:ext cx="818610" cy="246221"/>
          </a:xfrm>
          <a:prstGeom prst="rect">
            <a:avLst/>
          </a:prstGeom>
          <a:noFill/>
        </p:spPr>
        <p:txBody>
          <a:bodyPr wrap="square" rtlCol="0">
            <a:spAutoFit/>
          </a:bodyPr>
          <a:lstStyle/>
          <a:p>
            <a:r>
              <a:rPr lang="zh-CN" altLang="en-US" sz="1000" dirty="0" smtClean="0">
                <a:solidFill>
                  <a:schemeClr val="accent1"/>
                </a:solidFill>
              </a:rPr>
              <a:t>安选视频</a:t>
            </a:r>
            <a:endParaRPr lang="zh-CN" altLang="en-US" sz="1000" dirty="0">
              <a:solidFill>
                <a:schemeClr val="accent1"/>
              </a:solidFill>
            </a:endParaRPr>
          </a:p>
        </p:txBody>
      </p:sp>
      <p:sp>
        <p:nvSpPr>
          <p:cNvPr id="22" name="矩形 21"/>
          <p:cNvSpPr/>
          <p:nvPr/>
        </p:nvSpPr>
        <p:spPr>
          <a:xfrm>
            <a:off x="4847950" y="4567657"/>
            <a:ext cx="72553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937756" y="4672149"/>
            <a:ext cx="818610" cy="246221"/>
          </a:xfrm>
          <a:prstGeom prst="rect">
            <a:avLst/>
          </a:prstGeom>
          <a:noFill/>
        </p:spPr>
        <p:txBody>
          <a:bodyPr wrap="square" rtlCol="0">
            <a:spAutoFit/>
          </a:bodyPr>
          <a:lstStyle/>
          <a:p>
            <a:r>
              <a:rPr lang="zh-CN" altLang="en-US" sz="1000" dirty="0" smtClean="0">
                <a:solidFill>
                  <a:schemeClr val="accent1"/>
                </a:solidFill>
              </a:rPr>
              <a:t>只安选</a:t>
            </a:r>
            <a:endParaRPr lang="zh-CN" altLang="en-US" sz="1000" dirty="0">
              <a:solidFill>
                <a:schemeClr val="accent1"/>
              </a:solidFill>
            </a:endParaRPr>
          </a:p>
        </p:txBody>
      </p:sp>
      <p:sp>
        <p:nvSpPr>
          <p:cNvPr id="24" name="矩形 23"/>
          <p:cNvSpPr/>
          <p:nvPr/>
        </p:nvSpPr>
        <p:spPr>
          <a:xfrm>
            <a:off x="6756485" y="4570017"/>
            <a:ext cx="72553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756485" y="4668985"/>
            <a:ext cx="818610" cy="246221"/>
          </a:xfrm>
          <a:prstGeom prst="rect">
            <a:avLst/>
          </a:prstGeom>
          <a:noFill/>
        </p:spPr>
        <p:txBody>
          <a:bodyPr wrap="square" rtlCol="0">
            <a:spAutoFit/>
          </a:bodyPr>
          <a:lstStyle/>
          <a:p>
            <a:r>
              <a:rPr lang="zh-CN" altLang="en-US" sz="1000" dirty="0" smtClean="0">
                <a:solidFill>
                  <a:schemeClr val="accent1"/>
                </a:solidFill>
              </a:rPr>
              <a:t>普通房源</a:t>
            </a:r>
            <a:endParaRPr lang="zh-CN" altLang="en-US" sz="1000" dirty="0">
              <a:solidFill>
                <a:schemeClr val="accent1"/>
              </a:solidFill>
            </a:endParaRPr>
          </a:p>
        </p:txBody>
      </p:sp>
      <p:sp>
        <p:nvSpPr>
          <p:cNvPr id="26" name="矩形 25"/>
          <p:cNvSpPr/>
          <p:nvPr/>
        </p:nvSpPr>
        <p:spPr>
          <a:xfrm>
            <a:off x="5797187" y="4563301"/>
            <a:ext cx="725535"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900056" y="4667793"/>
            <a:ext cx="818610" cy="246221"/>
          </a:xfrm>
          <a:prstGeom prst="rect">
            <a:avLst/>
          </a:prstGeom>
          <a:noFill/>
        </p:spPr>
        <p:txBody>
          <a:bodyPr wrap="square" rtlCol="0">
            <a:spAutoFit/>
          </a:bodyPr>
          <a:lstStyle/>
          <a:p>
            <a:r>
              <a:rPr lang="zh-CN" altLang="en-US" sz="1000" dirty="0">
                <a:solidFill>
                  <a:schemeClr val="accent1"/>
                </a:solidFill>
              </a:rPr>
              <a:t>只</a:t>
            </a:r>
            <a:r>
              <a:rPr lang="zh-CN" altLang="en-US" sz="1000" dirty="0" smtClean="0">
                <a:solidFill>
                  <a:schemeClr val="accent1"/>
                </a:solidFill>
              </a:rPr>
              <a:t>视频</a:t>
            </a:r>
            <a:endParaRPr lang="zh-CN" altLang="en-US" sz="1000" dirty="0">
              <a:solidFill>
                <a:schemeClr val="accent1"/>
              </a:solidFill>
            </a:endParaRPr>
          </a:p>
        </p:txBody>
      </p:sp>
      <p:sp>
        <p:nvSpPr>
          <p:cNvPr id="28" name="菱形 27"/>
          <p:cNvSpPr/>
          <p:nvPr/>
        </p:nvSpPr>
        <p:spPr>
          <a:xfrm>
            <a:off x="3967857" y="5299178"/>
            <a:ext cx="469737" cy="515983"/>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041328" y="5379727"/>
            <a:ext cx="338554" cy="365761"/>
          </a:xfrm>
          <a:prstGeom prst="rect">
            <a:avLst/>
          </a:prstGeom>
          <a:noFill/>
        </p:spPr>
        <p:txBody>
          <a:bodyPr vert="eaVert" wrap="square" rtlCol="0">
            <a:spAutoFit/>
          </a:bodyPr>
          <a:lstStyle/>
          <a:p>
            <a:r>
              <a:rPr lang="zh-CN" altLang="en-US" sz="1000" dirty="0">
                <a:solidFill>
                  <a:schemeClr val="accent1"/>
                </a:solidFill>
              </a:rPr>
              <a:t>足够</a:t>
            </a:r>
          </a:p>
        </p:txBody>
      </p:sp>
      <p:sp>
        <p:nvSpPr>
          <p:cNvPr id="30" name="菱形 29"/>
          <p:cNvSpPr/>
          <p:nvPr/>
        </p:nvSpPr>
        <p:spPr>
          <a:xfrm>
            <a:off x="4969345" y="5307885"/>
            <a:ext cx="469737" cy="515983"/>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042816" y="5388434"/>
            <a:ext cx="338554" cy="365761"/>
          </a:xfrm>
          <a:prstGeom prst="rect">
            <a:avLst/>
          </a:prstGeom>
          <a:noFill/>
        </p:spPr>
        <p:txBody>
          <a:bodyPr vert="eaVert" wrap="square" rtlCol="0">
            <a:spAutoFit/>
          </a:bodyPr>
          <a:lstStyle/>
          <a:p>
            <a:r>
              <a:rPr lang="zh-CN" altLang="en-US" sz="1000" dirty="0">
                <a:solidFill>
                  <a:schemeClr val="accent1"/>
                </a:solidFill>
              </a:rPr>
              <a:t>足够</a:t>
            </a:r>
          </a:p>
        </p:txBody>
      </p:sp>
      <p:sp>
        <p:nvSpPr>
          <p:cNvPr id="32" name="菱形 31"/>
          <p:cNvSpPr/>
          <p:nvPr/>
        </p:nvSpPr>
        <p:spPr>
          <a:xfrm>
            <a:off x="5922932" y="5294822"/>
            <a:ext cx="469737" cy="515983"/>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996403" y="5375371"/>
            <a:ext cx="338554" cy="365761"/>
          </a:xfrm>
          <a:prstGeom prst="rect">
            <a:avLst/>
          </a:prstGeom>
          <a:noFill/>
        </p:spPr>
        <p:txBody>
          <a:bodyPr vert="eaVert" wrap="square" rtlCol="0">
            <a:spAutoFit/>
          </a:bodyPr>
          <a:lstStyle/>
          <a:p>
            <a:r>
              <a:rPr lang="zh-CN" altLang="en-US" sz="1000" dirty="0">
                <a:solidFill>
                  <a:schemeClr val="accent1"/>
                </a:solidFill>
              </a:rPr>
              <a:t>足够</a:t>
            </a:r>
          </a:p>
        </p:txBody>
      </p:sp>
      <p:sp>
        <p:nvSpPr>
          <p:cNvPr id="34" name="菱形 33"/>
          <p:cNvSpPr/>
          <p:nvPr/>
        </p:nvSpPr>
        <p:spPr>
          <a:xfrm>
            <a:off x="6863463" y="5294822"/>
            <a:ext cx="469737" cy="515983"/>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6936934" y="5375371"/>
            <a:ext cx="338554" cy="365761"/>
          </a:xfrm>
          <a:prstGeom prst="rect">
            <a:avLst/>
          </a:prstGeom>
          <a:noFill/>
        </p:spPr>
        <p:txBody>
          <a:bodyPr vert="eaVert" wrap="square" rtlCol="0">
            <a:spAutoFit/>
          </a:bodyPr>
          <a:lstStyle/>
          <a:p>
            <a:r>
              <a:rPr lang="zh-CN" altLang="en-US" sz="1000" dirty="0">
                <a:solidFill>
                  <a:schemeClr val="accent1"/>
                </a:solidFill>
              </a:rPr>
              <a:t>足够</a:t>
            </a:r>
          </a:p>
        </p:txBody>
      </p:sp>
      <p:cxnSp>
        <p:nvCxnSpPr>
          <p:cNvPr id="37" name="肘形连接符 36"/>
          <p:cNvCxnSpPr>
            <a:stCxn id="28" idx="3"/>
          </p:cNvCxnSpPr>
          <p:nvPr/>
        </p:nvCxnSpPr>
        <p:spPr>
          <a:xfrm flipV="1">
            <a:off x="4437594" y="4441373"/>
            <a:ext cx="237274" cy="111579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2" name="肘形连接符 41"/>
          <p:cNvCxnSpPr>
            <a:endCxn id="22" idx="0"/>
          </p:cNvCxnSpPr>
          <p:nvPr/>
        </p:nvCxnSpPr>
        <p:spPr>
          <a:xfrm>
            <a:off x="4674868" y="4441373"/>
            <a:ext cx="535850" cy="126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42"/>
          <p:cNvCxnSpPr/>
          <p:nvPr/>
        </p:nvCxnSpPr>
        <p:spPr>
          <a:xfrm flipV="1">
            <a:off x="5439081" y="4450080"/>
            <a:ext cx="237274" cy="111579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肘形连接符 43"/>
          <p:cNvCxnSpPr/>
          <p:nvPr/>
        </p:nvCxnSpPr>
        <p:spPr>
          <a:xfrm>
            <a:off x="5676355" y="4450080"/>
            <a:ext cx="535850" cy="126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44"/>
          <p:cNvCxnSpPr/>
          <p:nvPr/>
        </p:nvCxnSpPr>
        <p:spPr>
          <a:xfrm flipV="1">
            <a:off x="6379607" y="4423954"/>
            <a:ext cx="237274" cy="111579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6" name="肘形连接符 45"/>
          <p:cNvCxnSpPr/>
          <p:nvPr/>
        </p:nvCxnSpPr>
        <p:spPr>
          <a:xfrm>
            <a:off x="6616881" y="4423954"/>
            <a:ext cx="535850" cy="126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16" idx="1"/>
            <a:endCxn id="18" idx="0"/>
          </p:cNvCxnSpPr>
          <p:nvPr/>
        </p:nvCxnSpPr>
        <p:spPr>
          <a:xfrm rot="10800000" flipV="1">
            <a:off x="4222296" y="4125205"/>
            <a:ext cx="634365" cy="4468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16" idx="2"/>
            <a:endCxn id="22" idx="0"/>
          </p:cNvCxnSpPr>
          <p:nvPr/>
        </p:nvCxnSpPr>
        <p:spPr>
          <a:xfrm rot="5400000">
            <a:off x="5272274" y="4265631"/>
            <a:ext cx="240470" cy="3635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747653" y="4308085"/>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6290304" y="4125204"/>
            <a:ext cx="10080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7298304" y="4125204"/>
            <a:ext cx="0" cy="44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18" idx="2"/>
            <a:endCxn id="28" idx="0"/>
          </p:cNvCxnSpPr>
          <p:nvPr/>
        </p:nvCxnSpPr>
        <p:spPr>
          <a:xfrm flipH="1">
            <a:off x="4202726" y="4975976"/>
            <a:ext cx="19569" cy="32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22" idx="2"/>
            <a:endCxn id="30" idx="0"/>
          </p:cNvCxnSpPr>
          <p:nvPr/>
        </p:nvCxnSpPr>
        <p:spPr>
          <a:xfrm flipH="1">
            <a:off x="5204214" y="4971620"/>
            <a:ext cx="6504" cy="336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26" idx="2"/>
            <a:endCxn id="32" idx="0"/>
          </p:cNvCxnSpPr>
          <p:nvPr/>
        </p:nvCxnSpPr>
        <p:spPr>
          <a:xfrm flipH="1">
            <a:off x="6157801" y="4967264"/>
            <a:ext cx="2154" cy="327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24" idx="2"/>
            <a:endCxn id="34" idx="0"/>
          </p:cNvCxnSpPr>
          <p:nvPr/>
        </p:nvCxnSpPr>
        <p:spPr>
          <a:xfrm flipH="1">
            <a:off x="7098332" y="4973980"/>
            <a:ext cx="20921" cy="320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4913268" y="6056824"/>
            <a:ext cx="1240971" cy="4039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p:cNvSpPr txBox="1"/>
          <p:nvPr/>
        </p:nvSpPr>
        <p:spPr>
          <a:xfrm>
            <a:off x="5024843" y="6149249"/>
            <a:ext cx="2325188" cy="246221"/>
          </a:xfrm>
          <a:prstGeom prst="rect">
            <a:avLst/>
          </a:prstGeom>
          <a:noFill/>
        </p:spPr>
        <p:txBody>
          <a:bodyPr wrap="square" rtlCol="0">
            <a:spAutoFit/>
          </a:bodyPr>
          <a:lstStyle/>
          <a:p>
            <a:r>
              <a:rPr lang="zh-CN" altLang="en-US" sz="1000" dirty="0" smtClean="0">
                <a:solidFill>
                  <a:schemeClr val="accent1"/>
                </a:solidFill>
              </a:rPr>
              <a:t>查房源实体列表</a:t>
            </a:r>
            <a:endParaRPr lang="zh-CN" altLang="en-US" sz="1000" dirty="0">
              <a:solidFill>
                <a:schemeClr val="accent1"/>
              </a:solidFill>
            </a:endParaRPr>
          </a:p>
        </p:txBody>
      </p:sp>
      <p:sp>
        <p:nvSpPr>
          <p:cNvPr id="94" name="文本框 93"/>
          <p:cNvSpPr txBox="1"/>
          <p:nvPr/>
        </p:nvSpPr>
        <p:spPr>
          <a:xfrm>
            <a:off x="4998717" y="2021378"/>
            <a:ext cx="2325188" cy="246221"/>
          </a:xfrm>
          <a:prstGeom prst="rect">
            <a:avLst/>
          </a:prstGeom>
          <a:noFill/>
        </p:spPr>
        <p:txBody>
          <a:bodyPr wrap="square" rtlCol="0">
            <a:spAutoFit/>
          </a:bodyPr>
          <a:lstStyle/>
          <a:p>
            <a:r>
              <a:rPr lang="zh-CN" altLang="en-US" sz="1000" dirty="0" smtClean="0">
                <a:solidFill>
                  <a:schemeClr val="accent1"/>
                </a:solidFill>
              </a:rPr>
              <a:t>查</a:t>
            </a:r>
            <a:r>
              <a:rPr lang="en-US" altLang="zh-CN" sz="1000" dirty="0" smtClean="0">
                <a:solidFill>
                  <a:schemeClr val="accent1"/>
                </a:solidFill>
              </a:rPr>
              <a:t>memcache</a:t>
            </a:r>
            <a:r>
              <a:rPr lang="zh-CN" altLang="en-US" sz="1000" dirty="0" smtClean="0">
                <a:solidFill>
                  <a:schemeClr val="accent1"/>
                </a:solidFill>
              </a:rPr>
              <a:t>缓存</a:t>
            </a:r>
            <a:endParaRPr lang="zh-CN" altLang="en-US" sz="1000" dirty="0">
              <a:solidFill>
                <a:schemeClr val="accent1"/>
              </a:solidFill>
            </a:endParaRPr>
          </a:p>
        </p:txBody>
      </p:sp>
      <p:cxnSp>
        <p:nvCxnSpPr>
          <p:cNvPr id="95" name="直接箭头连接符 94"/>
          <p:cNvCxnSpPr/>
          <p:nvPr/>
        </p:nvCxnSpPr>
        <p:spPr>
          <a:xfrm>
            <a:off x="5547359" y="1145178"/>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5556066" y="1780907"/>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5564773" y="2377446"/>
            <a:ext cx="0" cy="14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5577836" y="3174281"/>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5564776" y="3127366"/>
            <a:ext cx="357051" cy="254928"/>
          </a:xfrm>
          <a:prstGeom prst="rect">
            <a:avLst/>
          </a:prstGeom>
          <a:noFill/>
        </p:spPr>
        <p:txBody>
          <a:bodyPr wrap="square" rtlCol="0">
            <a:spAutoFit/>
          </a:bodyPr>
          <a:lstStyle/>
          <a:p>
            <a:r>
              <a:rPr lang="zh-CN" altLang="en-US" sz="1000" dirty="0">
                <a:solidFill>
                  <a:schemeClr val="accent1"/>
                </a:solidFill>
              </a:rPr>
              <a:t>是</a:t>
            </a:r>
          </a:p>
        </p:txBody>
      </p:sp>
      <p:sp>
        <p:nvSpPr>
          <p:cNvPr id="100" name="文本框 99"/>
          <p:cNvSpPr txBox="1"/>
          <p:nvPr/>
        </p:nvSpPr>
        <p:spPr>
          <a:xfrm>
            <a:off x="4310745" y="3153489"/>
            <a:ext cx="357051" cy="254928"/>
          </a:xfrm>
          <a:prstGeom prst="rect">
            <a:avLst/>
          </a:prstGeom>
          <a:noFill/>
        </p:spPr>
        <p:txBody>
          <a:bodyPr wrap="square" rtlCol="0">
            <a:spAutoFit/>
          </a:bodyPr>
          <a:lstStyle/>
          <a:p>
            <a:r>
              <a:rPr lang="zh-CN" altLang="en-US" sz="1000" dirty="0" smtClean="0">
                <a:solidFill>
                  <a:schemeClr val="accent1"/>
                </a:solidFill>
              </a:rPr>
              <a:t>否</a:t>
            </a:r>
            <a:endParaRPr lang="zh-CN" altLang="en-US" sz="1000" dirty="0">
              <a:solidFill>
                <a:schemeClr val="accent1"/>
              </a:solidFill>
            </a:endParaRPr>
          </a:p>
        </p:txBody>
      </p:sp>
      <p:cxnSp>
        <p:nvCxnSpPr>
          <p:cNvPr id="104" name="肘形连接符 103"/>
          <p:cNvCxnSpPr/>
          <p:nvPr/>
        </p:nvCxnSpPr>
        <p:spPr>
          <a:xfrm rot="10800000" flipV="1">
            <a:off x="4598125" y="2846718"/>
            <a:ext cx="674914" cy="9720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0" name="肘形连接符 109"/>
          <p:cNvCxnSpPr>
            <a:endCxn id="16" idx="0"/>
          </p:cNvCxnSpPr>
          <p:nvPr/>
        </p:nvCxnSpPr>
        <p:spPr>
          <a:xfrm>
            <a:off x="4598124" y="3818719"/>
            <a:ext cx="976176" cy="1045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5521234" y="1111327"/>
            <a:ext cx="722282" cy="246221"/>
          </a:xfrm>
          <a:prstGeom prst="rect">
            <a:avLst/>
          </a:prstGeom>
          <a:noFill/>
        </p:spPr>
        <p:txBody>
          <a:bodyPr wrap="square" rtlCol="0">
            <a:spAutoFit/>
          </a:bodyPr>
          <a:lstStyle/>
          <a:p>
            <a:r>
              <a:rPr lang="zh-CN" altLang="en-US" sz="1000" dirty="0">
                <a:solidFill>
                  <a:schemeClr val="accent1"/>
                </a:solidFill>
              </a:rPr>
              <a:t>通过</a:t>
            </a:r>
          </a:p>
        </p:txBody>
      </p:sp>
      <p:cxnSp>
        <p:nvCxnSpPr>
          <p:cNvPr id="113" name="肘形连接符 112"/>
          <p:cNvCxnSpPr>
            <a:stCxn id="8" idx="1"/>
          </p:cNvCxnSpPr>
          <p:nvPr/>
        </p:nvCxnSpPr>
        <p:spPr>
          <a:xfrm rot="10800000">
            <a:off x="4689565" y="235132"/>
            <a:ext cx="561704" cy="5943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文本框 113"/>
          <p:cNvSpPr txBox="1"/>
          <p:nvPr/>
        </p:nvSpPr>
        <p:spPr>
          <a:xfrm>
            <a:off x="4746171" y="845714"/>
            <a:ext cx="722282" cy="246221"/>
          </a:xfrm>
          <a:prstGeom prst="rect">
            <a:avLst/>
          </a:prstGeom>
          <a:noFill/>
        </p:spPr>
        <p:txBody>
          <a:bodyPr wrap="square" rtlCol="0">
            <a:spAutoFit/>
          </a:bodyPr>
          <a:lstStyle/>
          <a:p>
            <a:r>
              <a:rPr lang="zh-CN" altLang="en-US" sz="1000" dirty="0">
                <a:solidFill>
                  <a:schemeClr val="accent1"/>
                </a:solidFill>
              </a:rPr>
              <a:t>拦截</a:t>
            </a:r>
          </a:p>
        </p:txBody>
      </p:sp>
      <p:sp>
        <p:nvSpPr>
          <p:cNvPr id="116" name="文本框 115"/>
          <p:cNvSpPr txBox="1"/>
          <p:nvPr/>
        </p:nvSpPr>
        <p:spPr>
          <a:xfrm>
            <a:off x="5586546" y="2365364"/>
            <a:ext cx="357051" cy="254928"/>
          </a:xfrm>
          <a:prstGeom prst="rect">
            <a:avLst/>
          </a:prstGeom>
          <a:noFill/>
        </p:spPr>
        <p:txBody>
          <a:bodyPr wrap="square" rtlCol="0">
            <a:spAutoFit/>
          </a:bodyPr>
          <a:lstStyle/>
          <a:p>
            <a:r>
              <a:rPr lang="zh-CN" altLang="en-US" sz="1000" dirty="0" smtClean="0">
                <a:solidFill>
                  <a:schemeClr val="accent1"/>
                </a:solidFill>
              </a:rPr>
              <a:t>无</a:t>
            </a:r>
            <a:endParaRPr lang="zh-CN" altLang="en-US" sz="1000" dirty="0">
              <a:solidFill>
                <a:schemeClr val="accent1"/>
              </a:solidFill>
            </a:endParaRPr>
          </a:p>
        </p:txBody>
      </p:sp>
      <p:cxnSp>
        <p:nvCxnSpPr>
          <p:cNvPr id="118" name="肘形连接符 117"/>
          <p:cNvCxnSpPr>
            <a:stCxn id="115" idx="1"/>
          </p:cNvCxnSpPr>
          <p:nvPr/>
        </p:nvCxnSpPr>
        <p:spPr>
          <a:xfrm rot="10800000">
            <a:off x="3864968" y="235131"/>
            <a:ext cx="658049" cy="19224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4019007" y="1934287"/>
            <a:ext cx="357051" cy="246221"/>
          </a:xfrm>
          <a:prstGeom prst="rect">
            <a:avLst/>
          </a:prstGeom>
          <a:noFill/>
        </p:spPr>
        <p:txBody>
          <a:bodyPr wrap="square" rtlCol="0">
            <a:spAutoFit/>
          </a:bodyPr>
          <a:lstStyle/>
          <a:p>
            <a:r>
              <a:rPr lang="zh-CN" altLang="en-US" sz="1000" dirty="0">
                <a:solidFill>
                  <a:schemeClr val="accent1"/>
                </a:solidFill>
              </a:rPr>
              <a:t>有</a:t>
            </a:r>
          </a:p>
        </p:txBody>
      </p:sp>
      <p:cxnSp>
        <p:nvCxnSpPr>
          <p:cNvPr id="122" name="肘形连接符 121"/>
          <p:cNvCxnSpPr>
            <a:stCxn id="28" idx="2"/>
            <a:endCxn id="91" idx="0"/>
          </p:cNvCxnSpPr>
          <p:nvPr/>
        </p:nvCxnSpPr>
        <p:spPr>
          <a:xfrm rot="16200000" flipH="1">
            <a:off x="4747409" y="5270478"/>
            <a:ext cx="241663" cy="13310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肘形连接符 123"/>
          <p:cNvCxnSpPr>
            <a:stCxn id="30" idx="2"/>
            <a:endCxn id="91" idx="0"/>
          </p:cNvCxnSpPr>
          <p:nvPr/>
        </p:nvCxnSpPr>
        <p:spPr>
          <a:xfrm rot="16200000" flipH="1">
            <a:off x="5252506" y="5775576"/>
            <a:ext cx="232956" cy="3295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肘形连接符 125"/>
          <p:cNvCxnSpPr>
            <a:stCxn id="32" idx="2"/>
            <a:endCxn id="91" idx="0"/>
          </p:cNvCxnSpPr>
          <p:nvPr/>
        </p:nvCxnSpPr>
        <p:spPr>
          <a:xfrm rot="5400000">
            <a:off x="5722769" y="5621791"/>
            <a:ext cx="246019" cy="6240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肘形连接符 127"/>
          <p:cNvCxnSpPr>
            <a:stCxn id="34" idx="2"/>
            <a:endCxn id="91" idx="0"/>
          </p:cNvCxnSpPr>
          <p:nvPr/>
        </p:nvCxnSpPr>
        <p:spPr>
          <a:xfrm rot="5400000">
            <a:off x="6193034" y="5151525"/>
            <a:ext cx="246019" cy="15645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5534297" y="6461773"/>
            <a:ext cx="0" cy="261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0" y="695645"/>
            <a:ext cx="432159" cy="489784"/>
            <a:chOff x="202866" y="341874"/>
            <a:chExt cx="576212" cy="653045"/>
          </a:xfrm>
        </p:grpSpPr>
        <p:sp>
          <p:nvSpPr>
            <p:cNvPr id="68" name="矩形 67"/>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矩形 68"/>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71" name="图片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72" name="组合 71"/>
          <p:cNvGrpSpPr/>
          <p:nvPr/>
        </p:nvGrpSpPr>
        <p:grpSpPr>
          <a:xfrm>
            <a:off x="8501205" y="781493"/>
            <a:ext cx="491490" cy="318085"/>
            <a:chOff x="3017520" y="601990"/>
            <a:chExt cx="491490" cy="414010"/>
          </a:xfrm>
        </p:grpSpPr>
        <p:sp>
          <p:nvSpPr>
            <p:cNvPr id="73" name="燕尾形 72"/>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燕尾形 73"/>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6" name="燕尾形 75"/>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4" name="矩形 83"/>
          <p:cNvSpPr/>
          <p:nvPr/>
        </p:nvSpPr>
        <p:spPr>
          <a:xfrm>
            <a:off x="587287" y="769909"/>
            <a:ext cx="2940081" cy="369332"/>
          </a:xfrm>
          <a:prstGeom prst="rect">
            <a:avLst/>
          </a:prstGeom>
        </p:spPr>
        <p:txBody>
          <a:bodyPr wrap="square">
            <a:spAutoFit/>
          </a:bodyPr>
          <a:lstStyle/>
          <a:p>
            <a:r>
              <a:rPr lang="zh-CN" altLang="en-US" dirty="0"/>
              <a:t>小程序二手房列表调用过程</a:t>
            </a:r>
            <a:endParaRPr lang="zh-CN" altLang="en-US" b="1" dirty="0"/>
          </a:p>
        </p:txBody>
      </p:sp>
      <p:sp>
        <p:nvSpPr>
          <p:cNvPr id="85" name="文本框 84"/>
          <p:cNvSpPr txBox="1"/>
          <p:nvPr/>
        </p:nvSpPr>
        <p:spPr>
          <a:xfrm>
            <a:off x="4384761" y="5265320"/>
            <a:ext cx="357051" cy="254928"/>
          </a:xfrm>
          <a:prstGeom prst="rect">
            <a:avLst/>
          </a:prstGeom>
          <a:noFill/>
        </p:spPr>
        <p:txBody>
          <a:bodyPr wrap="square" rtlCol="0">
            <a:spAutoFit/>
          </a:bodyPr>
          <a:lstStyle/>
          <a:p>
            <a:r>
              <a:rPr lang="zh-CN" altLang="en-US" sz="1000" dirty="0">
                <a:solidFill>
                  <a:schemeClr val="accent1"/>
                </a:solidFill>
              </a:rPr>
              <a:t>否</a:t>
            </a:r>
          </a:p>
        </p:txBody>
      </p:sp>
      <p:sp>
        <p:nvSpPr>
          <p:cNvPr id="87" name="文本框 86"/>
          <p:cNvSpPr txBox="1"/>
          <p:nvPr/>
        </p:nvSpPr>
        <p:spPr>
          <a:xfrm>
            <a:off x="5373184" y="5326279"/>
            <a:ext cx="357051" cy="254928"/>
          </a:xfrm>
          <a:prstGeom prst="rect">
            <a:avLst/>
          </a:prstGeom>
          <a:noFill/>
        </p:spPr>
        <p:txBody>
          <a:bodyPr wrap="square" rtlCol="0">
            <a:spAutoFit/>
          </a:bodyPr>
          <a:lstStyle/>
          <a:p>
            <a:r>
              <a:rPr lang="zh-CN" altLang="en-US" sz="1000" dirty="0">
                <a:solidFill>
                  <a:schemeClr val="accent1"/>
                </a:solidFill>
              </a:rPr>
              <a:t>否</a:t>
            </a:r>
          </a:p>
        </p:txBody>
      </p:sp>
      <p:sp>
        <p:nvSpPr>
          <p:cNvPr id="89" name="文本框 88"/>
          <p:cNvSpPr txBox="1"/>
          <p:nvPr/>
        </p:nvSpPr>
        <p:spPr>
          <a:xfrm>
            <a:off x="6352900" y="5339342"/>
            <a:ext cx="357051" cy="254928"/>
          </a:xfrm>
          <a:prstGeom prst="rect">
            <a:avLst/>
          </a:prstGeom>
          <a:noFill/>
        </p:spPr>
        <p:txBody>
          <a:bodyPr wrap="square" rtlCol="0">
            <a:spAutoFit/>
          </a:bodyPr>
          <a:lstStyle/>
          <a:p>
            <a:r>
              <a:rPr lang="zh-CN" altLang="en-US" sz="1000" dirty="0">
                <a:solidFill>
                  <a:schemeClr val="accent1"/>
                </a:solidFill>
              </a:rPr>
              <a:t>否</a:t>
            </a:r>
          </a:p>
        </p:txBody>
      </p:sp>
      <p:cxnSp>
        <p:nvCxnSpPr>
          <p:cNvPr id="6" name="肘形连接符 5"/>
          <p:cNvCxnSpPr>
            <a:stCxn id="34" idx="3"/>
          </p:cNvCxnSpPr>
          <p:nvPr/>
        </p:nvCxnSpPr>
        <p:spPr>
          <a:xfrm flipH="1">
            <a:off x="5586546" y="5552814"/>
            <a:ext cx="1746654" cy="390786"/>
          </a:xfrm>
          <a:prstGeom prst="bentConnector3">
            <a:avLst>
              <a:gd name="adj1" fmla="val -13088"/>
            </a:avLst>
          </a:prstGeom>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7328586" y="5336629"/>
            <a:ext cx="822637" cy="246221"/>
          </a:xfrm>
          <a:prstGeom prst="rect">
            <a:avLst/>
          </a:prstGeom>
          <a:noFill/>
        </p:spPr>
        <p:txBody>
          <a:bodyPr wrap="square" rtlCol="0">
            <a:spAutoFit/>
          </a:bodyPr>
          <a:lstStyle/>
          <a:p>
            <a:r>
              <a:rPr lang="zh-CN" altLang="en-US" sz="1000" dirty="0" smtClean="0">
                <a:solidFill>
                  <a:schemeClr val="accent1"/>
                </a:solidFill>
              </a:rPr>
              <a:t>否</a:t>
            </a:r>
            <a:endParaRPr lang="zh-CN" altLang="en-US" sz="1000" dirty="0">
              <a:solidFill>
                <a:schemeClr val="accent1"/>
              </a:solidFill>
            </a:endParaRPr>
          </a:p>
        </p:txBody>
      </p:sp>
      <p:cxnSp>
        <p:nvCxnSpPr>
          <p:cNvPr id="83" name="直接箭头连接符 82"/>
          <p:cNvCxnSpPr/>
          <p:nvPr/>
        </p:nvCxnSpPr>
        <p:spPr>
          <a:xfrm>
            <a:off x="5586543" y="3731628"/>
            <a:ext cx="0" cy="1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5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p:tgtEl>
                                          <p:spTgt spid="67"/>
                                        </p:tgtEl>
                                        <p:attrNameLst>
                                          <p:attrName>ppt_x</p:attrName>
                                        </p:attrNameLst>
                                      </p:cBhvr>
                                      <p:tavLst>
                                        <p:tav tm="0">
                                          <p:val>
                                            <p:strVal val="#ppt_x-#ppt_w*1.125000"/>
                                          </p:val>
                                        </p:tav>
                                        <p:tav tm="100000">
                                          <p:val>
                                            <p:strVal val="#ppt_x"/>
                                          </p:val>
                                        </p:tav>
                                      </p:tavLst>
                                    </p:anim>
                                    <p:animEffect transition="in" filter="wipe(right)">
                                      <p:cBhvr>
                                        <p:cTn id="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58549" y="963970"/>
            <a:ext cx="4127864" cy="2620211"/>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802782" y="2085700"/>
            <a:ext cx="1807029" cy="409306"/>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4598138" y="1287777"/>
            <a:ext cx="204868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064042" y="1407416"/>
            <a:ext cx="2325188" cy="246221"/>
          </a:xfrm>
          <a:prstGeom prst="rect">
            <a:avLst/>
          </a:prstGeom>
          <a:noFill/>
        </p:spPr>
        <p:txBody>
          <a:bodyPr wrap="square" rtlCol="0">
            <a:spAutoFit/>
          </a:bodyPr>
          <a:lstStyle/>
          <a:p>
            <a:r>
              <a:rPr lang="zh-CN" altLang="en-US" sz="1000" dirty="0" smtClean="0">
                <a:solidFill>
                  <a:schemeClr val="accent1"/>
                </a:solidFill>
              </a:rPr>
              <a:t>小区参数值为整数</a:t>
            </a:r>
            <a:endParaRPr lang="zh-CN" altLang="en-US" sz="1000" dirty="0">
              <a:solidFill>
                <a:schemeClr val="accent1"/>
              </a:solidFill>
            </a:endParaRPr>
          </a:p>
        </p:txBody>
      </p:sp>
      <p:sp>
        <p:nvSpPr>
          <p:cNvPr id="6" name="文本框 5"/>
          <p:cNvSpPr txBox="1"/>
          <p:nvPr/>
        </p:nvSpPr>
        <p:spPr>
          <a:xfrm>
            <a:off x="4811489" y="2186836"/>
            <a:ext cx="2325188" cy="246221"/>
          </a:xfrm>
          <a:prstGeom prst="rect">
            <a:avLst/>
          </a:prstGeom>
          <a:noFill/>
        </p:spPr>
        <p:txBody>
          <a:bodyPr wrap="square" rtlCol="0">
            <a:spAutoFit/>
          </a:bodyPr>
          <a:lstStyle/>
          <a:p>
            <a:r>
              <a:rPr lang="zh-CN" altLang="en-US" sz="1000" dirty="0">
                <a:solidFill>
                  <a:schemeClr val="accent1"/>
                </a:solidFill>
              </a:rPr>
              <a:t>热数据</a:t>
            </a:r>
            <a:r>
              <a:rPr lang="zh-CN" altLang="en-US" sz="1000" dirty="0" smtClean="0">
                <a:solidFill>
                  <a:schemeClr val="accent1"/>
                </a:solidFill>
              </a:rPr>
              <a:t>内存缓存工具取小区名</a:t>
            </a:r>
            <a:endParaRPr lang="zh-CN" altLang="en-US" sz="1000" dirty="0">
              <a:solidFill>
                <a:schemeClr val="accent1"/>
              </a:solidFill>
            </a:endParaRPr>
          </a:p>
        </p:txBody>
      </p:sp>
      <p:sp>
        <p:nvSpPr>
          <p:cNvPr id="7" name="矩形 6"/>
          <p:cNvSpPr/>
          <p:nvPr/>
        </p:nvSpPr>
        <p:spPr>
          <a:xfrm>
            <a:off x="4942119" y="2904306"/>
            <a:ext cx="1454331" cy="40930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924700" y="3005442"/>
            <a:ext cx="2325188" cy="246221"/>
          </a:xfrm>
          <a:prstGeom prst="rect">
            <a:avLst/>
          </a:prstGeom>
          <a:noFill/>
        </p:spPr>
        <p:txBody>
          <a:bodyPr wrap="square" rtlCol="0">
            <a:spAutoFit/>
          </a:bodyPr>
          <a:lstStyle/>
          <a:p>
            <a:r>
              <a:rPr lang="zh-CN" altLang="en-US" sz="1000" dirty="0" smtClean="0">
                <a:solidFill>
                  <a:schemeClr val="accent1"/>
                </a:solidFill>
              </a:rPr>
              <a:t>封装总价、厅室、面积</a:t>
            </a:r>
            <a:r>
              <a:rPr lang="en-US" altLang="zh-CN" sz="1000" dirty="0" smtClean="0">
                <a:solidFill>
                  <a:schemeClr val="accent1"/>
                </a:solidFill>
              </a:rPr>
              <a:t>…</a:t>
            </a:r>
            <a:endParaRPr lang="zh-CN" altLang="en-US" sz="1000" dirty="0">
              <a:solidFill>
                <a:schemeClr val="accent1"/>
              </a:solidFill>
            </a:endParaRPr>
          </a:p>
        </p:txBody>
      </p:sp>
      <p:sp>
        <p:nvSpPr>
          <p:cNvPr id="9" name="矩形 8"/>
          <p:cNvSpPr/>
          <p:nvPr/>
        </p:nvSpPr>
        <p:spPr>
          <a:xfrm>
            <a:off x="4759237" y="5725886"/>
            <a:ext cx="1968141" cy="409306"/>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767944" y="5827022"/>
            <a:ext cx="2325188" cy="246221"/>
          </a:xfrm>
          <a:prstGeom prst="rect">
            <a:avLst/>
          </a:prstGeom>
          <a:noFill/>
        </p:spPr>
        <p:txBody>
          <a:bodyPr wrap="square" rtlCol="0">
            <a:spAutoFit/>
          </a:bodyPr>
          <a:lstStyle/>
          <a:p>
            <a:r>
              <a:rPr lang="zh-CN" altLang="en-US" sz="1000" dirty="0">
                <a:solidFill>
                  <a:schemeClr val="accent1"/>
                </a:solidFill>
              </a:rPr>
              <a:t>热数据</a:t>
            </a:r>
            <a:r>
              <a:rPr lang="zh-CN" altLang="en-US" sz="1000" dirty="0" smtClean="0">
                <a:solidFill>
                  <a:schemeClr val="accent1"/>
                </a:solidFill>
              </a:rPr>
              <a:t>内存缓存工具取地域</a:t>
            </a:r>
            <a:r>
              <a:rPr lang="en-US" altLang="zh-CN" sz="1000" dirty="0" smtClean="0">
                <a:solidFill>
                  <a:schemeClr val="accent1"/>
                </a:solidFill>
              </a:rPr>
              <a:t>-</a:t>
            </a:r>
            <a:r>
              <a:rPr lang="zh-CN" altLang="en-US" sz="1000" dirty="0" smtClean="0">
                <a:solidFill>
                  <a:schemeClr val="accent1"/>
                </a:solidFill>
              </a:rPr>
              <a:t>商圈</a:t>
            </a:r>
            <a:endParaRPr lang="zh-CN" altLang="en-US" sz="1000" dirty="0">
              <a:solidFill>
                <a:schemeClr val="accent1"/>
              </a:solidFill>
            </a:endParaRPr>
          </a:p>
        </p:txBody>
      </p:sp>
      <p:sp>
        <p:nvSpPr>
          <p:cNvPr id="11" name="矩形 10"/>
          <p:cNvSpPr/>
          <p:nvPr/>
        </p:nvSpPr>
        <p:spPr>
          <a:xfrm>
            <a:off x="4933407" y="3958038"/>
            <a:ext cx="1598029" cy="54429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59532" y="4075613"/>
            <a:ext cx="2325188" cy="400110"/>
          </a:xfrm>
          <a:prstGeom prst="rect">
            <a:avLst/>
          </a:prstGeom>
          <a:noFill/>
        </p:spPr>
        <p:txBody>
          <a:bodyPr wrap="square" rtlCol="0">
            <a:spAutoFit/>
          </a:bodyPr>
          <a:lstStyle/>
          <a:p>
            <a:r>
              <a:rPr lang="zh-CN" altLang="en-US" sz="1000" dirty="0" smtClean="0">
                <a:solidFill>
                  <a:schemeClr val="accent1"/>
                </a:solidFill>
              </a:rPr>
              <a:t>提小区</a:t>
            </a:r>
            <a:r>
              <a:rPr lang="en-US" altLang="zh-CN" sz="1000" dirty="0" smtClean="0">
                <a:solidFill>
                  <a:schemeClr val="accent1"/>
                </a:solidFill>
              </a:rPr>
              <a:t>id</a:t>
            </a:r>
            <a:r>
              <a:rPr lang="zh-CN" altLang="en-US" sz="1000" dirty="0">
                <a:solidFill>
                  <a:schemeClr val="accent1"/>
                </a:solidFill>
              </a:rPr>
              <a:t>查</a:t>
            </a:r>
            <a:r>
              <a:rPr lang="zh-CN" altLang="en-US" sz="1000" dirty="0" smtClean="0">
                <a:solidFill>
                  <a:schemeClr val="accent1"/>
                </a:solidFill>
              </a:rPr>
              <a:t>小区附近地铁、</a:t>
            </a:r>
            <a:endParaRPr lang="en-US" altLang="zh-CN" sz="1000" dirty="0" smtClean="0">
              <a:solidFill>
                <a:schemeClr val="accent1"/>
              </a:solidFill>
            </a:endParaRPr>
          </a:p>
          <a:p>
            <a:r>
              <a:rPr lang="en-US" altLang="zh-CN" sz="1000" dirty="0" smtClean="0">
                <a:solidFill>
                  <a:schemeClr val="accent1"/>
                </a:solidFill>
              </a:rPr>
              <a:t>         </a:t>
            </a:r>
            <a:r>
              <a:rPr lang="zh-CN" altLang="en-US" sz="1000" dirty="0" smtClean="0">
                <a:solidFill>
                  <a:schemeClr val="accent1"/>
                </a:solidFill>
              </a:rPr>
              <a:t>计算离我距离</a:t>
            </a:r>
            <a:endParaRPr lang="zh-CN" altLang="en-US" sz="1000" dirty="0">
              <a:solidFill>
                <a:schemeClr val="accent1"/>
              </a:solidFill>
            </a:endParaRPr>
          </a:p>
        </p:txBody>
      </p:sp>
      <p:sp>
        <p:nvSpPr>
          <p:cNvPr id="14" name="菱形 13"/>
          <p:cNvSpPr/>
          <p:nvPr/>
        </p:nvSpPr>
        <p:spPr>
          <a:xfrm>
            <a:off x="4685225" y="4967155"/>
            <a:ext cx="2048686" cy="45937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146774" y="5081442"/>
            <a:ext cx="2325188" cy="246221"/>
          </a:xfrm>
          <a:prstGeom prst="rect">
            <a:avLst/>
          </a:prstGeom>
          <a:noFill/>
        </p:spPr>
        <p:txBody>
          <a:bodyPr wrap="square" rtlCol="0">
            <a:spAutoFit/>
          </a:bodyPr>
          <a:lstStyle/>
          <a:p>
            <a:r>
              <a:rPr lang="zh-CN" altLang="en-US" sz="1000" dirty="0" smtClean="0">
                <a:solidFill>
                  <a:schemeClr val="accent1"/>
                </a:solidFill>
              </a:rPr>
              <a:t>无附近地铁的小区</a:t>
            </a:r>
            <a:endParaRPr lang="zh-CN" altLang="en-US" sz="1000" dirty="0">
              <a:solidFill>
                <a:schemeClr val="accent1"/>
              </a:solidFill>
            </a:endParaRPr>
          </a:p>
        </p:txBody>
      </p:sp>
      <p:cxnSp>
        <p:nvCxnSpPr>
          <p:cNvPr id="18" name="直接箭头连接符 17"/>
          <p:cNvCxnSpPr/>
          <p:nvPr/>
        </p:nvCxnSpPr>
        <p:spPr>
          <a:xfrm>
            <a:off x="5630101" y="1747054"/>
            <a:ext cx="0" cy="35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625745" y="2513412"/>
            <a:ext cx="0" cy="39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634452" y="3318954"/>
            <a:ext cx="0" cy="64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725893" y="4507674"/>
            <a:ext cx="0" cy="46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721537" y="5404659"/>
            <a:ext cx="0" cy="3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5" idx="1"/>
            <a:endCxn id="8" idx="1"/>
          </p:cNvCxnSpPr>
          <p:nvPr/>
        </p:nvCxnSpPr>
        <p:spPr>
          <a:xfrm rot="10800000" flipH="1" flipV="1">
            <a:off x="4598138" y="1517463"/>
            <a:ext cx="326562" cy="1611090"/>
          </a:xfrm>
          <a:prstGeom prst="bentConnector3">
            <a:avLst>
              <a:gd name="adj1" fmla="val -7000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320946" y="1781887"/>
            <a:ext cx="2325188" cy="246221"/>
          </a:xfrm>
          <a:prstGeom prst="rect">
            <a:avLst/>
          </a:prstGeom>
          <a:noFill/>
        </p:spPr>
        <p:txBody>
          <a:bodyPr wrap="square" rtlCol="0">
            <a:spAutoFit/>
          </a:bodyPr>
          <a:lstStyle/>
          <a:p>
            <a:r>
              <a:rPr lang="zh-CN" altLang="en-US" sz="1000" dirty="0">
                <a:solidFill>
                  <a:schemeClr val="accent1"/>
                </a:solidFill>
              </a:rPr>
              <a:t>是</a:t>
            </a:r>
          </a:p>
        </p:txBody>
      </p:sp>
      <p:sp>
        <p:nvSpPr>
          <p:cNvPr id="27" name="文本框 26"/>
          <p:cNvSpPr txBox="1"/>
          <p:nvPr/>
        </p:nvSpPr>
        <p:spPr>
          <a:xfrm>
            <a:off x="4101744" y="2186837"/>
            <a:ext cx="357051" cy="254928"/>
          </a:xfrm>
          <a:prstGeom prst="rect">
            <a:avLst/>
          </a:prstGeom>
          <a:noFill/>
        </p:spPr>
        <p:txBody>
          <a:bodyPr wrap="square" rtlCol="0">
            <a:spAutoFit/>
          </a:bodyPr>
          <a:lstStyle/>
          <a:p>
            <a:r>
              <a:rPr lang="zh-CN" altLang="en-US" sz="1000" dirty="0" smtClean="0">
                <a:solidFill>
                  <a:schemeClr val="accent1"/>
                </a:solidFill>
              </a:rPr>
              <a:t>否</a:t>
            </a:r>
            <a:endParaRPr lang="zh-CN" altLang="en-US" sz="1000" dirty="0">
              <a:solidFill>
                <a:schemeClr val="accent1"/>
              </a:solidFill>
            </a:endParaRPr>
          </a:p>
        </p:txBody>
      </p:sp>
      <p:sp>
        <p:nvSpPr>
          <p:cNvPr id="28" name="文本框 27"/>
          <p:cNvSpPr txBox="1"/>
          <p:nvPr/>
        </p:nvSpPr>
        <p:spPr>
          <a:xfrm>
            <a:off x="5429804" y="5461268"/>
            <a:ext cx="357051" cy="254928"/>
          </a:xfrm>
          <a:prstGeom prst="rect">
            <a:avLst/>
          </a:prstGeom>
          <a:noFill/>
        </p:spPr>
        <p:txBody>
          <a:bodyPr wrap="square" rtlCol="0">
            <a:spAutoFit/>
          </a:bodyPr>
          <a:lstStyle/>
          <a:p>
            <a:r>
              <a:rPr lang="zh-CN" altLang="en-US" sz="1000" dirty="0">
                <a:solidFill>
                  <a:schemeClr val="accent1"/>
                </a:solidFill>
              </a:rPr>
              <a:t>是</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30" name="组合 29"/>
          <p:cNvGrpSpPr/>
          <p:nvPr/>
        </p:nvGrpSpPr>
        <p:grpSpPr>
          <a:xfrm>
            <a:off x="8501205" y="781493"/>
            <a:ext cx="491490" cy="318085"/>
            <a:chOff x="3017520" y="601990"/>
            <a:chExt cx="491490" cy="414010"/>
          </a:xfrm>
        </p:grpSpPr>
        <p:sp>
          <p:nvSpPr>
            <p:cNvPr id="31" name="燕尾形 30"/>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燕尾形 31"/>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34" name="直接箭头连接符 33"/>
          <p:cNvCxnSpPr/>
          <p:nvPr/>
        </p:nvCxnSpPr>
        <p:spPr>
          <a:xfrm>
            <a:off x="5708474" y="6136178"/>
            <a:ext cx="0" cy="46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673645" y="6214561"/>
            <a:ext cx="1798317" cy="246221"/>
          </a:xfrm>
          <a:prstGeom prst="rect">
            <a:avLst/>
          </a:prstGeom>
          <a:noFill/>
        </p:spPr>
        <p:txBody>
          <a:bodyPr wrap="square" rtlCol="0">
            <a:spAutoFit/>
          </a:bodyPr>
          <a:lstStyle/>
          <a:p>
            <a:r>
              <a:rPr lang="zh-CN" altLang="en-US" sz="1000" dirty="0" smtClean="0">
                <a:solidFill>
                  <a:schemeClr val="accent1"/>
                </a:solidFill>
              </a:rPr>
              <a:t>封装</a:t>
            </a:r>
            <a:r>
              <a:rPr lang="zh-CN" altLang="en-US" sz="1000" dirty="0">
                <a:solidFill>
                  <a:schemeClr val="accent1"/>
                </a:solidFill>
              </a:rPr>
              <a:t>完成，</a:t>
            </a:r>
            <a:r>
              <a:rPr lang="zh-CN" altLang="en-US" sz="1000" dirty="0" smtClean="0">
                <a:solidFill>
                  <a:schemeClr val="accent1"/>
                </a:solidFill>
              </a:rPr>
              <a:t>缓存，返回</a:t>
            </a:r>
            <a:endParaRPr lang="zh-CN" altLang="en-US" sz="1000" dirty="0">
              <a:solidFill>
                <a:schemeClr val="accent1"/>
              </a:solidFill>
            </a:endParaRPr>
          </a:p>
        </p:txBody>
      </p:sp>
      <p:grpSp>
        <p:nvGrpSpPr>
          <p:cNvPr id="36" name="组合 35"/>
          <p:cNvGrpSpPr/>
          <p:nvPr/>
        </p:nvGrpSpPr>
        <p:grpSpPr>
          <a:xfrm>
            <a:off x="0" y="695645"/>
            <a:ext cx="432159" cy="489784"/>
            <a:chOff x="202866" y="341874"/>
            <a:chExt cx="576212" cy="653045"/>
          </a:xfrm>
        </p:grpSpPr>
        <p:sp>
          <p:nvSpPr>
            <p:cNvPr id="37" name="矩形 36"/>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矩形 37"/>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9" name="矩形 38"/>
          <p:cNvSpPr/>
          <p:nvPr/>
        </p:nvSpPr>
        <p:spPr>
          <a:xfrm>
            <a:off x="587287" y="769909"/>
            <a:ext cx="2940081" cy="369332"/>
          </a:xfrm>
          <a:prstGeom prst="rect">
            <a:avLst/>
          </a:prstGeom>
        </p:spPr>
        <p:txBody>
          <a:bodyPr wrap="square">
            <a:spAutoFit/>
          </a:bodyPr>
          <a:lstStyle/>
          <a:p>
            <a:r>
              <a:rPr lang="zh-CN" altLang="en-US" dirty="0"/>
              <a:t>小程序二手房列表调用过程</a:t>
            </a:r>
            <a:endParaRPr lang="zh-CN" altLang="en-US" b="1" dirty="0"/>
          </a:p>
        </p:txBody>
      </p:sp>
      <p:cxnSp>
        <p:nvCxnSpPr>
          <p:cNvPr id="40" name="直接箭头连接符 39"/>
          <p:cNvCxnSpPr/>
          <p:nvPr/>
        </p:nvCxnSpPr>
        <p:spPr>
          <a:xfrm>
            <a:off x="5630096" y="636712"/>
            <a:ext cx="0" cy="64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393484" y="4908271"/>
            <a:ext cx="357051" cy="254928"/>
          </a:xfrm>
          <a:prstGeom prst="rect">
            <a:avLst/>
          </a:prstGeom>
          <a:noFill/>
        </p:spPr>
        <p:txBody>
          <a:bodyPr wrap="square" rtlCol="0">
            <a:spAutoFit/>
          </a:bodyPr>
          <a:lstStyle/>
          <a:p>
            <a:r>
              <a:rPr lang="zh-CN" altLang="en-US" sz="1000" dirty="0">
                <a:solidFill>
                  <a:schemeClr val="accent1"/>
                </a:solidFill>
              </a:rPr>
              <a:t>否</a:t>
            </a:r>
          </a:p>
        </p:txBody>
      </p:sp>
      <p:cxnSp>
        <p:nvCxnSpPr>
          <p:cNvPr id="48" name="肘形连接符 47"/>
          <p:cNvCxnSpPr>
            <a:stCxn id="14" idx="1"/>
          </p:cNvCxnSpPr>
          <p:nvPr/>
        </p:nvCxnSpPr>
        <p:spPr>
          <a:xfrm rot="10800000" flipH="1" flipV="1">
            <a:off x="4685224" y="5196840"/>
            <a:ext cx="1023249" cy="1407337"/>
          </a:xfrm>
          <a:prstGeom prst="bentConnector4">
            <a:avLst>
              <a:gd name="adj1" fmla="val -22341"/>
              <a:gd name="adj2" fmla="val 8136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65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3148149" cy="584775"/>
          </a:xfrm>
          <a:prstGeom prst="rect">
            <a:avLst/>
          </a:prstGeom>
          <a:noFill/>
        </p:spPr>
        <p:txBody>
          <a:bodyPr wrap="square" rtlCol="0">
            <a:spAutoFit/>
          </a:bodyPr>
          <a:lstStyle/>
          <a:p>
            <a:r>
              <a:rPr lang="zh-CN" altLang="en-US" sz="3200" b="1" dirty="0"/>
              <a:t>目录</a:t>
            </a:r>
          </a:p>
        </p:txBody>
      </p:sp>
      <p:pic>
        <p:nvPicPr>
          <p:cNvPr id="13"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749040" y="1864405"/>
            <a:ext cx="421307" cy="47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8" name="矩形 17"/>
          <p:cNvSpPr/>
          <p:nvPr/>
        </p:nvSpPr>
        <p:spPr>
          <a:xfrm>
            <a:off x="1267094" y="2204134"/>
            <a:ext cx="619230" cy="6548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391192" y="2383384"/>
            <a:ext cx="371033"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一</a:t>
            </a:r>
          </a:p>
        </p:txBody>
      </p:sp>
      <p:sp>
        <p:nvSpPr>
          <p:cNvPr id="38" name="矩形 37"/>
          <p:cNvSpPr/>
          <p:nvPr/>
        </p:nvSpPr>
        <p:spPr>
          <a:xfrm>
            <a:off x="1267093" y="2860763"/>
            <a:ext cx="619230" cy="71203"/>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9" name="文本框 38"/>
          <p:cNvSpPr txBox="1"/>
          <p:nvPr/>
        </p:nvSpPr>
        <p:spPr>
          <a:xfrm>
            <a:off x="2170470" y="2239786"/>
            <a:ext cx="6675539" cy="1077218"/>
          </a:xfrm>
          <a:prstGeom prst="rect">
            <a:avLst/>
          </a:prstGeom>
          <a:noFill/>
        </p:spPr>
        <p:txBody>
          <a:bodyPr wrap="square" rtlCol="0">
            <a:spAutoFit/>
          </a:bodyPr>
          <a:lstStyle/>
          <a:p>
            <a:r>
              <a:rPr lang="en-US" altLang="zh-CN" sz="3200" dirty="0" smtClean="0"/>
              <a:t>App</a:t>
            </a:r>
            <a:r>
              <a:rPr lang="zh-CN" altLang="en-US" sz="3200" dirty="0" smtClean="0"/>
              <a:t>二手房大类页、经纪人详情页</a:t>
            </a:r>
          </a:p>
          <a:p>
            <a:endParaRPr lang="zh-CN" altLang="en-US" sz="3200" dirty="0"/>
          </a:p>
        </p:txBody>
      </p:sp>
      <p:sp>
        <p:nvSpPr>
          <p:cNvPr id="57" name="矩形 56"/>
          <p:cNvSpPr/>
          <p:nvPr/>
        </p:nvSpPr>
        <p:spPr>
          <a:xfrm>
            <a:off x="2170471" y="3424170"/>
            <a:ext cx="3467616" cy="584775"/>
          </a:xfrm>
          <a:prstGeom prst="rect">
            <a:avLst/>
          </a:prstGeom>
        </p:spPr>
        <p:txBody>
          <a:bodyPr wrap="none">
            <a:spAutoFit/>
          </a:bodyPr>
          <a:lstStyle/>
          <a:p>
            <a:r>
              <a:rPr lang="zh-CN" altLang="en-US" sz="3200" dirty="0" smtClean="0"/>
              <a:t>数据协议生成工具</a:t>
            </a:r>
            <a:endParaRPr lang="zh-CN" altLang="en-US" sz="3200" dirty="0"/>
          </a:p>
        </p:txBody>
      </p:sp>
      <p:sp>
        <p:nvSpPr>
          <p:cNvPr id="60" name="矩形 59"/>
          <p:cNvSpPr/>
          <p:nvPr/>
        </p:nvSpPr>
        <p:spPr>
          <a:xfrm>
            <a:off x="2170471" y="4466101"/>
            <a:ext cx="3877985" cy="584775"/>
          </a:xfrm>
          <a:prstGeom prst="rect">
            <a:avLst/>
          </a:prstGeom>
        </p:spPr>
        <p:txBody>
          <a:bodyPr wrap="none">
            <a:spAutoFit/>
          </a:bodyPr>
          <a:lstStyle/>
          <a:p>
            <a:r>
              <a:rPr lang="zh-CN" altLang="en-US" sz="3200" dirty="0" smtClean="0"/>
              <a:t>内存热数据缓存工具</a:t>
            </a:r>
            <a:endParaRPr lang="zh-CN" altLang="en-US" sz="3200" dirty="0"/>
          </a:p>
        </p:txBody>
      </p:sp>
      <p:sp>
        <p:nvSpPr>
          <p:cNvPr id="61" name="矩形 60"/>
          <p:cNvSpPr/>
          <p:nvPr/>
        </p:nvSpPr>
        <p:spPr>
          <a:xfrm>
            <a:off x="1267093" y="3354075"/>
            <a:ext cx="619230" cy="6548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1267093" y="4008945"/>
            <a:ext cx="619230" cy="71203"/>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3" name="矩形 62"/>
          <p:cNvSpPr/>
          <p:nvPr/>
        </p:nvSpPr>
        <p:spPr>
          <a:xfrm>
            <a:off x="1259302" y="4486639"/>
            <a:ext cx="619230" cy="6548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259302" y="5086620"/>
            <a:ext cx="619230" cy="71203"/>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5" name="矩形 64"/>
          <p:cNvSpPr/>
          <p:nvPr/>
        </p:nvSpPr>
        <p:spPr>
          <a:xfrm>
            <a:off x="1368959" y="3490549"/>
            <a:ext cx="415498"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二</a:t>
            </a:r>
          </a:p>
        </p:txBody>
      </p:sp>
      <p:sp>
        <p:nvSpPr>
          <p:cNvPr id="67" name="矩形 66"/>
          <p:cNvSpPr/>
          <p:nvPr/>
        </p:nvSpPr>
        <p:spPr>
          <a:xfrm>
            <a:off x="1368959" y="4589548"/>
            <a:ext cx="415498"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三</a:t>
            </a:r>
          </a:p>
        </p:txBody>
      </p:sp>
    </p:spTree>
    <p:extLst>
      <p:ext uri="{BB962C8B-B14F-4D97-AF65-F5344CB8AC3E}">
        <p14:creationId xmlns:p14="http://schemas.microsoft.com/office/powerpoint/2010/main" val="19931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6374676" cy="584775"/>
          </a:xfrm>
          <a:prstGeom prst="rect">
            <a:avLst/>
          </a:prstGeom>
          <a:noFill/>
        </p:spPr>
        <p:txBody>
          <a:bodyPr wrap="square" rtlCol="0">
            <a:spAutoFit/>
          </a:bodyPr>
          <a:lstStyle/>
          <a:p>
            <a:r>
              <a:rPr lang="zh-CN" altLang="en-US" sz="3200" dirty="0" smtClean="0"/>
              <a:t>热数据内存缓存工具</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5" name="图示 4"/>
          <p:cNvGraphicFramePr/>
          <p:nvPr>
            <p:extLst>
              <p:ext uri="{D42A27DB-BD31-4B8C-83A1-F6EECF244321}">
                <p14:modId xmlns:p14="http://schemas.microsoft.com/office/powerpoint/2010/main" val="2309087628"/>
              </p:ext>
            </p:extLst>
          </p:nvPr>
        </p:nvGraphicFramePr>
        <p:xfrm>
          <a:off x="1706880" y="2129245"/>
          <a:ext cx="2773680" cy="29522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文本框 7"/>
          <p:cNvSpPr txBox="1"/>
          <p:nvPr/>
        </p:nvSpPr>
        <p:spPr>
          <a:xfrm>
            <a:off x="1706880" y="2299063"/>
            <a:ext cx="1267097" cy="369332"/>
          </a:xfrm>
          <a:prstGeom prst="rect">
            <a:avLst/>
          </a:prstGeom>
          <a:noFill/>
        </p:spPr>
        <p:txBody>
          <a:bodyPr wrap="square" rtlCol="0">
            <a:spAutoFit/>
          </a:bodyPr>
          <a:lstStyle/>
          <a:p>
            <a:r>
              <a:rPr lang="zh-CN" altLang="en-US" dirty="0"/>
              <a:t>背景</a:t>
            </a:r>
          </a:p>
        </p:txBody>
      </p:sp>
      <p:sp>
        <p:nvSpPr>
          <p:cNvPr id="20" name="文本框 19"/>
          <p:cNvSpPr txBox="1"/>
          <p:nvPr/>
        </p:nvSpPr>
        <p:spPr>
          <a:xfrm>
            <a:off x="2973977" y="2299063"/>
            <a:ext cx="4241832" cy="646331"/>
          </a:xfrm>
          <a:prstGeom prst="rect">
            <a:avLst/>
          </a:prstGeom>
          <a:noFill/>
        </p:spPr>
        <p:txBody>
          <a:bodyPr wrap="square" rtlCol="0">
            <a:spAutoFit/>
          </a:bodyPr>
          <a:lstStyle/>
          <a:p>
            <a:r>
              <a:rPr lang="zh-CN" altLang="en-US" dirty="0" smtClean="0"/>
              <a:t>列表中一房源，需要远程调用查小区名，出现循环内调用远程服务，耗时。</a:t>
            </a:r>
            <a:endParaRPr lang="zh-CN" altLang="en-US" dirty="0"/>
          </a:p>
        </p:txBody>
      </p:sp>
      <p:graphicFrame>
        <p:nvGraphicFramePr>
          <p:cNvPr id="56" name="图示 55"/>
          <p:cNvGraphicFramePr/>
          <p:nvPr>
            <p:extLst>
              <p:ext uri="{D42A27DB-BD31-4B8C-83A1-F6EECF244321}">
                <p14:modId xmlns:p14="http://schemas.microsoft.com/office/powerpoint/2010/main" val="2475094166"/>
              </p:ext>
            </p:extLst>
          </p:nvPr>
        </p:nvGraphicFramePr>
        <p:xfrm>
          <a:off x="1706880" y="3335772"/>
          <a:ext cx="2773680" cy="295220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57" name="文本框 56"/>
          <p:cNvSpPr txBox="1"/>
          <p:nvPr/>
        </p:nvSpPr>
        <p:spPr>
          <a:xfrm>
            <a:off x="1728650" y="3509556"/>
            <a:ext cx="1267097" cy="369332"/>
          </a:xfrm>
          <a:prstGeom prst="rect">
            <a:avLst/>
          </a:prstGeom>
          <a:noFill/>
        </p:spPr>
        <p:txBody>
          <a:bodyPr wrap="square" rtlCol="0">
            <a:spAutoFit/>
          </a:bodyPr>
          <a:lstStyle/>
          <a:p>
            <a:endParaRPr lang="zh-CN" altLang="en-US" dirty="0"/>
          </a:p>
        </p:txBody>
      </p:sp>
      <p:sp>
        <p:nvSpPr>
          <p:cNvPr id="58" name="文本框 57"/>
          <p:cNvSpPr txBox="1"/>
          <p:nvPr/>
        </p:nvSpPr>
        <p:spPr>
          <a:xfrm>
            <a:off x="1728650" y="3522618"/>
            <a:ext cx="1267097" cy="369332"/>
          </a:xfrm>
          <a:prstGeom prst="rect">
            <a:avLst/>
          </a:prstGeom>
          <a:noFill/>
        </p:spPr>
        <p:txBody>
          <a:bodyPr wrap="square" rtlCol="0">
            <a:spAutoFit/>
          </a:bodyPr>
          <a:lstStyle/>
          <a:p>
            <a:r>
              <a:rPr lang="zh-CN" altLang="en-US" dirty="0"/>
              <a:t>观点</a:t>
            </a:r>
          </a:p>
        </p:txBody>
      </p:sp>
      <p:sp>
        <p:nvSpPr>
          <p:cNvPr id="60" name="文本框 59"/>
          <p:cNvSpPr txBox="1"/>
          <p:nvPr/>
        </p:nvSpPr>
        <p:spPr>
          <a:xfrm>
            <a:off x="2956558" y="3405055"/>
            <a:ext cx="3927568" cy="923330"/>
          </a:xfrm>
          <a:prstGeom prst="rect">
            <a:avLst/>
          </a:prstGeom>
          <a:noFill/>
        </p:spPr>
        <p:txBody>
          <a:bodyPr wrap="square" rtlCol="0">
            <a:spAutoFit/>
          </a:bodyPr>
          <a:lstStyle/>
          <a:p>
            <a:r>
              <a:rPr lang="zh-CN" altLang="en-US" dirty="0" smtClean="0"/>
              <a:t>小区数量</a:t>
            </a:r>
            <a:r>
              <a:rPr lang="en-US" altLang="zh-CN" dirty="0" smtClean="0"/>
              <a:t>40w, </a:t>
            </a:r>
            <a:r>
              <a:rPr lang="zh-CN" altLang="en-US" dirty="0" smtClean="0"/>
              <a:t>查询活跃的小区应该集中在其中一部分，将这一部分缓存在内存中，占用几百</a:t>
            </a:r>
            <a:r>
              <a:rPr lang="en-US" altLang="zh-CN" dirty="0" smtClean="0"/>
              <a:t>k</a:t>
            </a:r>
            <a:r>
              <a:rPr lang="zh-CN" altLang="en-US" dirty="0" smtClean="0"/>
              <a:t>，查询应</a:t>
            </a:r>
            <a:r>
              <a:rPr lang="en-US" altLang="zh-CN" dirty="0" smtClean="0"/>
              <a:t>&lt;1ms</a:t>
            </a:r>
            <a:endParaRPr lang="zh-CN" altLang="en-US" dirty="0"/>
          </a:p>
        </p:txBody>
      </p:sp>
      <p:graphicFrame>
        <p:nvGraphicFramePr>
          <p:cNvPr id="61" name="图示 60"/>
          <p:cNvGraphicFramePr/>
          <p:nvPr>
            <p:extLst>
              <p:ext uri="{D42A27DB-BD31-4B8C-83A1-F6EECF244321}">
                <p14:modId xmlns:p14="http://schemas.microsoft.com/office/powerpoint/2010/main" val="680364963"/>
              </p:ext>
            </p:extLst>
          </p:nvPr>
        </p:nvGraphicFramePr>
        <p:xfrm>
          <a:off x="1676398" y="4676890"/>
          <a:ext cx="2773680" cy="295220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62" name="文本框 61"/>
          <p:cNvSpPr txBox="1"/>
          <p:nvPr/>
        </p:nvSpPr>
        <p:spPr>
          <a:xfrm>
            <a:off x="1698168" y="4850674"/>
            <a:ext cx="1267097" cy="369332"/>
          </a:xfrm>
          <a:prstGeom prst="rect">
            <a:avLst/>
          </a:prstGeom>
          <a:noFill/>
        </p:spPr>
        <p:txBody>
          <a:bodyPr wrap="square" rtlCol="0">
            <a:spAutoFit/>
          </a:bodyPr>
          <a:lstStyle/>
          <a:p>
            <a:endParaRPr lang="zh-CN" altLang="en-US" dirty="0"/>
          </a:p>
        </p:txBody>
      </p:sp>
      <p:sp>
        <p:nvSpPr>
          <p:cNvPr id="63" name="文本框 62"/>
          <p:cNvSpPr txBox="1"/>
          <p:nvPr/>
        </p:nvSpPr>
        <p:spPr>
          <a:xfrm>
            <a:off x="1698168" y="4863736"/>
            <a:ext cx="1267097" cy="369332"/>
          </a:xfrm>
          <a:prstGeom prst="rect">
            <a:avLst/>
          </a:prstGeom>
          <a:noFill/>
        </p:spPr>
        <p:txBody>
          <a:bodyPr wrap="square" rtlCol="0">
            <a:spAutoFit/>
          </a:bodyPr>
          <a:lstStyle/>
          <a:p>
            <a:r>
              <a:rPr lang="zh-CN" altLang="en-US" dirty="0"/>
              <a:t>方案</a:t>
            </a:r>
          </a:p>
        </p:txBody>
      </p:sp>
      <p:sp>
        <p:nvSpPr>
          <p:cNvPr id="64" name="文本框 63"/>
          <p:cNvSpPr txBox="1"/>
          <p:nvPr/>
        </p:nvSpPr>
        <p:spPr>
          <a:xfrm>
            <a:off x="2926075" y="4746173"/>
            <a:ext cx="5045108" cy="1200329"/>
          </a:xfrm>
          <a:prstGeom prst="rect">
            <a:avLst/>
          </a:prstGeom>
          <a:noFill/>
        </p:spPr>
        <p:txBody>
          <a:bodyPr wrap="square" rtlCol="0">
            <a:spAutoFit/>
          </a:bodyPr>
          <a:lstStyle/>
          <a:p>
            <a:r>
              <a:rPr lang="en-US" altLang="zh-CN" dirty="0" smtClean="0"/>
              <a:t>1.</a:t>
            </a:r>
            <a:r>
              <a:rPr lang="zh-CN" altLang="en-US" dirty="0" smtClean="0"/>
              <a:t>热数据走内存</a:t>
            </a:r>
            <a:r>
              <a:rPr lang="en-US" altLang="zh-CN" dirty="0" smtClean="0"/>
              <a:t>-memc</a:t>
            </a:r>
            <a:r>
              <a:rPr lang="en-US" altLang="zh-CN" dirty="0"/>
              <a:t>-</a:t>
            </a:r>
            <a:r>
              <a:rPr lang="zh-CN" altLang="en-US" dirty="0" smtClean="0"/>
              <a:t>接口；其他走</a:t>
            </a:r>
            <a:r>
              <a:rPr lang="en-US" altLang="zh-CN" dirty="0" smtClean="0"/>
              <a:t>memc-</a:t>
            </a:r>
            <a:r>
              <a:rPr lang="zh-CN" altLang="en-US" dirty="0" smtClean="0"/>
              <a:t>接口</a:t>
            </a:r>
            <a:endParaRPr lang="en-US" altLang="zh-CN" dirty="0" smtClean="0"/>
          </a:p>
          <a:p>
            <a:r>
              <a:rPr lang="en-US" altLang="zh-CN" dirty="0" smtClean="0"/>
              <a:t>2.</a:t>
            </a:r>
            <a:r>
              <a:rPr lang="zh-CN" altLang="en-US" dirty="0" smtClean="0"/>
              <a:t>热数据根据单位时间内访问量动态调整</a:t>
            </a:r>
            <a:endParaRPr lang="en-US" altLang="zh-CN" dirty="0" smtClean="0"/>
          </a:p>
          <a:p>
            <a:r>
              <a:rPr lang="en-US" altLang="zh-CN" dirty="0" smtClean="0"/>
              <a:t>3.</a:t>
            </a:r>
            <a:r>
              <a:rPr lang="zh-CN" altLang="en-US" dirty="0" smtClean="0"/>
              <a:t>定期更新热数据，如凌晨</a:t>
            </a:r>
            <a:endParaRPr lang="en-US" altLang="zh-CN" dirty="0" smtClean="0"/>
          </a:p>
          <a:p>
            <a:r>
              <a:rPr lang="en-US" altLang="zh-CN" dirty="0" smtClean="0"/>
              <a:t>4.</a:t>
            </a:r>
            <a:r>
              <a:rPr lang="zh-CN" altLang="en-US" dirty="0" smtClean="0"/>
              <a:t>指定区间判定是否热数据，如</a:t>
            </a:r>
            <a:r>
              <a:rPr lang="en-US" altLang="zh-CN" dirty="0" smtClean="0"/>
              <a:t>730</a:t>
            </a:r>
            <a:r>
              <a:rPr lang="zh-CN" altLang="en-US" dirty="0" smtClean="0"/>
              <a:t>到</a:t>
            </a:r>
            <a:r>
              <a:rPr lang="en-US" altLang="zh-CN" dirty="0" smtClean="0"/>
              <a:t>2359</a:t>
            </a:r>
            <a:endParaRPr lang="zh-CN" altLang="en-US" dirty="0"/>
          </a:p>
        </p:txBody>
      </p:sp>
    </p:spTree>
    <p:extLst>
      <p:ext uri="{BB962C8B-B14F-4D97-AF65-F5344CB8AC3E}">
        <p14:creationId xmlns:p14="http://schemas.microsoft.com/office/powerpoint/2010/main" val="111286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6374676" cy="584775"/>
          </a:xfrm>
          <a:prstGeom prst="rect">
            <a:avLst/>
          </a:prstGeom>
          <a:noFill/>
        </p:spPr>
        <p:txBody>
          <a:bodyPr wrap="square" rtlCol="0">
            <a:spAutoFit/>
          </a:bodyPr>
          <a:lstStyle/>
          <a:p>
            <a:r>
              <a:rPr lang="zh-CN" altLang="en-US" sz="3200" dirty="0" smtClean="0"/>
              <a:t>热数据内存缓存工具</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5" name="图示 4"/>
          <p:cNvGraphicFramePr/>
          <p:nvPr/>
        </p:nvGraphicFramePr>
        <p:xfrm>
          <a:off x="1706880" y="2129245"/>
          <a:ext cx="2773680" cy="29522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文本框 7"/>
          <p:cNvSpPr txBox="1"/>
          <p:nvPr/>
        </p:nvSpPr>
        <p:spPr>
          <a:xfrm>
            <a:off x="1706880" y="2299063"/>
            <a:ext cx="1267097" cy="369332"/>
          </a:xfrm>
          <a:prstGeom prst="rect">
            <a:avLst/>
          </a:prstGeom>
          <a:noFill/>
        </p:spPr>
        <p:txBody>
          <a:bodyPr wrap="square" rtlCol="0">
            <a:spAutoFit/>
          </a:bodyPr>
          <a:lstStyle/>
          <a:p>
            <a:r>
              <a:rPr lang="zh-CN" altLang="en-US" dirty="0"/>
              <a:t>范围</a:t>
            </a:r>
          </a:p>
        </p:txBody>
      </p:sp>
      <p:sp>
        <p:nvSpPr>
          <p:cNvPr id="20" name="文本框 19"/>
          <p:cNvSpPr txBox="1"/>
          <p:nvPr/>
        </p:nvSpPr>
        <p:spPr>
          <a:xfrm>
            <a:off x="2973977" y="2299063"/>
            <a:ext cx="3805646" cy="923330"/>
          </a:xfrm>
          <a:prstGeom prst="rect">
            <a:avLst/>
          </a:prstGeom>
          <a:noFill/>
        </p:spPr>
        <p:txBody>
          <a:bodyPr wrap="square" rtlCol="0">
            <a:spAutoFit/>
          </a:bodyPr>
          <a:lstStyle/>
          <a:p>
            <a:r>
              <a:rPr lang="zh-CN" altLang="en-US" dirty="0" smtClean="0"/>
              <a:t>总体数据量几十万级别、使用比较频繁的</a:t>
            </a:r>
            <a:r>
              <a:rPr lang="en-US" altLang="zh-CN" dirty="0" smtClean="0"/>
              <a:t>scf/http</a:t>
            </a:r>
            <a:r>
              <a:rPr lang="zh-CN" altLang="en-US" dirty="0" smtClean="0"/>
              <a:t>调用、调用参数简单</a:t>
            </a:r>
            <a:endParaRPr lang="en-US" altLang="zh-CN" dirty="0" smtClean="0"/>
          </a:p>
          <a:p>
            <a:r>
              <a:rPr lang="zh-CN" altLang="en-US" dirty="0" smtClean="0"/>
              <a:t>且集中为某一部分参数值的调用</a:t>
            </a:r>
            <a:endParaRPr lang="en-US" altLang="zh-CN" dirty="0" smtClean="0"/>
          </a:p>
        </p:txBody>
      </p:sp>
      <p:graphicFrame>
        <p:nvGraphicFramePr>
          <p:cNvPr id="56" name="图示 55"/>
          <p:cNvGraphicFramePr/>
          <p:nvPr/>
        </p:nvGraphicFramePr>
        <p:xfrm>
          <a:off x="1706880" y="3335772"/>
          <a:ext cx="2773680" cy="295220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57" name="文本框 56"/>
          <p:cNvSpPr txBox="1"/>
          <p:nvPr/>
        </p:nvSpPr>
        <p:spPr>
          <a:xfrm>
            <a:off x="1728650" y="3509556"/>
            <a:ext cx="1267097" cy="369332"/>
          </a:xfrm>
          <a:prstGeom prst="rect">
            <a:avLst/>
          </a:prstGeom>
          <a:noFill/>
        </p:spPr>
        <p:txBody>
          <a:bodyPr wrap="square" rtlCol="0">
            <a:spAutoFit/>
          </a:bodyPr>
          <a:lstStyle/>
          <a:p>
            <a:endParaRPr lang="zh-CN" altLang="en-US" dirty="0"/>
          </a:p>
        </p:txBody>
      </p:sp>
      <p:sp>
        <p:nvSpPr>
          <p:cNvPr id="58" name="文本框 57"/>
          <p:cNvSpPr txBox="1"/>
          <p:nvPr/>
        </p:nvSpPr>
        <p:spPr>
          <a:xfrm>
            <a:off x="1728650" y="3522618"/>
            <a:ext cx="1267097" cy="369332"/>
          </a:xfrm>
          <a:prstGeom prst="rect">
            <a:avLst/>
          </a:prstGeom>
          <a:noFill/>
        </p:spPr>
        <p:txBody>
          <a:bodyPr wrap="square" rtlCol="0">
            <a:spAutoFit/>
          </a:bodyPr>
          <a:lstStyle/>
          <a:p>
            <a:r>
              <a:rPr lang="zh-CN" altLang="en-US" dirty="0"/>
              <a:t>特点</a:t>
            </a:r>
          </a:p>
        </p:txBody>
      </p:sp>
      <p:sp>
        <p:nvSpPr>
          <p:cNvPr id="60" name="文本框 59"/>
          <p:cNvSpPr txBox="1"/>
          <p:nvPr/>
        </p:nvSpPr>
        <p:spPr>
          <a:xfrm>
            <a:off x="2956557" y="3405055"/>
            <a:ext cx="4188825" cy="923330"/>
          </a:xfrm>
          <a:prstGeom prst="rect">
            <a:avLst/>
          </a:prstGeom>
          <a:noFill/>
        </p:spPr>
        <p:txBody>
          <a:bodyPr wrap="square" rtlCol="0">
            <a:spAutoFit/>
          </a:bodyPr>
          <a:lstStyle/>
          <a:p>
            <a:r>
              <a:rPr lang="en-US" altLang="zh-CN" dirty="0" smtClean="0"/>
              <a:t>1.</a:t>
            </a:r>
            <a:r>
              <a:rPr lang="zh-CN" altLang="en-US" dirty="0" smtClean="0"/>
              <a:t>高性能，内存缓存</a:t>
            </a:r>
            <a:endParaRPr lang="en-US" altLang="zh-CN" dirty="0" smtClean="0"/>
          </a:p>
          <a:p>
            <a:r>
              <a:rPr lang="en-US" altLang="zh-CN" dirty="0" smtClean="0"/>
              <a:t>2.</a:t>
            </a:r>
            <a:r>
              <a:rPr lang="zh-CN" altLang="en-US" dirty="0" smtClean="0"/>
              <a:t>易使用，</a:t>
            </a:r>
            <a:r>
              <a:rPr lang="en-US" altLang="zh-CN" dirty="0" smtClean="0"/>
              <a:t>new</a:t>
            </a:r>
            <a:r>
              <a:rPr lang="zh-CN" altLang="en-US" dirty="0" smtClean="0"/>
              <a:t>对象和配置启动</a:t>
            </a:r>
            <a:endParaRPr lang="en-US" altLang="zh-CN" dirty="0" smtClean="0"/>
          </a:p>
          <a:p>
            <a:r>
              <a:rPr lang="en-US" altLang="zh-CN" dirty="0" smtClean="0"/>
              <a:t>3.</a:t>
            </a:r>
            <a:r>
              <a:rPr lang="zh-CN" altLang="en-US" dirty="0" smtClean="0"/>
              <a:t>热点数据自动调整，策略可自定义</a:t>
            </a:r>
            <a:endParaRPr lang="zh-CN" altLang="en-US" dirty="0"/>
          </a:p>
        </p:txBody>
      </p:sp>
      <p:graphicFrame>
        <p:nvGraphicFramePr>
          <p:cNvPr id="61" name="图示 60"/>
          <p:cNvGraphicFramePr/>
          <p:nvPr>
            <p:extLst>
              <p:ext uri="{D42A27DB-BD31-4B8C-83A1-F6EECF244321}">
                <p14:modId xmlns:p14="http://schemas.microsoft.com/office/powerpoint/2010/main" val="1068681696"/>
              </p:ext>
            </p:extLst>
          </p:nvPr>
        </p:nvGraphicFramePr>
        <p:xfrm>
          <a:off x="1736032" y="4676890"/>
          <a:ext cx="2773680" cy="295220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62" name="文本框 61"/>
          <p:cNvSpPr txBox="1"/>
          <p:nvPr/>
        </p:nvSpPr>
        <p:spPr>
          <a:xfrm>
            <a:off x="1757802" y="4850674"/>
            <a:ext cx="1267097" cy="369332"/>
          </a:xfrm>
          <a:prstGeom prst="rect">
            <a:avLst/>
          </a:prstGeom>
          <a:noFill/>
        </p:spPr>
        <p:txBody>
          <a:bodyPr wrap="square" rtlCol="0">
            <a:spAutoFit/>
          </a:bodyPr>
          <a:lstStyle/>
          <a:p>
            <a:endParaRPr lang="zh-CN" altLang="en-US" dirty="0"/>
          </a:p>
        </p:txBody>
      </p:sp>
      <p:sp>
        <p:nvSpPr>
          <p:cNvPr id="63" name="文本框 62"/>
          <p:cNvSpPr txBox="1"/>
          <p:nvPr/>
        </p:nvSpPr>
        <p:spPr>
          <a:xfrm>
            <a:off x="1757802" y="4863736"/>
            <a:ext cx="1267097" cy="369332"/>
          </a:xfrm>
          <a:prstGeom prst="rect">
            <a:avLst/>
          </a:prstGeom>
          <a:noFill/>
        </p:spPr>
        <p:txBody>
          <a:bodyPr wrap="square" rtlCol="0">
            <a:spAutoFit/>
          </a:bodyPr>
          <a:lstStyle/>
          <a:p>
            <a:r>
              <a:rPr lang="zh-CN" altLang="en-US" dirty="0"/>
              <a:t>案例</a:t>
            </a:r>
          </a:p>
        </p:txBody>
      </p:sp>
      <p:sp>
        <p:nvSpPr>
          <p:cNvPr id="64" name="文本框 63"/>
          <p:cNvSpPr txBox="1"/>
          <p:nvPr/>
        </p:nvSpPr>
        <p:spPr>
          <a:xfrm>
            <a:off x="2985709" y="4746173"/>
            <a:ext cx="4493627" cy="646331"/>
          </a:xfrm>
          <a:prstGeom prst="rect">
            <a:avLst/>
          </a:prstGeom>
          <a:noFill/>
        </p:spPr>
        <p:txBody>
          <a:bodyPr wrap="square" rtlCol="0">
            <a:spAutoFit/>
          </a:bodyPr>
          <a:lstStyle/>
          <a:p>
            <a:r>
              <a:rPr lang="zh-CN" altLang="en-US" dirty="0"/>
              <a:t>小</a:t>
            </a:r>
            <a:r>
              <a:rPr lang="zh-CN" altLang="en-US" dirty="0" smtClean="0"/>
              <a:t>程序二手房列表页 查询房源小区名、地域</a:t>
            </a:r>
            <a:r>
              <a:rPr lang="en-US" altLang="zh-CN" dirty="0" smtClean="0"/>
              <a:t>-</a:t>
            </a:r>
            <a:r>
              <a:rPr lang="zh-CN" altLang="en-US" dirty="0" smtClean="0"/>
              <a:t>商圈</a:t>
            </a:r>
            <a:endParaRPr lang="zh-CN" altLang="en-US" dirty="0"/>
          </a:p>
        </p:txBody>
      </p:sp>
    </p:spTree>
    <p:extLst>
      <p:ext uri="{BB962C8B-B14F-4D97-AF65-F5344CB8AC3E}">
        <p14:creationId xmlns:p14="http://schemas.microsoft.com/office/powerpoint/2010/main" val="380195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72"/>
          <p:cNvSpPr/>
          <p:nvPr/>
        </p:nvSpPr>
        <p:spPr>
          <a:xfrm>
            <a:off x="3331032" y="5833471"/>
            <a:ext cx="1867985" cy="737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3600999" y="5646233"/>
            <a:ext cx="1867985" cy="737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6374676" cy="584775"/>
          </a:xfrm>
          <a:prstGeom prst="rect">
            <a:avLst/>
          </a:prstGeom>
          <a:noFill/>
        </p:spPr>
        <p:txBody>
          <a:bodyPr wrap="square" rtlCol="0">
            <a:spAutoFit/>
          </a:bodyPr>
          <a:lstStyle/>
          <a:p>
            <a:r>
              <a:rPr lang="zh-CN" altLang="en-US" sz="3200" dirty="0" smtClean="0"/>
              <a:t>热数据内存缓存工具</a:t>
            </a:r>
            <a:r>
              <a:rPr lang="en-US" altLang="zh-CN" sz="3200" dirty="0" smtClean="0"/>
              <a:t>-</a:t>
            </a:r>
            <a:r>
              <a:rPr lang="zh-CN" altLang="en-US" sz="3200" dirty="0" smtClean="0"/>
              <a:t>类图</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矩形 1"/>
          <p:cNvSpPr/>
          <p:nvPr/>
        </p:nvSpPr>
        <p:spPr>
          <a:xfrm>
            <a:off x="3043645" y="2952212"/>
            <a:ext cx="4310743"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043644" y="3409411"/>
            <a:ext cx="4310744" cy="101231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48146" y="3095903"/>
            <a:ext cx="6322423" cy="276999"/>
          </a:xfrm>
          <a:prstGeom prst="rect">
            <a:avLst/>
          </a:prstGeom>
          <a:noFill/>
        </p:spPr>
        <p:txBody>
          <a:bodyPr wrap="square" rtlCol="0">
            <a:spAutoFit/>
          </a:bodyPr>
          <a:lstStyle/>
          <a:p>
            <a:r>
              <a:rPr lang="en-US" altLang="zh-CN" sz="1200" dirty="0" smtClean="0"/>
              <a:t>AbstractHotDataCache&lt;K, T, E extends AbstractCacheEntity&lt;T&gt;&gt;</a:t>
            </a:r>
            <a:endParaRPr lang="zh-CN" altLang="en-US" sz="1200" dirty="0"/>
          </a:p>
        </p:txBody>
      </p:sp>
      <p:sp>
        <p:nvSpPr>
          <p:cNvPr id="4" name="文本框 3"/>
          <p:cNvSpPr txBox="1"/>
          <p:nvPr/>
        </p:nvSpPr>
        <p:spPr>
          <a:xfrm>
            <a:off x="3196044" y="3499512"/>
            <a:ext cx="5929453" cy="830997"/>
          </a:xfrm>
          <a:prstGeom prst="rect">
            <a:avLst/>
          </a:prstGeom>
          <a:noFill/>
        </p:spPr>
        <p:txBody>
          <a:bodyPr wrap="square" rtlCol="0">
            <a:spAutoFit/>
          </a:bodyPr>
          <a:lstStyle/>
          <a:p>
            <a:pPr marL="171450" indent="-171450">
              <a:buFontTx/>
              <a:buChar char="-"/>
            </a:pPr>
            <a:r>
              <a:rPr lang="en-US" altLang="zh-CN" sz="1200" dirty="0" smtClean="0"/>
              <a:t>scheduledTaskByVisitTime(final </a:t>
            </a:r>
            <a:r>
              <a:rPr lang="en-US" altLang="zh-CN" sz="1200" dirty="0"/>
              <a:t>IGetValByKey&lt;K, T&gt; source</a:t>
            </a:r>
            <a:r>
              <a:rPr lang="en-US" altLang="zh-CN" sz="1200" dirty="0" smtClean="0"/>
              <a:t>)</a:t>
            </a:r>
          </a:p>
          <a:p>
            <a:pPr marL="171450" indent="-171450">
              <a:buFontTx/>
              <a:buChar char="-"/>
            </a:pPr>
            <a:r>
              <a:rPr lang="en-US" altLang="zh-CN" sz="1200" dirty="0" smtClean="0"/>
              <a:t>cleanCache()</a:t>
            </a:r>
          </a:p>
          <a:p>
            <a:pPr marL="171450" indent="-171450">
              <a:buFontTx/>
              <a:buChar char="-"/>
            </a:pPr>
            <a:r>
              <a:rPr lang="en-US" altLang="zh-CN" sz="1200" dirty="0" smtClean="0"/>
              <a:t>getData(K key)</a:t>
            </a:r>
          </a:p>
          <a:p>
            <a:pPr marL="171450" indent="-171450">
              <a:buFontTx/>
              <a:buChar char="-"/>
            </a:pPr>
            <a:r>
              <a:rPr lang="en-US" altLang="zh-CN" sz="1200" dirty="0"/>
              <a:t>configAndStartClean(CacheConfig config)</a:t>
            </a:r>
            <a:endParaRPr lang="zh-CN" altLang="en-US" sz="1200" dirty="0"/>
          </a:p>
        </p:txBody>
      </p:sp>
      <p:sp>
        <p:nvSpPr>
          <p:cNvPr id="26" name="矩形 25"/>
          <p:cNvSpPr/>
          <p:nvPr/>
        </p:nvSpPr>
        <p:spPr>
          <a:xfrm>
            <a:off x="3880759" y="5285445"/>
            <a:ext cx="1814651"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880758" y="5742645"/>
            <a:ext cx="1814652"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940630" y="5377549"/>
            <a:ext cx="2002975" cy="276997"/>
          </a:xfrm>
          <a:prstGeom prst="rect">
            <a:avLst/>
          </a:prstGeom>
          <a:noFill/>
        </p:spPr>
        <p:txBody>
          <a:bodyPr wrap="square" rtlCol="0">
            <a:spAutoFit/>
          </a:bodyPr>
          <a:lstStyle/>
          <a:p>
            <a:r>
              <a:rPr lang="en-US" altLang="zh-CN" sz="1200" dirty="0"/>
              <a:t>PuHotDataCache&lt;K, T&gt;</a:t>
            </a:r>
            <a:endParaRPr lang="zh-CN" altLang="en-US" sz="1200" dirty="0"/>
          </a:p>
        </p:txBody>
      </p:sp>
      <p:sp>
        <p:nvSpPr>
          <p:cNvPr id="29" name="文本框 28"/>
          <p:cNvSpPr txBox="1"/>
          <p:nvPr/>
        </p:nvSpPr>
        <p:spPr>
          <a:xfrm>
            <a:off x="3940633" y="5834747"/>
            <a:ext cx="2002972" cy="276949"/>
          </a:xfrm>
          <a:prstGeom prst="rect">
            <a:avLst/>
          </a:prstGeom>
          <a:noFill/>
        </p:spPr>
        <p:txBody>
          <a:bodyPr wrap="square" rtlCol="0">
            <a:spAutoFit/>
          </a:bodyPr>
          <a:lstStyle/>
          <a:p>
            <a:r>
              <a:rPr lang="en-US" altLang="zh-CN" sz="1200" dirty="0" smtClean="0"/>
              <a:t>- getMapSize</a:t>
            </a:r>
            <a:r>
              <a:rPr lang="en-US" altLang="zh-CN" sz="1200" dirty="0"/>
              <a:t>()</a:t>
            </a:r>
            <a:endParaRPr lang="zh-CN" altLang="en-US" sz="1200" dirty="0"/>
          </a:p>
        </p:txBody>
      </p:sp>
      <p:sp>
        <p:nvSpPr>
          <p:cNvPr id="18" name="等腰三角形 17"/>
          <p:cNvSpPr/>
          <p:nvPr/>
        </p:nvSpPr>
        <p:spPr>
          <a:xfrm>
            <a:off x="5107579" y="4460914"/>
            <a:ext cx="261258" cy="12661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a:stCxn id="26" idx="0"/>
            <a:endCxn id="18" idx="3"/>
          </p:cNvCxnSpPr>
          <p:nvPr/>
        </p:nvCxnSpPr>
        <p:spPr>
          <a:xfrm rot="5400000" flipH="1" flipV="1">
            <a:off x="4664186" y="4711424"/>
            <a:ext cx="697921" cy="45012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845824" y="1584299"/>
            <a:ext cx="1814651"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45823" y="2041499"/>
            <a:ext cx="1814652"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905695" y="1676403"/>
            <a:ext cx="2002975" cy="276997"/>
          </a:xfrm>
          <a:prstGeom prst="rect">
            <a:avLst/>
          </a:prstGeom>
          <a:noFill/>
        </p:spPr>
        <p:txBody>
          <a:bodyPr wrap="square" rtlCol="0">
            <a:spAutoFit/>
          </a:bodyPr>
          <a:lstStyle/>
          <a:p>
            <a:r>
              <a:rPr lang="en-US" altLang="zh-CN" sz="1200" dirty="0"/>
              <a:t>AbstractCacheEntity&lt;T&gt;</a:t>
            </a:r>
            <a:endParaRPr lang="zh-CN" altLang="en-US" sz="1200" dirty="0"/>
          </a:p>
        </p:txBody>
      </p:sp>
      <p:sp>
        <p:nvSpPr>
          <p:cNvPr id="38" name="文本框 37"/>
          <p:cNvSpPr txBox="1"/>
          <p:nvPr/>
        </p:nvSpPr>
        <p:spPr>
          <a:xfrm>
            <a:off x="905698" y="2133601"/>
            <a:ext cx="2002972" cy="276949"/>
          </a:xfrm>
          <a:prstGeom prst="rect">
            <a:avLst/>
          </a:prstGeom>
          <a:noFill/>
        </p:spPr>
        <p:txBody>
          <a:bodyPr wrap="square" rtlCol="0">
            <a:spAutoFit/>
          </a:bodyPr>
          <a:lstStyle/>
          <a:p>
            <a:r>
              <a:rPr lang="en-US" altLang="zh-CN" sz="1200" dirty="0" smtClean="0"/>
              <a:t>- T data</a:t>
            </a:r>
            <a:endParaRPr lang="zh-CN" altLang="en-US" sz="1200" dirty="0"/>
          </a:p>
        </p:txBody>
      </p:sp>
      <p:sp>
        <p:nvSpPr>
          <p:cNvPr id="39" name="矩形 38"/>
          <p:cNvSpPr/>
          <p:nvPr/>
        </p:nvSpPr>
        <p:spPr>
          <a:xfrm>
            <a:off x="6131936" y="1606068"/>
            <a:ext cx="1814651"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131935" y="2063267"/>
            <a:ext cx="1814652" cy="55376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518380" y="1698172"/>
            <a:ext cx="2002975" cy="276997"/>
          </a:xfrm>
          <a:prstGeom prst="rect">
            <a:avLst/>
          </a:prstGeom>
          <a:noFill/>
        </p:spPr>
        <p:txBody>
          <a:bodyPr wrap="square" rtlCol="0">
            <a:spAutoFit/>
          </a:bodyPr>
          <a:lstStyle/>
          <a:p>
            <a:r>
              <a:rPr lang="en-US" altLang="zh-CN" sz="1200" dirty="0" smtClean="0"/>
              <a:t>CacheConfig</a:t>
            </a:r>
            <a:endParaRPr lang="zh-CN" altLang="en-US" sz="1200" dirty="0"/>
          </a:p>
        </p:txBody>
      </p:sp>
      <p:sp>
        <p:nvSpPr>
          <p:cNvPr id="42" name="文本框 41"/>
          <p:cNvSpPr txBox="1"/>
          <p:nvPr/>
        </p:nvSpPr>
        <p:spPr>
          <a:xfrm>
            <a:off x="6191810" y="2155370"/>
            <a:ext cx="2002972" cy="461665"/>
          </a:xfrm>
          <a:prstGeom prst="rect">
            <a:avLst/>
          </a:prstGeom>
          <a:noFill/>
        </p:spPr>
        <p:txBody>
          <a:bodyPr wrap="square" rtlCol="0">
            <a:spAutoFit/>
          </a:bodyPr>
          <a:lstStyle/>
          <a:p>
            <a:pPr marL="171450" indent="-171450">
              <a:buFontTx/>
              <a:buChar char="-"/>
            </a:pPr>
            <a:r>
              <a:rPr lang="en-US" altLang="zh-CN" sz="1200" dirty="0"/>
              <a:t>l</a:t>
            </a:r>
            <a:r>
              <a:rPr lang="en-US" altLang="zh-CN" sz="1200" dirty="0" smtClean="0"/>
              <a:t>ong taskperiod</a:t>
            </a:r>
          </a:p>
          <a:p>
            <a:pPr marL="171450" indent="-171450">
              <a:buFontTx/>
              <a:buChar char="-"/>
            </a:pPr>
            <a:r>
              <a:rPr lang="en-US" altLang="zh-CN" sz="1200" dirty="0" smtClean="0"/>
              <a:t>…</a:t>
            </a:r>
            <a:endParaRPr lang="zh-CN" altLang="en-US" sz="1200" dirty="0"/>
          </a:p>
        </p:txBody>
      </p:sp>
      <p:sp>
        <p:nvSpPr>
          <p:cNvPr id="43" name="矩形 42"/>
          <p:cNvSpPr/>
          <p:nvPr/>
        </p:nvSpPr>
        <p:spPr>
          <a:xfrm>
            <a:off x="3623860" y="1593009"/>
            <a:ext cx="1814651"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623859" y="2050209"/>
            <a:ext cx="1814652"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3853550" y="1685113"/>
            <a:ext cx="2002975" cy="276997"/>
          </a:xfrm>
          <a:prstGeom prst="rect">
            <a:avLst/>
          </a:prstGeom>
          <a:noFill/>
        </p:spPr>
        <p:txBody>
          <a:bodyPr wrap="square" rtlCol="0">
            <a:spAutoFit/>
          </a:bodyPr>
          <a:lstStyle/>
          <a:p>
            <a:r>
              <a:rPr lang="en-US" altLang="zh-CN" sz="1200" dirty="0"/>
              <a:t>IGetValByKey&lt;K, T&gt;</a:t>
            </a:r>
            <a:endParaRPr lang="zh-CN" altLang="en-US" sz="1200" dirty="0"/>
          </a:p>
        </p:txBody>
      </p:sp>
      <p:sp>
        <p:nvSpPr>
          <p:cNvPr id="46" name="文本框 45"/>
          <p:cNvSpPr txBox="1"/>
          <p:nvPr/>
        </p:nvSpPr>
        <p:spPr>
          <a:xfrm>
            <a:off x="3683734" y="2142311"/>
            <a:ext cx="2002972" cy="276949"/>
          </a:xfrm>
          <a:prstGeom prst="rect">
            <a:avLst/>
          </a:prstGeom>
          <a:noFill/>
        </p:spPr>
        <p:txBody>
          <a:bodyPr wrap="square" rtlCol="0">
            <a:spAutoFit/>
          </a:bodyPr>
          <a:lstStyle/>
          <a:p>
            <a:r>
              <a:rPr lang="en-US" altLang="zh-CN" sz="1200" dirty="0" smtClean="0"/>
              <a:t>- T data</a:t>
            </a:r>
            <a:endParaRPr lang="zh-CN" altLang="en-US" sz="1200" dirty="0"/>
          </a:p>
        </p:txBody>
      </p:sp>
      <p:sp>
        <p:nvSpPr>
          <p:cNvPr id="47" name="矩形 46"/>
          <p:cNvSpPr/>
          <p:nvPr/>
        </p:nvSpPr>
        <p:spPr>
          <a:xfrm>
            <a:off x="492032" y="3073364"/>
            <a:ext cx="1814651"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92031" y="3530564"/>
            <a:ext cx="1814652"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12714" y="3165468"/>
            <a:ext cx="2002975" cy="276997"/>
          </a:xfrm>
          <a:prstGeom prst="rect">
            <a:avLst/>
          </a:prstGeom>
          <a:noFill/>
        </p:spPr>
        <p:txBody>
          <a:bodyPr wrap="square" rtlCol="0">
            <a:spAutoFit/>
          </a:bodyPr>
          <a:lstStyle/>
          <a:p>
            <a:r>
              <a:rPr lang="en-US" altLang="zh-CN" sz="1200" dirty="0"/>
              <a:t>NoCallbackInterException</a:t>
            </a:r>
            <a:endParaRPr lang="zh-CN" altLang="en-US" sz="1200" dirty="0"/>
          </a:p>
        </p:txBody>
      </p:sp>
      <p:cxnSp>
        <p:nvCxnSpPr>
          <p:cNvPr id="32" name="直接连接符 31"/>
          <p:cNvCxnSpPr>
            <a:endCxn id="48" idx="2"/>
          </p:cNvCxnSpPr>
          <p:nvPr/>
        </p:nvCxnSpPr>
        <p:spPr>
          <a:xfrm flipV="1">
            <a:off x="1293223" y="3987764"/>
            <a:ext cx="106134" cy="12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48" idx="2"/>
          </p:cNvCxnSpPr>
          <p:nvPr/>
        </p:nvCxnSpPr>
        <p:spPr>
          <a:xfrm flipH="1" flipV="1">
            <a:off x="1399357" y="3987764"/>
            <a:ext cx="128997" cy="12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 idx="0"/>
            <a:endCxn id="36" idx="2"/>
          </p:cNvCxnSpPr>
          <p:nvPr/>
        </p:nvCxnSpPr>
        <p:spPr>
          <a:xfrm rot="16200000" flipV="1">
            <a:off x="3249327" y="1002522"/>
            <a:ext cx="453513" cy="3445868"/>
          </a:xfrm>
          <a:prstGeom prst="bentConnector3">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1648383" y="2481178"/>
            <a:ext cx="106134" cy="12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flipV="1">
            <a:off x="1754517" y="2481178"/>
            <a:ext cx="128997" cy="12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4476215" y="2507308"/>
            <a:ext cx="106134" cy="12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flipV="1">
            <a:off x="4582349" y="2507308"/>
            <a:ext cx="128997" cy="12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582349" y="2507308"/>
            <a:ext cx="0" cy="216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2" idx="0"/>
            <a:endCxn id="42" idx="2"/>
          </p:cNvCxnSpPr>
          <p:nvPr/>
        </p:nvCxnSpPr>
        <p:spPr>
          <a:xfrm rot="5400000" flipH="1" flipV="1">
            <a:off x="6028568" y="1787485"/>
            <a:ext cx="335177" cy="1994279"/>
          </a:xfrm>
          <a:prstGeom prst="bentConnector3">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7075730" y="2598746"/>
            <a:ext cx="106134" cy="12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flipV="1">
            <a:off x="7181864" y="2598746"/>
            <a:ext cx="128997" cy="127036"/>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6313720" y="5281089"/>
            <a:ext cx="2334170"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313720" y="5738289"/>
            <a:ext cx="233417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7019116" y="5373193"/>
            <a:ext cx="2002975" cy="276997"/>
          </a:xfrm>
          <a:prstGeom prst="rect">
            <a:avLst/>
          </a:prstGeom>
          <a:noFill/>
        </p:spPr>
        <p:txBody>
          <a:bodyPr wrap="square" rtlCol="0">
            <a:spAutoFit/>
          </a:bodyPr>
          <a:lstStyle/>
          <a:p>
            <a:r>
              <a:rPr lang="en-US" altLang="zh-CN" sz="1200" dirty="0"/>
              <a:t>PHCacheTestTool</a:t>
            </a:r>
            <a:endParaRPr lang="zh-CN" altLang="en-US" sz="1200" dirty="0"/>
          </a:p>
        </p:txBody>
      </p:sp>
      <p:sp>
        <p:nvSpPr>
          <p:cNvPr id="80" name="文本框 79"/>
          <p:cNvSpPr txBox="1"/>
          <p:nvPr/>
        </p:nvSpPr>
        <p:spPr>
          <a:xfrm>
            <a:off x="6283233" y="5752014"/>
            <a:ext cx="2412284" cy="461665"/>
          </a:xfrm>
          <a:prstGeom prst="rect">
            <a:avLst/>
          </a:prstGeom>
          <a:noFill/>
        </p:spPr>
        <p:txBody>
          <a:bodyPr wrap="square" rtlCol="0">
            <a:spAutoFit/>
          </a:bodyPr>
          <a:lstStyle/>
          <a:p>
            <a:r>
              <a:rPr lang="en-US" altLang="zh-CN" sz="1200" dirty="0" smtClean="0"/>
              <a:t>-testCache(PuHotDataCache&lt;String</a:t>
            </a:r>
            <a:r>
              <a:rPr lang="en-US" altLang="zh-CN" sz="1200" dirty="0"/>
              <a:t>, T&gt; source)</a:t>
            </a:r>
            <a:endParaRPr lang="zh-CN" altLang="en-US" sz="1200" dirty="0"/>
          </a:p>
        </p:txBody>
      </p:sp>
      <p:cxnSp>
        <p:nvCxnSpPr>
          <p:cNvPr id="82" name="直接连接符 81"/>
          <p:cNvCxnSpPr>
            <a:stCxn id="77" idx="1"/>
          </p:cNvCxnSpPr>
          <p:nvPr/>
        </p:nvCxnSpPr>
        <p:spPr>
          <a:xfrm flipH="1">
            <a:off x="5686706" y="5509689"/>
            <a:ext cx="627014" cy="435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5695410" y="5373193"/>
            <a:ext cx="161115" cy="136496"/>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flipV="1">
            <a:off x="5695410" y="5509689"/>
            <a:ext cx="161115" cy="140501"/>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701038" y="4913804"/>
            <a:ext cx="1814651" cy="4572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701037" y="5371004"/>
            <a:ext cx="1814652" cy="49207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1040669" y="5003905"/>
            <a:ext cx="2002975" cy="276997"/>
          </a:xfrm>
          <a:prstGeom prst="rect">
            <a:avLst/>
          </a:prstGeom>
          <a:noFill/>
        </p:spPr>
        <p:txBody>
          <a:bodyPr wrap="square" rtlCol="0">
            <a:spAutoFit/>
          </a:bodyPr>
          <a:lstStyle/>
          <a:p>
            <a:r>
              <a:rPr lang="en-US" altLang="zh-CN" sz="1200" dirty="0" smtClean="0"/>
              <a:t>CacheEntity&lt;T</a:t>
            </a:r>
            <a:r>
              <a:rPr lang="en-US" altLang="zh-CN" sz="1200" dirty="0"/>
              <a:t>&gt;</a:t>
            </a:r>
            <a:endParaRPr lang="zh-CN" altLang="en-US" sz="1200" dirty="0"/>
          </a:p>
        </p:txBody>
      </p:sp>
      <p:sp>
        <p:nvSpPr>
          <p:cNvPr id="58" name="文本框 57"/>
          <p:cNvSpPr txBox="1"/>
          <p:nvPr/>
        </p:nvSpPr>
        <p:spPr>
          <a:xfrm>
            <a:off x="776695" y="5371806"/>
            <a:ext cx="2002972" cy="461665"/>
          </a:xfrm>
          <a:prstGeom prst="rect">
            <a:avLst/>
          </a:prstGeom>
          <a:noFill/>
        </p:spPr>
        <p:txBody>
          <a:bodyPr wrap="square" rtlCol="0">
            <a:spAutoFit/>
          </a:bodyPr>
          <a:lstStyle/>
          <a:p>
            <a:pPr marL="171450" indent="-171450">
              <a:buFontTx/>
              <a:buChar char="-"/>
            </a:pPr>
            <a:r>
              <a:rPr lang="en-US" altLang="zh-CN" sz="1200" dirty="0" smtClean="0"/>
              <a:t>long firsTime</a:t>
            </a:r>
          </a:p>
          <a:p>
            <a:pPr marL="171450" indent="-171450">
              <a:buFontTx/>
              <a:buChar char="-"/>
            </a:pPr>
            <a:r>
              <a:rPr lang="en-US" altLang="zh-CN" sz="1200" dirty="0" smtClean="0"/>
              <a:t>long visitCount</a:t>
            </a:r>
            <a:endParaRPr lang="zh-CN" altLang="en-US" sz="1200" dirty="0"/>
          </a:p>
        </p:txBody>
      </p:sp>
      <p:cxnSp>
        <p:nvCxnSpPr>
          <p:cNvPr id="13" name="肘形连接符 12"/>
          <p:cNvCxnSpPr>
            <a:stCxn id="48" idx="2"/>
          </p:cNvCxnSpPr>
          <p:nvPr/>
        </p:nvCxnSpPr>
        <p:spPr>
          <a:xfrm rot="16200000" flipH="1">
            <a:off x="2056806" y="3330314"/>
            <a:ext cx="616777" cy="1931675"/>
          </a:xfrm>
          <a:prstGeom prst="bentConnector2">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26" idx="1"/>
          </p:cNvCxnSpPr>
          <p:nvPr/>
        </p:nvCxnSpPr>
        <p:spPr>
          <a:xfrm rot="16200000" flipH="1">
            <a:off x="3151143" y="4784428"/>
            <a:ext cx="909505" cy="549727"/>
          </a:xfrm>
          <a:prstGeom prst="bentConnector2">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6" idx="1"/>
          </p:cNvCxnSpPr>
          <p:nvPr/>
        </p:nvCxnSpPr>
        <p:spPr>
          <a:xfrm rot="10800000">
            <a:off x="2515689" y="5120641"/>
            <a:ext cx="1365070" cy="39340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515688" y="5003905"/>
            <a:ext cx="144787" cy="116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515688" y="5120641"/>
            <a:ext cx="144787" cy="116736"/>
          </a:xfrm>
          <a:prstGeom prst="line">
            <a:avLst/>
          </a:prstGeom>
        </p:spPr>
        <p:style>
          <a:lnRef idx="1">
            <a:schemeClr val="accent1"/>
          </a:lnRef>
          <a:fillRef idx="0">
            <a:schemeClr val="accent1"/>
          </a:fillRef>
          <a:effectRef idx="0">
            <a:schemeClr val="accent1"/>
          </a:effectRef>
          <a:fontRef idx="minor">
            <a:schemeClr val="tx1"/>
          </a:fontRef>
        </p:style>
      </p:cxnSp>
      <p:sp>
        <p:nvSpPr>
          <p:cNvPr id="81" name="等腰三角形 80"/>
          <p:cNvSpPr/>
          <p:nvPr/>
        </p:nvSpPr>
        <p:spPr>
          <a:xfrm>
            <a:off x="1014004" y="2507734"/>
            <a:ext cx="261258" cy="12661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肘形连接符 52"/>
          <p:cNvCxnSpPr>
            <a:stCxn id="55" idx="0"/>
          </p:cNvCxnSpPr>
          <p:nvPr/>
        </p:nvCxnSpPr>
        <p:spPr>
          <a:xfrm rot="16200000" flipV="1">
            <a:off x="799198" y="4104637"/>
            <a:ext cx="171987" cy="144634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rot="5400000" flipH="1" flipV="1">
            <a:off x="-244181" y="3357608"/>
            <a:ext cx="1800000" cy="972000"/>
          </a:xfrm>
          <a:prstGeom prst="bentConnector3">
            <a:avLst>
              <a:gd name="adj1" fmla="val 101527"/>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endCxn id="81" idx="3"/>
          </p:cNvCxnSpPr>
          <p:nvPr/>
        </p:nvCxnSpPr>
        <p:spPr>
          <a:xfrm flipV="1">
            <a:off x="1141819" y="2634344"/>
            <a:ext cx="2814" cy="28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30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3" name="组合 2"/>
          <p:cNvGrpSpPr/>
          <p:nvPr/>
        </p:nvGrpSpPr>
        <p:grpSpPr>
          <a:xfrm>
            <a:off x="0" y="695645"/>
            <a:ext cx="432159" cy="489784"/>
            <a:chOff x="202866" y="341874"/>
            <a:chExt cx="576212" cy="653045"/>
          </a:xfrm>
        </p:grpSpPr>
        <p:sp>
          <p:nvSpPr>
            <p:cNvPr id="4" name="矩形 3"/>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文本框 5"/>
          <p:cNvSpPr txBox="1"/>
          <p:nvPr/>
        </p:nvSpPr>
        <p:spPr>
          <a:xfrm>
            <a:off x="600890" y="648149"/>
            <a:ext cx="7365474" cy="584775"/>
          </a:xfrm>
          <a:prstGeom prst="rect">
            <a:avLst/>
          </a:prstGeom>
          <a:noFill/>
        </p:spPr>
        <p:txBody>
          <a:bodyPr wrap="square" rtlCol="0">
            <a:spAutoFit/>
          </a:bodyPr>
          <a:lstStyle/>
          <a:p>
            <a:r>
              <a:rPr lang="zh-CN" altLang="en-US" sz="3200" dirty="0" smtClean="0"/>
              <a:t>热数据内存缓存工具</a:t>
            </a:r>
            <a:r>
              <a:rPr lang="en-US" altLang="zh-CN" sz="3200" dirty="0" smtClean="0"/>
              <a:t>-</a:t>
            </a:r>
            <a:r>
              <a:rPr lang="zh-CN" altLang="en-US" sz="3200" dirty="0" smtClean="0"/>
              <a:t>已实现的回收策略</a:t>
            </a:r>
            <a:endParaRPr lang="zh-CN" altLang="en-US" sz="3200" b="1" dirty="0"/>
          </a:p>
        </p:txBody>
      </p:sp>
      <p:grpSp>
        <p:nvGrpSpPr>
          <p:cNvPr id="7" name="组合 6"/>
          <p:cNvGrpSpPr/>
          <p:nvPr/>
        </p:nvGrpSpPr>
        <p:grpSpPr>
          <a:xfrm>
            <a:off x="8501205" y="781493"/>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13" name="图示 12"/>
          <p:cNvGraphicFramePr/>
          <p:nvPr>
            <p:extLst>
              <p:ext uri="{D42A27DB-BD31-4B8C-83A1-F6EECF244321}">
                <p14:modId xmlns:p14="http://schemas.microsoft.com/office/powerpoint/2010/main" val="2008664356"/>
              </p:ext>
            </p:extLst>
          </p:nvPr>
        </p:nvGraphicFramePr>
        <p:xfrm>
          <a:off x="1245322" y="2403950"/>
          <a:ext cx="2773680" cy="29522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文本框 13"/>
          <p:cNvSpPr txBox="1"/>
          <p:nvPr/>
        </p:nvSpPr>
        <p:spPr>
          <a:xfrm>
            <a:off x="1267092" y="2577734"/>
            <a:ext cx="1267097" cy="369332"/>
          </a:xfrm>
          <a:prstGeom prst="rect">
            <a:avLst/>
          </a:prstGeom>
          <a:noFill/>
        </p:spPr>
        <p:txBody>
          <a:bodyPr wrap="square" rtlCol="0">
            <a:spAutoFit/>
          </a:bodyPr>
          <a:lstStyle/>
          <a:p>
            <a:endParaRPr lang="zh-CN" altLang="en-US" dirty="0"/>
          </a:p>
        </p:txBody>
      </p:sp>
      <p:sp>
        <p:nvSpPr>
          <p:cNvPr id="15" name="文本框 14"/>
          <p:cNvSpPr txBox="1"/>
          <p:nvPr/>
        </p:nvSpPr>
        <p:spPr>
          <a:xfrm>
            <a:off x="1201777" y="2590796"/>
            <a:ext cx="1267097" cy="369332"/>
          </a:xfrm>
          <a:prstGeom prst="rect">
            <a:avLst/>
          </a:prstGeom>
          <a:noFill/>
        </p:spPr>
        <p:txBody>
          <a:bodyPr wrap="square" rtlCol="0">
            <a:spAutoFit/>
          </a:bodyPr>
          <a:lstStyle/>
          <a:p>
            <a:r>
              <a:rPr lang="zh-CN" altLang="en-US" dirty="0" smtClean="0"/>
              <a:t>策略</a:t>
            </a:r>
            <a:r>
              <a:rPr lang="en-US" altLang="zh-CN" dirty="0" smtClean="0"/>
              <a:t>1</a:t>
            </a:r>
            <a:endParaRPr lang="zh-CN" altLang="en-US" dirty="0"/>
          </a:p>
        </p:txBody>
      </p:sp>
      <p:graphicFrame>
        <p:nvGraphicFramePr>
          <p:cNvPr id="16" name="图示 15"/>
          <p:cNvGraphicFramePr/>
          <p:nvPr>
            <p:extLst>
              <p:ext uri="{D42A27DB-BD31-4B8C-83A1-F6EECF244321}">
                <p14:modId xmlns:p14="http://schemas.microsoft.com/office/powerpoint/2010/main" val="2541992262"/>
              </p:ext>
            </p:extLst>
          </p:nvPr>
        </p:nvGraphicFramePr>
        <p:xfrm>
          <a:off x="1227903" y="3666693"/>
          <a:ext cx="2773680" cy="295220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7" name="文本框 16"/>
          <p:cNvSpPr txBox="1"/>
          <p:nvPr/>
        </p:nvSpPr>
        <p:spPr>
          <a:xfrm>
            <a:off x="1249673" y="3840477"/>
            <a:ext cx="1267097" cy="369332"/>
          </a:xfrm>
          <a:prstGeom prst="rect">
            <a:avLst/>
          </a:prstGeom>
          <a:noFill/>
        </p:spPr>
        <p:txBody>
          <a:bodyPr wrap="square" rtlCol="0">
            <a:spAutoFit/>
          </a:bodyPr>
          <a:lstStyle/>
          <a:p>
            <a:endParaRPr lang="zh-CN" altLang="en-US" dirty="0"/>
          </a:p>
        </p:txBody>
      </p:sp>
      <p:sp>
        <p:nvSpPr>
          <p:cNvPr id="18" name="文本框 17"/>
          <p:cNvSpPr txBox="1"/>
          <p:nvPr/>
        </p:nvSpPr>
        <p:spPr>
          <a:xfrm>
            <a:off x="1184358" y="3853539"/>
            <a:ext cx="1267097" cy="369332"/>
          </a:xfrm>
          <a:prstGeom prst="rect">
            <a:avLst/>
          </a:prstGeom>
          <a:noFill/>
        </p:spPr>
        <p:txBody>
          <a:bodyPr wrap="square" rtlCol="0">
            <a:spAutoFit/>
          </a:bodyPr>
          <a:lstStyle/>
          <a:p>
            <a:r>
              <a:rPr lang="zh-CN" altLang="en-US" dirty="0" smtClean="0"/>
              <a:t>策略</a:t>
            </a:r>
            <a:r>
              <a:rPr lang="en-US" altLang="zh-CN" dirty="0"/>
              <a:t>2</a:t>
            </a:r>
            <a:endParaRPr lang="zh-CN" altLang="en-US" dirty="0"/>
          </a:p>
        </p:txBody>
      </p:sp>
      <p:graphicFrame>
        <p:nvGraphicFramePr>
          <p:cNvPr id="19" name="图示 18"/>
          <p:cNvGraphicFramePr/>
          <p:nvPr>
            <p:extLst>
              <p:ext uri="{D42A27DB-BD31-4B8C-83A1-F6EECF244321}">
                <p14:modId xmlns:p14="http://schemas.microsoft.com/office/powerpoint/2010/main" val="4151044155"/>
              </p:ext>
            </p:extLst>
          </p:nvPr>
        </p:nvGraphicFramePr>
        <p:xfrm>
          <a:off x="1227903" y="4933792"/>
          <a:ext cx="2773680" cy="295220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0" name="文本框 19"/>
          <p:cNvSpPr txBox="1"/>
          <p:nvPr/>
        </p:nvSpPr>
        <p:spPr>
          <a:xfrm>
            <a:off x="1249673" y="5107576"/>
            <a:ext cx="1267097" cy="369332"/>
          </a:xfrm>
          <a:prstGeom prst="rect">
            <a:avLst/>
          </a:prstGeom>
          <a:noFill/>
        </p:spPr>
        <p:txBody>
          <a:bodyPr wrap="square" rtlCol="0">
            <a:spAutoFit/>
          </a:bodyPr>
          <a:lstStyle/>
          <a:p>
            <a:endParaRPr lang="zh-CN" altLang="en-US" dirty="0"/>
          </a:p>
        </p:txBody>
      </p:sp>
      <p:sp>
        <p:nvSpPr>
          <p:cNvPr id="21" name="文本框 20"/>
          <p:cNvSpPr txBox="1"/>
          <p:nvPr/>
        </p:nvSpPr>
        <p:spPr>
          <a:xfrm>
            <a:off x="1171295" y="5120638"/>
            <a:ext cx="1267097" cy="369332"/>
          </a:xfrm>
          <a:prstGeom prst="rect">
            <a:avLst/>
          </a:prstGeom>
          <a:noFill/>
        </p:spPr>
        <p:txBody>
          <a:bodyPr wrap="square" rtlCol="0">
            <a:spAutoFit/>
          </a:bodyPr>
          <a:lstStyle/>
          <a:p>
            <a:r>
              <a:rPr lang="zh-CN" altLang="en-US" dirty="0" smtClean="0"/>
              <a:t>策略</a:t>
            </a:r>
            <a:r>
              <a:rPr lang="en-US" altLang="zh-CN" dirty="0"/>
              <a:t>3</a:t>
            </a:r>
            <a:endParaRPr lang="zh-CN" altLang="en-US" dirty="0"/>
          </a:p>
        </p:txBody>
      </p:sp>
      <p:sp>
        <p:nvSpPr>
          <p:cNvPr id="22" name="文本框 21"/>
          <p:cNvSpPr txBox="1"/>
          <p:nvPr/>
        </p:nvSpPr>
        <p:spPr>
          <a:xfrm>
            <a:off x="2973977" y="2398453"/>
            <a:ext cx="3805646" cy="646331"/>
          </a:xfrm>
          <a:prstGeom prst="rect">
            <a:avLst/>
          </a:prstGeom>
          <a:noFill/>
        </p:spPr>
        <p:txBody>
          <a:bodyPr wrap="square" rtlCol="0">
            <a:spAutoFit/>
          </a:bodyPr>
          <a:lstStyle/>
          <a:p>
            <a:r>
              <a:rPr lang="zh-CN" altLang="en-US" dirty="0" smtClean="0"/>
              <a:t>超时策略：距离上次访问时间超过阈值，回收</a:t>
            </a:r>
            <a:endParaRPr lang="en-US" altLang="zh-CN" dirty="0" smtClean="0"/>
          </a:p>
        </p:txBody>
      </p:sp>
      <p:sp>
        <p:nvSpPr>
          <p:cNvPr id="23" name="文本框 22"/>
          <p:cNvSpPr txBox="1"/>
          <p:nvPr/>
        </p:nvSpPr>
        <p:spPr>
          <a:xfrm>
            <a:off x="2973977" y="3655002"/>
            <a:ext cx="3805646" cy="646331"/>
          </a:xfrm>
          <a:prstGeom prst="rect">
            <a:avLst/>
          </a:prstGeom>
          <a:noFill/>
        </p:spPr>
        <p:txBody>
          <a:bodyPr wrap="square" rtlCol="0">
            <a:spAutoFit/>
          </a:bodyPr>
          <a:lstStyle/>
          <a:p>
            <a:r>
              <a:rPr lang="zh-CN" altLang="en-US" dirty="0"/>
              <a:t>限速</a:t>
            </a:r>
            <a:r>
              <a:rPr lang="zh-CN" altLang="en-US" dirty="0" smtClean="0"/>
              <a:t>策略：限制最低瞬时速率，太低则回收</a:t>
            </a:r>
            <a:endParaRPr lang="en-US" altLang="zh-CN" dirty="0" smtClean="0"/>
          </a:p>
        </p:txBody>
      </p:sp>
      <p:sp>
        <p:nvSpPr>
          <p:cNvPr id="25" name="文本框 24"/>
          <p:cNvSpPr txBox="1"/>
          <p:nvPr/>
        </p:nvSpPr>
        <p:spPr>
          <a:xfrm>
            <a:off x="2973977" y="5020960"/>
            <a:ext cx="3805646" cy="1200329"/>
          </a:xfrm>
          <a:prstGeom prst="rect">
            <a:avLst/>
          </a:prstGeom>
          <a:noFill/>
        </p:spPr>
        <p:txBody>
          <a:bodyPr wrap="square" rtlCol="0">
            <a:spAutoFit/>
          </a:bodyPr>
          <a:lstStyle/>
          <a:p>
            <a:r>
              <a:rPr lang="zh-CN" altLang="en-US" dirty="0"/>
              <a:t>二</a:t>
            </a:r>
            <a:r>
              <a:rPr lang="zh-CN" altLang="en-US" dirty="0" smtClean="0"/>
              <a:t>级缓存策略：一级缓存限制速率更大，当额定次数未过限后转移到二级缓存里，二级缓存更低速率回收</a:t>
            </a:r>
            <a:endParaRPr lang="en-US" altLang="zh-CN" dirty="0" smtClean="0"/>
          </a:p>
        </p:txBody>
      </p:sp>
    </p:spTree>
    <p:extLst>
      <p:ext uri="{BB962C8B-B14F-4D97-AF65-F5344CB8AC3E}">
        <p14:creationId xmlns:p14="http://schemas.microsoft.com/office/powerpoint/2010/main" val="404008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6374676" cy="584775"/>
          </a:xfrm>
          <a:prstGeom prst="rect">
            <a:avLst/>
          </a:prstGeom>
          <a:noFill/>
        </p:spPr>
        <p:txBody>
          <a:bodyPr wrap="square" rtlCol="0">
            <a:spAutoFit/>
          </a:bodyPr>
          <a:lstStyle/>
          <a:p>
            <a:r>
              <a:rPr lang="zh-CN" altLang="en-US" sz="3200" dirty="0" smtClean="0"/>
              <a:t>热数据内存缓存工具</a:t>
            </a:r>
            <a:r>
              <a:rPr lang="en-US" altLang="zh-CN" sz="3200" dirty="0" smtClean="0"/>
              <a:t>-</a:t>
            </a:r>
            <a:r>
              <a:rPr lang="zh-CN" altLang="en-US" sz="3200" dirty="0" smtClean="0"/>
              <a:t>演示</a:t>
            </a:r>
            <a:r>
              <a:rPr lang="en-US" altLang="zh-CN" sz="3200" dirty="0" smtClean="0"/>
              <a:t>-</a:t>
            </a:r>
            <a:r>
              <a:rPr lang="zh-CN" altLang="en-US" sz="3200" dirty="0" smtClean="0"/>
              <a:t>策略</a:t>
            </a:r>
            <a:r>
              <a:rPr lang="en-US" altLang="zh-CN" sz="3200" dirty="0"/>
              <a:t>2</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 name="图片 5"/>
          <p:cNvPicPr>
            <a:picLocks noChangeAspect="1"/>
          </p:cNvPicPr>
          <p:nvPr/>
        </p:nvPicPr>
        <p:blipFill>
          <a:blip r:embed="rId4"/>
          <a:stretch>
            <a:fillRect/>
          </a:stretch>
        </p:blipFill>
        <p:spPr>
          <a:xfrm>
            <a:off x="108012" y="1783851"/>
            <a:ext cx="4699766" cy="2240222"/>
          </a:xfrm>
          <a:prstGeom prst="rect">
            <a:avLst/>
          </a:prstGeom>
        </p:spPr>
      </p:pic>
      <p:pic>
        <p:nvPicPr>
          <p:cNvPr id="13" name="图片 12"/>
          <p:cNvPicPr>
            <a:picLocks noChangeAspect="1"/>
          </p:cNvPicPr>
          <p:nvPr/>
        </p:nvPicPr>
        <p:blipFill>
          <a:blip r:embed="rId5"/>
          <a:stretch>
            <a:fillRect/>
          </a:stretch>
        </p:blipFill>
        <p:spPr>
          <a:xfrm>
            <a:off x="4807778" y="4243258"/>
            <a:ext cx="4184917" cy="2153435"/>
          </a:xfrm>
          <a:prstGeom prst="rect">
            <a:avLst/>
          </a:prstGeom>
        </p:spPr>
      </p:pic>
      <p:pic>
        <p:nvPicPr>
          <p:cNvPr id="18" name="图片 17"/>
          <p:cNvPicPr>
            <a:picLocks noChangeAspect="1"/>
          </p:cNvPicPr>
          <p:nvPr/>
        </p:nvPicPr>
        <p:blipFill>
          <a:blip r:embed="rId6"/>
          <a:stretch>
            <a:fillRect/>
          </a:stretch>
        </p:blipFill>
        <p:spPr>
          <a:xfrm>
            <a:off x="108013" y="4233641"/>
            <a:ext cx="4699766" cy="2199518"/>
          </a:xfrm>
          <a:prstGeom prst="rect">
            <a:avLst/>
          </a:prstGeom>
        </p:spPr>
      </p:pic>
      <p:sp>
        <p:nvSpPr>
          <p:cNvPr id="19" name="文本框 18"/>
          <p:cNvSpPr txBox="1"/>
          <p:nvPr/>
        </p:nvSpPr>
        <p:spPr>
          <a:xfrm>
            <a:off x="5930153" y="2003612"/>
            <a:ext cx="2963482" cy="1477328"/>
          </a:xfrm>
          <a:prstGeom prst="rect">
            <a:avLst/>
          </a:prstGeom>
          <a:noFill/>
        </p:spPr>
        <p:txBody>
          <a:bodyPr wrap="square" rtlCol="0">
            <a:spAutoFit/>
          </a:bodyPr>
          <a:lstStyle/>
          <a:p>
            <a:r>
              <a:rPr lang="en-US" altLang="zh-CN" dirty="0" smtClean="0"/>
              <a:t>a.</a:t>
            </a:r>
            <a:r>
              <a:rPr lang="zh-CN" altLang="en-US" dirty="0" smtClean="0"/>
              <a:t>请求速率：</a:t>
            </a:r>
            <a:r>
              <a:rPr lang="en-US" altLang="zh-CN" dirty="0" smtClean="0"/>
              <a:t>100-200</a:t>
            </a:r>
            <a:r>
              <a:rPr lang="zh-CN" altLang="en-US" dirty="0" smtClean="0"/>
              <a:t>次</a:t>
            </a:r>
            <a:r>
              <a:rPr lang="en-US" altLang="zh-CN" dirty="0" smtClean="0"/>
              <a:t>/s</a:t>
            </a:r>
          </a:p>
          <a:p>
            <a:r>
              <a:rPr lang="en-US" altLang="zh-CN" dirty="0" smtClean="0"/>
              <a:t>b.</a:t>
            </a:r>
            <a:r>
              <a:rPr lang="zh-CN" altLang="en-US" dirty="0" smtClean="0"/>
              <a:t>活跃临界速率：</a:t>
            </a:r>
            <a:r>
              <a:rPr lang="en-US" altLang="zh-CN" dirty="0" smtClean="0"/>
              <a:t>1</a:t>
            </a:r>
            <a:r>
              <a:rPr lang="zh-CN" altLang="en-US" dirty="0"/>
              <a:t>次</a:t>
            </a:r>
            <a:r>
              <a:rPr lang="en-US" altLang="zh-CN" dirty="0" smtClean="0"/>
              <a:t>/25s</a:t>
            </a:r>
          </a:p>
          <a:p>
            <a:r>
              <a:rPr lang="en-US" altLang="zh-CN" dirty="0" smtClean="0"/>
              <a:t>c.</a:t>
            </a:r>
            <a:r>
              <a:rPr lang="zh-CN" altLang="en-US" dirty="0" smtClean="0"/>
              <a:t>活跃判定周期：</a:t>
            </a:r>
            <a:r>
              <a:rPr lang="en-US" altLang="zh-CN" dirty="0" smtClean="0"/>
              <a:t>0.5s</a:t>
            </a:r>
          </a:p>
          <a:p>
            <a:r>
              <a:rPr lang="en-US" altLang="zh-CN" dirty="0" smtClean="0"/>
              <a:t>d.</a:t>
            </a:r>
            <a:r>
              <a:rPr lang="zh-CN" altLang="en-US" dirty="0" smtClean="0"/>
              <a:t>最大缓存量：</a:t>
            </a:r>
            <a:r>
              <a:rPr lang="en-US" altLang="zh-CN" dirty="0" smtClean="0"/>
              <a:t>5000</a:t>
            </a:r>
          </a:p>
          <a:p>
            <a:r>
              <a:rPr lang="en-US" altLang="zh-CN" dirty="0" smtClean="0"/>
              <a:t>e.</a:t>
            </a:r>
            <a:r>
              <a:rPr lang="zh-CN" altLang="en-US" dirty="0" smtClean="0"/>
              <a:t>默认更新时间：每天凌晨</a:t>
            </a:r>
            <a:endParaRPr lang="zh-CN" altLang="en-US" dirty="0"/>
          </a:p>
        </p:txBody>
      </p:sp>
    </p:spTree>
    <p:extLst>
      <p:ext uri="{BB962C8B-B14F-4D97-AF65-F5344CB8AC3E}">
        <p14:creationId xmlns:p14="http://schemas.microsoft.com/office/powerpoint/2010/main" val="235011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4" name="组合 3"/>
          <p:cNvGrpSpPr/>
          <p:nvPr/>
        </p:nvGrpSpPr>
        <p:grpSpPr>
          <a:xfrm>
            <a:off x="0" y="695645"/>
            <a:ext cx="432159" cy="489784"/>
            <a:chOff x="202866" y="341874"/>
            <a:chExt cx="576212" cy="653045"/>
          </a:xfrm>
        </p:grpSpPr>
        <p:sp>
          <p:nvSpPr>
            <p:cNvPr id="5" name="矩形 4"/>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 name="文本框 6"/>
          <p:cNvSpPr txBox="1"/>
          <p:nvPr/>
        </p:nvSpPr>
        <p:spPr>
          <a:xfrm>
            <a:off x="600890" y="648149"/>
            <a:ext cx="6374676" cy="584775"/>
          </a:xfrm>
          <a:prstGeom prst="rect">
            <a:avLst/>
          </a:prstGeom>
          <a:noFill/>
        </p:spPr>
        <p:txBody>
          <a:bodyPr wrap="square" rtlCol="0">
            <a:spAutoFit/>
          </a:bodyPr>
          <a:lstStyle/>
          <a:p>
            <a:r>
              <a:rPr lang="zh-CN" altLang="en-US" sz="3200" dirty="0" smtClean="0"/>
              <a:t>热数据内存缓存工具</a:t>
            </a:r>
            <a:r>
              <a:rPr lang="en-US" altLang="zh-CN" sz="3200" dirty="0" smtClean="0"/>
              <a:t>-</a:t>
            </a:r>
            <a:r>
              <a:rPr lang="zh-CN" altLang="en-US" sz="3200" dirty="0" smtClean="0"/>
              <a:t>演示</a:t>
            </a:r>
            <a:r>
              <a:rPr lang="en-US" altLang="zh-CN" sz="3200" dirty="0" smtClean="0"/>
              <a:t>-</a:t>
            </a:r>
            <a:r>
              <a:rPr lang="zh-CN" altLang="en-US" sz="3200" dirty="0" smtClean="0"/>
              <a:t>策略</a:t>
            </a:r>
            <a:r>
              <a:rPr lang="en-US" altLang="zh-CN" sz="3200" dirty="0"/>
              <a:t>3</a:t>
            </a:r>
            <a:endParaRPr lang="zh-CN" altLang="en-US" sz="3200" b="1" dirty="0"/>
          </a:p>
        </p:txBody>
      </p:sp>
      <p:grpSp>
        <p:nvGrpSpPr>
          <p:cNvPr id="8" name="组合 7"/>
          <p:cNvGrpSpPr/>
          <p:nvPr/>
        </p:nvGrpSpPr>
        <p:grpSpPr>
          <a:xfrm>
            <a:off x="8501205" y="781493"/>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文本框 13"/>
          <p:cNvSpPr txBox="1"/>
          <p:nvPr/>
        </p:nvSpPr>
        <p:spPr>
          <a:xfrm>
            <a:off x="108012" y="1734671"/>
            <a:ext cx="2963482" cy="3139321"/>
          </a:xfrm>
          <a:prstGeom prst="rect">
            <a:avLst/>
          </a:prstGeom>
          <a:noFill/>
        </p:spPr>
        <p:txBody>
          <a:bodyPr wrap="square" rtlCol="0">
            <a:spAutoFit/>
          </a:bodyPr>
          <a:lstStyle/>
          <a:p>
            <a:r>
              <a:rPr lang="en-US" altLang="zh-CN" dirty="0" smtClean="0"/>
              <a:t>a.</a:t>
            </a:r>
            <a:r>
              <a:rPr lang="zh-CN" altLang="en-US" dirty="0" smtClean="0"/>
              <a:t>请求速率：</a:t>
            </a:r>
            <a:r>
              <a:rPr lang="en-US" altLang="zh-CN" dirty="0" smtClean="0"/>
              <a:t>100-200</a:t>
            </a:r>
            <a:r>
              <a:rPr lang="zh-CN" altLang="en-US" dirty="0" smtClean="0"/>
              <a:t>次</a:t>
            </a:r>
            <a:r>
              <a:rPr lang="en-US" altLang="zh-CN" dirty="0" smtClean="0"/>
              <a:t>/s</a:t>
            </a:r>
          </a:p>
          <a:p>
            <a:r>
              <a:rPr lang="en-US" altLang="zh-CN" dirty="0" smtClean="0"/>
              <a:t>b.</a:t>
            </a:r>
            <a:r>
              <a:rPr lang="zh-CN" altLang="en-US" dirty="0" smtClean="0"/>
              <a:t>活跃临界速率：</a:t>
            </a:r>
            <a:endParaRPr lang="en-US" altLang="zh-CN" dirty="0" smtClean="0"/>
          </a:p>
          <a:p>
            <a:r>
              <a:rPr lang="en-US" altLang="zh-CN" dirty="0" smtClean="0"/>
              <a:t>    </a:t>
            </a:r>
            <a:r>
              <a:rPr lang="zh-CN" altLang="en-US" dirty="0" smtClean="0"/>
              <a:t>一级：</a:t>
            </a:r>
            <a:r>
              <a:rPr lang="en-US" altLang="zh-CN" dirty="0" smtClean="0"/>
              <a:t>1</a:t>
            </a:r>
            <a:r>
              <a:rPr lang="zh-CN" altLang="en-US" dirty="0"/>
              <a:t>次</a:t>
            </a:r>
            <a:r>
              <a:rPr lang="en-US" altLang="zh-CN" dirty="0" smtClean="0"/>
              <a:t>/5s</a:t>
            </a:r>
          </a:p>
          <a:p>
            <a:r>
              <a:rPr lang="en-US" altLang="zh-CN" dirty="0"/>
              <a:t> </a:t>
            </a:r>
            <a:r>
              <a:rPr lang="en-US" altLang="zh-CN" dirty="0" smtClean="0"/>
              <a:t>   </a:t>
            </a:r>
            <a:r>
              <a:rPr lang="zh-CN" altLang="en-US" dirty="0" smtClean="0"/>
              <a:t>二级：</a:t>
            </a:r>
            <a:r>
              <a:rPr lang="en-US" altLang="zh-CN" dirty="0"/>
              <a:t>1</a:t>
            </a:r>
            <a:r>
              <a:rPr lang="zh-CN" altLang="en-US" dirty="0" smtClean="0"/>
              <a:t>次</a:t>
            </a:r>
            <a:r>
              <a:rPr lang="en-US" altLang="zh-CN" dirty="0" smtClean="0"/>
              <a:t>/10s</a:t>
            </a:r>
          </a:p>
          <a:p>
            <a:r>
              <a:rPr lang="en-US" altLang="zh-CN" dirty="0" smtClean="0"/>
              <a:t>c.</a:t>
            </a:r>
            <a:r>
              <a:rPr lang="zh-CN" altLang="en-US" dirty="0" smtClean="0"/>
              <a:t>一级转移二级</a:t>
            </a:r>
            <a:endParaRPr lang="en-US" altLang="zh-CN" dirty="0" smtClean="0"/>
          </a:p>
          <a:p>
            <a:r>
              <a:rPr lang="zh-CN" altLang="en-US" dirty="0" smtClean="0"/>
              <a:t>速率满足次数：</a:t>
            </a:r>
            <a:r>
              <a:rPr lang="en-US" altLang="zh-CN" dirty="0"/>
              <a:t>4</a:t>
            </a:r>
            <a:endParaRPr lang="en-US" altLang="zh-CN" dirty="0" smtClean="0"/>
          </a:p>
          <a:p>
            <a:r>
              <a:rPr lang="en-US" altLang="zh-CN" dirty="0" smtClean="0"/>
              <a:t>d.</a:t>
            </a:r>
            <a:r>
              <a:rPr lang="zh-CN" altLang="en-US" dirty="0" smtClean="0"/>
              <a:t>活跃判定周期：</a:t>
            </a:r>
            <a:r>
              <a:rPr lang="en-US" altLang="zh-CN" dirty="0" smtClean="0"/>
              <a:t>0.5s</a:t>
            </a:r>
          </a:p>
          <a:p>
            <a:r>
              <a:rPr lang="en-US" altLang="zh-CN" dirty="0" smtClean="0"/>
              <a:t>e.</a:t>
            </a:r>
            <a:r>
              <a:rPr lang="zh-CN" altLang="en-US" dirty="0" smtClean="0"/>
              <a:t>最大缓存量：</a:t>
            </a:r>
            <a:endParaRPr lang="en-US" altLang="zh-CN" dirty="0" smtClean="0"/>
          </a:p>
          <a:p>
            <a:r>
              <a:rPr lang="en-US" altLang="zh-CN" dirty="0"/>
              <a:t> </a:t>
            </a:r>
            <a:r>
              <a:rPr lang="en-US" altLang="zh-CN" dirty="0" smtClean="0"/>
              <a:t>   </a:t>
            </a:r>
            <a:r>
              <a:rPr lang="zh-CN" altLang="en-US" dirty="0" smtClean="0"/>
              <a:t>一级：</a:t>
            </a:r>
            <a:r>
              <a:rPr lang="en-US" altLang="zh-CN" dirty="0" smtClean="0"/>
              <a:t>2500</a:t>
            </a:r>
          </a:p>
          <a:p>
            <a:r>
              <a:rPr lang="en-US" altLang="zh-CN" dirty="0"/>
              <a:t> </a:t>
            </a:r>
            <a:r>
              <a:rPr lang="en-US" altLang="zh-CN" dirty="0" smtClean="0"/>
              <a:t>   </a:t>
            </a:r>
            <a:r>
              <a:rPr lang="zh-CN" altLang="en-US" dirty="0" smtClean="0"/>
              <a:t>二级：</a:t>
            </a:r>
            <a:r>
              <a:rPr lang="en-US" altLang="zh-CN" dirty="0" smtClean="0"/>
              <a:t>5000</a:t>
            </a:r>
          </a:p>
          <a:p>
            <a:r>
              <a:rPr lang="en-US" altLang="zh-CN" dirty="0" smtClean="0"/>
              <a:t>f.</a:t>
            </a:r>
            <a:r>
              <a:rPr lang="zh-CN" altLang="en-US" dirty="0" smtClean="0"/>
              <a:t>默认更新时间：每天凌晨</a:t>
            </a:r>
            <a:endParaRPr lang="zh-CN" altLang="en-US" dirty="0"/>
          </a:p>
        </p:txBody>
      </p:sp>
      <p:pic>
        <p:nvPicPr>
          <p:cNvPr id="17" name="图片 16"/>
          <p:cNvPicPr>
            <a:picLocks noChangeAspect="1"/>
          </p:cNvPicPr>
          <p:nvPr/>
        </p:nvPicPr>
        <p:blipFill>
          <a:blip r:embed="rId4"/>
          <a:stretch>
            <a:fillRect/>
          </a:stretch>
        </p:blipFill>
        <p:spPr>
          <a:xfrm>
            <a:off x="3106367" y="1734671"/>
            <a:ext cx="5824990" cy="3217149"/>
          </a:xfrm>
          <a:prstGeom prst="rect">
            <a:avLst/>
          </a:prstGeom>
        </p:spPr>
      </p:pic>
    </p:spTree>
    <p:extLst>
      <p:ext uri="{BB962C8B-B14F-4D97-AF65-F5344CB8AC3E}">
        <p14:creationId xmlns:p14="http://schemas.microsoft.com/office/powerpoint/2010/main" val="352504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89" y="648149"/>
            <a:ext cx="6910253" cy="584775"/>
          </a:xfrm>
          <a:prstGeom prst="rect">
            <a:avLst/>
          </a:prstGeom>
          <a:noFill/>
        </p:spPr>
        <p:txBody>
          <a:bodyPr wrap="square" rtlCol="0">
            <a:spAutoFit/>
          </a:bodyPr>
          <a:lstStyle/>
          <a:p>
            <a:r>
              <a:rPr lang="zh-CN" altLang="en-US" sz="3200" dirty="0" smtClean="0"/>
              <a:t>热数据内存缓存工具</a:t>
            </a:r>
            <a:r>
              <a:rPr lang="en-US" altLang="zh-CN" sz="3200" dirty="0" smtClean="0"/>
              <a:t>-</a:t>
            </a:r>
            <a:r>
              <a:rPr lang="zh-CN" altLang="en-US" sz="3200" dirty="0"/>
              <a:t>线</a:t>
            </a:r>
            <a:r>
              <a:rPr lang="zh-CN" altLang="en-US" sz="3200" dirty="0" smtClean="0"/>
              <a:t>上对比统计</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椭圆 1"/>
          <p:cNvSpPr/>
          <p:nvPr/>
        </p:nvSpPr>
        <p:spPr>
          <a:xfrm>
            <a:off x="1005840" y="1907180"/>
            <a:ext cx="783770" cy="471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81774" y="1958086"/>
            <a:ext cx="828000" cy="369332"/>
          </a:xfrm>
          <a:prstGeom prst="rect">
            <a:avLst/>
          </a:prstGeom>
          <a:noFill/>
        </p:spPr>
        <p:txBody>
          <a:bodyPr wrap="square" rtlCol="0">
            <a:spAutoFit/>
          </a:bodyPr>
          <a:lstStyle/>
          <a:p>
            <a:r>
              <a:rPr lang="zh-CN" altLang="en-US" dirty="0"/>
              <a:t>过程</a:t>
            </a:r>
          </a:p>
        </p:txBody>
      </p:sp>
      <p:sp>
        <p:nvSpPr>
          <p:cNvPr id="4" name="圆角矩形 3"/>
          <p:cNvSpPr/>
          <p:nvPr/>
        </p:nvSpPr>
        <p:spPr>
          <a:xfrm>
            <a:off x="2174893" y="1849279"/>
            <a:ext cx="3082834" cy="586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174892" y="1982867"/>
            <a:ext cx="3082835" cy="369332"/>
          </a:xfrm>
          <a:prstGeom prst="rect">
            <a:avLst/>
          </a:prstGeom>
          <a:noFill/>
        </p:spPr>
        <p:txBody>
          <a:bodyPr wrap="square" rtlCol="0">
            <a:spAutoFit/>
          </a:bodyPr>
          <a:lstStyle/>
          <a:p>
            <a:r>
              <a:rPr lang="zh-CN" altLang="en-US" dirty="0"/>
              <a:t>匹配</a:t>
            </a:r>
            <a:r>
              <a:rPr lang="zh-CN" altLang="en-US" dirty="0" smtClean="0"/>
              <a:t>线</a:t>
            </a:r>
            <a:r>
              <a:rPr lang="zh-CN" altLang="en-US" dirty="0"/>
              <a:t>上</a:t>
            </a:r>
            <a:r>
              <a:rPr lang="zh-CN" altLang="en-US" dirty="0" smtClean="0"/>
              <a:t>日志中样本</a:t>
            </a:r>
            <a:r>
              <a:rPr lang="en-US" altLang="zh-CN" dirty="0" smtClean="0"/>
              <a:t>10000</a:t>
            </a:r>
            <a:r>
              <a:rPr lang="zh-CN" altLang="en-US" dirty="0" smtClean="0"/>
              <a:t>个</a:t>
            </a:r>
            <a:endParaRPr lang="zh-CN" altLang="en-US" dirty="0"/>
          </a:p>
        </p:txBody>
      </p:sp>
      <p:sp>
        <p:nvSpPr>
          <p:cNvPr id="34" name="椭圆 33"/>
          <p:cNvSpPr/>
          <p:nvPr/>
        </p:nvSpPr>
        <p:spPr>
          <a:xfrm>
            <a:off x="1014547" y="4149644"/>
            <a:ext cx="783770" cy="471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090481" y="4200550"/>
            <a:ext cx="828000" cy="369332"/>
          </a:xfrm>
          <a:prstGeom prst="rect">
            <a:avLst/>
          </a:prstGeom>
          <a:noFill/>
        </p:spPr>
        <p:txBody>
          <a:bodyPr wrap="square" rtlCol="0">
            <a:spAutoFit/>
          </a:bodyPr>
          <a:lstStyle/>
          <a:p>
            <a:r>
              <a:rPr lang="zh-CN" altLang="en-US" dirty="0"/>
              <a:t>结果</a:t>
            </a:r>
          </a:p>
        </p:txBody>
      </p:sp>
      <p:graphicFrame>
        <p:nvGraphicFramePr>
          <p:cNvPr id="44" name="图表 43"/>
          <p:cNvGraphicFramePr/>
          <p:nvPr>
            <p:extLst>
              <p:ext uri="{D42A27DB-BD31-4B8C-83A1-F6EECF244321}">
                <p14:modId xmlns:p14="http://schemas.microsoft.com/office/powerpoint/2010/main" val="2671579023"/>
              </p:ext>
            </p:extLst>
          </p:nvPr>
        </p:nvGraphicFramePr>
        <p:xfrm>
          <a:off x="1957531" y="2794000"/>
          <a:ext cx="6096000" cy="4064000"/>
        </p:xfrm>
        <a:graphic>
          <a:graphicData uri="http://schemas.openxmlformats.org/drawingml/2006/chart">
            <c:chart xmlns:c="http://schemas.openxmlformats.org/drawingml/2006/chart" xmlns:r="http://schemas.openxmlformats.org/officeDocument/2006/relationships" r:id="rId4"/>
          </a:graphicData>
        </a:graphic>
      </p:graphicFrame>
      <p:sp>
        <p:nvSpPr>
          <p:cNvPr id="50" name="圆角矩形 49"/>
          <p:cNvSpPr/>
          <p:nvPr/>
        </p:nvSpPr>
        <p:spPr>
          <a:xfrm>
            <a:off x="5575377" y="1849279"/>
            <a:ext cx="3082834" cy="586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783789" y="1933443"/>
            <a:ext cx="3082835" cy="369332"/>
          </a:xfrm>
          <a:prstGeom prst="rect">
            <a:avLst/>
          </a:prstGeom>
          <a:noFill/>
        </p:spPr>
        <p:txBody>
          <a:bodyPr wrap="square" rtlCol="0">
            <a:spAutoFit/>
          </a:bodyPr>
          <a:lstStyle/>
          <a:p>
            <a:r>
              <a:rPr lang="zh-CN" altLang="en-US" dirty="0" smtClean="0"/>
              <a:t>直接计算平均耗时</a:t>
            </a:r>
            <a:endParaRPr lang="zh-CN" altLang="en-US" dirty="0"/>
          </a:p>
        </p:txBody>
      </p:sp>
    </p:spTree>
    <p:extLst>
      <p:ext uri="{BB962C8B-B14F-4D97-AF65-F5344CB8AC3E}">
        <p14:creationId xmlns:p14="http://schemas.microsoft.com/office/powerpoint/2010/main" val="227890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3" name="组合 2"/>
          <p:cNvGrpSpPr/>
          <p:nvPr/>
        </p:nvGrpSpPr>
        <p:grpSpPr>
          <a:xfrm>
            <a:off x="0" y="695645"/>
            <a:ext cx="432159" cy="489784"/>
            <a:chOff x="202866" y="341874"/>
            <a:chExt cx="576212" cy="653045"/>
          </a:xfrm>
        </p:grpSpPr>
        <p:sp>
          <p:nvSpPr>
            <p:cNvPr id="4" name="矩形 3"/>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文本框 5"/>
          <p:cNvSpPr txBox="1"/>
          <p:nvPr/>
        </p:nvSpPr>
        <p:spPr>
          <a:xfrm>
            <a:off x="600889" y="648149"/>
            <a:ext cx="6910253" cy="584775"/>
          </a:xfrm>
          <a:prstGeom prst="rect">
            <a:avLst/>
          </a:prstGeom>
          <a:noFill/>
        </p:spPr>
        <p:txBody>
          <a:bodyPr wrap="square" rtlCol="0">
            <a:spAutoFit/>
          </a:bodyPr>
          <a:lstStyle/>
          <a:p>
            <a:r>
              <a:rPr lang="zh-CN" altLang="en-US" sz="3200" dirty="0" smtClean="0"/>
              <a:t>未来规划</a:t>
            </a:r>
            <a:endParaRPr lang="zh-CN" altLang="en-US" sz="3200" dirty="0"/>
          </a:p>
        </p:txBody>
      </p:sp>
      <p:grpSp>
        <p:nvGrpSpPr>
          <p:cNvPr id="7" name="组合 6"/>
          <p:cNvGrpSpPr/>
          <p:nvPr/>
        </p:nvGrpSpPr>
        <p:grpSpPr>
          <a:xfrm>
            <a:off x="8501205" y="781493"/>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椭圆 10"/>
          <p:cNvSpPr/>
          <p:nvPr/>
        </p:nvSpPr>
        <p:spPr>
          <a:xfrm>
            <a:off x="1045029" y="2155371"/>
            <a:ext cx="535577" cy="522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162595" y="2231962"/>
            <a:ext cx="1319348" cy="369332"/>
          </a:xfrm>
          <a:prstGeom prst="rect">
            <a:avLst/>
          </a:prstGeom>
          <a:noFill/>
        </p:spPr>
        <p:txBody>
          <a:bodyPr wrap="square" rtlCol="0">
            <a:spAutoFit/>
          </a:bodyPr>
          <a:lstStyle/>
          <a:p>
            <a:r>
              <a:rPr lang="en-US" altLang="zh-CN" dirty="0" smtClean="0"/>
              <a:t>1</a:t>
            </a:r>
            <a:endParaRPr lang="zh-CN" altLang="en-US" dirty="0"/>
          </a:p>
        </p:txBody>
      </p:sp>
      <p:sp>
        <p:nvSpPr>
          <p:cNvPr id="13" name="椭圆 12"/>
          <p:cNvSpPr/>
          <p:nvPr/>
        </p:nvSpPr>
        <p:spPr>
          <a:xfrm>
            <a:off x="1040673" y="2843349"/>
            <a:ext cx="535577" cy="522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58239" y="2919940"/>
            <a:ext cx="1319348" cy="369332"/>
          </a:xfrm>
          <a:prstGeom prst="rect">
            <a:avLst/>
          </a:prstGeom>
          <a:noFill/>
        </p:spPr>
        <p:txBody>
          <a:bodyPr wrap="square" rtlCol="0">
            <a:spAutoFit/>
          </a:bodyPr>
          <a:lstStyle/>
          <a:p>
            <a:r>
              <a:rPr lang="en-US" altLang="zh-CN" dirty="0"/>
              <a:t>2</a:t>
            </a:r>
            <a:endParaRPr lang="zh-CN" altLang="en-US" dirty="0"/>
          </a:p>
        </p:txBody>
      </p:sp>
      <p:sp>
        <p:nvSpPr>
          <p:cNvPr id="15" name="椭圆 14"/>
          <p:cNvSpPr/>
          <p:nvPr/>
        </p:nvSpPr>
        <p:spPr>
          <a:xfrm>
            <a:off x="1040673" y="3587930"/>
            <a:ext cx="535577" cy="522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158239" y="3664521"/>
            <a:ext cx="1319348" cy="369332"/>
          </a:xfrm>
          <a:prstGeom prst="rect">
            <a:avLst/>
          </a:prstGeom>
          <a:noFill/>
        </p:spPr>
        <p:txBody>
          <a:bodyPr wrap="square" rtlCol="0">
            <a:spAutoFit/>
          </a:bodyPr>
          <a:lstStyle/>
          <a:p>
            <a:r>
              <a:rPr lang="en-US" altLang="zh-CN" dirty="0"/>
              <a:t>3</a:t>
            </a:r>
            <a:endParaRPr lang="zh-CN" altLang="en-US" dirty="0"/>
          </a:p>
        </p:txBody>
      </p:sp>
      <p:sp>
        <p:nvSpPr>
          <p:cNvPr id="17" name="文本框 16"/>
          <p:cNvSpPr txBox="1"/>
          <p:nvPr/>
        </p:nvSpPr>
        <p:spPr>
          <a:xfrm>
            <a:off x="1985554" y="2231962"/>
            <a:ext cx="4807132" cy="369332"/>
          </a:xfrm>
          <a:prstGeom prst="rect">
            <a:avLst/>
          </a:prstGeom>
          <a:noFill/>
        </p:spPr>
        <p:txBody>
          <a:bodyPr wrap="square" rtlCol="0">
            <a:spAutoFit/>
          </a:bodyPr>
          <a:lstStyle/>
          <a:p>
            <a:r>
              <a:rPr lang="zh-CN" altLang="en-US" dirty="0" smtClean="0"/>
              <a:t>加强大类页配置后台的配置功能</a:t>
            </a:r>
            <a:endParaRPr lang="zh-CN" altLang="en-US" dirty="0"/>
          </a:p>
        </p:txBody>
      </p:sp>
      <p:sp>
        <p:nvSpPr>
          <p:cNvPr id="18" name="文本框 17"/>
          <p:cNvSpPr txBox="1"/>
          <p:nvPr/>
        </p:nvSpPr>
        <p:spPr>
          <a:xfrm>
            <a:off x="1985554" y="2916814"/>
            <a:ext cx="5760721" cy="369332"/>
          </a:xfrm>
          <a:prstGeom prst="rect">
            <a:avLst/>
          </a:prstGeom>
          <a:noFill/>
        </p:spPr>
        <p:txBody>
          <a:bodyPr wrap="square" rtlCol="0">
            <a:spAutoFit/>
          </a:bodyPr>
          <a:lstStyle/>
          <a:p>
            <a:r>
              <a:rPr lang="zh-CN" altLang="en-US" dirty="0" smtClean="0"/>
              <a:t>加深对</a:t>
            </a:r>
            <a:r>
              <a:rPr lang="en-US" altLang="zh-CN" dirty="0" smtClean="0"/>
              <a:t>WF</a:t>
            </a:r>
            <a:r>
              <a:rPr lang="zh-CN" altLang="en-US" dirty="0" smtClean="0"/>
              <a:t>框架、</a:t>
            </a:r>
            <a:r>
              <a:rPr lang="en-US" altLang="zh-CN" dirty="0" smtClean="0"/>
              <a:t>SCF</a:t>
            </a:r>
            <a:r>
              <a:rPr lang="zh-CN" altLang="en-US" dirty="0" smtClean="0"/>
              <a:t>框架等公司框架技术的理解和应用</a:t>
            </a:r>
            <a:endParaRPr lang="zh-CN" altLang="en-US" dirty="0"/>
          </a:p>
        </p:txBody>
      </p:sp>
      <p:sp>
        <p:nvSpPr>
          <p:cNvPr id="19" name="文本框 18"/>
          <p:cNvSpPr txBox="1"/>
          <p:nvPr/>
        </p:nvSpPr>
        <p:spPr>
          <a:xfrm>
            <a:off x="1985554" y="3634932"/>
            <a:ext cx="4807132" cy="369332"/>
          </a:xfrm>
          <a:prstGeom prst="rect">
            <a:avLst/>
          </a:prstGeom>
          <a:noFill/>
        </p:spPr>
        <p:txBody>
          <a:bodyPr wrap="square" rtlCol="0">
            <a:spAutoFit/>
          </a:bodyPr>
          <a:lstStyle/>
          <a:p>
            <a:r>
              <a:rPr lang="zh-CN" altLang="en-US" dirty="0" smtClean="0"/>
              <a:t>增强对房产业务的理解</a:t>
            </a:r>
            <a:endParaRPr lang="zh-CN" altLang="en-US" dirty="0"/>
          </a:p>
        </p:txBody>
      </p:sp>
      <p:sp>
        <p:nvSpPr>
          <p:cNvPr id="20" name="椭圆 19"/>
          <p:cNvSpPr/>
          <p:nvPr/>
        </p:nvSpPr>
        <p:spPr>
          <a:xfrm>
            <a:off x="1049380" y="4302034"/>
            <a:ext cx="535577" cy="522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166946" y="4378625"/>
            <a:ext cx="1319348" cy="369332"/>
          </a:xfrm>
          <a:prstGeom prst="rect">
            <a:avLst/>
          </a:prstGeom>
          <a:noFill/>
        </p:spPr>
        <p:txBody>
          <a:bodyPr wrap="square" rtlCol="0">
            <a:spAutoFit/>
          </a:bodyPr>
          <a:lstStyle/>
          <a:p>
            <a:r>
              <a:rPr lang="en-US" altLang="zh-CN" dirty="0" smtClean="0"/>
              <a:t>4</a:t>
            </a:r>
            <a:endParaRPr lang="zh-CN" altLang="en-US" dirty="0"/>
          </a:p>
        </p:txBody>
      </p:sp>
      <p:sp>
        <p:nvSpPr>
          <p:cNvPr id="22" name="文本框 21"/>
          <p:cNvSpPr txBox="1"/>
          <p:nvPr/>
        </p:nvSpPr>
        <p:spPr>
          <a:xfrm>
            <a:off x="1985554" y="4366453"/>
            <a:ext cx="4807132" cy="369332"/>
          </a:xfrm>
          <a:prstGeom prst="rect">
            <a:avLst/>
          </a:prstGeom>
          <a:noFill/>
        </p:spPr>
        <p:txBody>
          <a:bodyPr wrap="square" rtlCol="0">
            <a:spAutoFit/>
          </a:bodyPr>
          <a:lstStyle/>
          <a:p>
            <a:r>
              <a:rPr lang="zh-CN" altLang="en-US" dirty="0" smtClean="0"/>
              <a:t>更好地协调沟通</a:t>
            </a:r>
            <a:endParaRPr lang="zh-CN" altLang="en-US" dirty="0"/>
          </a:p>
        </p:txBody>
      </p:sp>
    </p:spTree>
    <p:extLst>
      <p:ext uri="{BB962C8B-B14F-4D97-AF65-F5344CB8AC3E}">
        <p14:creationId xmlns:p14="http://schemas.microsoft.com/office/powerpoint/2010/main" val="284108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0160601_PPT-15.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29" y="0"/>
            <a:ext cx="9142571" cy="6858000"/>
          </a:xfrm>
          <a:prstGeom prst="rect">
            <a:avLst/>
          </a:prstGeom>
        </p:spPr>
      </p:pic>
      <p:pic>
        <p:nvPicPr>
          <p:cNvPr id="5" name="图片 4" descr="20160601_PPT0-1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29" y="0"/>
            <a:ext cx="9142571" cy="6858000"/>
          </a:xfrm>
          <a:prstGeom prst="rect">
            <a:avLst/>
          </a:prstGeom>
        </p:spPr>
      </p:pic>
      <p:sp>
        <p:nvSpPr>
          <p:cNvPr id="6" name="文本框 5"/>
          <p:cNvSpPr txBox="1"/>
          <p:nvPr/>
        </p:nvSpPr>
        <p:spPr>
          <a:xfrm>
            <a:off x="4256762" y="3977640"/>
            <a:ext cx="877163" cy="369332"/>
          </a:xfrm>
          <a:prstGeom prst="rect">
            <a:avLst/>
          </a:prstGeom>
          <a:noFill/>
        </p:spPr>
        <p:txBody>
          <a:bodyPr wrap="none" rtlCol="0">
            <a:spAutoFit/>
          </a:bodyPr>
          <a:lstStyle/>
          <a:p>
            <a:pPr>
              <a:spcBef>
                <a:spcPts val="600"/>
              </a:spcBef>
            </a:pPr>
            <a:r>
              <a:rPr kumimoji="1" lang="zh-CN" altLang="en-US" dirty="0" smtClean="0">
                <a:solidFill>
                  <a:srgbClr val="FFFFFF"/>
                </a:solidFill>
                <a:latin typeface="微软雅黑"/>
                <a:ea typeface="微软雅黑"/>
                <a:cs typeface="YaHei IKEA"/>
              </a:rPr>
              <a:t>李少平</a:t>
            </a:r>
            <a:endParaRPr kumimoji="1" lang="zh-CN" altLang="en-US" dirty="0">
              <a:solidFill>
                <a:srgbClr val="FFFFFF"/>
              </a:solidFill>
              <a:latin typeface="微软雅黑"/>
              <a:ea typeface="微软雅黑"/>
              <a:cs typeface="YaHei IKEA"/>
            </a:endParaRPr>
          </a:p>
        </p:txBody>
      </p:sp>
    </p:spTree>
    <p:extLst>
      <p:ext uri="{BB962C8B-B14F-4D97-AF65-F5344CB8AC3E}">
        <p14:creationId xmlns:p14="http://schemas.microsoft.com/office/powerpoint/2010/main" val="4237761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5342710" cy="584775"/>
          </a:xfrm>
          <a:prstGeom prst="rect">
            <a:avLst/>
          </a:prstGeom>
          <a:noFill/>
        </p:spPr>
        <p:txBody>
          <a:bodyPr wrap="square" rtlCol="0">
            <a:spAutoFit/>
          </a:bodyPr>
          <a:lstStyle/>
          <a:p>
            <a:r>
              <a:rPr lang="en-US" altLang="zh-CN" sz="3200" dirty="0" smtClean="0"/>
              <a:t>App</a:t>
            </a:r>
            <a:r>
              <a:rPr lang="zh-CN" altLang="en-US" sz="3200" dirty="0" smtClean="0"/>
              <a:t>二手房大类页项目演进</a:t>
            </a:r>
            <a:endParaRPr lang="zh-CN" altLang="en-US" sz="3200" b="1" dirty="0"/>
          </a:p>
        </p:txBody>
      </p:sp>
      <p:pic>
        <p:nvPicPr>
          <p:cNvPr id="13"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749040" y="1864405"/>
            <a:ext cx="421307" cy="47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圆角矩形 1"/>
          <p:cNvSpPr/>
          <p:nvPr/>
        </p:nvSpPr>
        <p:spPr>
          <a:xfrm>
            <a:off x="836023" y="2011680"/>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PHP</a:t>
            </a:r>
            <a:r>
              <a:rPr lang="zh-CN" altLang="en-US" dirty="0" smtClean="0"/>
              <a:t>切</a:t>
            </a:r>
            <a:r>
              <a:rPr lang="en-US" altLang="zh-CN" dirty="0" smtClean="0"/>
              <a:t>java</a:t>
            </a:r>
            <a:endParaRPr lang="zh-CN" altLang="en-US" dirty="0"/>
          </a:p>
        </p:txBody>
      </p:sp>
      <p:sp>
        <p:nvSpPr>
          <p:cNvPr id="3" name="右箭头 2"/>
          <p:cNvSpPr/>
          <p:nvPr/>
        </p:nvSpPr>
        <p:spPr>
          <a:xfrm>
            <a:off x="2282764" y="2194518"/>
            <a:ext cx="1267097" cy="274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3553097" y="2011680"/>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smtClean="0"/>
              <a:t>推荐经纪人</a:t>
            </a:r>
            <a:endParaRPr lang="zh-CN" altLang="en-US" dirty="0"/>
          </a:p>
        </p:txBody>
      </p:sp>
      <p:sp>
        <p:nvSpPr>
          <p:cNvPr id="27" name="圆角矩形 26"/>
          <p:cNvSpPr/>
          <p:nvPr/>
        </p:nvSpPr>
        <p:spPr>
          <a:xfrm>
            <a:off x="5768929" y="2011680"/>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smtClean="0"/>
              <a:t>广告运营位</a:t>
            </a:r>
            <a:r>
              <a:rPr lang="en-US" altLang="zh-CN" dirty="0" smtClean="0"/>
              <a:t>+</a:t>
            </a:r>
            <a:r>
              <a:rPr lang="zh-CN" altLang="en-US" dirty="0" smtClean="0"/>
              <a:t>精选帖</a:t>
            </a:r>
            <a:endParaRPr lang="zh-CN" altLang="en-US" dirty="0"/>
          </a:p>
        </p:txBody>
      </p:sp>
      <p:sp>
        <p:nvSpPr>
          <p:cNvPr id="28" name="右箭头 27"/>
          <p:cNvSpPr/>
          <p:nvPr/>
        </p:nvSpPr>
        <p:spPr>
          <a:xfrm>
            <a:off x="5012901" y="2194518"/>
            <a:ext cx="746201" cy="258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5768929" y="3757749"/>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大类页改版为</a:t>
            </a:r>
            <a:r>
              <a:rPr lang="en-US" altLang="zh-CN" dirty="0" smtClean="0"/>
              <a:t>native</a:t>
            </a:r>
            <a:endParaRPr lang="zh-CN" altLang="en-US" dirty="0"/>
          </a:p>
        </p:txBody>
      </p:sp>
      <p:sp>
        <p:nvSpPr>
          <p:cNvPr id="4" name="下箭头 3"/>
          <p:cNvSpPr/>
          <p:nvPr/>
        </p:nvSpPr>
        <p:spPr>
          <a:xfrm>
            <a:off x="6493917" y="2651760"/>
            <a:ext cx="233454" cy="1105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2690949" y="3757749"/>
            <a:ext cx="2308889"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r>
              <a:rPr lang="zh-CN" altLang="en-US" dirty="0" smtClean="0"/>
              <a:t>广告位</a:t>
            </a:r>
            <a:r>
              <a:rPr lang="en-US" altLang="zh-CN" dirty="0" smtClean="0"/>
              <a:t>ICON</a:t>
            </a:r>
            <a:r>
              <a:rPr lang="zh-CN" altLang="en-US" dirty="0" smtClean="0"/>
              <a:t>、特色房源多维度动态配置</a:t>
            </a:r>
            <a:endParaRPr lang="zh-CN" altLang="en-US" dirty="0"/>
          </a:p>
        </p:txBody>
      </p:sp>
      <p:sp>
        <p:nvSpPr>
          <p:cNvPr id="5" name="左箭头 4"/>
          <p:cNvSpPr/>
          <p:nvPr/>
        </p:nvSpPr>
        <p:spPr>
          <a:xfrm>
            <a:off x="4999838" y="3967843"/>
            <a:ext cx="759264" cy="2198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743825" y="3757748"/>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r>
              <a:rPr lang="zh-CN" altLang="en-US" dirty="0" smtClean="0"/>
              <a:t>智能安选模块改版</a:t>
            </a:r>
            <a:r>
              <a:rPr lang="en-US" altLang="zh-CN" dirty="0" smtClean="0"/>
              <a:t>…</a:t>
            </a:r>
            <a:endParaRPr lang="zh-CN" altLang="en-US" dirty="0"/>
          </a:p>
        </p:txBody>
      </p:sp>
      <p:sp>
        <p:nvSpPr>
          <p:cNvPr id="36" name="左箭头 35"/>
          <p:cNvSpPr/>
          <p:nvPr/>
        </p:nvSpPr>
        <p:spPr>
          <a:xfrm>
            <a:off x="2201092" y="3967843"/>
            <a:ext cx="480030" cy="2198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99309" y="1721967"/>
            <a:ext cx="1345474" cy="369332"/>
          </a:xfrm>
          <a:prstGeom prst="rect">
            <a:avLst/>
          </a:prstGeom>
          <a:noFill/>
        </p:spPr>
        <p:txBody>
          <a:bodyPr wrap="square" rtlCol="0">
            <a:spAutoFit/>
          </a:bodyPr>
          <a:lstStyle/>
          <a:p>
            <a:r>
              <a:rPr lang="en-US" altLang="zh-CN" dirty="0" smtClean="0"/>
              <a:t>2018.3</a:t>
            </a:r>
            <a:endParaRPr lang="zh-CN" altLang="en-US" dirty="0"/>
          </a:p>
        </p:txBody>
      </p:sp>
      <p:sp>
        <p:nvSpPr>
          <p:cNvPr id="40" name="文本框 39"/>
          <p:cNvSpPr txBox="1"/>
          <p:nvPr/>
        </p:nvSpPr>
        <p:spPr>
          <a:xfrm>
            <a:off x="1004193" y="2611525"/>
            <a:ext cx="1345474" cy="369332"/>
          </a:xfrm>
          <a:prstGeom prst="rect">
            <a:avLst/>
          </a:prstGeom>
          <a:noFill/>
        </p:spPr>
        <p:txBody>
          <a:bodyPr wrap="square" rtlCol="0">
            <a:spAutoFit/>
          </a:bodyPr>
          <a:lstStyle/>
          <a:p>
            <a:r>
              <a:rPr lang="en-US" altLang="zh-CN" dirty="0" smtClean="0"/>
              <a:t>H5+velocity</a:t>
            </a:r>
            <a:endParaRPr lang="zh-CN" altLang="en-US" dirty="0"/>
          </a:p>
        </p:txBody>
      </p:sp>
      <p:sp>
        <p:nvSpPr>
          <p:cNvPr id="41" name="文本框 40"/>
          <p:cNvSpPr txBox="1"/>
          <p:nvPr/>
        </p:nvSpPr>
        <p:spPr>
          <a:xfrm>
            <a:off x="3745805" y="1706299"/>
            <a:ext cx="1345474" cy="369332"/>
          </a:xfrm>
          <a:prstGeom prst="rect">
            <a:avLst/>
          </a:prstGeom>
          <a:noFill/>
        </p:spPr>
        <p:txBody>
          <a:bodyPr wrap="square" rtlCol="0">
            <a:spAutoFit/>
          </a:bodyPr>
          <a:lstStyle/>
          <a:p>
            <a:r>
              <a:rPr lang="en-US" altLang="zh-CN" dirty="0" smtClean="0"/>
              <a:t>2018.5</a:t>
            </a:r>
            <a:endParaRPr lang="zh-CN" altLang="en-US" dirty="0"/>
          </a:p>
        </p:txBody>
      </p:sp>
      <p:sp>
        <p:nvSpPr>
          <p:cNvPr id="42" name="文本框 41"/>
          <p:cNvSpPr txBox="1"/>
          <p:nvPr/>
        </p:nvSpPr>
        <p:spPr>
          <a:xfrm>
            <a:off x="6054634" y="1730105"/>
            <a:ext cx="1345474" cy="369332"/>
          </a:xfrm>
          <a:prstGeom prst="rect">
            <a:avLst/>
          </a:prstGeom>
          <a:noFill/>
        </p:spPr>
        <p:txBody>
          <a:bodyPr wrap="square" rtlCol="0">
            <a:spAutoFit/>
          </a:bodyPr>
          <a:lstStyle/>
          <a:p>
            <a:r>
              <a:rPr lang="en-US" altLang="zh-CN" dirty="0" smtClean="0"/>
              <a:t>2018.6</a:t>
            </a:r>
            <a:endParaRPr lang="zh-CN" altLang="en-US" dirty="0"/>
          </a:p>
        </p:txBody>
      </p:sp>
      <p:sp>
        <p:nvSpPr>
          <p:cNvPr id="43" name="文本框 42"/>
          <p:cNvSpPr txBox="1"/>
          <p:nvPr/>
        </p:nvSpPr>
        <p:spPr>
          <a:xfrm>
            <a:off x="5754219" y="3493464"/>
            <a:ext cx="1345474" cy="369332"/>
          </a:xfrm>
          <a:prstGeom prst="rect">
            <a:avLst/>
          </a:prstGeom>
          <a:noFill/>
        </p:spPr>
        <p:txBody>
          <a:bodyPr wrap="square" rtlCol="0">
            <a:spAutoFit/>
          </a:bodyPr>
          <a:lstStyle/>
          <a:p>
            <a:r>
              <a:rPr lang="en-US" altLang="zh-CN" dirty="0" smtClean="0"/>
              <a:t>2018.8</a:t>
            </a:r>
            <a:endParaRPr lang="zh-CN" altLang="en-US" dirty="0"/>
          </a:p>
        </p:txBody>
      </p:sp>
      <p:sp>
        <p:nvSpPr>
          <p:cNvPr id="44" name="文本框 43"/>
          <p:cNvSpPr txBox="1"/>
          <p:nvPr/>
        </p:nvSpPr>
        <p:spPr>
          <a:xfrm>
            <a:off x="3322056" y="3444073"/>
            <a:ext cx="1345474" cy="369332"/>
          </a:xfrm>
          <a:prstGeom prst="rect">
            <a:avLst/>
          </a:prstGeom>
          <a:noFill/>
        </p:spPr>
        <p:txBody>
          <a:bodyPr wrap="square" rtlCol="0">
            <a:spAutoFit/>
          </a:bodyPr>
          <a:lstStyle/>
          <a:p>
            <a:r>
              <a:rPr lang="en-US" altLang="zh-CN" dirty="0" smtClean="0"/>
              <a:t>2018.9</a:t>
            </a:r>
            <a:endParaRPr lang="zh-CN" altLang="en-US" dirty="0"/>
          </a:p>
        </p:txBody>
      </p:sp>
      <p:sp>
        <p:nvSpPr>
          <p:cNvPr id="45" name="文本框 44"/>
          <p:cNvSpPr txBox="1"/>
          <p:nvPr/>
        </p:nvSpPr>
        <p:spPr>
          <a:xfrm>
            <a:off x="971602" y="3492138"/>
            <a:ext cx="1345474" cy="369332"/>
          </a:xfrm>
          <a:prstGeom prst="rect">
            <a:avLst/>
          </a:prstGeom>
          <a:noFill/>
        </p:spPr>
        <p:txBody>
          <a:bodyPr wrap="square" rtlCol="0">
            <a:spAutoFit/>
          </a:bodyPr>
          <a:lstStyle/>
          <a:p>
            <a:r>
              <a:rPr lang="en-US" altLang="zh-CN" dirty="0" smtClean="0"/>
              <a:t>2018.11</a:t>
            </a:r>
            <a:endParaRPr lang="zh-CN" altLang="en-US" dirty="0"/>
          </a:p>
        </p:txBody>
      </p:sp>
      <p:pic>
        <p:nvPicPr>
          <p:cNvPr id="30"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188826" y="5047395"/>
            <a:ext cx="421307" cy="47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圆角矩形 31"/>
          <p:cNvSpPr/>
          <p:nvPr/>
        </p:nvSpPr>
        <p:spPr>
          <a:xfrm>
            <a:off x="779415" y="5194670"/>
            <a:ext cx="1939899"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商铺写字楼大类页</a:t>
            </a:r>
            <a:r>
              <a:rPr lang="en-US" altLang="zh-CN" dirty="0" smtClean="0"/>
              <a:t>PHP</a:t>
            </a:r>
            <a:r>
              <a:rPr lang="zh-CN" altLang="en-US" dirty="0" smtClean="0"/>
              <a:t>切</a:t>
            </a:r>
            <a:r>
              <a:rPr lang="en-US" altLang="zh-CN" dirty="0" smtClean="0"/>
              <a:t>java</a:t>
            </a:r>
            <a:endParaRPr lang="zh-CN" altLang="en-US" dirty="0"/>
          </a:p>
        </p:txBody>
      </p:sp>
      <p:sp>
        <p:nvSpPr>
          <p:cNvPr id="34" name="右箭头 33"/>
          <p:cNvSpPr/>
          <p:nvPr/>
        </p:nvSpPr>
        <p:spPr>
          <a:xfrm>
            <a:off x="2722550" y="5377508"/>
            <a:ext cx="1267097" cy="274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3992883" y="5194670"/>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r>
              <a:rPr lang="zh-CN" altLang="en-US" dirty="0" smtClean="0"/>
              <a:t>经纪人视频房源</a:t>
            </a:r>
            <a:endParaRPr lang="zh-CN" altLang="en-US" dirty="0"/>
          </a:p>
        </p:txBody>
      </p:sp>
      <p:sp>
        <p:nvSpPr>
          <p:cNvPr id="38" name="文本框 37"/>
          <p:cNvSpPr txBox="1"/>
          <p:nvPr/>
        </p:nvSpPr>
        <p:spPr>
          <a:xfrm>
            <a:off x="942701" y="4904957"/>
            <a:ext cx="1345474" cy="369332"/>
          </a:xfrm>
          <a:prstGeom prst="rect">
            <a:avLst/>
          </a:prstGeom>
          <a:noFill/>
        </p:spPr>
        <p:txBody>
          <a:bodyPr wrap="square" rtlCol="0">
            <a:spAutoFit/>
          </a:bodyPr>
          <a:lstStyle/>
          <a:p>
            <a:r>
              <a:rPr lang="en-US" altLang="zh-CN" dirty="0" smtClean="0"/>
              <a:t>2018.4</a:t>
            </a:r>
            <a:endParaRPr lang="zh-CN" altLang="en-US" dirty="0"/>
          </a:p>
        </p:txBody>
      </p:sp>
      <p:sp>
        <p:nvSpPr>
          <p:cNvPr id="39" name="文本框 38"/>
          <p:cNvSpPr txBox="1"/>
          <p:nvPr/>
        </p:nvSpPr>
        <p:spPr>
          <a:xfrm>
            <a:off x="947585" y="5794515"/>
            <a:ext cx="1345474" cy="369332"/>
          </a:xfrm>
          <a:prstGeom prst="rect">
            <a:avLst/>
          </a:prstGeom>
          <a:noFill/>
        </p:spPr>
        <p:txBody>
          <a:bodyPr wrap="square" rtlCol="0">
            <a:spAutoFit/>
          </a:bodyPr>
          <a:lstStyle/>
          <a:p>
            <a:r>
              <a:rPr lang="en-US" altLang="zh-CN" dirty="0" smtClean="0"/>
              <a:t>H5+velocity</a:t>
            </a:r>
            <a:endParaRPr lang="zh-CN" altLang="en-US" dirty="0"/>
          </a:p>
        </p:txBody>
      </p:sp>
      <p:sp>
        <p:nvSpPr>
          <p:cNvPr id="46" name="文本框 45"/>
          <p:cNvSpPr txBox="1"/>
          <p:nvPr/>
        </p:nvSpPr>
        <p:spPr>
          <a:xfrm>
            <a:off x="4185591" y="4889289"/>
            <a:ext cx="1345474" cy="369332"/>
          </a:xfrm>
          <a:prstGeom prst="rect">
            <a:avLst/>
          </a:prstGeom>
          <a:noFill/>
        </p:spPr>
        <p:txBody>
          <a:bodyPr wrap="square" rtlCol="0">
            <a:spAutoFit/>
          </a:bodyPr>
          <a:lstStyle/>
          <a:p>
            <a:r>
              <a:rPr lang="en-US" altLang="zh-CN" dirty="0" smtClean="0"/>
              <a:t>2018.5</a:t>
            </a:r>
            <a:endParaRPr lang="zh-CN" altLang="en-US" dirty="0"/>
          </a:p>
        </p:txBody>
      </p:sp>
      <p:pic>
        <p:nvPicPr>
          <p:cNvPr id="47"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117776" y="5056102"/>
            <a:ext cx="421307" cy="47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圆角矩形 47"/>
          <p:cNvSpPr/>
          <p:nvPr/>
        </p:nvSpPr>
        <p:spPr>
          <a:xfrm>
            <a:off x="5921833" y="5203377"/>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改版</a:t>
            </a:r>
            <a:endParaRPr lang="zh-CN" altLang="en-US" dirty="0"/>
          </a:p>
        </p:txBody>
      </p:sp>
      <p:sp>
        <p:nvSpPr>
          <p:cNvPr id="49" name="文本框 48"/>
          <p:cNvSpPr txBox="1"/>
          <p:nvPr/>
        </p:nvSpPr>
        <p:spPr>
          <a:xfrm>
            <a:off x="6114541" y="4897996"/>
            <a:ext cx="1345474" cy="369332"/>
          </a:xfrm>
          <a:prstGeom prst="rect">
            <a:avLst/>
          </a:prstGeom>
          <a:noFill/>
        </p:spPr>
        <p:txBody>
          <a:bodyPr wrap="square" rtlCol="0">
            <a:spAutoFit/>
          </a:bodyPr>
          <a:lstStyle/>
          <a:p>
            <a:r>
              <a:rPr lang="en-US" altLang="zh-CN" dirty="0" smtClean="0"/>
              <a:t>2018.6</a:t>
            </a:r>
            <a:endParaRPr lang="zh-CN" altLang="en-US" dirty="0"/>
          </a:p>
        </p:txBody>
      </p:sp>
      <p:sp>
        <p:nvSpPr>
          <p:cNvPr id="50" name="右箭头 49"/>
          <p:cNvSpPr/>
          <p:nvPr/>
        </p:nvSpPr>
        <p:spPr>
          <a:xfrm>
            <a:off x="5436871" y="5373881"/>
            <a:ext cx="485128" cy="353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270473" y="5806066"/>
            <a:ext cx="445956" cy="369332"/>
          </a:xfrm>
          <a:prstGeom prst="rect">
            <a:avLst/>
          </a:prstGeom>
        </p:spPr>
        <p:txBody>
          <a:bodyPr wrap="none">
            <a:spAutoFit/>
          </a:bodyPr>
          <a:lstStyle/>
          <a:p>
            <a:r>
              <a:rPr lang="en-US" altLang="zh-CN" dirty="0"/>
              <a:t>H5</a:t>
            </a:r>
            <a:endParaRPr lang="zh-CN" altLang="en-US" dirty="0"/>
          </a:p>
        </p:txBody>
      </p:sp>
    </p:spTree>
    <p:extLst>
      <p:ext uri="{BB962C8B-B14F-4D97-AF65-F5344CB8AC3E}">
        <p14:creationId xmlns:p14="http://schemas.microsoft.com/office/powerpoint/2010/main" val="389176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5342710" cy="584775"/>
          </a:xfrm>
          <a:prstGeom prst="rect">
            <a:avLst/>
          </a:prstGeom>
          <a:noFill/>
        </p:spPr>
        <p:txBody>
          <a:bodyPr wrap="square" rtlCol="0">
            <a:spAutoFit/>
          </a:bodyPr>
          <a:lstStyle/>
          <a:p>
            <a:r>
              <a:rPr lang="en-US" altLang="zh-CN" sz="3200" dirty="0"/>
              <a:t>APP</a:t>
            </a:r>
            <a:r>
              <a:rPr lang="zh-CN" altLang="en-US" sz="3200" dirty="0" smtClean="0"/>
              <a:t>二手房大类页架构图</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 name="矩形 3"/>
          <p:cNvSpPr/>
          <p:nvPr/>
        </p:nvSpPr>
        <p:spPr>
          <a:xfrm>
            <a:off x="1018917" y="1358538"/>
            <a:ext cx="5839083" cy="9797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018917" y="2529839"/>
            <a:ext cx="5839083" cy="14033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018915" y="4137052"/>
            <a:ext cx="5839085" cy="674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18915" y="5068389"/>
            <a:ext cx="5839085" cy="9797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082729" y="1384663"/>
            <a:ext cx="663545" cy="9535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218210" y="5199299"/>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84266" y="5271143"/>
            <a:ext cx="700132" cy="246221"/>
          </a:xfrm>
          <a:prstGeom prst="rect">
            <a:avLst/>
          </a:prstGeom>
          <a:noFill/>
        </p:spPr>
        <p:txBody>
          <a:bodyPr wrap="square" rtlCol="0">
            <a:spAutoFit/>
          </a:bodyPr>
          <a:lstStyle/>
          <a:p>
            <a:r>
              <a:rPr lang="zh-CN" altLang="en-US" sz="1000" dirty="0" smtClean="0"/>
              <a:t>底层服务</a:t>
            </a:r>
            <a:endParaRPr lang="zh-CN" altLang="en-US" sz="1000" dirty="0"/>
          </a:p>
        </p:txBody>
      </p:sp>
      <p:sp>
        <p:nvSpPr>
          <p:cNvPr id="39" name="文本框 38"/>
          <p:cNvSpPr txBox="1"/>
          <p:nvPr/>
        </p:nvSpPr>
        <p:spPr>
          <a:xfrm>
            <a:off x="199790" y="4351158"/>
            <a:ext cx="700132" cy="246221"/>
          </a:xfrm>
          <a:prstGeom prst="rect">
            <a:avLst/>
          </a:prstGeom>
          <a:noFill/>
        </p:spPr>
        <p:txBody>
          <a:bodyPr wrap="square" rtlCol="0">
            <a:spAutoFit/>
          </a:bodyPr>
          <a:lstStyle/>
          <a:p>
            <a:r>
              <a:rPr lang="zh-CN" altLang="en-US" sz="1000" dirty="0" smtClean="0"/>
              <a:t>缓存层</a:t>
            </a:r>
            <a:endParaRPr lang="zh-CN" altLang="en-US" sz="1000" dirty="0"/>
          </a:p>
        </p:txBody>
      </p:sp>
      <p:sp>
        <p:nvSpPr>
          <p:cNvPr id="43" name="文本框 42"/>
          <p:cNvSpPr txBox="1"/>
          <p:nvPr/>
        </p:nvSpPr>
        <p:spPr>
          <a:xfrm>
            <a:off x="103328" y="2974674"/>
            <a:ext cx="862008" cy="246221"/>
          </a:xfrm>
          <a:prstGeom prst="rect">
            <a:avLst/>
          </a:prstGeom>
          <a:noFill/>
        </p:spPr>
        <p:txBody>
          <a:bodyPr wrap="square" rtlCol="0">
            <a:spAutoFit/>
          </a:bodyPr>
          <a:lstStyle/>
          <a:p>
            <a:r>
              <a:rPr lang="zh-CN" altLang="en-US" sz="1000" dirty="0" smtClean="0"/>
              <a:t>业务聚合层</a:t>
            </a:r>
            <a:endParaRPr lang="zh-CN" altLang="en-US" sz="1000" dirty="0"/>
          </a:p>
        </p:txBody>
      </p:sp>
      <p:sp>
        <p:nvSpPr>
          <p:cNvPr id="44" name="文本框 43"/>
          <p:cNvSpPr txBox="1"/>
          <p:nvPr/>
        </p:nvSpPr>
        <p:spPr>
          <a:xfrm>
            <a:off x="184266" y="1716776"/>
            <a:ext cx="700132" cy="246221"/>
          </a:xfrm>
          <a:prstGeom prst="rect">
            <a:avLst/>
          </a:prstGeom>
          <a:noFill/>
        </p:spPr>
        <p:txBody>
          <a:bodyPr wrap="square" rtlCol="0">
            <a:spAutoFit/>
          </a:bodyPr>
          <a:lstStyle/>
          <a:p>
            <a:r>
              <a:rPr lang="zh-CN" altLang="en-US" sz="1000" dirty="0" smtClean="0"/>
              <a:t>应用层</a:t>
            </a:r>
            <a:endParaRPr lang="zh-CN" altLang="en-US" sz="1000" dirty="0"/>
          </a:p>
        </p:txBody>
      </p:sp>
      <p:sp>
        <p:nvSpPr>
          <p:cNvPr id="21" name="圆角矩形 20"/>
          <p:cNvSpPr/>
          <p:nvPr/>
        </p:nvSpPr>
        <p:spPr>
          <a:xfrm>
            <a:off x="3135091" y="1545023"/>
            <a:ext cx="1606732" cy="6067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660977" y="1655220"/>
            <a:ext cx="554960" cy="369332"/>
          </a:xfrm>
          <a:prstGeom prst="rect">
            <a:avLst/>
          </a:prstGeom>
          <a:solidFill>
            <a:schemeClr val="bg1">
              <a:lumMod val="95000"/>
            </a:schemeClr>
          </a:solidFill>
        </p:spPr>
        <p:txBody>
          <a:bodyPr wrap="none">
            <a:spAutoFit/>
          </a:bodyPr>
          <a:lstStyle/>
          <a:p>
            <a:r>
              <a:rPr lang="en-US" altLang="zh-CN" dirty="0" smtClean="0">
                <a:solidFill>
                  <a:schemeClr val="accent1">
                    <a:lumMod val="60000"/>
                    <a:lumOff val="40000"/>
                  </a:schemeClr>
                </a:solidFill>
              </a:rPr>
              <a:t>APP</a:t>
            </a:r>
            <a:endParaRPr lang="zh-CN" altLang="en-US" dirty="0">
              <a:solidFill>
                <a:schemeClr val="accent1">
                  <a:lumMod val="60000"/>
                  <a:lumOff val="40000"/>
                </a:schemeClr>
              </a:solidFill>
            </a:endParaRPr>
          </a:p>
        </p:txBody>
      </p:sp>
      <p:sp>
        <p:nvSpPr>
          <p:cNvPr id="45" name="圆角矩形 44"/>
          <p:cNvSpPr/>
          <p:nvPr/>
        </p:nvSpPr>
        <p:spPr>
          <a:xfrm>
            <a:off x="1121562" y="2829270"/>
            <a:ext cx="2138301" cy="72115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677652" y="2604177"/>
            <a:ext cx="862008" cy="246221"/>
          </a:xfrm>
          <a:prstGeom prst="rect">
            <a:avLst/>
          </a:prstGeom>
          <a:noFill/>
        </p:spPr>
        <p:txBody>
          <a:bodyPr wrap="square" rtlCol="0">
            <a:spAutoFit/>
          </a:bodyPr>
          <a:lstStyle/>
          <a:p>
            <a:r>
              <a:rPr lang="zh-CN" altLang="en-US" sz="1000" dirty="0">
                <a:solidFill>
                  <a:schemeClr val="bg1"/>
                </a:solidFill>
              </a:rPr>
              <a:t>配置</a:t>
            </a:r>
            <a:r>
              <a:rPr lang="zh-CN" altLang="en-US" sz="1000" dirty="0" smtClean="0">
                <a:solidFill>
                  <a:schemeClr val="bg1"/>
                </a:solidFill>
              </a:rPr>
              <a:t>运营位</a:t>
            </a:r>
            <a:endParaRPr lang="zh-CN" altLang="en-US" sz="1000" dirty="0">
              <a:solidFill>
                <a:schemeClr val="bg1"/>
              </a:solidFill>
            </a:endParaRPr>
          </a:p>
        </p:txBody>
      </p:sp>
      <p:sp>
        <p:nvSpPr>
          <p:cNvPr id="47" name="圆角矩形 46"/>
          <p:cNvSpPr/>
          <p:nvPr/>
        </p:nvSpPr>
        <p:spPr>
          <a:xfrm>
            <a:off x="3552277" y="3281048"/>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1349236" y="4247217"/>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4918757" y="2798106"/>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3536090" y="2790081"/>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238688" y="2897742"/>
            <a:ext cx="684047" cy="2599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55" name="文本框 54"/>
          <p:cNvSpPr txBox="1"/>
          <p:nvPr/>
        </p:nvSpPr>
        <p:spPr>
          <a:xfrm>
            <a:off x="1238688" y="2919831"/>
            <a:ext cx="862008" cy="246221"/>
          </a:xfrm>
          <a:prstGeom prst="rect">
            <a:avLst/>
          </a:prstGeom>
          <a:noFill/>
        </p:spPr>
        <p:txBody>
          <a:bodyPr wrap="square" rtlCol="0">
            <a:spAutoFit/>
          </a:bodyPr>
          <a:lstStyle/>
          <a:p>
            <a:r>
              <a:rPr lang="zh-CN" altLang="en-US" sz="1000" dirty="0" smtClean="0">
                <a:solidFill>
                  <a:schemeClr val="accent1">
                    <a:lumMod val="75000"/>
                  </a:schemeClr>
                </a:solidFill>
              </a:rPr>
              <a:t>顶部广告</a:t>
            </a:r>
            <a:endParaRPr lang="zh-CN" altLang="en-US" sz="1000" dirty="0">
              <a:solidFill>
                <a:schemeClr val="accent1">
                  <a:lumMod val="75000"/>
                </a:schemeClr>
              </a:solidFill>
            </a:endParaRPr>
          </a:p>
        </p:txBody>
      </p:sp>
      <p:sp>
        <p:nvSpPr>
          <p:cNvPr id="25" name="矩形 24"/>
          <p:cNvSpPr/>
          <p:nvPr/>
        </p:nvSpPr>
        <p:spPr>
          <a:xfrm>
            <a:off x="1246336" y="3246027"/>
            <a:ext cx="635935" cy="2409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1241329" y="3251769"/>
            <a:ext cx="862008" cy="246221"/>
          </a:xfrm>
          <a:prstGeom prst="rect">
            <a:avLst/>
          </a:prstGeom>
          <a:noFill/>
        </p:spPr>
        <p:txBody>
          <a:bodyPr wrap="square" rtlCol="0">
            <a:spAutoFit/>
          </a:bodyPr>
          <a:lstStyle/>
          <a:p>
            <a:r>
              <a:rPr lang="zh-CN" altLang="en-US" sz="1000" dirty="0" smtClean="0">
                <a:solidFill>
                  <a:schemeClr val="accent1">
                    <a:lumMod val="75000"/>
                  </a:schemeClr>
                </a:solidFill>
              </a:rPr>
              <a:t>分类</a:t>
            </a:r>
            <a:r>
              <a:rPr lang="en-US" altLang="zh-CN" sz="1000" dirty="0" smtClean="0">
                <a:solidFill>
                  <a:schemeClr val="accent1">
                    <a:lumMod val="75000"/>
                  </a:schemeClr>
                </a:solidFill>
              </a:rPr>
              <a:t>icon</a:t>
            </a:r>
            <a:endParaRPr lang="zh-CN" altLang="en-US" sz="1000" dirty="0">
              <a:solidFill>
                <a:schemeClr val="accent1">
                  <a:lumMod val="75000"/>
                </a:schemeClr>
              </a:solidFill>
            </a:endParaRPr>
          </a:p>
        </p:txBody>
      </p:sp>
      <p:sp>
        <p:nvSpPr>
          <p:cNvPr id="58" name="矩形 57"/>
          <p:cNvSpPr/>
          <p:nvPr/>
        </p:nvSpPr>
        <p:spPr>
          <a:xfrm>
            <a:off x="2069234" y="2902828"/>
            <a:ext cx="635935" cy="2409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2032888" y="2890752"/>
            <a:ext cx="862008" cy="246221"/>
          </a:xfrm>
          <a:prstGeom prst="rect">
            <a:avLst/>
          </a:prstGeom>
          <a:noFill/>
        </p:spPr>
        <p:txBody>
          <a:bodyPr wrap="square" rtlCol="0">
            <a:spAutoFit/>
          </a:bodyPr>
          <a:lstStyle/>
          <a:p>
            <a:r>
              <a:rPr lang="zh-CN" altLang="en-US" sz="1000" dirty="0" smtClean="0">
                <a:solidFill>
                  <a:schemeClr val="accent1">
                    <a:lumMod val="75000"/>
                  </a:schemeClr>
                </a:solidFill>
              </a:rPr>
              <a:t>特色房源</a:t>
            </a:r>
            <a:endParaRPr lang="zh-CN" altLang="en-US" sz="1000" dirty="0">
              <a:solidFill>
                <a:schemeClr val="accent1">
                  <a:lumMod val="75000"/>
                </a:schemeClr>
              </a:solidFill>
            </a:endParaRPr>
          </a:p>
        </p:txBody>
      </p:sp>
      <p:sp>
        <p:nvSpPr>
          <p:cNvPr id="59" name="矩形 58"/>
          <p:cNvSpPr/>
          <p:nvPr/>
        </p:nvSpPr>
        <p:spPr>
          <a:xfrm>
            <a:off x="2039397" y="3241859"/>
            <a:ext cx="635935" cy="24092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768917" y="2904545"/>
            <a:ext cx="390464" cy="5706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090989" y="2529839"/>
            <a:ext cx="635935" cy="3518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1989562" y="3260515"/>
            <a:ext cx="862008" cy="246221"/>
          </a:xfrm>
          <a:prstGeom prst="rect">
            <a:avLst/>
          </a:prstGeom>
          <a:noFill/>
        </p:spPr>
        <p:txBody>
          <a:bodyPr wrap="square" rtlCol="0">
            <a:spAutoFit/>
          </a:bodyPr>
          <a:lstStyle/>
          <a:p>
            <a:r>
              <a:rPr lang="zh-CN" altLang="en-US" sz="1000" dirty="0">
                <a:solidFill>
                  <a:schemeClr val="accent1"/>
                </a:solidFill>
              </a:rPr>
              <a:t>中间</a:t>
            </a:r>
            <a:r>
              <a:rPr lang="zh-CN" altLang="en-US" sz="1000" dirty="0" smtClean="0">
                <a:solidFill>
                  <a:schemeClr val="accent1"/>
                </a:solidFill>
              </a:rPr>
              <a:t>广告</a:t>
            </a:r>
            <a:endParaRPr lang="zh-CN" altLang="en-US" sz="1000" dirty="0">
              <a:solidFill>
                <a:schemeClr val="accent1"/>
              </a:solidFill>
            </a:endParaRPr>
          </a:p>
        </p:txBody>
      </p:sp>
      <p:sp>
        <p:nvSpPr>
          <p:cNvPr id="27" name="文本框 26"/>
          <p:cNvSpPr txBox="1"/>
          <p:nvPr/>
        </p:nvSpPr>
        <p:spPr>
          <a:xfrm>
            <a:off x="2820483" y="2917039"/>
            <a:ext cx="338554" cy="686088"/>
          </a:xfrm>
          <a:prstGeom prst="rect">
            <a:avLst/>
          </a:prstGeom>
          <a:noFill/>
        </p:spPr>
        <p:txBody>
          <a:bodyPr vert="eaVert" wrap="square" rtlCol="0">
            <a:spAutoFit/>
          </a:bodyPr>
          <a:lstStyle/>
          <a:p>
            <a:r>
              <a:rPr lang="zh-CN" altLang="en-US" sz="1000" dirty="0" smtClean="0">
                <a:solidFill>
                  <a:schemeClr val="accent1"/>
                </a:solidFill>
              </a:rPr>
              <a:t>弹出广告</a:t>
            </a:r>
            <a:endParaRPr lang="zh-CN" altLang="en-US" sz="1000" dirty="0">
              <a:solidFill>
                <a:schemeClr val="accent1"/>
              </a:solidFill>
            </a:endParaRPr>
          </a:p>
        </p:txBody>
      </p:sp>
      <p:sp>
        <p:nvSpPr>
          <p:cNvPr id="64" name="文本框 63"/>
          <p:cNvSpPr txBox="1"/>
          <p:nvPr/>
        </p:nvSpPr>
        <p:spPr>
          <a:xfrm>
            <a:off x="3754141" y="2886927"/>
            <a:ext cx="862008" cy="246221"/>
          </a:xfrm>
          <a:prstGeom prst="rect">
            <a:avLst/>
          </a:prstGeom>
          <a:noFill/>
        </p:spPr>
        <p:txBody>
          <a:bodyPr wrap="square" rtlCol="0">
            <a:spAutoFit/>
          </a:bodyPr>
          <a:lstStyle/>
          <a:p>
            <a:r>
              <a:rPr lang="zh-CN" altLang="en-US" sz="1000" dirty="0" smtClean="0">
                <a:solidFill>
                  <a:schemeClr val="accent1">
                    <a:lumMod val="75000"/>
                  </a:schemeClr>
                </a:solidFill>
              </a:rPr>
              <a:t>智能安选</a:t>
            </a:r>
            <a:endParaRPr lang="zh-CN" altLang="en-US" sz="1000" dirty="0">
              <a:solidFill>
                <a:schemeClr val="accent1">
                  <a:lumMod val="75000"/>
                </a:schemeClr>
              </a:solidFill>
            </a:endParaRPr>
          </a:p>
        </p:txBody>
      </p:sp>
      <p:sp>
        <p:nvSpPr>
          <p:cNvPr id="65" name="文本框 64"/>
          <p:cNvSpPr txBox="1"/>
          <p:nvPr/>
        </p:nvSpPr>
        <p:spPr>
          <a:xfrm>
            <a:off x="5176905" y="2891039"/>
            <a:ext cx="862008" cy="246221"/>
          </a:xfrm>
          <a:prstGeom prst="rect">
            <a:avLst/>
          </a:prstGeom>
          <a:noFill/>
        </p:spPr>
        <p:txBody>
          <a:bodyPr wrap="square" rtlCol="0">
            <a:spAutoFit/>
          </a:bodyPr>
          <a:lstStyle/>
          <a:p>
            <a:r>
              <a:rPr lang="zh-CN" altLang="en-US" sz="1000" dirty="0" smtClean="0">
                <a:solidFill>
                  <a:schemeClr val="accent1">
                    <a:lumMod val="75000"/>
                  </a:schemeClr>
                </a:solidFill>
              </a:rPr>
              <a:t>视频看房</a:t>
            </a:r>
            <a:endParaRPr lang="zh-CN" altLang="en-US" sz="1000" dirty="0">
              <a:solidFill>
                <a:schemeClr val="accent1">
                  <a:lumMod val="75000"/>
                </a:schemeClr>
              </a:solidFill>
            </a:endParaRPr>
          </a:p>
        </p:txBody>
      </p:sp>
      <p:sp>
        <p:nvSpPr>
          <p:cNvPr id="66" name="文本框 65"/>
          <p:cNvSpPr txBox="1"/>
          <p:nvPr/>
        </p:nvSpPr>
        <p:spPr>
          <a:xfrm>
            <a:off x="3767391" y="3382837"/>
            <a:ext cx="862008" cy="246221"/>
          </a:xfrm>
          <a:prstGeom prst="rect">
            <a:avLst/>
          </a:prstGeom>
          <a:noFill/>
        </p:spPr>
        <p:txBody>
          <a:bodyPr wrap="square" rtlCol="0">
            <a:spAutoFit/>
          </a:bodyPr>
          <a:lstStyle/>
          <a:p>
            <a:r>
              <a:rPr lang="zh-CN" altLang="en-US" sz="1000" dirty="0" smtClean="0">
                <a:solidFill>
                  <a:schemeClr val="accent1">
                    <a:lumMod val="75000"/>
                  </a:schemeClr>
                </a:solidFill>
              </a:rPr>
              <a:t>地图找房</a:t>
            </a:r>
            <a:endParaRPr lang="zh-CN" altLang="en-US" sz="1000" dirty="0">
              <a:solidFill>
                <a:schemeClr val="accent1">
                  <a:lumMod val="75000"/>
                </a:schemeClr>
              </a:solidFill>
            </a:endParaRPr>
          </a:p>
        </p:txBody>
      </p:sp>
      <p:sp>
        <p:nvSpPr>
          <p:cNvPr id="68" name="圆角矩形 67"/>
          <p:cNvSpPr/>
          <p:nvPr/>
        </p:nvSpPr>
        <p:spPr>
          <a:xfrm>
            <a:off x="4939295" y="3303631"/>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5163172" y="3404401"/>
            <a:ext cx="862008" cy="246221"/>
          </a:xfrm>
          <a:prstGeom prst="rect">
            <a:avLst/>
          </a:prstGeom>
          <a:noFill/>
        </p:spPr>
        <p:txBody>
          <a:bodyPr wrap="square" rtlCol="0">
            <a:spAutoFit/>
          </a:bodyPr>
          <a:lstStyle/>
          <a:p>
            <a:r>
              <a:rPr lang="zh-CN" altLang="en-US" sz="1000" dirty="0" smtClean="0">
                <a:solidFill>
                  <a:schemeClr val="accent1">
                    <a:lumMod val="75000"/>
                  </a:schemeClr>
                </a:solidFill>
              </a:rPr>
              <a:t>推荐经纪人</a:t>
            </a:r>
            <a:endParaRPr lang="zh-CN" altLang="en-US" sz="1000" dirty="0">
              <a:solidFill>
                <a:schemeClr val="accent1">
                  <a:lumMod val="75000"/>
                </a:schemeClr>
              </a:solidFill>
            </a:endParaRPr>
          </a:p>
        </p:txBody>
      </p:sp>
      <p:sp>
        <p:nvSpPr>
          <p:cNvPr id="69" name="圆角矩形 68"/>
          <p:cNvSpPr/>
          <p:nvPr/>
        </p:nvSpPr>
        <p:spPr>
          <a:xfrm>
            <a:off x="6213124" y="2878094"/>
            <a:ext cx="448566" cy="7725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6277218" y="2951406"/>
            <a:ext cx="338554" cy="686088"/>
          </a:xfrm>
          <a:prstGeom prst="rect">
            <a:avLst/>
          </a:prstGeom>
          <a:noFill/>
        </p:spPr>
        <p:txBody>
          <a:bodyPr vert="eaVert" wrap="square" rtlCol="0">
            <a:spAutoFit/>
          </a:bodyPr>
          <a:lstStyle/>
          <a:p>
            <a:r>
              <a:rPr lang="zh-CN" altLang="en-US" sz="1000" dirty="0" smtClean="0">
                <a:solidFill>
                  <a:schemeClr val="accent1"/>
                </a:solidFill>
              </a:rPr>
              <a:t>猜你喜欢</a:t>
            </a:r>
            <a:endParaRPr lang="zh-CN" altLang="en-US" sz="1000" dirty="0">
              <a:solidFill>
                <a:schemeClr val="accent1"/>
              </a:solidFill>
            </a:endParaRPr>
          </a:p>
        </p:txBody>
      </p:sp>
      <p:sp>
        <p:nvSpPr>
          <p:cNvPr id="72" name="文本框 71"/>
          <p:cNvSpPr txBox="1"/>
          <p:nvPr/>
        </p:nvSpPr>
        <p:spPr>
          <a:xfrm>
            <a:off x="1491731" y="4351158"/>
            <a:ext cx="862008" cy="246221"/>
          </a:xfrm>
          <a:prstGeom prst="rect">
            <a:avLst/>
          </a:prstGeom>
          <a:noFill/>
        </p:spPr>
        <p:txBody>
          <a:bodyPr wrap="square" rtlCol="0">
            <a:spAutoFit/>
          </a:bodyPr>
          <a:lstStyle/>
          <a:p>
            <a:r>
              <a:rPr lang="en-US" altLang="zh-CN" sz="1000" dirty="0" smtClean="0">
                <a:solidFill>
                  <a:schemeClr val="accent1">
                    <a:lumMod val="75000"/>
                  </a:schemeClr>
                </a:solidFill>
              </a:rPr>
              <a:t>memcached</a:t>
            </a:r>
            <a:endParaRPr lang="zh-CN" altLang="en-US" sz="1000" dirty="0">
              <a:solidFill>
                <a:schemeClr val="accent1">
                  <a:lumMod val="75000"/>
                </a:schemeClr>
              </a:solidFill>
            </a:endParaRPr>
          </a:p>
        </p:txBody>
      </p:sp>
      <p:sp>
        <p:nvSpPr>
          <p:cNvPr id="73" name="圆角矩形 72"/>
          <p:cNvSpPr/>
          <p:nvPr/>
        </p:nvSpPr>
        <p:spPr>
          <a:xfrm>
            <a:off x="2892534" y="4244684"/>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a:off x="4461818" y="4255365"/>
            <a:ext cx="1190424"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3271221" y="4334814"/>
            <a:ext cx="862008" cy="246221"/>
          </a:xfrm>
          <a:prstGeom prst="rect">
            <a:avLst/>
          </a:prstGeom>
          <a:noFill/>
        </p:spPr>
        <p:txBody>
          <a:bodyPr wrap="square" rtlCol="0">
            <a:spAutoFit/>
          </a:bodyPr>
          <a:lstStyle/>
          <a:p>
            <a:r>
              <a:rPr lang="en-US" altLang="zh-CN" sz="1000" dirty="0" smtClean="0">
                <a:solidFill>
                  <a:schemeClr val="accent1">
                    <a:lumMod val="75000"/>
                  </a:schemeClr>
                </a:solidFill>
              </a:rPr>
              <a:t>redis</a:t>
            </a:r>
            <a:endParaRPr lang="zh-CN" altLang="en-US" sz="1000" dirty="0">
              <a:solidFill>
                <a:schemeClr val="accent1">
                  <a:lumMod val="75000"/>
                </a:schemeClr>
              </a:solidFill>
            </a:endParaRPr>
          </a:p>
        </p:txBody>
      </p:sp>
      <p:sp>
        <p:nvSpPr>
          <p:cNvPr id="76" name="文本框 75"/>
          <p:cNvSpPr txBox="1"/>
          <p:nvPr/>
        </p:nvSpPr>
        <p:spPr>
          <a:xfrm>
            <a:off x="4874221" y="4351158"/>
            <a:ext cx="862008" cy="246221"/>
          </a:xfrm>
          <a:prstGeom prst="rect">
            <a:avLst/>
          </a:prstGeom>
          <a:noFill/>
        </p:spPr>
        <p:txBody>
          <a:bodyPr wrap="square" rtlCol="0">
            <a:spAutoFit/>
          </a:bodyPr>
          <a:lstStyle/>
          <a:p>
            <a:r>
              <a:rPr lang="zh-CN" altLang="en-US" sz="1000" dirty="0">
                <a:solidFill>
                  <a:schemeClr val="accent1">
                    <a:lumMod val="75000"/>
                  </a:schemeClr>
                </a:solidFill>
              </a:rPr>
              <a:t>内存</a:t>
            </a:r>
          </a:p>
        </p:txBody>
      </p:sp>
      <p:sp>
        <p:nvSpPr>
          <p:cNvPr id="77" name="圆角矩形 76"/>
          <p:cNvSpPr/>
          <p:nvPr/>
        </p:nvSpPr>
        <p:spPr>
          <a:xfrm>
            <a:off x="5934395" y="4263359"/>
            <a:ext cx="727295" cy="4264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6088953" y="4353489"/>
            <a:ext cx="862008" cy="246221"/>
          </a:xfrm>
          <a:prstGeom prst="rect">
            <a:avLst/>
          </a:prstGeom>
          <a:noFill/>
        </p:spPr>
        <p:txBody>
          <a:bodyPr wrap="square" rtlCol="0">
            <a:spAutoFit/>
          </a:bodyPr>
          <a:lstStyle/>
          <a:p>
            <a:r>
              <a:rPr lang="zh-CN" altLang="en-US" sz="1000" dirty="0">
                <a:solidFill>
                  <a:schemeClr val="accent1">
                    <a:lumMod val="75000"/>
                  </a:schemeClr>
                </a:solidFill>
              </a:rPr>
              <a:t>磁盘</a:t>
            </a:r>
          </a:p>
        </p:txBody>
      </p:sp>
      <p:sp>
        <p:nvSpPr>
          <p:cNvPr id="79" name="文本框 78"/>
          <p:cNvSpPr txBox="1"/>
          <p:nvPr/>
        </p:nvSpPr>
        <p:spPr>
          <a:xfrm>
            <a:off x="1451267" y="5223783"/>
            <a:ext cx="862008" cy="246221"/>
          </a:xfrm>
          <a:prstGeom prst="rect">
            <a:avLst/>
          </a:prstGeom>
          <a:noFill/>
        </p:spPr>
        <p:txBody>
          <a:bodyPr wrap="square" rtlCol="0">
            <a:spAutoFit/>
          </a:bodyPr>
          <a:lstStyle/>
          <a:p>
            <a:r>
              <a:rPr lang="en-US" altLang="zh-CN" sz="1000" dirty="0" smtClean="0">
                <a:solidFill>
                  <a:schemeClr val="bg1"/>
                </a:solidFill>
              </a:rPr>
              <a:t>brokerlist</a:t>
            </a:r>
            <a:endParaRPr lang="zh-CN" altLang="en-US" sz="1000" dirty="0">
              <a:solidFill>
                <a:schemeClr val="bg1"/>
              </a:solidFill>
            </a:endParaRPr>
          </a:p>
        </p:txBody>
      </p:sp>
      <p:sp>
        <p:nvSpPr>
          <p:cNvPr id="80" name="圆角矩形 79"/>
          <p:cNvSpPr/>
          <p:nvPr/>
        </p:nvSpPr>
        <p:spPr>
          <a:xfrm>
            <a:off x="2457007" y="5205831"/>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a:off x="3673545" y="5612444"/>
            <a:ext cx="693054"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a:off x="5638074" y="5220554"/>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4370981" y="5217812"/>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3728203" y="5192666"/>
            <a:ext cx="552198"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1218209" y="5602408"/>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圆角矩形 85"/>
          <p:cNvSpPr/>
          <p:nvPr/>
        </p:nvSpPr>
        <p:spPr>
          <a:xfrm>
            <a:off x="2421995" y="5608602"/>
            <a:ext cx="113552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1526820" y="5623361"/>
            <a:ext cx="1046800" cy="246221"/>
          </a:xfrm>
          <a:prstGeom prst="rect">
            <a:avLst/>
          </a:prstGeom>
          <a:noFill/>
        </p:spPr>
        <p:txBody>
          <a:bodyPr wrap="square" rtlCol="0">
            <a:spAutoFit/>
          </a:bodyPr>
          <a:lstStyle/>
          <a:p>
            <a:r>
              <a:rPr lang="en-US" altLang="zh-CN" sz="1000" dirty="0" smtClean="0">
                <a:solidFill>
                  <a:schemeClr val="bg1"/>
                </a:solidFill>
              </a:rPr>
              <a:t>cmcpc</a:t>
            </a:r>
            <a:endParaRPr lang="zh-CN" altLang="en-US" sz="1000" dirty="0">
              <a:solidFill>
                <a:schemeClr val="bg1"/>
              </a:solidFill>
            </a:endParaRPr>
          </a:p>
        </p:txBody>
      </p:sp>
      <p:sp>
        <p:nvSpPr>
          <p:cNvPr id="88" name="文本框 87"/>
          <p:cNvSpPr txBox="1"/>
          <p:nvPr/>
        </p:nvSpPr>
        <p:spPr>
          <a:xfrm>
            <a:off x="2594420" y="5242380"/>
            <a:ext cx="862008" cy="246221"/>
          </a:xfrm>
          <a:prstGeom prst="rect">
            <a:avLst/>
          </a:prstGeom>
          <a:noFill/>
        </p:spPr>
        <p:txBody>
          <a:bodyPr wrap="square" rtlCol="0">
            <a:spAutoFit/>
          </a:bodyPr>
          <a:lstStyle/>
          <a:p>
            <a:r>
              <a:rPr lang="en-US" altLang="zh-CN" sz="1000" dirty="0" smtClean="0">
                <a:solidFill>
                  <a:schemeClr val="bg1"/>
                </a:solidFill>
              </a:rPr>
              <a:t>xiaoquapi</a:t>
            </a:r>
            <a:endParaRPr lang="zh-CN" altLang="en-US" sz="1000" dirty="0">
              <a:solidFill>
                <a:schemeClr val="bg1"/>
              </a:solidFill>
            </a:endParaRPr>
          </a:p>
        </p:txBody>
      </p:sp>
      <p:sp>
        <p:nvSpPr>
          <p:cNvPr id="89" name="文本框 88"/>
          <p:cNvSpPr txBox="1"/>
          <p:nvPr/>
        </p:nvSpPr>
        <p:spPr>
          <a:xfrm>
            <a:off x="3840200" y="5231475"/>
            <a:ext cx="862008" cy="246221"/>
          </a:xfrm>
          <a:prstGeom prst="rect">
            <a:avLst/>
          </a:prstGeom>
          <a:noFill/>
        </p:spPr>
        <p:txBody>
          <a:bodyPr wrap="square" rtlCol="0">
            <a:spAutoFit/>
          </a:bodyPr>
          <a:lstStyle/>
          <a:p>
            <a:r>
              <a:rPr lang="en-US" altLang="zh-CN" sz="1000" dirty="0" smtClean="0">
                <a:solidFill>
                  <a:schemeClr val="bg1"/>
                </a:solidFill>
              </a:rPr>
              <a:t>ses</a:t>
            </a:r>
            <a:endParaRPr lang="zh-CN" altLang="en-US" sz="1000" dirty="0">
              <a:solidFill>
                <a:schemeClr val="bg1"/>
              </a:solidFill>
            </a:endParaRPr>
          </a:p>
        </p:txBody>
      </p:sp>
      <p:sp>
        <p:nvSpPr>
          <p:cNvPr id="90" name="文本框 89"/>
          <p:cNvSpPr txBox="1"/>
          <p:nvPr/>
        </p:nvSpPr>
        <p:spPr>
          <a:xfrm>
            <a:off x="2459336" y="5633205"/>
            <a:ext cx="1115138" cy="246221"/>
          </a:xfrm>
          <a:prstGeom prst="rect">
            <a:avLst/>
          </a:prstGeom>
          <a:noFill/>
        </p:spPr>
        <p:txBody>
          <a:bodyPr wrap="square" rtlCol="0">
            <a:spAutoFit/>
          </a:bodyPr>
          <a:lstStyle/>
          <a:p>
            <a:r>
              <a:rPr lang="en-US" altLang="zh-CN" sz="1000" dirty="0" smtClean="0">
                <a:solidFill>
                  <a:schemeClr val="bg1"/>
                </a:solidFill>
              </a:rPr>
              <a:t>collectremindcpp</a:t>
            </a:r>
            <a:endParaRPr lang="zh-CN" altLang="en-US" sz="1000" dirty="0">
              <a:solidFill>
                <a:schemeClr val="bg1"/>
              </a:solidFill>
            </a:endParaRPr>
          </a:p>
        </p:txBody>
      </p:sp>
      <p:sp>
        <p:nvSpPr>
          <p:cNvPr id="91" name="文本框 90"/>
          <p:cNvSpPr txBox="1"/>
          <p:nvPr/>
        </p:nvSpPr>
        <p:spPr>
          <a:xfrm>
            <a:off x="4443076" y="5235221"/>
            <a:ext cx="1146848" cy="246221"/>
          </a:xfrm>
          <a:prstGeom prst="rect">
            <a:avLst/>
          </a:prstGeom>
          <a:noFill/>
        </p:spPr>
        <p:txBody>
          <a:bodyPr wrap="square" rtlCol="0">
            <a:spAutoFit/>
          </a:bodyPr>
          <a:lstStyle/>
          <a:p>
            <a:r>
              <a:rPr lang="en-US" altLang="zh-CN" sz="1000" dirty="0" smtClean="0">
                <a:solidFill>
                  <a:schemeClr val="bg1"/>
                </a:solidFill>
              </a:rPr>
              <a:t>ershoufangconfig</a:t>
            </a:r>
            <a:endParaRPr lang="zh-CN" altLang="en-US" sz="1000" dirty="0">
              <a:solidFill>
                <a:schemeClr val="bg1"/>
              </a:solidFill>
            </a:endParaRPr>
          </a:p>
        </p:txBody>
      </p:sp>
      <p:sp>
        <p:nvSpPr>
          <p:cNvPr id="92" name="文本框 91"/>
          <p:cNvSpPr txBox="1"/>
          <p:nvPr/>
        </p:nvSpPr>
        <p:spPr>
          <a:xfrm>
            <a:off x="3690495" y="5634553"/>
            <a:ext cx="862008" cy="246221"/>
          </a:xfrm>
          <a:prstGeom prst="rect">
            <a:avLst/>
          </a:prstGeom>
          <a:noFill/>
        </p:spPr>
        <p:txBody>
          <a:bodyPr wrap="square" rtlCol="0">
            <a:spAutoFit/>
          </a:bodyPr>
          <a:lstStyle/>
          <a:p>
            <a:r>
              <a:rPr lang="en-US" altLang="zh-CN" sz="1000" dirty="0" smtClean="0">
                <a:solidFill>
                  <a:schemeClr val="bg1"/>
                </a:solidFill>
              </a:rPr>
              <a:t>newdict</a:t>
            </a:r>
            <a:endParaRPr lang="zh-CN" altLang="en-US" sz="1000" dirty="0">
              <a:solidFill>
                <a:schemeClr val="bg1"/>
              </a:solidFill>
            </a:endParaRPr>
          </a:p>
        </p:txBody>
      </p:sp>
      <p:sp>
        <p:nvSpPr>
          <p:cNvPr id="93" name="文本框 92"/>
          <p:cNvSpPr txBox="1"/>
          <p:nvPr/>
        </p:nvSpPr>
        <p:spPr>
          <a:xfrm>
            <a:off x="5821765" y="5242663"/>
            <a:ext cx="862008" cy="246221"/>
          </a:xfrm>
          <a:prstGeom prst="rect">
            <a:avLst/>
          </a:prstGeom>
          <a:noFill/>
        </p:spPr>
        <p:txBody>
          <a:bodyPr wrap="square" rtlCol="0">
            <a:spAutoFit/>
          </a:bodyPr>
          <a:lstStyle/>
          <a:p>
            <a:r>
              <a:rPr lang="en-US" altLang="zh-CN" sz="1000" dirty="0" smtClean="0">
                <a:solidFill>
                  <a:schemeClr val="bg1"/>
                </a:solidFill>
              </a:rPr>
              <a:t>unitydict</a:t>
            </a:r>
            <a:endParaRPr lang="zh-CN" altLang="en-US" sz="1000" dirty="0">
              <a:solidFill>
                <a:schemeClr val="bg1"/>
              </a:solidFill>
            </a:endParaRPr>
          </a:p>
        </p:txBody>
      </p:sp>
      <p:sp>
        <p:nvSpPr>
          <p:cNvPr id="95" name="圆角矩形 94"/>
          <p:cNvSpPr/>
          <p:nvPr/>
        </p:nvSpPr>
        <p:spPr>
          <a:xfrm>
            <a:off x="4459373" y="5633643"/>
            <a:ext cx="1373677"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4490390" y="5656401"/>
            <a:ext cx="1438815" cy="246221"/>
          </a:xfrm>
          <a:prstGeom prst="rect">
            <a:avLst/>
          </a:prstGeom>
          <a:noFill/>
        </p:spPr>
        <p:txBody>
          <a:bodyPr wrap="square" rtlCol="0">
            <a:spAutoFit/>
          </a:bodyPr>
          <a:lstStyle/>
          <a:p>
            <a:r>
              <a:rPr lang="en-US" altLang="zh-CN" sz="1000" dirty="0" smtClean="0">
                <a:solidFill>
                  <a:schemeClr val="bg1"/>
                </a:solidFill>
              </a:rPr>
              <a:t>fangcaptureprotection</a:t>
            </a:r>
            <a:endParaRPr lang="zh-CN" altLang="en-US" sz="1000" dirty="0">
              <a:solidFill>
                <a:schemeClr val="bg1"/>
              </a:solidFill>
            </a:endParaRPr>
          </a:p>
        </p:txBody>
      </p:sp>
      <p:sp>
        <p:nvSpPr>
          <p:cNvPr id="97" name="圆角矩形 96"/>
          <p:cNvSpPr/>
          <p:nvPr/>
        </p:nvSpPr>
        <p:spPr>
          <a:xfrm>
            <a:off x="5940263" y="5637987"/>
            <a:ext cx="786679" cy="318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p:cNvSpPr txBox="1"/>
          <p:nvPr/>
        </p:nvSpPr>
        <p:spPr>
          <a:xfrm>
            <a:off x="6176002" y="5684289"/>
            <a:ext cx="862008" cy="246221"/>
          </a:xfrm>
          <a:prstGeom prst="rect">
            <a:avLst/>
          </a:prstGeom>
          <a:noFill/>
        </p:spPr>
        <p:txBody>
          <a:bodyPr wrap="square" rtlCol="0">
            <a:spAutoFit/>
          </a:bodyPr>
          <a:lstStyle/>
          <a:p>
            <a:r>
              <a:rPr lang="en-US" altLang="zh-CN" sz="1000" dirty="0" smtClean="0">
                <a:solidFill>
                  <a:schemeClr val="bg1"/>
                </a:solidFill>
              </a:rPr>
              <a:t>imc</a:t>
            </a:r>
            <a:endParaRPr lang="zh-CN" altLang="en-US" sz="1000" dirty="0">
              <a:solidFill>
                <a:schemeClr val="bg1"/>
              </a:solidFill>
            </a:endParaRPr>
          </a:p>
        </p:txBody>
      </p:sp>
      <p:sp>
        <p:nvSpPr>
          <p:cNvPr id="99" name="文本框 98"/>
          <p:cNvSpPr txBox="1"/>
          <p:nvPr/>
        </p:nvSpPr>
        <p:spPr>
          <a:xfrm>
            <a:off x="7281388" y="1701779"/>
            <a:ext cx="338554" cy="691856"/>
          </a:xfrm>
          <a:prstGeom prst="rect">
            <a:avLst/>
          </a:prstGeom>
          <a:noFill/>
        </p:spPr>
        <p:txBody>
          <a:bodyPr vert="eaVert" wrap="square" rtlCol="0">
            <a:spAutoFit/>
          </a:bodyPr>
          <a:lstStyle/>
          <a:p>
            <a:r>
              <a:rPr lang="zh-CN" altLang="en-US" sz="1000" dirty="0" smtClean="0">
                <a:solidFill>
                  <a:schemeClr val="bg1"/>
                </a:solidFill>
              </a:rPr>
              <a:t>防爬</a:t>
            </a:r>
            <a:endParaRPr lang="zh-CN" altLang="en-US" sz="1000" dirty="0">
              <a:solidFill>
                <a:schemeClr val="bg1"/>
              </a:solidFill>
            </a:endParaRPr>
          </a:p>
        </p:txBody>
      </p:sp>
      <p:sp>
        <p:nvSpPr>
          <p:cNvPr id="102" name="圆角矩形 101"/>
          <p:cNvSpPr/>
          <p:nvPr/>
        </p:nvSpPr>
        <p:spPr>
          <a:xfrm>
            <a:off x="7185674" y="2747292"/>
            <a:ext cx="457928" cy="7680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7259874" y="2968626"/>
            <a:ext cx="338554" cy="677774"/>
          </a:xfrm>
          <a:prstGeom prst="rect">
            <a:avLst/>
          </a:prstGeom>
          <a:noFill/>
        </p:spPr>
        <p:txBody>
          <a:bodyPr vert="eaVert" wrap="square" rtlCol="0">
            <a:spAutoFit/>
          </a:bodyPr>
          <a:lstStyle/>
          <a:p>
            <a:r>
              <a:rPr lang="zh-CN" altLang="en-US" sz="1000" dirty="0" smtClean="0">
                <a:solidFill>
                  <a:schemeClr val="accent1"/>
                </a:solidFill>
              </a:rPr>
              <a:t>日志</a:t>
            </a:r>
            <a:endParaRPr lang="zh-CN" altLang="en-US" sz="1000" dirty="0">
              <a:solidFill>
                <a:schemeClr val="accent1"/>
              </a:solidFill>
            </a:endParaRPr>
          </a:p>
        </p:txBody>
      </p:sp>
      <p:sp>
        <p:nvSpPr>
          <p:cNvPr id="103" name="圆角矩形 102"/>
          <p:cNvSpPr/>
          <p:nvPr/>
        </p:nvSpPr>
        <p:spPr>
          <a:xfrm>
            <a:off x="7179992" y="3851273"/>
            <a:ext cx="457928" cy="7680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7239679" y="4055121"/>
            <a:ext cx="338554" cy="686088"/>
          </a:xfrm>
          <a:prstGeom prst="rect">
            <a:avLst/>
          </a:prstGeom>
          <a:noFill/>
        </p:spPr>
        <p:txBody>
          <a:bodyPr vert="eaVert" wrap="square" rtlCol="0">
            <a:spAutoFit/>
          </a:bodyPr>
          <a:lstStyle/>
          <a:p>
            <a:r>
              <a:rPr lang="zh-CN" altLang="en-US" sz="1000" dirty="0" smtClean="0">
                <a:solidFill>
                  <a:schemeClr val="accent1"/>
                </a:solidFill>
              </a:rPr>
              <a:t>监控</a:t>
            </a:r>
            <a:endParaRPr lang="zh-CN" altLang="en-US" sz="1000" dirty="0">
              <a:solidFill>
                <a:schemeClr val="accent1"/>
              </a:solidFill>
            </a:endParaRPr>
          </a:p>
        </p:txBody>
      </p:sp>
      <p:sp>
        <p:nvSpPr>
          <p:cNvPr id="105" name="圆角矩形 104"/>
          <p:cNvSpPr/>
          <p:nvPr/>
        </p:nvSpPr>
        <p:spPr>
          <a:xfrm>
            <a:off x="7186904" y="4962129"/>
            <a:ext cx="457928" cy="7680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p:cNvSpPr txBox="1"/>
          <p:nvPr/>
        </p:nvSpPr>
        <p:spPr>
          <a:xfrm>
            <a:off x="7248352" y="5167688"/>
            <a:ext cx="338554" cy="686088"/>
          </a:xfrm>
          <a:prstGeom prst="rect">
            <a:avLst/>
          </a:prstGeom>
          <a:noFill/>
        </p:spPr>
        <p:txBody>
          <a:bodyPr vert="eaVert" wrap="square" rtlCol="0">
            <a:spAutoFit/>
          </a:bodyPr>
          <a:lstStyle/>
          <a:p>
            <a:r>
              <a:rPr lang="zh-CN" altLang="en-US" sz="1000" dirty="0">
                <a:solidFill>
                  <a:schemeClr val="accent1"/>
                </a:solidFill>
              </a:rPr>
              <a:t>容灾</a:t>
            </a:r>
          </a:p>
        </p:txBody>
      </p:sp>
    </p:spTree>
    <p:extLst>
      <p:ext uri="{BB962C8B-B14F-4D97-AF65-F5344CB8AC3E}">
        <p14:creationId xmlns:p14="http://schemas.microsoft.com/office/powerpoint/2010/main" val="7446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5342710" cy="584775"/>
          </a:xfrm>
          <a:prstGeom prst="rect">
            <a:avLst/>
          </a:prstGeom>
          <a:noFill/>
        </p:spPr>
        <p:txBody>
          <a:bodyPr wrap="square" rtlCol="0">
            <a:spAutoFit/>
          </a:bodyPr>
          <a:lstStyle/>
          <a:p>
            <a:r>
              <a:rPr lang="en-US" altLang="zh-CN" sz="3200" dirty="0"/>
              <a:t>APP</a:t>
            </a:r>
            <a:r>
              <a:rPr lang="zh-CN" altLang="en-US" sz="3200" dirty="0" smtClean="0"/>
              <a:t>二手房大类页调用时序图</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矩形 1"/>
          <p:cNvSpPr/>
          <p:nvPr/>
        </p:nvSpPr>
        <p:spPr>
          <a:xfrm>
            <a:off x="738050" y="1776549"/>
            <a:ext cx="82296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H="1">
            <a:off x="1136467" y="2207623"/>
            <a:ext cx="13063" cy="3384000"/>
          </a:xfrm>
          <a:prstGeom prst="line">
            <a:avLst/>
          </a:prstGeom>
          <a:ln>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42553" y="1893212"/>
            <a:ext cx="1436914" cy="246221"/>
          </a:xfrm>
          <a:prstGeom prst="rect">
            <a:avLst/>
          </a:prstGeom>
          <a:noFill/>
        </p:spPr>
        <p:txBody>
          <a:bodyPr wrap="square" rtlCol="0">
            <a:spAutoFit/>
          </a:bodyPr>
          <a:lstStyle/>
          <a:p>
            <a:r>
              <a:rPr lang="zh-CN" altLang="en-US" sz="1000" dirty="0" smtClean="0"/>
              <a:t>数据接口</a:t>
            </a:r>
            <a:endParaRPr lang="zh-CN" altLang="en-US" sz="1000" dirty="0"/>
          </a:p>
        </p:txBody>
      </p:sp>
      <p:sp>
        <p:nvSpPr>
          <p:cNvPr id="18" name="矩形 17"/>
          <p:cNvSpPr/>
          <p:nvPr/>
        </p:nvSpPr>
        <p:spPr>
          <a:xfrm>
            <a:off x="1922416" y="1785256"/>
            <a:ext cx="82296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2026919" y="1877682"/>
            <a:ext cx="1436914" cy="246221"/>
          </a:xfrm>
          <a:prstGeom prst="rect">
            <a:avLst/>
          </a:prstGeom>
          <a:noFill/>
        </p:spPr>
        <p:txBody>
          <a:bodyPr wrap="square" rtlCol="0">
            <a:spAutoFit/>
          </a:bodyPr>
          <a:lstStyle/>
          <a:p>
            <a:r>
              <a:rPr lang="zh-CN" altLang="en-US" sz="1000" dirty="0" smtClean="0"/>
              <a:t>防</a:t>
            </a:r>
            <a:r>
              <a:rPr lang="zh-CN" altLang="en-US" sz="1000" dirty="0"/>
              <a:t>爬</a:t>
            </a:r>
            <a:r>
              <a:rPr lang="zh-CN" altLang="en-US" sz="1000" dirty="0" smtClean="0"/>
              <a:t>服务</a:t>
            </a:r>
            <a:endParaRPr lang="zh-CN" altLang="en-US" sz="1000" dirty="0"/>
          </a:p>
        </p:txBody>
      </p:sp>
      <p:sp>
        <p:nvSpPr>
          <p:cNvPr id="20" name="矩形 19"/>
          <p:cNvSpPr/>
          <p:nvPr/>
        </p:nvSpPr>
        <p:spPr>
          <a:xfrm>
            <a:off x="3272245" y="1785256"/>
            <a:ext cx="82296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731726" y="1789612"/>
            <a:ext cx="82296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667103" y="1776549"/>
            <a:ext cx="82296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469674" y="1785255"/>
            <a:ext cx="82296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309255" y="1893212"/>
            <a:ext cx="1436914" cy="246221"/>
          </a:xfrm>
          <a:prstGeom prst="rect">
            <a:avLst/>
          </a:prstGeom>
          <a:noFill/>
        </p:spPr>
        <p:txBody>
          <a:bodyPr wrap="square" rtlCol="0">
            <a:spAutoFit/>
          </a:bodyPr>
          <a:lstStyle/>
          <a:p>
            <a:r>
              <a:rPr lang="zh-CN" altLang="en-US" sz="1000" dirty="0" smtClean="0"/>
              <a:t>配置项服务</a:t>
            </a:r>
            <a:endParaRPr lang="zh-CN" altLang="en-US" sz="1000" dirty="0"/>
          </a:p>
        </p:txBody>
      </p:sp>
      <p:sp>
        <p:nvSpPr>
          <p:cNvPr id="25" name="文本框 24"/>
          <p:cNvSpPr txBox="1"/>
          <p:nvPr/>
        </p:nvSpPr>
        <p:spPr>
          <a:xfrm>
            <a:off x="5732417" y="1893212"/>
            <a:ext cx="1436914" cy="246221"/>
          </a:xfrm>
          <a:prstGeom prst="rect">
            <a:avLst/>
          </a:prstGeom>
          <a:noFill/>
        </p:spPr>
        <p:txBody>
          <a:bodyPr wrap="square" rtlCol="0">
            <a:spAutoFit/>
          </a:bodyPr>
          <a:lstStyle/>
          <a:p>
            <a:r>
              <a:rPr lang="en-US" altLang="zh-CN" sz="1000" dirty="0" smtClean="0"/>
              <a:t>Broker</a:t>
            </a:r>
            <a:r>
              <a:rPr lang="zh-CN" altLang="en-US" sz="1000" dirty="0"/>
              <a:t>接口</a:t>
            </a:r>
          </a:p>
        </p:txBody>
      </p:sp>
      <p:sp>
        <p:nvSpPr>
          <p:cNvPr id="26" name="文本框 25"/>
          <p:cNvSpPr txBox="1"/>
          <p:nvPr/>
        </p:nvSpPr>
        <p:spPr>
          <a:xfrm>
            <a:off x="4514305" y="1879247"/>
            <a:ext cx="1436914" cy="246221"/>
          </a:xfrm>
          <a:prstGeom prst="rect">
            <a:avLst/>
          </a:prstGeom>
          <a:noFill/>
        </p:spPr>
        <p:txBody>
          <a:bodyPr wrap="square" rtlCol="0">
            <a:spAutoFit/>
          </a:bodyPr>
          <a:lstStyle/>
          <a:p>
            <a:r>
              <a:rPr lang="zh-CN" altLang="en-US" sz="1000" dirty="0"/>
              <a:t>列表</a:t>
            </a:r>
            <a:r>
              <a:rPr lang="zh-CN" altLang="en-US" sz="1000" dirty="0" smtClean="0"/>
              <a:t>服务</a:t>
            </a:r>
            <a:endParaRPr lang="zh-CN" altLang="en-US" sz="1000" dirty="0"/>
          </a:p>
        </p:txBody>
      </p:sp>
      <p:sp>
        <p:nvSpPr>
          <p:cNvPr id="27" name="文本框 26"/>
          <p:cNvSpPr txBox="1"/>
          <p:nvPr/>
        </p:nvSpPr>
        <p:spPr>
          <a:xfrm>
            <a:off x="6764379" y="1885450"/>
            <a:ext cx="1436914" cy="246221"/>
          </a:xfrm>
          <a:prstGeom prst="rect">
            <a:avLst/>
          </a:prstGeom>
          <a:noFill/>
        </p:spPr>
        <p:txBody>
          <a:bodyPr wrap="square" rtlCol="0">
            <a:spAutoFit/>
          </a:bodyPr>
          <a:lstStyle/>
          <a:p>
            <a:r>
              <a:rPr lang="zh-CN" altLang="en-US" sz="1000" dirty="0" smtClean="0"/>
              <a:t>推荐接口</a:t>
            </a:r>
            <a:endParaRPr lang="zh-CN" altLang="en-US" sz="1000" dirty="0"/>
          </a:p>
        </p:txBody>
      </p:sp>
      <p:cxnSp>
        <p:nvCxnSpPr>
          <p:cNvPr id="28" name="直接连接符 27"/>
          <p:cNvCxnSpPr/>
          <p:nvPr/>
        </p:nvCxnSpPr>
        <p:spPr>
          <a:xfrm flipH="1">
            <a:off x="2279467" y="2231859"/>
            <a:ext cx="13063" cy="3384000"/>
          </a:xfrm>
          <a:prstGeom prst="line">
            <a:avLst/>
          </a:prstGeom>
          <a:ln>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7143206" y="2224341"/>
            <a:ext cx="13063" cy="3384000"/>
          </a:xfrm>
          <a:prstGeom prst="line">
            <a:avLst/>
          </a:prstGeom>
          <a:ln>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6060076" y="2207623"/>
            <a:ext cx="13063" cy="3384000"/>
          </a:xfrm>
          <a:prstGeom prst="line">
            <a:avLst/>
          </a:prstGeom>
          <a:ln>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812570" y="2228118"/>
            <a:ext cx="13063" cy="3384000"/>
          </a:xfrm>
          <a:prstGeom prst="line">
            <a:avLst/>
          </a:prstGeom>
          <a:ln>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3661952" y="2228118"/>
            <a:ext cx="13063" cy="3384000"/>
          </a:xfrm>
          <a:prstGeom prst="line">
            <a:avLst/>
          </a:prstGeom>
          <a:ln>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149530" y="2612571"/>
            <a:ext cx="1084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770702" y="2939139"/>
            <a:ext cx="151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227906" y="2411079"/>
            <a:ext cx="1436914" cy="246221"/>
          </a:xfrm>
          <a:prstGeom prst="rect">
            <a:avLst/>
          </a:prstGeom>
          <a:noFill/>
        </p:spPr>
        <p:txBody>
          <a:bodyPr wrap="square" rtlCol="0">
            <a:spAutoFit/>
          </a:bodyPr>
          <a:lstStyle/>
          <a:p>
            <a:r>
              <a:rPr lang="zh-CN" altLang="en-US" sz="1000" dirty="0" smtClean="0"/>
              <a:t>封装参数、调用</a:t>
            </a:r>
            <a:endParaRPr lang="zh-CN" altLang="en-US" sz="1000" dirty="0"/>
          </a:p>
        </p:txBody>
      </p:sp>
      <p:sp>
        <p:nvSpPr>
          <p:cNvPr id="39" name="文本框 38"/>
          <p:cNvSpPr txBox="1"/>
          <p:nvPr/>
        </p:nvSpPr>
        <p:spPr>
          <a:xfrm>
            <a:off x="1332402" y="2735681"/>
            <a:ext cx="1436914" cy="246221"/>
          </a:xfrm>
          <a:prstGeom prst="rect">
            <a:avLst/>
          </a:prstGeom>
          <a:noFill/>
        </p:spPr>
        <p:txBody>
          <a:bodyPr wrap="square" rtlCol="0">
            <a:spAutoFit/>
          </a:bodyPr>
          <a:lstStyle/>
          <a:p>
            <a:r>
              <a:rPr lang="zh-CN" altLang="en-US" sz="1000" dirty="0" smtClean="0"/>
              <a:t>调用速率过限</a:t>
            </a:r>
            <a:endParaRPr lang="zh-CN" altLang="en-US" sz="1000" dirty="0"/>
          </a:p>
        </p:txBody>
      </p:sp>
      <p:cxnSp>
        <p:nvCxnSpPr>
          <p:cNvPr id="40" name="直接箭头连接符 39"/>
          <p:cNvCxnSpPr/>
          <p:nvPr/>
        </p:nvCxnSpPr>
        <p:spPr>
          <a:xfrm flipV="1">
            <a:off x="1184363" y="3135086"/>
            <a:ext cx="2484000" cy="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1183274" y="3564926"/>
            <a:ext cx="3636000"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1152792" y="4183785"/>
            <a:ext cx="4932000" cy="20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1184363" y="3274419"/>
            <a:ext cx="2484000" cy="17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360023" y="2914948"/>
            <a:ext cx="1436914" cy="246221"/>
          </a:xfrm>
          <a:prstGeom prst="rect">
            <a:avLst/>
          </a:prstGeom>
          <a:noFill/>
        </p:spPr>
        <p:txBody>
          <a:bodyPr wrap="square" rtlCol="0">
            <a:spAutoFit/>
          </a:bodyPr>
          <a:lstStyle/>
          <a:p>
            <a:r>
              <a:rPr lang="zh-CN" altLang="en-US" sz="1000" dirty="0" smtClean="0"/>
              <a:t>查询满足的配置项</a:t>
            </a:r>
            <a:endParaRPr lang="zh-CN" altLang="en-US" sz="1000" dirty="0"/>
          </a:p>
        </p:txBody>
      </p:sp>
      <p:cxnSp>
        <p:nvCxnSpPr>
          <p:cNvPr id="51" name="直接箭头连接符 50"/>
          <p:cNvCxnSpPr/>
          <p:nvPr/>
        </p:nvCxnSpPr>
        <p:spPr>
          <a:xfrm flipH="1">
            <a:off x="1152792" y="3743139"/>
            <a:ext cx="3672000" cy="11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1191983" y="3355918"/>
            <a:ext cx="1436914" cy="246221"/>
          </a:xfrm>
          <a:prstGeom prst="rect">
            <a:avLst/>
          </a:prstGeom>
          <a:noFill/>
        </p:spPr>
        <p:txBody>
          <a:bodyPr wrap="square" rtlCol="0">
            <a:spAutoFit/>
          </a:bodyPr>
          <a:lstStyle/>
          <a:p>
            <a:r>
              <a:rPr lang="zh-CN" altLang="en-US" sz="1000" dirty="0" smtClean="0"/>
              <a:t>查询用户安选房源</a:t>
            </a:r>
            <a:endParaRPr lang="zh-CN" altLang="en-US" sz="1000" dirty="0"/>
          </a:p>
        </p:txBody>
      </p:sp>
      <p:sp>
        <p:nvSpPr>
          <p:cNvPr id="54" name="文本框 53"/>
          <p:cNvSpPr txBox="1"/>
          <p:nvPr/>
        </p:nvSpPr>
        <p:spPr>
          <a:xfrm>
            <a:off x="1171298" y="3925776"/>
            <a:ext cx="1436914" cy="246221"/>
          </a:xfrm>
          <a:prstGeom prst="rect">
            <a:avLst/>
          </a:prstGeom>
          <a:noFill/>
        </p:spPr>
        <p:txBody>
          <a:bodyPr wrap="square" rtlCol="0">
            <a:spAutoFit/>
          </a:bodyPr>
          <a:lstStyle/>
          <a:p>
            <a:r>
              <a:rPr lang="zh-CN" altLang="en-US" sz="1000" dirty="0" smtClean="0"/>
              <a:t>查询推荐经纪人</a:t>
            </a:r>
            <a:endParaRPr lang="zh-CN" altLang="en-US" sz="1000" dirty="0"/>
          </a:p>
        </p:txBody>
      </p:sp>
      <p:cxnSp>
        <p:nvCxnSpPr>
          <p:cNvPr id="55" name="直接箭头连接符 54"/>
          <p:cNvCxnSpPr/>
          <p:nvPr/>
        </p:nvCxnSpPr>
        <p:spPr>
          <a:xfrm flipH="1" flipV="1">
            <a:off x="1131024" y="4342803"/>
            <a:ext cx="4932000" cy="24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7680968" y="1785256"/>
            <a:ext cx="82296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7713621" y="1881094"/>
            <a:ext cx="1436914" cy="246221"/>
          </a:xfrm>
          <a:prstGeom prst="rect">
            <a:avLst/>
          </a:prstGeom>
          <a:noFill/>
        </p:spPr>
        <p:txBody>
          <a:bodyPr wrap="square" rtlCol="0">
            <a:spAutoFit/>
          </a:bodyPr>
          <a:lstStyle/>
          <a:p>
            <a:r>
              <a:rPr lang="en-US" altLang="zh-CN" sz="1000" dirty="0" smtClean="0"/>
              <a:t>Tabbar</a:t>
            </a:r>
            <a:r>
              <a:rPr lang="zh-CN" altLang="en-US" sz="1000" dirty="0"/>
              <a:t>接口</a:t>
            </a:r>
          </a:p>
        </p:txBody>
      </p:sp>
      <p:cxnSp>
        <p:nvCxnSpPr>
          <p:cNvPr id="66" name="直接连接符 65"/>
          <p:cNvCxnSpPr/>
          <p:nvPr/>
        </p:nvCxnSpPr>
        <p:spPr>
          <a:xfrm flipH="1">
            <a:off x="8092448" y="2219985"/>
            <a:ext cx="13063" cy="3384000"/>
          </a:xfrm>
          <a:prstGeom prst="line">
            <a:avLst/>
          </a:prstGeom>
          <a:ln>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63876" y="3291840"/>
            <a:ext cx="57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63876" y="3303666"/>
            <a:ext cx="0" cy="24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63876" y="3549887"/>
            <a:ext cx="5334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139325" y="3084026"/>
            <a:ext cx="1436914" cy="246221"/>
          </a:xfrm>
          <a:prstGeom prst="rect">
            <a:avLst/>
          </a:prstGeom>
          <a:noFill/>
        </p:spPr>
        <p:txBody>
          <a:bodyPr wrap="square" rtlCol="0">
            <a:spAutoFit/>
          </a:bodyPr>
          <a:lstStyle/>
          <a:p>
            <a:r>
              <a:rPr lang="zh-CN" altLang="en-US" sz="1000" dirty="0" smtClean="0"/>
              <a:t>数据替换、封装</a:t>
            </a:r>
            <a:endParaRPr lang="zh-CN" altLang="en-US" sz="1000" dirty="0"/>
          </a:p>
        </p:txBody>
      </p:sp>
      <p:cxnSp>
        <p:nvCxnSpPr>
          <p:cNvPr id="68" name="直接连接符 67"/>
          <p:cNvCxnSpPr/>
          <p:nvPr/>
        </p:nvCxnSpPr>
        <p:spPr>
          <a:xfrm flipH="1">
            <a:off x="598709" y="3757752"/>
            <a:ext cx="57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98709" y="3769578"/>
            <a:ext cx="0" cy="24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598709" y="4015799"/>
            <a:ext cx="5334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74158" y="3563001"/>
            <a:ext cx="1436914" cy="246221"/>
          </a:xfrm>
          <a:prstGeom prst="rect">
            <a:avLst/>
          </a:prstGeom>
          <a:noFill/>
        </p:spPr>
        <p:txBody>
          <a:bodyPr wrap="square" rtlCol="0">
            <a:spAutoFit/>
          </a:bodyPr>
          <a:lstStyle/>
          <a:p>
            <a:r>
              <a:rPr lang="zh-CN" altLang="en-US" sz="1000" dirty="0" smtClean="0"/>
              <a:t>数据转换、封装</a:t>
            </a:r>
            <a:endParaRPr lang="zh-CN" altLang="en-US" sz="1000" dirty="0"/>
          </a:p>
        </p:txBody>
      </p:sp>
      <p:cxnSp>
        <p:nvCxnSpPr>
          <p:cNvPr id="72" name="直接箭头连接符 71"/>
          <p:cNvCxnSpPr/>
          <p:nvPr/>
        </p:nvCxnSpPr>
        <p:spPr>
          <a:xfrm>
            <a:off x="665111" y="4924645"/>
            <a:ext cx="6480000" cy="1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1163681" y="4714838"/>
            <a:ext cx="1436914" cy="246221"/>
          </a:xfrm>
          <a:prstGeom prst="rect">
            <a:avLst/>
          </a:prstGeom>
          <a:noFill/>
        </p:spPr>
        <p:txBody>
          <a:bodyPr wrap="square" rtlCol="0">
            <a:spAutoFit/>
          </a:bodyPr>
          <a:lstStyle/>
          <a:p>
            <a:r>
              <a:rPr lang="zh-CN" altLang="en-US" sz="1000" dirty="0" smtClean="0"/>
              <a:t>查询猜你喜欢房源</a:t>
            </a:r>
            <a:endParaRPr lang="zh-CN" altLang="en-US" sz="1000" dirty="0"/>
          </a:p>
        </p:txBody>
      </p:sp>
      <p:cxnSp>
        <p:nvCxnSpPr>
          <p:cNvPr id="74" name="直接箭头连接符 73"/>
          <p:cNvCxnSpPr/>
          <p:nvPr/>
        </p:nvCxnSpPr>
        <p:spPr>
          <a:xfrm flipH="1" flipV="1">
            <a:off x="666201" y="5022380"/>
            <a:ext cx="6480000" cy="32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175654" y="4531956"/>
            <a:ext cx="2220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1397725" y="4531956"/>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H="1" flipV="1">
            <a:off x="247653" y="4667466"/>
            <a:ext cx="1152000" cy="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1375948" y="4470066"/>
            <a:ext cx="1436914" cy="246221"/>
          </a:xfrm>
          <a:prstGeom prst="rect">
            <a:avLst/>
          </a:prstGeom>
          <a:noFill/>
        </p:spPr>
        <p:txBody>
          <a:bodyPr wrap="square" rtlCol="0">
            <a:spAutoFit/>
          </a:bodyPr>
          <a:lstStyle/>
          <a:p>
            <a:r>
              <a:rPr lang="zh-CN" altLang="en-US" sz="1000" dirty="0" smtClean="0"/>
              <a:t>封装数据</a:t>
            </a:r>
            <a:endParaRPr lang="zh-CN" altLang="en-US" sz="1000" dirty="0"/>
          </a:p>
        </p:txBody>
      </p:sp>
      <p:cxnSp>
        <p:nvCxnSpPr>
          <p:cNvPr id="82" name="直接箭头连接符 81"/>
          <p:cNvCxnSpPr/>
          <p:nvPr/>
        </p:nvCxnSpPr>
        <p:spPr>
          <a:xfrm flipH="1" flipV="1">
            <a:off x="583472" y="5370726"/>
            <a:ext cx="7524000" cy="24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731516" y="5262378"/>
            <a:ext cx="7380000" cy="26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1176745" y="5050128"/>
            <a:ext cx="1436914" cy="246221"/>
          </a:xfrm>
          <a:prstGeom prst="rect">
            <a:avLst/>
          </a:prstGeom>
          <a:noFill/>
        </p:spPr>
        <p:txBody>
          <a:bodyPr wrap="square" rtlCol="0">
            <a:spAutoFit/>
          </a:bodyPr>
          <a:lstStyle/>
          <a:p>
            <a:r>
              <a:rPr lang="zh-CN" altLang="en-US" sz="1000" dirty="0" smtClean="0"/>
              <a:t>查询</a:t>
            </a:r>
            <a:r>
              <a:rPr lang="en-US" altLang="zh-CN" sz="1000" dirty="0" smtClean="0"/>
              <a:t>Tabbar</a:t>
            </a:r>
            <a:r>
              <a:rPr lang="zh-CN" altLang="en-US" sz="1000" dirty="0" smtClean="0"/>
              <a:t>配置</a:t>
            </a:r>
            <a:endParaRPr lang="zh-CN" altLang="en-US" sz="1000" dirty="0"/>
          </a:p>
        </p:txBody>
      </p:sp>
      <p:cxnSp>
        <p:nvCxnSpPr>
          <p:cNvPr id="85" name="直接箭头连接符 84"/>
          <p:cNvCxnSpPr/>
          <p:nvPr/>
        </p:nvCxnSpPr>
        <p:spPr>
          <a:xfrm>
            <a:off x="152399" y="1994264"/>
            <a:ext cx="57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113208" y="1792772"/>
            <a:ext cx="1436914" cy="246221"/>
          </a:xfrm>
          <a:prstGeom prst="rect">
            <a:avLst/>
          </a:prstGeom>
          <a:noFill/>
        </p:spPr>
        <p:txBody>
          <a:bodyPr wrap="square" rtlCol="0">
            <a:spAutoFit/>
          </a:bodyPr>
          <a:lstStyle/>
          <a:p>
            <a:r>
              <a:rPr lang="en-US" altLang="zh-CN" sz="1000" dirty="0" smtClean="0"/>
              <a:t>App</a:t>
            </a:r>
            <a:r>
              <a:rPr lang="zh-CN" altLang="en-US" sz="1000" dirty="0" smtClean="0"/>
              <a:t>请求</a:t>
            </a:r>
            <a:endParaRPr lang="zh-CN" altLang="en-US" sz="1000" dirty="0"/>
          </a:p>
        </p:txBody>
      </p:sp>
    </p:spTree>
    <p:extLst>
      <p:ext uri="{BB962C8B-B14F-4D97-AF65-F5344CB8AC3E}">
        <p14:creationId xmlns:p14="http://schemas.microsoft.com/office/powerpoint/2010/main" val="26546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6413864" cy="584775"/>
          </a:xfrm>
          <a:prstGeom prst="rect">
            <a:avLst/>
          </a:prstGeom>
          <a:noFill/>
        </p:spPr>
        <p:txBody>
          <a:bodyPr wrap="square" rtlCol="0">
            <a:spAutoFit/>
          </a:bodyPr>
          <a:lstStyle/>
          <a:p>
            <a:r>
              <a:rPr lang="en-US" altLang="zh-CN" sz="3200" dirty="0"/>
              <a:t>APP</a:t>
            </a:r>
            <a:r>
              <a:rPr lang="zh-CN" altLang="en-US" sz="3200" dirty="0" smtClean="0"/>
              <a:t>二手房大类页页面、调用量</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088" y="1510801"/>
            <a:ext cx="2123531" cy="3775166"/>
          </a:xfrm>
          <a:prstGeom prst="rect">
            <a:avLst/>
          </a:prstGeom>
        </p:spPr>
      </p:pic>
      <p:pic>
        <p:nvPicPr>
          <p:cNvPr id="4" name="图片 3"/>
          <p:cNvPicPr>
            <a:picLocks noChangeAspect="1"/>
          </p:cNvPicPr>
          <p:nvPr/>
        </p:nvPicPr>
        <p:blipFill>
          <a:blip r:embed="rId5"/>
          <a:stretch>
            <a:fillRect/>
          </a:stretch>
        </p:blipFill>
        <p:spPr>
          <a:xfrm>
            <a:off x="2770965" y="1544344"/>
            <a:ext cx="4648738" cy="2187641"/>
          </a:xfrm>
          <a:prstGeom prst="rect">
            <a:avLst/>
          </a:prstGeom>
        </p:spPr>
      </p:pic>
      <p:sp>
        <p:nvSpPr>
          <p:cNvPr id="6" name="文本框 5"/>
          <p:cNvSpPr txBox="1"/>
          <p:nvPr/>
        </p:nvSpPr>
        <p:spPr>
          <a:xfrm>
            <a:off x="7420231" y="2222774"/>
            <a:ext cx="1572464" cy="646331"/>
          </a:xfrm>
          <a:prstGeom prst="rect">
            <a:avLst/>
          </a:prstGeom>
          <a:noFill/>
        </p:spPr>
        <p:txBody>
          <a:bodyPr wrap="square" rtlCol="0">
            <a:spAutoFit/>
          </a:bodyPr>
          <a:lstStyle/>
          <a:p>
            <a:r>
              <a:rPr lang="zh-CN" altLang="en-US" dirty="0" smtClean="0"/>
              <a:t>主页数据协议调用量</a:t>
            </a:r>
            <a:endParaRPr lang="zh-CN" altLang="en-US" dirty="0"/>
          </a:p>
        </p:txBody>
      </p:sp>
      <p:pic>
        <p:nvPicPr>
          <p:cNvPr id="18" name="图片 17"/>
          <p:cNvPicPr>
            <a:picLocks noChangeAspect="1"/>
          </p:cNvPicPr>
          <p:nvPr/>
        </p:nvPicPr>
        <p:blipFill>
          <a:blip r:embed="rId6"/>
          <a:stretch>
            <a:fillRect/>
          </a:stretch>
        </p:blipFill>
        <p:spPr>
          <a:xfrm>
            <a:off x="2855868" y="4184590"/>
            <a:ext cx="4478931" cy="2202753"/>
          </a:xfrm>
          <a:prstGeom prst="rect">
            <a:avLst/>
          </a:prstGeom>
        </p:spPr>
      </p:pic>
      <p:sp>
        <p:nvSpPr>
          <p:cNvPr id="19" name="文本框 18"/>
          <p:cNvSpPr txBox="1"/>
          <p:nvPr/>
        </p:nvSpPr>
        <p:spPr>
          <a:xfrm>
            <a:off x="7393632" y="5018612"/>
            <a:ext cx="1254258" cy="646331"/>
          </a:xfrm>
          <a:prstGeom prst="rect">
            <a:avLst/>
          </a:prstGeom>
          <a:noFill/>
        </p:spPr>
        <p:txBody>
          <a:bodyPr wrap="square" rtlCol="0">
            <a:spAutoFit/>
          </a:bodyPr>
          <a:lstStyle/>
          <a:p>
            <a:r>
              <a:rPr lang="zh-CN" altLang="en-US" dirty="0" smtClean="0"/>
              <a:t>我的消息 调用量</a:t>
            </a:r>
            <a:endParaRPr lang="zh-CN" altLang="en-US" dirty="0"/>
          </a:p>
        </p:txBody>
      </p:sp>
    </p:spTree>
    <p:extLst>
      <p:ext uri="{BB962C8B-B14F-4D97-AF65-F5344CB8AC3E}">
        <p14:creationId xmlns:p14="http://schemas.microsoft.com/office/powerpoint/2010/main" val="408487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5342710" cy="584775"/>
          </a:xfrm>
          <a:prstGeom prst="rect">
            <a:avLst/>
          </a:prstGeom>
          <a:noFill/>
        </p:spPr>
        <p:txBody>
          <a:bodyPr wrap="square" rtlCol="0">
            <a:spAutoFit/>
          </a:bodyPr>
          <a:lstStyle/>
          <a:p>
            <a:r>
              <a:rPr lang="en-US" altLang="zh-CN" sz="3200" dirty="0" smtClean="0"/>
              <a:t>App</a:t>
            </a:r>
            <a:r>
              <a:rPr lang="zh-CN" altLang="en-US" sz="3200" dirty="0" smtClean="0"/>
              <a:t>二手房经纪人详情页演进</a:t>
            </a:r>
            <a:endParaRPr lang="zh-CN" altLang="en-US" sz="3200" b="1" dirty="0"/>
          </a:p>
        </p:txBody>
      </p:sp>
      <p:pic>
        <p:nvPicPr>
          <p:cNvPr id="13"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749040" y="1864405"/>
            <a:ext cx="421307" cy="47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圆角矩形 1"/>
          <p:cNvSpPr/>
          <p:nvPr/>
        </p:nvSpPr>
        <p:spPr>
          <a:xfrm>
            <a:off x="836023" y="2011680"/>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PHP</a:t>
            </a:r>
            <a:r>
              <a:rPr lang="zh-CN" altLang="en-US" dirty="0" smtClean="0"/>
              <a:t>切</a:t>
            </a:r>
            <a:r>
              <a:rPr lang="en-US" altLang="zh-CN" dirty="0" smtClean="0"/>
              <a:t>java</a:t>
            </a:r>
            <a:endParaRPr lang="zh-CN" altLang="en-US" dirty="0"/>
          </a:p>
        </p:txBody>
      </p:sp>
      <p:sp>
        <p:nvSpPr>
          <p:cNvPr id="3" name="右箭头 2"/>
          <p:cNvSpPr/>
          <p:nvPr/>
        </p:nvSpPr>
        <p:spPr>
          <a:xfrm>
            <a:off x="2282764" y="2194518"/>
            <a:ext cx="1267097" cy="274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3553097" y="2011680"/>
            <a:ext cx="1449977"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+token</a:t>
            </a:r>
            <a:r>
              <a:rPr lang="zh-CN" altLang="en-US" dirty="0" smtClean="0"/>
              <a:t>加</a:t>
            </a:r>
            <a:r>
              <a:rPr lang="en-US" altLang="zh-CN" dirty="0" smtClean="0"/>
              <a:t>/</a:t>
            </a:r>
            <a:r>
              <a:rPr lang="zh-CN" altLang="en-US" dirty="0" smtClean="0"/>
              <a:t>解密算法优化</a:t>
            </a:r>
            <a:endParaRPr lang="zh-CN" altLang="en-US" dirty="0"/>
          </a:p>
        </p:txBody>
      </p:sp>
      <p:sp>
        <p:nvSpPr>
          <p:cNvPr id="27" name="圆角矩形 26"/>
          <p:cNvSpPr/>
          <p:nvPr/>
        </p:nvSpPr>
        <p:spPr>
          <a:xfrm>
            <a:off x="3562924" y="3560716"/>
            <a:ext cx="1449977" cy="837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r>
              <a:rPr lang="zh-CN" altLang="en-US" dirty="0" smtClean="0"/>
              <a:t>分享到微信好友海报生成</a:t>
            </a:r>
            <a:endParaRPr lang="zh-CN" altLang="en-US" dirty="0"/>
          </a:p>
        </p:txBody>
      </p:sp>
      <p:sp>
        <p:nvSpPr>
          <p:cNvPr id="4" name="下箭头 3"/>
          <p:cNvSpPr/>
          <p:nvPr/>
        </p:nvSpPr>
        <p:spPr>
          <a:xfrm>
            <a:off x="4149523" y="2651760"/>
            <a:ext cx="257124" cy="8963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943600" y="3560716"/>
            <a:ext cx="1828800" cy="837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8.11</a:t>
            </a:r>
            <a:r>
              <a:rPr lang="zh-CN" altLang="en-US" dirty="0" smtClean="0"/>
              <a:t>展现改版</a:t>
            </a:r>
            <a:r>
              <a:rPr lang="en-US" altLang="zh-CN" dirty="0" smtClean="0"/>
              <a:t>(</a:t>
            </a:r>
            <a:r>
              <a:rPr lang="zh-CN" altLang="en-US" dirty="0" smtClean="0"/>
              <a:t>评分、评价、接入商铺厂房</a:t>
            </a:r>
            <a:r>
              <a:rPr lang="en-US" altLang="zh-CN" dirty="0" smtClean="0"/>
              <a:t>)</a:t>
            </a:r>
            <a:endParaRPr lang="zh-CN" altLang="en-US" dirty="0"/>
          </a:p>
        </p:txBody>
      </p:sp>
      <p:sp>
        <p:nvSpPr>
          <p:cNvPr id="25" name="右箭头 24"/>
          <p:cNvSpPr/>
          <p:nvPr/>
        </p:nvSpPr>
        <p:spPr>
          <a:xfrm>
            <a:off x="5003075" y="3866605"/>
            <a:ext cx="940526" cy="249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937290" y="1731912"/>
            <a:ext cx="1345474" cy="369332"/>
          </a:xfrm>
          <a:prstGeom prst="rect">
            <a:avLst/>
          </a:prstGeom>
          <a:noFill/>
        </p:spPr>
        <p:txBody>
          <a:bodyPr wrap="square" rtlCol="0">
            <a:spAutoFit/>
          </a:bodyPr>
          <a:lstStyle/>
          <a:p>
            <a:r>
              <a:rPr lang="en-US" altLang="zh-CN" dirty="0" smtClean="0"/>
              <a:t>2018.5</a:t>
            </a:r>
            <a:endParaRPr lang="zh-CN" altLang="en-US" dirty="0"/>
          </a:p>
        </p:txBody>
      </p:sp>
      <p:sp>
        <p:nvSpPr>
          <p:cNvPr id="34" name="文本框 33"/>
          <p:cNvSpPr txBox="1"/>
          <p:nvPr/>
        </p:nvSpPr>
        <p:spPr>
          <a:xfrm>
            <a:off x="3733910" y="1715693"/>
            <a:ext cx="1345474" cy="369332"/>
          </a:xfrm>
          <a:prstGeom prst="rect">
            <a:avLst/>
          </a:prstGeom>
          <a:noFill/>
        </p:spPr>
        <p:txBody>
          <a:bodyPr wrap="square" rtlCol="0">
            <a:spAutoFit/>
          </a:bodyPr>
          <a:lstStyle/>
          <a:p>
            <a:r>
              <a:rPr lang="en-US" altLang="zh-CN" dirty="0" smtClean="0"/>
              <a:t>2018.5</a:t>
            </a:r>
            <a:endParaRPr lang="zh-CN" altLang="en-US" dirty="0"/>
          </a:p>
        </p:txBody>
      </p:sp>
      <p:sp>
        <p:nvSpPr>
          <p:cNvPr id="37" name="文本框 36"/>
          <p:cNvSpPr txBox="1"/>
          <p:nvPr/>
        </p:nvSpPr>
        <p:spPr>
          <a:xfrm>
            <a:off x="3460040" y="3300613"/>
            <a:ext cx="1345474" cy="369332"/>
          </a:xfrm>
          <a:prstGeom prst="rect">
            <a:avLst/>
          </a:prstGeom>
          <a:noFill/>
        </p:spPr>
        <p:txBody>
          <a:bodyPr wrap="square" rtlCol="0">
            <a:spAutoFit/>
          </a:bodyPr>
          <a:lstStyle/>
          <a:p>
            <a:r>
              <a:rPr lang="en-US" altLang="zh-CN" dirty="0" smtClean="0"/>
              <a:t>2018.6</a:t>
            </a:r>
            <a:endParaRPr lang="zh-CN" altLang="en-US" dirty="0"/>
          </a:p>
        </p:txBody>
      </p:sp>
      <p:sp>
        <p:nvSpPr>
          <p:cNvPr id="38" name="文本框 37"/>
          <p:cNvSpPr txBox="1"/>
          <p:nvPr/>
        </p:nvSpPr>
        <p:spPr>
          <a:xfrm>
            <a:off x="6426927" y="3300613"/>
            <a:ext cx="1345474" cy="369332"/>
          </a:xfrm>
          <a:prstGeom prst="rect">
            <a:avLst/>
          </a:prstGeom>
          <a:noFill/>
        </p:spPr>
        <p:txBody>
          <a:bodyPr wrap="square" rtlCol="0">
            <a:spAutoFit/>
          </a:bodyPr>
          <a:lstStyle/>
          <a:p>
            <a:r>
              <a:rPr lang="en-US" altLang="zh-CN" dirty="0" smtClean="0"/>
              <a:t>2018.7</a:t>
            </a:r>
            <a:endParaRPr lang="zh-CN" altLang="en-US" dirty="0"/>
          </a:p>
        </p:txBody>
      </p:sp>
      <p:sp>
        <p:nvSpPr>
          <p:cNvPr id="40" name="文本框 39"/>
          <p:cNvSpPr txBox="1"/>
          <p:nvPr/>
        </p:nvSpPr>
        <p:spPr>
          <a:xfrm>
            <a:off x="943762" y="2600232"/>
            <a:ext cx="1345474" cy="369332"/>
          </a:xfrm>
          <a:prstGeom prst="rect">
            <a:avLst/>
          </a:prstGeom>
          <a:noFill/>
        </p:spPr>
        <p:txBody>
          <a:bodyPr wrap="square" rtlCol="0">
            <a:spAutoFit/>
          </a:bodyPr>
          <a:lstStyle/>
          <a:p>
            <a:r>
              <a:rPr lang="en-US" altLang="zh-CN" dirty="0" smtClean="0"/>
              <a:t>native</a:t>
            </a:r>
            <a:endParaRPr lang="zh-CN" altLang="en-US" dirty="0"/>
          </a:p>
        </p:txBody>
      </p:sp>
    </p:spTree>
    <p:extLst>
      <p:ext uri="{BB962C8B-B14F-4D97-AF65-F5344CB8AC3E}">
        <p14:creationId xmlns:p14="http://schemas.microsoft.com/office/powerpoint/2010/main" val="18375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6374676" cy="584775"/>
          </a:xfrm>
          <a:prstGeom prst="rect">
            <a:avLst/>
          </a:prstGeom>
          <a:noFill/>
        </p:spPr>
        <p:txBody>
          <a:bodyPr wrap="square" rtlCol="0">
            <a:spAutoFit/>
          </a:bodyPr>
          <a:lstStyle/>
          <a:p>
            <a:r>
              <a:rPr lang="en-US" altLang="zh-CN" sz="3200" dirty="0"/>
              <a:t>APP</a:t>
            </a:r>
            <a:r>
              <a:rPr lang="zh-CN" altLang="en-US" sz="3200" dirty="0" smtClean="0"/>
              <a:t>二手房经纪人详情页调用过程</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矩形 12"/>
          <p:cNvSpPr/>
          <p:nvPr/>
        </p:nvSpPr>
        <p:spPr>
          <a:xfrm>
            <a:off x="738050" y="1776549"/>
            <a:ext cx="1140820"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92625" y="4497978"/>
            <a:ext cx="652296"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64175" y="1868975"/>
            <a:ext cx="1436914" cy="246221"/>
          </a:xfrm>
          <a:prstGeom prst="rect">
            <a:avLst/>
          </a:prstGeom>
          <a:noFill/>
        </p:spPr>
        <p:txBody>
          <a:bodyPr wrap="square" rtlCol="0">
            <a:spAutoFit/>
          </a:bodyPr>
          <a:lstStyle/>
          <a:p>
            <a:r>
              <a:rPr lang="zh-CN" altLang="en-US" sz="1000" dirty="0"/>
              <a:t>防</a:t>
            </a:r>
            <a:r>
              <a:rPr lang="zh-CN" altLang="en-US" sz="1000" dirty="0" smtClean="0"/>
              <a:t>扒、</a:t>
            </a:r>
            <a:r>
              <a:rPr lang="en-US" altLang="zh-CN" sz="1000" dirty="0" smtClean="0"/>
              <a:t>token</a:t>
            </a:r>
            <a:r>
              <a:rPr lang="zh-CN" altLang="en-US" sz="1000" dirty="0" smtClean="0"/>
              <a:t>验证</a:t>
            </a:r>
            <a:endParaRPr lang="zh-CN" altLang="en-US" sz="1000" dirty="0"/>
          </a:p>
        </p:txBody>
      </p:sp>
      <p:sp>
        <p:nvSpPr>
          <p:cNvPr id="22" name="矩形 21"/>
          <p:cNvSpPr/>
          <p:nvPr/>
        </p:nvSpPr>
        <p:spPr>
          <a:xfrm>
            <a:off x="2562495" y="1772193"/>
            <a:ext cx="1510936"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603859" y="1804840"/>
            <a:ext cx="1436914" cy="400110"/>
          </a:xfrm>
          <a:prstGeom prst="rect">
            <a:avLst/>
          </a:prstGeom>
          <a:noFill/>
        </p:spPr>
        <p:txBody>
          <a:bodyPr wrap="square" rtlCol="0">
            <a:spAutoFit/>
          </a:bodyPr>
          <a:lstStyle/>
          <a:p>
            <a:r>
              <a:rPr lang="en-US" altLang="zh-CN" sz="1000" dirty="0" smtClean="0"/>
              <a:t>Housedetail</a:t>
            </a:r>
            <a:r>
              <a:rPr lang="zh-CN" altLang="en-US" sz="1000" dirty="0" smtClean="0"/>
              <a:t>获取经纪人基本信息</a:t>
            </a:r>
            <a:endParaRPr lang="zh-CN" altLang="en-US" sz="1000" dirty="0"/>
          </a:p>
        </p:txBody>
      </p:sp>
      <p:cxnSp>
        <p:nvCxnSpPr>
          <p:cNvPr id="24" name="直接箭头连接符 23"/>
          <p:cNvCxnSpPr/>
          <p:nvPr/>
        </p:nvCxnSpPr>
        <p:spPr>
          <a:xfrm>
            <a:off x="1878870" y="2020881"/>
            <a:ext cx="683625" cy="6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80551" y="1774660"/>
            <a:ext cx="1386839" cy="246221"/>
          </a:xfrm>
          <a:prstGeom prst="rect">
            <a:avLst/>
          </a:prstGeom>
          <a:noFill/>
        </p:spPr>
        <p:txBody>
          <a:bodyPr wrap="square" rtlCol="0">
            <a:spAutoFit/>
          </a:bodyPr>
          <a:lstStyle/>
          <a:p>
            <a:r>
              <a:rPr lang="en-US" altLang="zh-CN" sz="1000" dirty="0" smtClean="0"/>
              <a:t>App</a:t>
            </a:r>
            <a:r>
              <a:rPr lang="zh-CN" altLang="en-US" sz="1000" dirty="0" smtClean="0"/>
              <a:t>请求</a:t>
            </a:r>
            <a:endParaRPr lang="zh-CN" altLang="en-US" sz="1000" dirty="0"/>
          </a:p>
        </p:txBody>
      </p:sp>
      <p:sp>
        <p:nvSpPr>
          <p:cNvPr id="26" name="矩形 25"/>
          <p:cNvSpPr/>
          <p:nvPr/>
        </p:nvSpPr>
        <p:spPr>
          <a:xfrm>
            <a:off x="1874515" y="4483690"/>
            <a:ext cx="1772042"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865390" y="4514654"/>
            <a:ext cx="1790292" cy="400110"/>
          </a:xfrm>
          <a:prstGeom prst="rect">
            <a:avLst/>
          </a:prstGeom>
          <a:noFill/>
        </p:spPr>
        <p:txBody>
          <a:bodyPr wrap="square" rtlCol="0">
            <a:spAutoFit/>
          </a:bodyPr>
          <a:lstStyle/>
          <a:p>
            <a:r>
              <a:rPr lang="en-US" altLang="zh-CN" sz="1000" dirty="0" smtClean="0"/>
              <a:t>8.5.0</a:t>
            </a:r>
            <a:r>
              <a:rPr lang="zh-CN" altLang="en-US" sz="1000" dirty="0" smtClean="0"/>
              <a:t>以上增分享经纪人店铺到微信好友，房源海报生成</a:t>
            </a:r>
            <a:endParaRPr lang="zh-CN" altLang="en-US" sz="1000" dirty="0"/>
          </a:p>
        </p:txBody>
      </p:sp>
      <p:cxnSp>
        <p:nvCxnSpPr>
          <p:cNvPr id="28" name="直接箭头连接符 27"/>
          <p:cNvCxnSpPr>
            <a:endCxn id="13" idx="1"/>
          </p:cNvCxnSpPr>
          <p:nvPr/>
        </p:nvCxnSpPr>
        <p:spPr>
          <a:xfrm flipV="1">
            <a:off x="80551" y="1992086"/>
            <a:ext cx="657499" cy="6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1304105" y="2207622"/>
            <a:ext cx="4355" cy="229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65551" y="3013913"/>
            <a:ext cx="338554" cy="677774"/>
          </a:xfrm>
          <a:prstGeom prst="rect">
            <a:avLst/>
          </a:prstGeom>
          <a:noFill/>
        </p:spPr>
        <p:txBody>
          <a:bodyPr vert="eaVert" wrap="square" rtlCol="0">
            <a:spAutoFit/>
          </a:bodyPr>
          <a:lstStyle/>
          <a:p>
            <a:r>
              <a:rPr lang="zh-CN" altLang="en-US" sz="1000" dirty="0" smtClean="0">
                <a:solidFill>
                  <a:schemeClr val="accent1"/>
                </a:solidFill>
              </a:rPr>
              <a:t>未通过</a:t>
            </a:r>
            <a:endParaRPr lang="zh-CN" altLang="en-US" sz="1000" dirty="0">
              <a:solidFill>
                <a:schemeClr val="accent1"/>
              </a:solidFill>
            </a:endParaRPr>
          </a:p>
        </p:txBody>
      </p:sp>
      <p:sp>
        <p:nvSpPr>
          <p:cNvPr id="35" name="矩形 34"/>
          <p:cNvSpPr/>
          <p:nvPr/>
        </p:nvSpPr>
        <p:spPr>
          <a:xfrm>
            <a:off x="4395649" y="1776541"/>
            <a:ext cx="1143001"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4395650" y="1868975"/>
            <a:ext cx="1436914" cy="246221"/>
          </a:xfrm>
          <a:prstGeom prst="rect">
            <a:avLst/>
          </a:prstGeom>
          <a:noFill/>
        </p:spPr>
        <p:txBody>
          <a:bodyPr wrap="square" rtlCol="0">
            <a:spAutoFit/>
          </a:bodyPr>
          <a:lstStyle/>
          <a:p>
            <a:r>
              <a:rPr lang="zh-CN" altLang="en-US" sz="1000" dirty="0" smtClean="0"/>
              <a:t>类别、</a:t>
            </a:r>
            <a:r>
              <a:rPr lang="en-US" altLang="zh-CN" sz="1000" dirty="0" smtClean="0"/>
              <a:t>userid</a:t>
            </a:r>
            <a:r>
              <a:rPr lang="zh-CN" altLang="en-US" sz="1000" dirty="0" smtClean="0"/>
              <a:t>验证</a:t>
            </a:r>
            <a:endParaRPr lang="zh-CN" altLang="en-US" sz="1000" dirty="0"/>
          </a:p>
        </p:txBody>
      </p:sp>
      <p:sp>
        <p:nvSpPr>
          <p:cNvPr id="38" name="矩形 37"/>
          <p:cNvSpPr/>
          <p:nvPr/>
        </p:nvSpPr>
        <p:spPr>
          <a:xfrm>
            <a:off x="5862501" y="1786061"/>
            <a:ext cx="1295537"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5862502" y="1878495"/>
            <a:ext cx="1436914" cy="246221"/>
          </a:xfrm>
          <a:prstGeom prst="rect">
            <a:avLst/>
          </a:prstGeom>
          <a:noFill/>
        </p:spPr>
        <p:txBody>
          <a:bodyPr wrap="square" rtlCol="0">
            <a:spAutoFit/>
          </a:bodyPr>
          <a:lstStyle/>
          <a:p>
            <a:r>
              <a:rPr lang="zh-CN" altLang="en-US" sz="1000" dirty="0" smtClean="0"/>
              <a:t>经纪人信息抽取封装</a:t>
            </a:r>
            <a:endParaRPr lang="zh-CN" altLang="en-US" sz="1000" dirty="0"/>
          </a:p>
        </p:txBody>
      </p:sp>
      <p:sp>
        <p:nvSpPr>
          <p:cNvPr id="40" name="矩形 39"/>
          <p:cNvSpPr/>
          <p:nvPr/>
        </p:nvSpPr>
        <p:spPr>
          <a:xfrm>
            <a:off x="7415080" y="1781302"/>
            <a:ext cx="1295537"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7415081" y="1888024"/>
            <a:ext cx="1436914" cy="246221"/>
          </a:xfrm>
          <a:prstGeom prst="rect">
            <a:avLst/>
          </a:prstGeom>
          <a:noFill/>
        </p:spPr>
        <p:txBody>
          <a:bodyPr wrap="square" rtlCol="0">
            <a:spAutoFit/>
          </a:bodyPr>
          <a:lstStyle/>
          <a:p>
            <a:r>
              <a:rPr lang="zh-CN" altLang="en-US" sz="1000" dirty="0" smtClean="0"/>
              <a:t>获取经纪人服务范围</a:t>
            </a:r>
            <a:endParaRPr lang="zh-CN" altLang="en-US" sz="1000" dirty="0"/>
          </a:p>
        </p:txBody>
      </p:sp>
      <p:sp>
        <p:nvSpPr>
          <p:cNvPr id="42" name="矩形 41"/>
          <p:cNvSpPr/>
          <p:nvPr/>
        </p:nvSpPr>
        <p:spPr>
          <a:xfrm>
            <a:off x="7396025" y="3048132"/>
            <a:ext cx="1295537" cy="966655"/>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7396026" y="3154855"/>
            <a:ext cx="1251864" cy="861774"/>
          </a:xfrm>
          <a:prstGeom prst="rect">
            <a:avLst/>
          </a:prstGeom>
          <a:noFill/>
        </p:spPr>
        <p:txBody>
          <a:bodyPr wrap="square" rtlCol="0">
            <a:spAutoFit/>
          </a:bodyPr>
          <a:lstStyle/>
          <a:p>
            <a:r>
              <a:rPr lang="zh-CN" altLang="en-US" sz="1000" dirty="0" smtClean="0"/>
              <a:t>按开通城市和经纪人获取弹窗</a:t>
            </a:r>
            <a:r>
              <a:rPr lang="zh-CN" altLang="en-US" sz="1000" dirty="0"/>
              <a:t>有</a:t>
            </a:r>
            <a:r>
              <a:rPr lang="zh-CN" altLang="en-US" sz="1000" dirty="0" smtClean="0"/>
              <a:t>无的隐私通话</a:t>
            </a:r>
            <a:r>
              <a:rPr lang="en-US" altLang="zh-CN" sz="1000" dirty="0" smtClean="0"/>
              <a:t>http</a:t>
            </a:r>
            <a:r>
              <a:rPr lang="zh-CN" altLang="en-US" sz="1000" dirty="0" smtClean="0"/>
              <a:t>协议</a:t>
            </a:r>
            <a:r>
              <a:rPr lang="en-US" altLang="zh-CN" sz="1000" dirty="0" smtClean="0"/>
              <a:t>|</a:t>
            </a:r>
            <a:r>
              <a:rPr lang="zh-CN" altLang="en-US" sz="1000" dirty="0" smtClean="0"/>
              <a:t>来电通、普通电话协议</a:t>
            </a:r>
            <a:r>
              <a:rPr lang="en-US" altLang="zh-CN" sz="1000" dirty="0" smtClean="0"/>
              <a:t>(</a:t>
            </a:r>
            <a:r>
              <a:rPr lang="zh-CN" altLang="en-US" sz="1000" dirty="0" smtClean="0"/>
              <a:t>页面跳转</a:t>
            </a:r>
            <a:r>
              <a:rPr lang="en-US" altLang="zh-CN" sz="1000" dirty="0" smtClean="0"/>
              <a:t>)</a:t>
            </a:r>
            <a:endParaRPr lang="zh-CN" altLang="en-US" sz="1000" dirty="0"/>
          </a:p>
        </p:txBody>
      </p:sp>
      <p:sp>
        <p:nvSpPr>
          <p:cNvPr id="44" name="矩形 43"/>
          <p:cNvSpPr/>
          <p:nvPr/>
        </p:nvSpPr>
        <p:spPr>
          <a:xfrm>
            <a:off x="7372228" y="4467348"/>
            <a:ext cx="1295537"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7586544" y="4559782"/>
            <a:ext cx="1436914" cy="246221"/>
          </a:xfrm>
          <a:prstGeom prst="rect">
            <a:avLst/>
          </a:prstGeom>
          <a:noFill/>
        </p:spPr>
        <p:txBody>
          <a:bodyPr wrap="square" rtlCol="0">
            <a:spAutoFit/>
          </a:bodyPr>
          <a:lstStyle/>
          <a:p>
            <a:r>
              <a:rPr lang="zh-CN" altLang="en-US" sz="1000" dirty="0" smtClean="0"/>
              <a:t>封装微聊协议</a:t>
            </a:r>
            <a:endParaRPr lang="zh-CN" altLang="en-US" sz="1000" dirty="0"/>
          </a:p>
        </p:txBody>
      </p:sp>
      <p:sp>
        <p:nvSpPr>
          <p:cNvPr id="46" name="矩形 45"/>
          <p:cNvSpPr/>
          <p:nvPr/>
        </p:nvSpPr>
        <p:spPr>
          <a:xfrm>
            <a:off x="5614844" y="4467357"/>
            <a:ext cx="1295537"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5614845" y="4559791"/>
            <a:ext cx="1436914" cy="400110"/>
          </a:xfrm>
          <a:prstGeom prst="rect">
            <a:avLst/>
          </a:prstGeom>
          <a:noFill/>
        </p:spPr>
        <p:txBody>
          <a:bodyPr wrap="square" rtlCol="0">
            <a:spAutoFit/>
          </a:bodyPr>
          <a:lstStyle/>
          <a:p>
            <a:r>
              <a:rPr lang="zh-CN" altLang="en-US" sz="1000" dirty="0" smtClean="0"/>
              <a:t>经纪人</a:t>
            </a:r>
            <a:r>
              <a:rPr lang="en-US" altLang="zh-CN" sz="1000" dirty="0" smtClean="0"/>
              <a:t>90</a:t>
            </a:r>
            <a:r>
              <a:rPr lang="zh-CN" altLang="en-US" sz="1000" dirty="0" smtClean="0"/>
              <a:t>天内发布房源第一页</a:t>
            </a:r>
            <a:endParaRPr lang="zh-CN" altLang="en-US" sz="1000" dirty="0"/>
          </a:p>
        </p:txBody>
      </p:sp>
      <p:sp>
        <p:nvSpPr>
          <p:cNvPr id="48" name="矩形 47"/>
          <p:cNvSpPr/>
          <p:nvPr/>
        </p:nvSpPr>
        <p:spPr>
          <a:xfrm>
            <a:off x="3967026" y="4476868"/>
            <a:ext cx="1295537" cy="4310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3924162" y="4512150"/>
            <a:ext cx="1681558" cy="400110"/>
          </a:xfrm>
          <a:prstGeom prst="rect">
            <a:avLst/>
          </a:prstGeom>
          <a:noFill/>
        </p:spPr>
        <p:txBody>
          <a:bodyPr wrap="square" rtlCol="0">
            <a:spAutoFit/>
          </a:bodyPr>
          <a:lstStyle/>
          <a:p>
            <a:r>
              <a:rPr lang="zh-CN" altLang="en-US" sz="1000" dirty="0" smtClean="0"/>
              <a:t>经纪人服务质量得分、</a:t>
            </a:r>
            <a:endParaRPr lang="en-US" altLang="zh-CN" sz="1000" dirty="0" smtClean="0"/>
          </a:p>
          <a:p>
            <a:r>
              <a:rPr lang="zh-CN" altLang="en-US" sz="1000" dirty="0" smtClean="0"/>
              <a:t>用户评价列表</a:t>
            </a:r>
            <a:endParaRPr lang="zh-CN" altLang="en-US" sz="1000" dirty="0"/>
          </a:p>
        </p:txBody>
      </p:sp>
      <p:cxnSp>
        <p:nvCxnSpPr>
          <p:cNvPr id="50" name="直接箭头连接符 49"/>
          <p:cNvCxnSpPr/>
          <p:nvPr/>
        </p:nvCxnSpPr>
        <p:spPr>
          <a:xfrm>
            <a:off x="4055204" y="1981693"/>
            <a:ext cx="345187" cy="6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548339" y="1991865"/>
            <a:ext cx="345187" cy="6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7158041" y="2020881"/>
            <a:ext cx="242564" cy="6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H="1">
            <a:off x="8119604" y="2214175"/>
            <a:ext cx="4355" cy="82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H="1">
            <a:off x="8115249" y="3996498"/>
            <a:ext cx="4355" cy="46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44" idx="1"/>
          </p:cNvCxnSpPr>
          <p:nvPr/>
        </p:nvCxnSpPr>
        <p:spPr>
          <a:xfrm flipH="1">
            <a:off x="6910381" y="4682885"/>
            <a:ext cx="4618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a:off x="5262563" y="4702694"/>
            <a:ext cx="352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9" idx="1"/>
            <a:endCxn id="27" idx="3"/>
          </p:cNvCxnSpPr>
          <p:nvPr/>
        </p:nvCxnSpPr>
        <p:spPr>
          <a:xfrm flipH="1">
            <a:off x="3655682" y="4712205"/>
            <a:ext cx="268480" cy="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H="1">
            <a:off x="1564134" y="4712205"/>
            <a:ext cx="268480" cy="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885827" y="4600575"/>
            <a:ext cx="1403450" cy="246221"/>
          </a:xfrm>
          <a:prstGeom prst="rect">
            <a:avLst/>
          </a:prstGeom>
          <a:noFill/>
        </p:spPr>
        <p:txBody>
          <a:bodyPr wrap="square" rtlCol="0">
            <a:spAutoFit/>
          </a:bodyPr>
          <a:lstStyle/>
          <a:p>
            <a:r>
              <a:rPr lang="zh-CN" altLang="en-US" sz="1000" dirty="0" smtClean="0"/>
              <a:t>封装数据</a:t>
            </a:r>
            <a:endParaRPr lang="zh-CN" altLang="en-US" sz="1000" dirty="0"/>
          </a:p>
        </p:txBody>
      </p:sp>
      <p:cxnSp>
        <p:nvCxnSpPr>
          <p:cNvPr id="82" name="肘形连接符 81"/>
          <p:cNvCxnSpPr>
            <a:stCxn id="35" idx="2"/>
          </p:cNvCxnSpPr>
          <p:nvPr/>
        </p:nvCxnSpPr>
        <p:spPr>
          <a:xfrm rot="5400000">
            <a:off x="2473706" y="1038015"/>
            <a:ext cx="1323844" cy="36630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2709731" y="3269142"/>
            <a:ext cx="1436914" cy="246221"/>
          </a:xfrm>
          <a:prstGeom prst="rect">
            <a:avLst/>
          </a:prstGeom>
          <a:noFill/>
        </p:spPr>
        <p:txBody>
          <a:bodyPr wrap="square" rtlCol="0">
            <a:spAutoFit/>
          </a:bodyPr>
          <a:lstStyle/>
          <a:p>
            <a:r>
              <a:rPr lang="zh-CN" altLang="en-US" sz="1000" dirty="0" smtClean="0">
                <a:solidFill>
                  <a:schemeClr val="accent1"/>
                </a:solidFill>
              </a:rPr>
              <a:t>未通过</a:t>
            </a:r>
            <a:endParaRPr lang="zh-CN" altLang="en-US" sz="1000" dirty="0">
              <a:solidFill>
                <a:schemeClr val="accent1"/>
              </a:solidFill>
            </a:endParaRPr>
          </a:p>
        </p:txBody>
      </p:sp>
    </p:spTree>
    <p:extLst>
      <p:ext uri="{BB962C8B-B14F-4D97-AF65-F5344CB8AC3E}">
        <p14:creationId xmlns:p14="http://schemas.microsoft.com/office/powerpoint/2010/main" val="406061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2760" y="173935"/>
            <a:ext cx="546228" cy="182076"/>
          </a:xfrm>
          <a:prstGeom prst="rect">
            <a:avLst/>
          </a:prstGeom>
        </p:spPr>
      </p:pic>
      <p:grpSp>
        <p:nvGrpSpPr>
          <p:cNvPr id="9" name="组合 8"/>
          <p:cNvGrpSpPr/>
          <p:nvPr/>
        </p:nvGrpSpPr>
        <p:grpSpPr>
          <a:xfrm>
            <a:off x="0" y="695645"/>
            <a:ext cx="432159" cy="489784"/>
            <a:chOff x="202866" y="341874"/>
            <a:chExt cx="576212" cy="653045"/>
          </a:xfrm>
        </p:grpSpPr>
        <p:sp>
          <p:nvSpPr>
            <p:cNvPr id="10" name="矩形 9"/>
            <p:cNvSpPr/>
            <p:nvPr/>
          </p:nvSpPr>
          <p:spPr>
            <a:xfrm>
              <a:off x="202866" y="341874"/>
              <a:ext cx="144016" cy="653045"/>
            </a:xfrm>
            <a:prstGeom prst="rect">
              <a:avLst/>
            </a:prstGeom>
            <a:solidFill>
              <a:srgbClr val="F58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418889" y="341874"/>
              <a:ext cx="360189" cy="653045"/>
            </a:xfrm>
            <a:prstGeom prst="rect">
              <a:avLst/>
            </a:prstGeom>
            <a:solidFill>
              <a:srgbClr val="74A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文本框 11"/>
          <p:cNvSpPr txBox="1"/>
          <p:nvPr/>
        </p:nvSpPr>
        <p:spPr>
          <a:xfrm>
            <a:off x="600890" y="648149"/>
            <a:ext cx="6374676" cy="584775"/>
          </a:xfrm>
          <a:prstGeom prst="rect">
            <a:avLst/>
          </a:prstGeom>
          <a:noFill/>
        </p:spPr>
        <p:txBody>
          <a:bodyPr wrap="square" rtlCol="0">
            <a:spAutoFit/>
          </a:bodyPr>
          <a:lstStyle/>
          <a:p>
            <a:r>
              <a:rPr lang="zh-CN" altLang="en-US" sz="3200" dirty="0"/>
              <a:t>辅助</a:t>
            </a:r>
            <a:r>
              <a:rPr lang="zh-CN" altLang="en-US" sz="3200" dirty="0" smtClean="0"/>
              <a:t>构建数据协议工具</a:t>
            </a:r>
            <a:endParaRPr lang="zh-CN" altLang="en-US" sz="3200" b="1" dirty="0"/>
          </a:p>
        </p:txBody>
      </p:sp>
      <p:grpSp>
        <p:nvGrpSpPr>
          <p:cNvPr id="14" name="组合 13"/>
          <p:cNvGrpSpPr/>
          <p:nvPr/>
        </p:nvGrpSpPr>
        <p:grpSpPr>
          <a:xfrm>
            <a:off x="8501205" y="781493"/>
            <a:ext cx="491490" cy="318085"/>
            <a:chOff x="3017520" y="601990"/>
            <a:chExt cx="491490" cy="414010"/>
          </a:xfrm>
        </p:grpSpPr>
        <p:sp>
          <p:nvSpPr>
            <p:cNvPr id="15" name="燕尾形 1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27" name="图示 26"/>
          <p:cNvGraphicFramePr/>
          <p:nvPr>
            <p:extLst>
              <p:ext uri="{D42A27DB-BD31-4B8C-83A1-F6EECF244321}">
                <p14:modId xmlns:p14="http://schemas.microsoft.com/office/powerpoint/2010/main" val="3707449759"/>
              </p:ext>
            </p:extLst>
          </p:nvPr>
        </p:nvGraphicFramePr>
        <p:xfrm>
          <a:off x="1706880" y="2129245"/>
          <a:ext cx="2773680" cy="29522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文本框 27"/>
          <p:cNvSpPr txBox="1"/>
          <p:nvPr/>
        </p:nvSpPr>
        <p:spPr>
          <a:xfrm>
            <a:off x="1706880" y="2299063"/>
            <a:ext cx="1267097" cy="369332"/>
          </a:xfrm>
          <a:prstGeom prst="rect">
            <a:avLst/>
          </a:prstGeom>
          <a:noFill/>
        </p:spPr>
        <p:txBody>
          <a:bodyPr wrap="square" rtlCol="0">
            <a:spAutoFit/>
          </a:bodyPr>
          <a:lstStyle/>
          <a:p>
            <a:r>
              <a:rPr lang="zh-CN" altLang="en-US" dirty="0"/>
              <a:t>背景</a:t>
            </a:r>
          </a:p>
        </p:txBody>
      </p:sp>
      <p:sp>
        <p:nvSpPr>
          <p:cNvPr id="29" name="文本框 28"/>
          <p:cNvSpPr txBox="1"/>
          <p:nvPr/>
        </p:nvSpPr>
        <p:spPr>
          <a:xfrm>
            <a:off x="2973976" y="2202078"/>
            <a:ext cx="5096597" cy="646331"/>
          </a:xfrm>
          <a:prstGeom prst="rect">
            <a:avLst/>
          </a:prstGeom>
          <a:noFill/>
        </p:spPr>
        <p:txBody>
          <a:bodyPr wrap="square" rtlCol="0">
            <a:spAutoFit/>
          </a:bodyPr>
          <a:lstStyle/>
          <a:p>
            <a:r>
              <a:rPr lang="zh-CN" altLang="en-US" dirty="0" smtClean="0"/>
              <a:t>面对复杂的数据协议，逐个新建</a:t>
            </a:r>
            <a:r>
              <a:rPr lang="en-US" altLang="zh-CN" dirty="0" smtClean="0"/>
              <a:t>bean/json</a:t>
            </a:r>
            <a:r>
              <a:rPr lang="zh-CN" altLang="en-US" dirty="0" smtClean="0"/>
              <a:t>然后实例化、填充数据组装出来</a:t>
            </a:r>
            <a:r>
              <a:rPr lang="zh-CN" altLang="en-US" dirty="0" smtClean="0"/>
              <a:t>比较繁琐</a:t>
            </a:r>
            <a:endParaRPr lang="zh-CN" altLang="en-US" dirty="0"/>
          </a:p>
        </p:txBody>
      </p:sp>
      <p:graphicFrame>
        <p:nvGraphicFramePr>
          <p:cNvPr id="30" name="图示 29"/>
          <p:cNvGraphicFramePr/>
          <p:nvPr>
            <p:extLst>
              <p:ext uri="{D42A27DB-BD31-4B8C-83A1-F6EECF244321}">
                <p14:modId xmlns:p14="http://schemas.microsoft.com/office/powerpoint/2010/main" val="443676835"/>
              </p:ext>
            </p:extLst>
          </p:nvPr>
        </p:nvGraphicFramePr>
        <p:xfrm>
          <a:off x="1706880" y="3335772"/>
          <a:ext cx="2773680" cy="295220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1" name="文本框 30"/>
          <p:cNvSpPr txBox="1"/>
          <p:nvPr/>
        </p:nvSpPr>
        <p:spPr>
          <a:xfrm>
            <a:off x="1728650" y="3509556"/>
            <a:ext cx="1267097" cy="369332"/>
          </a:xfrm>
          <a:prstGeom prst="rect">
            <a:avLst/>
          </a:prstGeom>
          <a:noFill/>
        </p:spPr>
        <p:txBody>
          <a:bodyPr wrap="square" rtlCol="0">
            <a:spAutoFit/>
          </a:bodyPr>
          <a:lstStyle/>
          <a:p>
            <a:endParaRPr lang="zh-CN" altLang="en-US" dirty="0"/>
          </a:p>
        </p:txBody>
      </p:sp>
      <p:sp>
        <p:nvSpPr>
          <p:cNvPr id="32" name="文本框 31"/>
          <p:cNvSpPr txBox="1"/>
          <p:nvPr/>
        </p:nvSpPr>
        <p:spPr>
          <a:xfrm>
            <a:off x="1728650" y="3522618"/>
            <a:ext cx="1267097" cy="369332"/>
          </a:xfrm>
          <a:prstGeom prst="rect">
            <a:avLst/>
          </a:prstGeom>
          <a:noFill/>
        </p:spPr>
        <p:txBody>
          <a:bodyPr wrap="square" rtlCol="0">
            <a:spAutoFit/>
          </a:bodyPr>
          <a:lstStyle/>
          <a:p>
            <a:r>
              <a:rPr lang="zh-CN" altLang="en-US" dirty="0"/>
              <a:t>认识</a:t>
            </a:r>
          </a:p>
        </p:txBody>
      </p:sp>
      <p:sp>
        <p:nvSpPr>
          <p:cNvPr id="33" name="文本框 32"/>
          <p:cNvSpPr txBox="1"/>
          <p:nvPr/>
        </p:nvSpPr>
        <p:spPr>
          <a:xfrm>
            <a:off x="2956558" y="3405055"/>
            <a:ext cx="3927568" cy="646331"/>
          </a:xfrm>
          <a:prstGeom prst="rect">
            <a:avLst/>
          </a:prstGeom>
          <a:noFill/>
        </p:spPr>
        <p:txBody>
          <a:bodyPr wrap="square" rtlCol="0">
            <a:spAutoFit/>
          </a:bodyPr>
          <a:lstStyle/>
          <a:p>
            <a:r>
              <a:rPr lang="zh-CN" altLang="en-US" dirty="0" smtClean="0"/>
              <a:t>问题归结：输入数据协议，输出生成代码</a:t>
            </a:r>
            <a:r>
              <a:rPr lang="en-US" altLang="zh-CN" dirty="0" smtClean="0"/>
              <a:t>(java</a:t>
            </a:r>
            <a:r>
              <a:rPr lang="zh-CN" altLang="en-US" dirty="0" smtClean="0"/>
              <a:t>类</a:t>
            </a:r>
            <a:r>
              <a:rPr lang="en-US" altLang="zh-CN" dirty="0" smtClean="0"/>
              <a:t>+</a:t>
            </a:r>
            <a:r>
              <a:rPr lang="zh-CN" altLang="en-US" dirty="0" smtClean="0"/>
              <a:t>组装出协议</a:t>
            </a:r>
            <a:r>
              <a:rPr lang="zh-CN" altLang="en-US" dirty="0"/>
              <a:t>过程</a:t>
            </a:r>
            <a:r>
              <a:rPr lang="en-US" altLang="zh-CN" dirty="0" smtClean="0"/>
              <a:t>+</a:t>
            </a:r>
            <a:r>
              <a:rPr lang="zh-CN" altLang="en-US" dirty="0" smtClean="0"/>
              <a:t>验证</a:t>
            </a:r>
            <a:r>
              <a:rPr lang="en-US" altLang="zh-CN" dirty="0" smtClean="0"/>
              <a:t>)</a:t>
            </a:r>
            <a:endParaRPr lang="zh-CN" altLang="en-US" dirty="0"/>
          </a:p>
        </p:txBody>
      </p:sp>
      <p:sp>
        <p:nvSpPr>
          <p:cNvPr id="34" name="文本框 33"/>
          <p:cNvSpPr txBox="1"/>
          <p:nvPr/>
        </p:nvSpPr>
        <p:spPr>
          <a:xfrm>
            <a:off x="1737357" y="4706981"/>
            <a:ext cx="1267097" cy="369332"/>
          </a:xfrm>
          <a:prstGeom prst="rect">
            <a:avLst/>
          </a:prstGeom>
          <a:noFill/>
        </p:spPr>
        <p:txBody>
          <a:bodyPr wrap="square" rtlCol="0">
            <a:spAutoFit/>
          </a:bodyPr>
          <a:lstStyle/>
          <a:p>
            <a:endParaRPr lang="zh-CN" altLang="en-US" dirty="0"/>
          </a:p>
        </p:txBody>
      </p:sp>
      <p:sp>
        <p:nvSpPr>
          <p:cNvPr id="36" name="文本框 35"/>
          <p:cNvSpPr txBox="1"/>
          <p:nvPr/>
        </p:nvSpPr>
        <p:spPr>
          <a:xfrm>
            <a:off x="2965264" y="4602480"/>
            <a:ext cx="4950827" cy="923330"/>
          </a:xfrm>
          <a:prstGeom prst="rect">
            <a:avLst/>
          </a:prstGeom>
          <a:noFill/>
        </p:spPr>
        <p:txBody>
          <a:bodyPr wrap="square" rtlCol="0">
            <a:spAutoFit/>
          </a:bodyPr>
          <a:lstStyle/>
          <a:p>
            <a:r>
              <a:rPr lang="en-US" altLang="zh-CN" dirty="0" smtClean="0"/>
              <a:t>1.App</a:t>
            </a:r>
            <a:r>
              <a:rPr lang="zh-CN" altLang="en-US" dirty="0" smtClean="0"/>
              <a:t>经纪人详情页数据协议</a:t>
            </a:r>
            <a:endParaRPr lang="en-US" altLang="zh-CN" dirty="0" smtClean="0"/>
          </a:p>
          <a:p>
            <a:r>
              <a:rPr lang="en-US" altLang="zh-CN" dirty="0" smtClean="0"/>
              <a:t>2.App</a:t>
            </a:r>
            <a:r>
              <a:rPr lang="zh-CN" altLang="en-US" dirty="0" smtClean="0"/>
              <a:t>二手房大类页</a:t>
            </a:r>
            <a:r>
              <a:rPr lang="en-US" altLang="zh-CN" dirty="0" smtClean="0"/>
              <a:t>native</a:t>
            </a:r>
            <a:r>
              <a:rPr lang="zh-CN" altLang="en-US" dirty="0" smtClean="0"/>
              <a:t>改版主协议</a:t>
            </a:r>
            <a:r>
              <a:rPr lang="en-US" altLang="zh-CN" dirty="0" smtClean="0"/>
              <a:t>+</a:t>
            </a:r>
            <a:r>
              <a:rPr lang="zh-CN" altLang="en-US" dirty="0" smtClean="0"/>
              <a:t>推荐协议</a:t>
            </a:r>
            <a:endParaRPr lang="en-US" altLang="zh-CN" dirty="0" smtClean="0"/>
          </a:p>
          <a:p>
            <a:r>
              <a:rPr lang="en-US" altLang="zh-CN" dirty="0" smtClean="0"/>
              <a:t>3.</a:t>
            </a:r>
            <a:r>
              <a:rPr lang="zh-CN" altLang="en-US" dirty="0" smtClean="0"/>
              <a:t>小程序二手房列表、小区详情数据协议</a:t>
            </a:r>
            <a:endParaRPr lang="zh-CN" altLang="en-US" dirty="0"/>
          </a:p>
        </p:txBody>
      </p:sp>
      <p:graphicFrame>
        <p:nvGraphicFramePr>
          <p:cNvPr id="40" name="图示 39"/>
          <p:cNvGraphicFramePr/>
          <p:nvPr>
            <p:extLst>
              <p:ext uri="{D42A27DB-BD31-4B8C-83A1-F6EECF244321}">
                <p14:modId xmlns:p14="http://schemas.microsoft.com/office/powerpoint/2010/main" val="337549396"/>
              </p:ext>
            </p:extLst>
          </p:nvPr>
        </p:nvGraphicFramePr>
        <p:xfrm>
          <a:off x="1702524" y="4533197"/>
          <a:ext cx="2773680" cy="295220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41" name="文本框 40"/>
          <p:cNvSpPr txBox="1"/>
          <p:nvPr/>
        </p:nvSpPr>
        <p:spPr>
          <a:xfrm>
            <a:off x="1737357" y="4706981"/>
            <a:ext cx="1267097" cy="369332"/>
          </a:xfrm>
          <a:prstGeom prst="rect">
            <a:avLst/>
          </a:prstGeom>
          <a:noFill/>
        </p:spPr>
        <p:txBody>
          <a:bodyPr wrap="square" rtlCol="0">
            <a:spAutoFit/>
          </a:bodyPr>
          <a:lstStyle/>
          <a:p>
            <a:endParaRPr lang="zh-CN" altLang="en-US" dirty="0"/>
          </a:p>
        </p:txBody>
      </p:sp>
      <p:sp>
        <p:nvSpPr>
          <p:cNvPr id="42" name="文本框 41"/>
          <p:cNvSpPr txBox="1"/>
          <p:nvPr/>
        </p:nvSpPr>
        <p:spPr>
          <a:xfrm>
            <a:off x="1737357" y="4720043"/>
            <a:ext cx="1267097" cy="369332"/>
          </a:xfrm>
          <a:prstGeom prst="rect">
            <a:avLst/>
          </a:prstGeom>
          <a:noFill/>
        </p:spPr>
        <p:txBody>
          <a:bodyPr wrap="square" rtlCol="0">
            <a:spAutoFit/>
          </a:bodyPr>
          <a:lstStyle/>
          <a:p>
            <a:r>
              <a:rPr lang="zh-CN" altLang="en-US" dirty="0"/>
              <a:t>案例</a:t>
            </a:r>
          </a:p>
        </p:txBody>
      </p:sp>
    </p:spTree>
    <p:extLst>
      <p:ext uri="{BB962C8B-B14F-4D97-AF65-F5344CB8AC3E}">
        <p14:creationId xmlns:p14="http://schemas.microsoft.com/office/powerpoint/2010/main" val="194435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6451</TotalTime>
  <Words>4106</Words>
  <Application>Microsoft Office PowerPoint</Application>
  <PresentationFormat>全屏显示(4:3)</PresentationFormat>
  <Paragraphs>519</Paragraphs>
  <Slides>28</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YaHei IKEA</vt:lpstr>
      <vt:lpstr>等线</vt:lpstr>
      <vt:lpstr>等线 Light</vt:lpstr>
      <vt:lpstr>黑体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lishaoping</dc:creator>
  <cp:lastModifiedBy>lishaoping</cp:lastModifiedBy>
  <cp:revision>732</cp:revision>
  <dcterms:created xsi:type="dcterms:W3CDTF">2018-11-25T05:15:15Z</dcterms:created>
  <dcterms:modified xsi:type="dcterms:W3CDTF">2018-12-06T03:11:12Z</dcterms:modified>
</cp:coreProperties>
</file>