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omments/comment2.xml" ContentType="application/vnd.openxmlformats-officedocument.presentationml.comments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86" r:id="rId10"/>
    <p:sldId id="265" r:id="rId11"/>
    <p:sldId id="280" r:id="rId12"/>
    <p:sldId id="283" r:id="rId13"/>
    <p:sldId id="284" r:id="rId14"/>
    <p:sldId id="266" r:id="rId15"/>
    <p:sldId id="268" r:id="rId16"/>
    <p:sldId id="269" r:id="rId17"/>
    <p:sldId id="271" r:id="rId18"/>
    <p:sldId id="272" r:id="rId19"/>
    <p:sldId id="273" r:id="rId20"/>
    <p:sldId id="282" r:id="rId21"/>
    <p:sldId id="274" r:id="rId22"/>
    <p:sldId id="288" r:id="rId23"/>
    <p:sldId id="275" r:id="rId24"/>
    <p:sldId id="287" r:id="rId25"/>
    <p:sldId id="285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haoping" initials="l" lastIdx="4" clrIdx="0">
    <p:extLst>
      <p:ext uri="{19B8F6BF-5375-455C-9EA6-DF929625EA0E}">
        <p15:presenceInfo xmlns:p15="http://schemas.microsoft.com/office/powerpoint/2012/main" userId="lishaop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使用前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小区名平均耗时(ms)</c:v>
                </c:pt>
                <c:pt idx="1">
                  <c:v>地域平均耗时(ms)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0.31330000000000002</c:v>
                </c:pt>
                <c:pt idx="1">
                  <c:v>0.21160000000000001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E9-401A-991C-3C6156266A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使用后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小区名平均耗时(ms)</c:v>
                </c:pt>
                <c:pt idx="1">
                  <c:v>地域平均耗时(ms)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0.19489633000000001</c:v>
                </c:pt>
                <c:pt idx="1">
                  <c:v>7.0499999999999993E-2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BE9-401A-991C-3C6156266A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7125743"/>
        <c:axId val="791143263"/>
      </c:barChart>
      <c:catAx>
        <c:axId val="667125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1143263"/>
        <c:crosses val="autoZero"/>
        <c:auto val="1"/>
        <c:lblAlgn val="ctr"/>
        <c:lblOffset val="100"/>
        <c:noMultiLvlLbl val="0"/>
      </c:catAx>
      <c:valAx>
        <c:axId val="79114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7125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5T22:15:38.249" idx="1">
    <p:pos x="10" y="10"/>
    <p:text>是否微聊，电话AES加密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6T17:00:33.169" idx="3">
    <p:pos x="10" y="10"/>
    <p:text>1.如果源数据有修改不能立即更新(主动)
2.消耗了内存不能大量使用
3.项目重启热数据清零(数据预热)</p:text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Y="0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Y="0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Y="0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4918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603718" y="1864905"/>
        <a:ext cx="461394" cy="5303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4918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603718" y="1864905"/>
        <a:ext cx="461394" cy="5303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4918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603718" y="1864905"/>
        <a:ext cx="461394" cy="5303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40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7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21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0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8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1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37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5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99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56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7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9000">
              <a:schemeClr val="bg1">
                <a:lumMod val="85000"/>
              </a:schemeClr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90006-3D52-4E0D-ABF5-D158E962D2A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1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18" Type="http://schemas.openxmlformats.org/officeDocument/2006/relationships/comments" Target="../comments/comment2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23754" y="3547593"/>
            <a:ext cx="31037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部门：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HBG-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基础平台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-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二手房技术部</a:t>
            </a:r>
            <a:endParaRPr kumimoji="1" lang="en-US" altLang="zh-CN" sz="1400" dirty="0">
              <a:solidFill>
                <a:schemeClr val="bg1"/>
              </a:solidFill>
              <a:latin typeface="微软雅黑"/>
              <a:ea typeface="微软雅黑"/>
              <a:cs typeface="YaHei IKEA"/>
            </a:endParaRPr>
          </a:p>
          <a:p>
            <a:pPr>
              <a:spcBef>
                <a:spcPts val="6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黑体" charset="-122"/>
                <a:ea typeface="黑体" charset="-122"/>
              </a:rPr>
              <a:t>日期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：</a:t>
            </a:r>
            <a:r>
              <a:rPr lang="en-US" altLang="zh-CN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2018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年</a:t>
            </a:r>
            <a:r>
              <a:rPr lang="en-US" altLang="zh-CN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12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月</a:t>
            </a:r>
            <a:r>
              <a:rPr lang="en-US" altLang="zh-CN" sz="1400" dirty="0">
                <a:solidFill>
                  <a:schemeClr val="bg1"/>
                </a:solidFill>
                <a:latin typeface="黑体" charset="-122"/>
                <a:ea typeface="黑体" charset="-122"/>
              </a:rPr>
              <a:t>4</a:t>
            </a:r>
            <a:r>
              <a:rPr lang="zh-CN" altLang="en-US" sz="140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日</a:t>
            </a:r>
            <a:endParaRPr lang="zh-CN" altLang="en-US" sz="1400" dirty="0">
              <a:solidFill>
                <a:schemeClr val="bg1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68410" y="1286726"/>
            <a:ext cx="6787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  <a:ea typeface="微软雅黑" charset="-122"/>
              </a:rPr>
              <a:t>述职报告</a:t>
            </a:r>
            <a:endParaRPr kumimoji="1" lang="zh-CN" altLang="en-US" sz="4000" b="1" dirty="0">
              <a:solidFill>
                <a:schemeClr val="bg1"/>
              </a:solidFill>
              <a:latin typeface="微软雅黑"/>
              <a:ea typeface="微软雅黑"/>
              <a:cs typeface="YaHei IK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60302" y="1995046"/>
            <a:ext cx="6883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YaHei IKEA"/>
              </a:rPr>
              <a:t>述职人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YaHei IKEA"/>
              </a:rPr>
              <a:t>-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YaHei IKEA"/>
              </a:rPr>
              <a:t>李少平</a:t>
            </a:r>
            <a:endParaRPr kumimoji="1" lang="zh-CN" altLang="en-US" sz="2000" dirty="0">
              <a:solidFill>
                <a:srgbClr val="FFFFFF"/>
              </a:solidFill>
              <a:latin typeface="微软雅黑"/>
              <a:ea typeface="微软雅黑"/>
              <a:cs typeface="YaHei IK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07056" y="4050093"/>
            <a:ext cx="882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900" dirty="0">
                <a:solidFill>
                  <a:srgbClr val="FFFFFF"/>
                </a:solidFill>
                <a:latin typeface="YaHei IKEA"/>
                <a:ea typeface="YaHei IKEA"/>
                <a:cs typeface="YaHei IKEA"/>
              </a:rPr>
              <a:t>www.58.com</a:t>
            </a:r>
            <a:endParaRPr kumimoji="1" lang="zh-CN" altLang="en-US" sz="900" dirty="0">
              <a:solidFill>
                <a:srgbClr val="FFFFFF"/>
              </a:solidFill>
              <a:latin typeface="YaHei IKEA"/>
              <a:ea typeface="YaHei IKEA"/>
              <a:cs typeface="YaHei IKEA"/>
            </a:endParaRPr>
          </a:p>
        </p:txBody>
      </p:sp>
    </p:spTree>
    <p:extLst>
      <p:ext uri="{BB962C8B-B14F-4D97-AF65-F5344CB8AC3E}">
        <p14:creationId xmlns:p14="http://schemas.microsoft.com/office/powerpoint/2010/main" val="46910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APP</a:t>
            </a:r>
            <a:r>
              <a:rPr lang="zh-CN" altLang="en-US" sz="3200" dirty="0" smtClean="0"/>
              <a:t>二手房经纪人详情页调用过程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38050" y="1776549"/>
            <a:ext cx="114082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2625" y="4497978"/>
            <a:ext cx="652296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4175" y="1868975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防</a:t>
            </a:r>
            <a:r>
              <a:rPr lang="zh-CN" altLang="en-US" sz="1000" dirty="0" smtClean="0"/>
              <a:t>扒、</a:t>
            </a:r>
            <a:r>
              <a:rPr lang="en-US" altLang="zh-CN" sz="1000" dirty="0" smtClean="0"/>
              <a:t>token</a:t>
            </a:r>
            <a:r>
              <a:rPr lang="zh-CN" altLang="en-US" sz="1000" dirty="0" smtClean="0"/>
              <a:t>验证</a:t>
            </a:r>
            <a:endParaRPr lang="zh-CN" altLang="en-US" sz="1000" dirty="0"/>
          </a:p>
        </p:txBody>
      </p:sp>
      <p:sp>
        <p:nvSpPr>
          <p:cNvPr id="22" name="矩形 21"/>
          <p:cNvSpPr/>
          <p:nvPr/>
        </p:nvSpPr>
        <p:spPr>
          <a:xfrm>
            <a:off x="2562495" y="1772193"/>
            <a:ext cx="1510936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603859" y="1804840"/>
            <a:ext cx="14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Housedetail</a:t>
            </a:r>
            <a:r>
              <a:rPr lang="zh-CN" altLang="en-US" sz="1000" dirty="0" smtClean="0"/>
              <a:t>获取经纪人基本信息</a:t>
            </a:r>
            <a:endParaRPr lang="zh-CN" altLang="en-US" sz="10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878870" y="2020881"/>
            <a:ext cx="683625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0551" y="1774660"/>
            <a:ext cx="1386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App</a:t>
            </a:r>
            <a:r>
              <a:rPr lang="zh-CN" altLang="en-US" sz="1000" dirty="0" smtClean="0"/>
              <a:t>请求</a:t>
            </a:r>
            <a:endParaRPr lang="zh-CN" altLang="en-US" sz="1000" dirty="0"/>
          </a:p>
        </p:txBody>
      </p:sp>
      <p:sp>
        <p:nvSpPr>
          <p:cNvPr id="26" name="矩形 25"/>
          <p:cNvSpPr/>
          <p:nvPr/>
        </p:nvSpPr>
        <p:spPr>
          <a:xfrm>
            <a:off x="1874515" y="4483690"/>
            <a:ext cx="1772042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865390" y="4514654"/>
            <a:ext cx="179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8.5.0</a:t>
            </a:r>
            <a:r>
              <a:rPr lang="zh-CN" altLang="en-US" sz="1000" dirty="0" smtClean="0"/>
              <a:t>以上增分享经纪人店铺到微信好友，房源海报生成</a:t>
            </a:r>
            <a:endParaRPr lang="zh-CN" altLang="en-US" sz="1000" dirty="0"/>
          </a:p>
        </p:txBody>
      </p:sp>
      <p:cxnSp>
        <p:nvCxnSpPr>
          <p:cNvPr id="28" name="直接箭头连接符 27"/>
          <p:cNvCxnSpPr>
            <a:endCxn id="13" idx="1"/>
          </p:cNvCxnSpPr>
          <p:nvPr/>
        </p:nvCxnSpPr>
        <p:spPr>
          <a:xfrm flipV="1">
            <a:off x="80551" y="1992086"/>
            <a:ext cx="657499" cy="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1304105" y="2207622"/>
            <a:ext cx="4355" cy="229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65551" y="3013913"/>
            <a:ext cx="338554" cy="6777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未通过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95649" y="1776541"/>
            <a:ext cx="1143001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395650" y="1868975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类别、</a:t>
            </a:r>
            <a:r>
              <a:rPr lang="en-US" altLang="zh-CN" sz="1000" dirty="0" smtClean="0"/>
              <a:t>userid</a:t>
            </a:r>
            <a:r>
              <a:rPr lang="zh-CN" altLang="en-US" sz="1000" dirty="0" smtClean="0"/>
              <a:t>验证</a:t>
            </a:r>
            <a:endParaRPr lang="zh-CN" altLang="en-US" sz="1000" dirty="0"/>
          </a:p>
        </p:txBody>
      </p:sp>
      <p:sp>
        <p:nvSpPr>
          <p:cNvPr id="38" name="矩形 37"/>
          <p:cNvSpPr/>
          <p:nvPr/>
        </p:nvSpPr>
        <p:spPr>
          <a:xfrm>
            <a:off x="5862501" y="1786061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862502" y="1878495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经纪人信息抽取封装</a:t>
            </a:r>
            <a:endParaRPr lang="zh-CN" altLang="en-US" sz="1000" dirty="0"/>
          </a:p>
        </p:txBody>
      </p:sp>
      <p:sp>
        <p:nvSpPr>
          <p:cNvPr id="40" name="矩形 39"/>
          <p:cNvSpPr/>
          <p:nvPr/>
        </p:nvSpPr>
        <p:spPr>
          <a:xfrm>
            <a:off x="7415080" y="1781302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415081" y="1888024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获取经纪人服务范围</a:t>
            </a:r>
            <a:endParaRPr lang="zh-CN" altLang="en-US" sz="1000" dirty="0"/>
          </a:p>
        </p:txBody>
      </p:sp>
      <p:sp>
        <p:nvSpPr>
          <p:cNvPr id="42" name="矩形 41"/>
          <p:cNvSpPr/>
          <p:nvPr/>
        </p:nvSpPr>
        <p:spPr>
          <a:xfrm>
            <a:off x="7396025" y="3048132"/>
            <a:ext cx="1295537" cy="96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396026" y="3154855"/>
            <a:ext cx="12518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按开通城市和经纪人获取弹窗</a:t>
            </a:r>
            <a:r>
              <a:rPr lang="zh-CN" altLang="en-US" sz="1000" dirty="0"/>
              <a:t>有</a:t>
            </a:r>
            <a:r>
              <a:rPr lang="zh-CN" altLang="en-US" sz="1000" dirty="0" smtClean="0"/>
              <a:t>无的隐私通话</a:t>
            </a:r>
            <a:r>
              <a:rPr lang="en-US" altLang="zh-CN" sz="1000" dirty="0" smtClean="0"/>
              <a:t>http</a:t>
            </a:r>
            <a:r>
              <a:rPr lang="zh-CN" altLang="en-US" sz="1000" dirty="0" smtClean="0"/>
              <a:t>协议</a:t>
            </a:r>
            <a:r>
              <a:rPr lang="en-US" altLang="zh-CN" sz="1000" dirty="0" smtClean="0"/>
              <a:t>|</a:t>
            </a:r>
            <a:r>
              <a:rPr lang="zh-CN" altLang="en-US" sz="1000" dirty="0" smtClean="0"/>
              <a:t>来电通、普通电话协议</a:t>
            </a:r>
            <a:r>
              <a:rPr lang="en-US" altLang="zh-CN" sz="1000" dirty="0" smtClean="0"/>
              <a:t>(</a:t>
            </a:r>
            <a:r>
              <a:rPr lang="zh-CN" altLang="en-US" sz="1000" dirty="0" smtClean="0"/>
              <a:t>页面跳转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sp>
        <p:nvSpPr>
          <p:cNvPr id="44" name="矩形 43"/>
          <p:cNvSpPr/>
          <p:nvPr/>
        </p:nvSpPr>
        <p:spPr>
          <a:xfrm>
            <a:off x="7372228" y="4467348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586544" y="455978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封装微聊协议</a:t>
            </a:r>
            <a:endParaRPr lang="zh-CN" altLang="en-US" sz="1000" dirty="0"/>
          </a:p>
        </p:txBody>
      </p:sp>
      <p:sp>
        <p:nvSpPr>
          <p:cNvPr id="46" name="矩形 45"/>
          <p:cNvSpPr/>
          <p:nvPr/>
        </p:nvSpPr>
        <p:spPr>
          <a:xfrm>
            <a:off x="5614844" y="4467357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614845" y="4559791"/>
            <a:ext cx="14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经纪人</a:t>
            </a:r>
            <a:r>
              <a:rPr lang="en-US" altLang="zh-CN" sz="1000" dirty="0" smtClean="0"/>
              <a:t>90</a:t>
            </a:r>
            <a:r>
              <a:rPr lang="zh-CN" altLang="en-US" sz="1000" dirty="0" smtClean="0"/>
              <a:t>天内发布房源第一页</a:t>
            </a:r>
            <a:endParaRPr lang="zh-CN" altLang="en-US" sz="1000" dirty="0"/>
          </a:p>
        </p:txBody>
      </p:sp>
      <p:sp>
        <p:nvSpPr>
          <p:cNvPr id="48" name="矩形 47"/>
          <p:cNvSpPr/>
          <p:nvPr/>
        </p:nvSpPr>
        <p:spPr>
          <a:xfrm>
            <a:off x="3967026" y="4476868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3924162" y="4512150"/>
            <a:ext cx="14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经纪人服务质量得分、</a:t>
            </a:r>
            <a:endParaRPr lang="en-US" altLang="zh-CN" sz="1000" dirty="0" smtClean="0"/>
          </a:p>
          <a:p>
            <a:r>
              <a:rPr lang="zh-CN" altLang="en-US" sz="1000" dirty="0" smtClean="0"/>
              <a:t>用户评价列表</a:t>
            </a:r>
            <a:endParaRPr lang="zh-CN" altLang="en-US" sz="1000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4055204" y="1981693"/>
            <a:ext cx="345187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548339" y="1991865"/>
            <a:ext cx="345187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7158041" y="2020881"/>
            <a:ext cx="242564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8119604" y="2214175"/>
            <a:ext cx="4355" cy="8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8115249" y="3996498"/>
            <a:ext cx="4355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4" idx="1"/>
          </p:cNvCxnSpPr>
          <p:nvPr/>
        </p:nvCxnSpPr>
        <p:spPr>
          <a:xfrm flipH="1">
            <a:off x="6910381" y="4682885"/>
            <a:ext cx="461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>
            <a:off x="5262563" y="4702694"/>
            <a:ext cx="352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49" idx="1"/>
            <a:endCxn id="27" idx="3"/>
          </p:cNvCxnSpPr>
          <p:nvPr/>
        </p:nvCxnSpPr>
        <p:spPr>
          <a:xfrm flipH="1">
            <a:off x="3655682" y="4712205"/>
            <a:ext cx="268480" cy="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1564134" y="4712205"/>
            <a:ext cx="268480" cy="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885827" y="4600575"/>
            <a:ext cx="140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封装数据</a:t>
            </a:r>
            <a:endParaRPr lang="zh-CN" altLang="en-US" sz="1000" dirty="0"/>
          </a:p>
        </p:txBody>
      </p:sp>
      <p:cxnSp>
        <p:nvCxnSpPr>
          <p:cNvPr id="82" name="肘形连接符 81"/>
          <p:cNvCxnSpPr>
            <a:stCxn id="35" idx="2"/>
          </p:cNvCxnSpPr>
          <p:nvPr/>
        </p:nvCxnSpPr>
        <p:spPr>
          <a:xfrm rot="5400000">
            <a:off x="2473706" y="1038015"/>
            <a:ext cx="1323844" cy="3663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2709731" y="326914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未通过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61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辅助</a:t>
            </a:r>
            <a:r>
              <a:rPr lang="zh-CN" altLang="en-US" sz="3200" dirty="0" smtClean="0"/>
              <a:t>构建数据协议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图示 26"/>
          <p:cNvGraphicFramePr/>
          <p:nvPr>
            <p:extLst>
              <p:ext uri="{D42A27DB-BD31-4B8C-83A1-F6EECF244321}">
                <p14:modId xmlns:p14="http://schemas.microsoft.com/office/powerpoint/2010/main" val="3707449759"/>
              </p:ext>
            </p:extLst>
          </p:nvPr>
        </p:nvGraphicFramePr>
        <p:xfrm>
          <a:off x="1706880" y="2129245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1706880" y="2299063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背景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973977" y="2299063"/>
            <a:ext cx="380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面对复杂的数据协议，逐个新建</a:t>
            </a:r>
            <a:r>
              <a:rPr lang="en-US" altLang="zh-CN" dirty="0" smtClean="0"/>
              <a:t>bean/json</a:t>
            </a:r>
            <a:r>
              <a:rPr lang="zh-CN" altLang="en-US" dirty="0" smtClean="0"/>
              <a:t>然后实例化、填充数据组装出来比较繁琐，考虑用代码生成</a:t>
            </a:r>
            <a:endParaRPr lang="zh-CN" altLang="en-US" dirty="0"/>
          </a:p>
        </p:txBody>
      </p:sp>
      <p:graphicFrame>
        <p:nvGraphicFramePr>
          <p:cNvPr id="30" name="图示 29"/>
          <p:cNvGraphicFramePr/>
          <p:nvPr>
            <p:extLst>
              <p:ext uri="{D42A27DB-BD31-4B8C-83A1-F6EECF244321}">
                <p14:modId xmlns:p14="http://schemas.microsoft.com/office/powerpoint/2010/main" val="443676835"/>
              </p:ext>
            </p:extLst>
          </p:nvPr>
        </p:nvGraphicFramePr>
        <p:xfrm>
          <a:off x="1706880" y="3335772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1728650" y="350955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728650" y="3522618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认识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956558" y="3405055"/>
            <a:ext cx="3927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问题归结：输入数据协议，输出生成代码</a:t>
            </a:r>
            <a:r>
              <a:rPr lang="en-US" altLang="zh-CN" dirty="0" smtClean="0"/>
              <a:t>(java</a:t>
            </a:r>
            <a:r>
              <a:rPr lang="zh-CN" altLang="en-US" dirty="0" smtClean="0"/>
              <a:t>类</a:t>
            </a:r>
            <a:r>
              <a:rPr lang="en-US" altLang="zh-CN" dirty="0" smtClean="0"/>
              <a:t>+</a:t>
            </a:r>
            <a:r>
              <a:rPr lang="zh-CN" altLang="en-US" dirty="0" smtClean="0"/>
              <a:t>组装出协议</a:t>
            </a:r>
            <a:r>
              <a:rPr lang="zh-CN" altLang="en-US" dirty="0"/>
              <a:t>过程</a:t>
            </a:r>
            <a:r>
              <a:rPr lang="en-US" altLang="zh-CN" dirty="0" smtClean="0"/>
              <a:t>+</a:t>
            </a:r>
            <a:r>
              <a:rPr lang="zh-CN" altLang="en-US" dirty="0" smtClean="0"/>
              <a:t>验证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737357" y="4706981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2965264" y="4602480"/>
            <a:ext cx="4950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1.App</a:t>
            </a:r>
            <a:r>
              <a:rPr lang="zh-CN" altLang="en-US" dirty="0" smtClean="0"/>
              <a:t>经纪人详情页数据协议</a:t>
            </a:r>
            <a:endParaRPr lang="en-US" altLang="zh-CN" dirty="0" smtClean="0"/>
          </a:p>
          <a:p>
            <a:r>
              <a:rPr lang="en-US" altLang="zh-CN" dirty="0" smtClean="0"/>
              <a:t>2.App</a:t>
            </a:r>
            <a:r>
              <a:rPr lang="zh-CN" altLang="en-US" dirty="0" smtClean="0"/>
              <a:t>二手房大类页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改版主协议</a:t>
            </a:r>
            <a:r>
              <a:rPr lang="en-US" altLang="zh-CN" dirty="0" smtClean="0"/>
              <a:t>+</a:t>
            </a:r>
            <a:r>
              <a:rPr lang="zh-CN" altLang="en-US" dirty="0" smtClean="0"/>
              <a:t>推荐协议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小程序二手房列表、小区详情数据协议</a:t>
            </a:r>
            <a:endParaRPr lang="zh-CN" altLang="en-US" dirty="0"/>
          </a:p>
        </p:txBody>
      </p:sp>
      <p:graphicFrame>
        <p:nvGraphicFramePr>
          <p:cNvPr id="40" name="图示 39"/>
          <p:cNvGraphicFramePr/>
          <p:nvPr>
            <p:extLst>
              <p:ext uri="{D42A27DB-BD31-4B8C-83A1-F6EECF244321}">
                <p14:modId xmlns:p14="http://schemas.microsoft.com/office/powerpoint/2010/main" val="337549396"/>
              </p:ext>
            </p:extLst>
          </p:nvPr>
        </p:nvGraphicFramePr>
        <p:xfrm>
          <a:off x="1702524" y="4533197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41" name="文本框 40"/>
          <p:cNvSpPr txBox="1"/>
          <p:nvPr/>
        </p:nvSpPr>
        <p:spPr>
          <a:xfrm>
            <a:off x="1737357" y="4706981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1737357" y="4720043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案例</a:t>
            </a:r>
          </a:p>
        </p:txBody>
      </p:sp>
    </p:spTree>
    <p:extLst>
      <p:ext uri="{BB962C8B-B14F-4D97-AF65-F5344CB8AC3E}">
        <p14:creationId xmlns:p14="http://schemas.microsoft.com/office/powerpoint/2010/main" val="194435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00889" y="648149"/>
            <a:ext cx="6727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辅助</a:t>
            </a:r>
            <a:r>
              <a:rPr lang="zh-CN" altLang="en-US" sz="3200" dirty="0" smtClean="0"/>
              <a:t>构建数据协议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算法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用</a:t>
            </a:r>
            <a:r>
              <a:rPr lang="en-US" altLang="zh-CN" sz="3200" dirty="0" smtClean="0"/>
              <a:t>bean)</a:t>
            </a:r>
            <a:r>
              <a:rPr lang="zh-CN" altLang="en-US" sz="3200" dirty="0" smtClean="0"/>
              <a:t>简介</a:t>
            </a:r>
            <a:endParaRPr lang="zh-CN" altLang="en-US" sz="32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721684" y="1580606"/>
            <a:ext cx="153542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94070" y="1673031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数据文本转</a:t>
            </a:r>
            <a:r>
              <a:rPr lang="en-US" altLang="zh-CN" sz="1000" dirty="0" smtClean="0">
                <a:solidFill>
                  <a:schemeClr val="accent1"/>
                </a:solidFill>
              </a:rPr>
              <a:t>JSONObject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499465" y="1989913"/>
            <a:ext cx="4354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586698" y="2360017"/>
            <a:ext cx="191860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659084" y="2452442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键值对提取为属性类型、名称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30090" y="3047995"/>
            <a:ext cx="191860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602476" y="3140420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构建</a:t>
            </a:r>
            <a:r>
              <a:rPr lang="en-US" altLang="zh-CN" sz="1000" dirty="0" smtClean="0">
                <a:solidFill>
                  <a:schemeClr val="accent1"/>
                </a:solidFill>
              </a:rPr>
              <a:t>get/set</a:t>
            </a:r>
            <a:r>
              <a:rPr lang="zh-CN" altLang="en-US" sz="1000" dirty="0" smtClean="0">
                <a:solidFill>
                  <a:schemeClr val="accent1"/>
                </a:solidFill>
              </a:rPr>
              <a:t>方法、</a:t>
            </a:r>
            <a:r>
              <a:rPr lang="en-US" altLang="zh-CN" sz="1000" dirty="0" smtClean="0">
                <a:solidFill>
                  <a:schemeClr val="accent1"/>
                </a:solidFill>
              </a:rPr>
              <a:t>import</a:t>
            </a:r>
            <a:r>
              <a:rPr lang="zh-CN" altLang="en-US" sz="1000" dirty="0" smtClean="0">
                <a:solidFill>
                  <a:schemeClr val="accent1"/>
                </a:solidFill>
              </a:rPr>
              <a:t>语句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38797" y="3735977"/>
            <a:ext cx="191860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611183" y="3828402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构建</a:t>
            </a:r>
            <a:r>
              <a:rPr lang="en-US" altLang="zh-CN" sz="1000" dirty="0" smtClean="0">
                <a:solidFill>
                  <a:schemeClr val="accent1"/>
                </a:solidFill>
              </a:rPr>
              <a:t>get/set</a:t>
            </a:r>
            <a:r>
              <a:rPr lang="zh-CN" altLang="en-US" sz="1000" dirty="0" smtClean="0">
                <a:solidFill>
                  <a:schemeClr val="accent1"/>
                </a:solidFill>
              </a:rPr>
              <a:t>方法、</a:t>
            </a:r>
            <a:r>
              <a:rPr lang="en-US" altLang="zh-CN" sz="1000" dirty="0" smtClean="0">
                <a:solidFill>
                  <a:schemeClr val="accent1"/>
                </a:solidFill>
              </a:rPr>
              <a:t>import</a:t>
            </a:r>
            <a:r>
              <a:rPr lang="zh-CN" altLang="en-US" sz="1000" dirty="0" smtClean="0">
                <a:solidFill>
                  <a:schemeClr val="accent1"/>
                </a:solidFill>
              </a:rPr>
              <a:t>语句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3" name="菱形 22"/>
          <p:cNvSpPr/>
          <p:nvPr/>
        </p:nvSpPr>
        <p:spPr>
          <a:xfrm>
            <a:off x="5071917" y="4346563"/>
            <a:ext cx="1029376" cy="527499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181597" y="4490156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数组中的类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584909" y="4171405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593616" y="4872448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615389" y="4860366"/>
            <a:ext cx="35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是</a:t>
            </a:r>
          </a:p>
        </p:txBody>
      </p:sp>
      <p:sp>
        <p:nvSpPr>
          <p:cNvPr id="28" name="矩形 27"/>
          <p:cNvSpPr/>
          <p:nvPr/>
        </p:nvSpPr>
        <p:spPr>
          <a:xfrm>
            <a:off x="5191950" y="5094985"/>
            <a:ext cx="816969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264336" y="5187410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合并属性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174531" y="5652337"/>
            <a:ext cx="816969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246917" y="5744762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写类文件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00890" y="1907030"/>
            <a:ext cx="1005841" cy="4859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62815" y="2032050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简单规定</a:t>
            </a:r>
            <a:endParaRPr lang="zh-CN" altLang="en-US" sz="1000" dirty="0"/>
          </a:p>
        </p:txBody>
      </p:sp>
      <p:cxnSp>
        <p:nvCxnSpPr>
          <p:cNvPr id="36" name="直接箭头连接符 35"/>
          <p:cNvCxnSpPr>
            <a:stCxn id="34" idx="4"/>
          </p:cNvCxnSpPr>
          <p:nvPr/>
        </p:nvCxnSpPr>
        <p:spPr>
          <a:xfrm flipH="1">
            <a:off x="1097280" y="2393026"/>
            <a:ext cx="6531" cy="250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384663" y="2979316"/>
            <a:ext cx="2873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哪些提为类：一个</a:t>
            </a:r>
            <a:r>
              <a:rPr lang="en-US" altLang="zh-CN" dirty="0" smtClean="0"/>
              <a:t>{}</a:t>
            </a:r>
            <a:r>
              <a:rPr lang="zh-CN" altLang="en-US" dirty="0" smtClean="0"/>
              <a:t>为一个类、一个元素为</a:t>
            </a:r>
            <a:r>
              <a:rPr lang="en-US" altLang="zh-CN" dirty="0" smtClean="0"/>
              <a:t>{}</a:t>
            </a:r>
            <a:r>
              <a:rPr lang="zh-CN" altLang="en-US" dirty="0"/>
              <a:t>的</a:t>
            </a:r>
            <a:r>
              <a:rPr lang="en-US" altLang="zh-CN" dirty="0" smtClean="0"/>
              <a:t>[]</a:t>
            </a:r>
            <a:r>
              <a:rPr lang="zh-CN" altLang="en-US" dirty="0" smtClean="0"/>
              <a:t>，元素整合为一个类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1380307" y="4033054"/>
            <a:ext cx="2873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结构限制： 数组内嵌套数组最多</a:t>
            </a:r>
            <a:r>
              <a:rPr lang="en-US" altLang="zh-CN" dirty="0" smtClean="0"/>
              <a:t>1</a:t>
            </a:r>
            <a:r>
              <a:rPr lang="zh-CN" altLang="en-US" dirty="0" smtClean="0"/>
              <a:t>层，数组内元素不是</a:t>
            </a:r>
            <a:r>
              <a:rPr lang="en-US" altLang="zh-CN" dirty="0" smtClean="0"/>
              <a:t>{}</a:t>
            </a:r>
            <a:r>
              <a:rPr lang="zh-CN" altLang="en-US" dirty="0" smtClean="0"/>
              <a:t>和基本类型的混合</a:t>
            </a:r>
            <a:endParaRPr lang="zh-CN" altLang="en-US" dirty="0"/>
          </a:p>
        </p:txBody>
      </p:sp>
      <p:sp>
        <p:nvSpPr>
          <p:cNvPr id="40" name="菱形 39"/>
          <p:cNvSpPr/>
          <p:nvPr/>
        </p:nvSpPr>
        <p:spPr>
          <a:xfrm>
            <a:off x="6648169" y="4637315"/>
            <a:ext cx="1015372" cy="53284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744786" y="4799312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产生了新类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7143742" y="5181604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165515" y="5169522"/>
            <a:ext cx="35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5589261" y="5495109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0" idx="2"/>
            <a:endCxn id="40" idx="0"/>
          </p:cNvCxnSpPr>
          <p:nvPr/>
        </p:nvCxnSpPr>
        <p:spPr>
          <a:xfrm rot="5400000" flipH="1" flipV="1">
            <a:off x="5659942" y="4560388"/>
            <a:ext cx="1418985" cy="1572839"/>
          </a:xfrm>
          <a:prstGeom prst="bentConnector5">
            <a:avLst>
              <a:gd name="adj1" fmla="val -16110"/>
              <a:gd name="adj2" fmla="val 46846"/>
              <a:gd name="adj3" fmla="val 116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endCxn id="56" idx="2"/>
          </p:cNvCxnSpPr>
          <p:nvPr/>
        </p:nvCxnSpPr>
        <p:spPr>
          <a:xfrm rot="5400000" flipH="1" flipV="1">
            <a:off x="7101475" y="4209316"/>
            <a:ext cx="1275175" cy="151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7878529" y="4054373"/>
            <a:ext cx="35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是</a:t>
            </a:r>
          </a:p>
        </p:txBody>
      </p:sp>
      <p:sp>
        <p:nvSpPr>
          <p:cNvPr id="56" name="矩形 55"/>
          <p:cNvSpPr/>
          <p:nvPr/>
        </p:nvSpPr>
        <p:spPr>
          <a:xfrm>
            <a:off x="6855278" y="3243284"/>
            <a:ext cx="191860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6927664" y="3335709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遍历每个新类，对应</a:t>
            </a:r>
            <a:r>
              <a:rPr lang="en-US" altLang="zh-CN" sz="1000" dirty="0" smtClean="0">
                <a:solidFill>
                  <a:schemeClr val="accent1"/>
                </a:solidFill>
              </a:rPr>
              <a:t>json</a:t>
            </a:r>
            <a:r>
              <a:rPr lang="zh-CN" altLang="en-US" sz="1000" dirty="0" smtClean="0">
                <a:solidFill>
                  <a:schemeClr val="accent1"/>
                </a:solidFill>
              </a:rPr>
              <a:t>数据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60" name="肘形连接符 59"/>
          <p:cNvCxnSpPr>
            <a:stCxn id="56" idx="0"/>
            <a:endCxn id="17" idx="0"/>
          </p:cNvCxnSpPr>
          <p:nvPr/>
        </p:nvCxnSpPr>
        <p:spPr>
          <a:xfrm rot="16200000" flipV="1">
            <a:off x="6238658" y="1667361"/>
            <a:ext cx="883267" cy="2268580"/>
          </a:xfrm>
          <a:prstGeom prst="bentConnector3">
            <a:avLst>
              <a:gd name="adj1" fmla="val 125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1097280" y="3140420"/>
            <a:ext cx="2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1092924" y="4207221"/>
            <a:ext cx="2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5510882" y="2764972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5532652" y="3452954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554838" y="5399785"/>
            <a:ext cx="1260288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6588035" y="5492210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拼加构造过程语句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550482" y="6022449"/>
            <a:ext cx="1260288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6583679" y="6114874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主程序输出构造类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>
            <a:off x="7126325" y="5804265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5114112" y="6395774"/>
            <a:ext cx="1146814" cy="38234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5149482" y="6484993"/>
            <a:ext cx="1564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反射运行构造类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75" name="肘形连接符 74"/>
          <p:cNvCxnSpPr/>
          <p:nvPr/>
        </p:nvCxnSpPr>
        <p:spPr>
          <a:xfrm rot="10800000" flipV="1">
            <a:off x="6257110" y="6426411"/>
            <a:ext cx="886635" cy="226426"/>
          </a:xfrm>
          <a:prstGeom prst="bentConnector3">
            <a:avLst>
              <a:gd name="adj1" fmla="val 2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3629833" y="6613649"/>
            <a:ext cx="1481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3809463" y="6338137"/>
            <a:ext cx="1564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对比结果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88" name="肘形连接符 87"/>
          <p:cNvCxnSpPr>
            <a:stCxn id="23" idx="1"/>
            <a:endCxn id="30" idx="0"/>
          </p:cNvCxnSpPr>
          <p:nvPr/>
        </p:nvCxnSpPr>
        <p:spPr>
          <a:xfrm rot="10800000" flipH="1" flipV="1">
            <a:off x="5071916" y="4610313"/>
            <a:ext cx="511099" cy="1042024"/>
          </a:xfrm>
          <a:prstGeom prst="bentConnector4">
            <a:avLst>
              <a:gd name="adj1" fmla="val -44727"/>
              <a:gd name="adj2" fmla="val 90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4605192" y="4882136"/>
            <a:ext cx="35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60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00889" y="648149"/>
            <a:ext cx="6825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辅助</a:t>
            </a:r>
            <a:r>
              <a:rPr lang="zh-CN" altLang="en-US" sz="3200" dirty="0" smtClean="0"/>
              <a:t>构建数据协议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算法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用</a:t>
            </a:r>
            <a:r>
              <a:rPr lang="en-US" altLang="zh-CN" sz="3200" dirty="0" smtClean="0"/>
              <a:t>json)</a:t>
            </a:r>
            <a:r>
              <a:rPr lang="zh-CN" altLang="en-US" sz="3200" dirty="0" smtClean="0"/>
              <a:t>简介</a:t>
            </a:r>
            <a:endParaRPr lang="zh-CN" altLang="en-US" sz="32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415398" y="2377444"/>
            <a:ext cx="2554328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487783" y="2430680"/>
            <a:ext cx="31742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1"/>
                </a:solidFill>
              </a:rPr>
              <a:t>printJSON(JSONObject target, String name)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15398" y="1946370"/>
            <a:ext cx="2554328" cy="4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415398" y="1973481"/>
            <a:ext cx="299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对象的构建过程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600890" y="1907030"/>
            <a:ext cx="1005841" cy="4859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75733" y="2016911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函数式描述</a:t>
            </a:r>
            <a:endParaRPr lang="zh-CN" altLang="en-US" sz="1000" dirty="0"/>
          </a:p>
        </p:txBody>
      </p:sp>
      <p:cxnSp>
        <p:nvCxnSpPr>
          <p:cNvPr id="17" name="直接箭头连接符 16"/>
          <p:cNvCxnSpPr>
            <a:stCxn id="15" idx="4"/>
          </p:cNvCxnSpPr>
          <p:nvPr/>
        </p:nvCxnSpPr>
        <p:spPr>
          <a:xfrm flipH="1">
            <a:off x="1097280" y="2393026"/>
            <a:ext cx="6531" cy="250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097280" y="3140420"/>
            <a:ext cx="2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308924" y="2915608"/>
            <a:ext cx="28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自顶向下输出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160134" y="4776659"/>
            <a:ext cx="3246658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232519" y="4842959"/>
            <a:ext cx="2766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1"/>
                </a:solidFill>
              </a:rPr>
              <a:t>printJSON(JSONObject target, String name)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60134" y="4345585"/>
            <a:ext cx="3246658" cy="4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160134" y="4372696"/>
            <a:ext cx="324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</a:t>
            </a:r>
            <a:r>
              <a:rPr lang="en-US" altLang="zh-CN" dirty="0" smtClean="0"/>
              <a:t>jsonArray</a:t>
            </a:r>
            <a:r>
              <a:rPr lang="zh-CN" altLang="en-US" dirty="0" smtClean="0"/>
              <a:t>对象的构建过程</a:t>
            </a:r>
            <a:endParaRPr lang="zh-CN" altLang="en-US" dirty="0"/>
          </a:p>
        </p:txBody>
      </p:sp>
      <p:sp>
        <p:nvSpPr>
          <p:cNvPr id="26" name="菱形 25"/>
          <p:cNvSpPr/>
          <p:nvPr/>
        </p:nvSpPr>
        <p:spPr>
          <a:xfrm>
            <a:off x="6479177" y="2165777"/>
            <a:ext cx="94760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601920" y="2267369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/>
                </a:solidFill>
              </a:rPr>
              <a:t>array</a:t>
            </a:r>
            <a:r>
              <a:rPr lang="zh-CN" altLang="en-US" sz="1000" dirty="0" smtClean="0">
                <a:solidFill>
                  <a:schemeClr val="accent1"/>
                </a:solidFill>
              </a:rPr>
              <a:t>类型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8" name="菱形 27"/>
          <p:cNvSpPr/>
          <p:nvPr/>
        </p:nvSpPr>
        <p:spPr>
          <a:xfrm>
            <a:off x="6436189" y="1594846"/>
            <a:ext cx="94760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585058" y="1696438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/>
                </a:solidFill>
              </a:rPr>
              <a:t>json</a:t>
            </a:r>
            <a:r>
              <a:rPr lang="zh-CN" altLang="en-US" sz="1000" dirty="0" smtClean="0">
                <a:solidFill>
                  <a:schemeClr val="accent1"/>
                </a:solidFill>
              </a:rPr>
              <a:t>类型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32" name="菱形 31"/>
          <p:cNvSpPr/>
          <p:nvPr/>
        </p:nvSpPr>
        <p:spPr>
          <a:xfrm>
            <a:off x="6453051" y="2788460"/>
            <a:ext cx="94760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601920" y="2890052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基本</a:t>
            </a:r>
            <a:r>
              <a:rPr lang="zh-CN" altLang="en-US" sz="1000" dirty="0" smtClean="0">
                <a:solidFill>
                  <a:schemeClr val="accent1"/>
                </a:solidFill>
              </a:rPr>
              <a:t>类型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7396858" y="3019686"/>
            <a:ext cx="2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638178" y="2896575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打印</a:t>
            </a:r>
          </a:p>
        </p:txBody>
      </p:sp>
      <p:cxnSp>
        <p:nvCxnSpPr>
          <p:cNvPr id="37" name="直接箭头连接符 36"/>
          <p:cNvCxnSpPr>
            <a:endCxn id="28" idx="1"/>
          </p:cNvCxnSpPr>
          <p:nvPr/>
        </p:nvCxnSpPr>
        <p:spPr>
          <a:xfrm flipV="1">
            <a:off x="5999128" y="1824532"/>
            <a:ext cx="437061" cy="56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6" idx="1"/>
          </p:cNvCxnSpPr>
          <p:nvPr/>
        </p:nvCxnSpPr>
        <p:spPr>
          <a:xfrm flipV="1">
            <a:off x="6005921" y="2395463"/>
            <a:ext cx="473256" cy="1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2" idx="1"/>
          </p:cNvCxnSpPr>
          <p:nvPr/>
        </p:nvCxnSpPr>
        <p:spPr>
          <a:xfrm>
            <a:off x="5969726" y="2403353"/>
            <a:ext cx="483325" cy="61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/>
          <p:nvPr/>
        </p:nvCxnSpPr>
        <p:spPr>
          <a:xfrm rot="10800000" flipV="1">
            <a:off x="4524126" y="2403353"/>
            <a:ext cx="2902657" cy="1569446"/>
          </a:xfrm>
          <a:prstGeom prst="bentConnector3">
            <a:avLst>
              <a:gd name="adj1" fmla="val -71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4524929" y="3952359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8" idx="0"/>
            <a:endCxn id="14" idx="0"/>
          </p:cNvCxnSpPr>
          <p:nvPr/>
        </p:nvCxnSpPr>
        <p:spPr>
          <a:xfrm rot="16200000" flipH="1" flipV="1">
            <a:off x="5721226" y="784714"/>
            <a:ext cx="378635" cy="1998897"/>
          </a:xfrm>
          <a:prstGeom prst="bentConnector3">
            <a:avLst>
              <a:gd name="adj1" fmla="val -5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594074" y="6013279"/>
            <a:ext cx="3246658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666459" y="6079579"/>
            <a:ext cx="2766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1"/>
                </a:solidFill>
              </a:rPr>
              <a:t>Object keyvalueHandle(Object a_val, String name)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94074" y="5582205"/>
            <a:ext cx="3246658" cy="4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2711641" y="5609316"/>
            <a:ext cx="324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单个元素返回值和打印里层</a:t>
            </a:r>
            <a:endParaRPr lang="zh-CN" altLang="en-US" dirty="0"/>
          </a:p>
        </p:txBody>
      </p:sp>
      <p:cxnSp>
        <p:nvCxnSpPr>
          <p:cNvPr id="61" name="肘形连接符 60"/>
          <p:cNvCxnSpPr>
            <a:stCxn id="22" idx="2"/>
            <a:endCxn id="59" idx="0"/>
          </p:cNvCxnSpPr>
          <p:nvPr/>
        </p:nvCxnSpPr>
        <p:spPr>
          <a:xfrm rot="5400000">
            <a:off x="4344870" y="5170723"/>
            <a:ext cx="428694" cy="4484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845112" y="5229005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遍历</a:t>
            </a:r>
          </a:p>
        </p:txBody>
      </p:sp>
      <p:sp>
        <p:nvSpPr>
          <p:cNvPr id="67" name="菱形 66"/>
          <p:cNvSpPr/>
          <p:nvPr/>
        </p:nvSpPr>
        <p:spPr>
          <a:xfrm>
            <a:off x="6762206" y="5570833"/>
            <a:ext cx="94760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6884949" y="5672425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/>
                </a:solidFill>
              </a:rPr>
              <a:t>array</a:t>
            </a:r>
            <a:r>
              <a:rPr lang="zh-CN" altLang="en-US" sz="1000" dirty="0" smtClean="0">
                <a:solidFill>
                  <a:schemeClr val="accent1"/>
                </a:solidFill>
              </a:rPr>
              <a:t>类型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69" name="菱形 68"/>
          <p:cNvSpPr/>
          <p:nvPr/>
        </p:nvSpPr>
        <p:spPr>
          <a:xfrm>
            <a:off x="6719218" y="4999902"/>
            <a:ext cx="94760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6868087" y="5101494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/>
                </a:solidFill>
              </a:rPr>
              <a:t>json</a:t>
            </a:r>
            <a:r>
              <a:rPr lang="zh-CN" altLang="en-US" sz="1000" dirty="0" smtClean="0">
                <a:solidFill>
                  <a:schemeClr val="accent1"/>
                </a:solidFill>
              </a:rPr>
              <a:t>类型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71" name="菱形 70"/>
          <p:cNvSpPr/>
          <p:nvPr/>
        </p:nvSpPr>
        <p:spPr>
          <a:xfrm>
            <a:off x="6736080" y="6193516"/>
            <a:ext cx="94760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6884949" y="6295108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基本</a:t>
            </a:r>
            <a:r>
              <a:rPr lang="zh-CN" altLang="en-US" sz="1000" dirty="0" smtClean="0">
                <a:solidFill>
                  <a:schemeClr val="accent1"/>
                </a:solidFill>
              </a:rPr>
              <a:t>类型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7679887" y="6424742"/>
            <a:ext cx="2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endCxn id="69" idx="1"/>
          </p:cNvCxnSpPr>
          <p:nvPr/>
        </p:nvCxnSpPr>
        <p:spPr>
          <a:xfrm flipV="1">
            <a:off x="5828213" y="5229588"/>
            <a:ext cx="891005" cy="74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67" idx="1"/>
          </p:cNvCxnSpPr>
          <p:nvPr/>
        </p:nvCxnSpPr>
        <p:spPr>
          <a:xfrm flipV="1">
            <a:off x="5751332" y="5800519"/>
            <a:ext cx="1010874" cy="17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71" idx="1"/>
          </p:cNvCxnSpPr>
          <p:nvPr/>
        </p:nvCxnSpPr>
        <p:spPr>
          <a:xfrm>
            <a:off x="5848530" y="5978648"/>
            <a:ext cx="887550" cy="44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731041" y="6118850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打印</a:t>
            </a:r>
          </a:p>
        </p:txBody>
      </p:sp>
      <p:cxnSp>
        <p:nvCxnSpPr>
          <p:cNvPr id="82" name="肘形连接符 81"/>
          <p:cNvCxnSpPr>
            <a:endCxn id="25" idx="3"/>
          </p:cNvCxnSpPr>
          <p:nvPr/>
        </p:nvCxnSpPr>
        <p:spPr>
          <a:xfrm rot="10800000">
            <a:off x="6406792" y="4557363"/>
            <a:ext cx="1303020" cy="1243157"/>
          </a:xfrm>
          <a:prstGeom prst="bentConnector3">
            <a:avLst>
              <a:gd name="adj1" fmla="val -46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endCxn id="14" idx="0"/>
          </p:cNvCxnSpPr>
          <p:nvPr/>
        </p:nvCxnSpPr>
        <p:spPr>
          <a:xfrm rot="16200000" flipV="1">
            <a:off x="4667729" y="2216847"/>
            <a:ext cx="3255524" cy="2768792"/>
          </a:xfrm>
          <a:prstGeom prst="bentConnector3">
            <a:avLst>
              <a:gd name="adj1" fmla="val 117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>
            <a:off x="2594074" y="4776659"/>
            <a:ext cx="566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2456092" y="4545381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打印</a:t>
            </a:r>
          </a:p>
        </p:txBody>
      </p:sp>
    </p:spTree>
    <p:extLst>
      <p:ext uri="{BB962C8B-B14F-4D97-AF65-F5344CB8AC3E}">
        <p14:creationId xmlns:p14="http://schemas.microsoft.com/office/powerpoint/2010/main" val="230867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小程序</a:t>
            </a:r>
            <a:r>
              <a:rPr lang="zh-CN" altLang="en-US" sz="3200" dirty="0" smtClean="0"/>
              <a:t>二手房架构图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8917" y="1358538"/>
            <a:ext cx="5839083" cy="979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18917" y="2529839"/>
            <a:ext cx="5839083" cy="1403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18915" y="4137052"/>
            <a:ext cx="5839085" cy="6744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18915" y="5068389"/>
            <a:ext cx="5839085" cy="979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082729" y="1384663"/>
            <a:ext cx="663545" cy="953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218210" y="5199299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4266" y="5271143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底层服务</a:t>
            </a:r>
            <a:endParaRPr lang="zh-CN" altLang="en-US" sz="1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99790" y="4351158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缓存层</a:t>
            </a:r>
            <a:endParaRPr lang="zh-CN" altLang="en-US" sz="1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103328" y="297467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业务聚合层</a:t>
            </a:r>
            <a:endParaRPr lang="zh-CN" altLang="en-US" sz="1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84266" y="1716776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应用层</a:t>
            </a:r>
            <a:endParaRPr lang="zh-CN" altLang="en-US" sz="1000" dirty="0"/>
          </a:p>
        </p:txBody>
      </p:sp>
      <p:sp>
        <p:nvSpPr>
          <p:cNvPr id="21" name="圆角矩形 20"/>
          <p:cNvSpPr/>
          <p:nvPr/>
        </p:nvSpPr>
        <p:spPr>
          <a:xfrm>
            <a:off x="3135091" y="1545023"/>
            <a:ext cx="1606732" cy="60674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269087" y="1655220"/>
            <a:ext cx="133882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微信小程序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846879" y="3281048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1349236" y="4247217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5833156" y="2798106"/>
            <a:ext cx="684000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2830692" y="2790081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090989" y="2529839"/>
            <a:ext cx="635935" cy="351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048743" y="288692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小区列表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934551" y="289103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消息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061993" y="338283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小区详情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5853694" y="3303631"/>
            <a:ext cx="648000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5920818" y="3404401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收藏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91731" y="4351158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</a:rPr>
              <a:t>memcached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260035" y="4255365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3672438" y="4351158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内存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5398817" y="4263359"/>
            <a:ext cx="727295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553375" y="435348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磁盘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1451267" y="522378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cmcpc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2457007" y="5205831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>
            <a:off x="3673545" y="5612444"/>
            <a:ext cx="693054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5638074" y="5220554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4370981" y="5217812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3728203" y="5192666"/>
            <a:ext cx="552198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1218209" y="5602408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2421995" y="5608602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1213307" y="5623361"/>
            <a:ext cx="1268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安居</a:t>
            </a:r>
            <a:r>
              <a:rPr lang="zh-CN" altLang="en-US" sz="1000" dirty="0" smtClean="0">
                <a:solidFill>
                  <a:schemeClr val="bg1"/>
                </a:solidFill>
              </a:rPr>
              <a:t>客经纪人接口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594420" y="5242380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xiaoquapi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840200" y="5231475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ses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2537714" y="5633205"/>
            <a:ext cx="1115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xiaoqudetail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612895" y="5235221"/>
            <a:ext cx="1146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cmcslogic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821125" y="563455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imc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821765" y="524266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unitydict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4459373" y="5633643"/>
            <a:ext cx="1373677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4490390" y="5656401"/>
            <a:ext cx="1438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fangcaptureprotection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5940263" y="5637987"/>
            <a:ext cx="78667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6032309" y="568428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brokerlist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7281388" y="1701779"/>
            <a:ext cx="338554" cy="6918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防爬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7185674" y="2747292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7259874" y="2968626"/>
            <a:ext cx="338554" cy="6777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日志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7179992" y="3851273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239679" y="4055121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监控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7186904" y="4962129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7248352" y="5167688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容灾</a:t>
            </a:r>
          </a:p>
        </p:txBody>
      </p:sp>
      <p:sp>
        <p:nvSpPr>
          <p:cNvPr id="104" name="圆角矩形 103"/>
          <p:cNvSpPr/>
          <p:nvPr/>
        </p:nvSpPr>
        <p:spPr>
          <a:xfrm>
            <a:off x="1379480" y="3289755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1363293" y="2798788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/>
          <p:cNvSpPr txBox="1"/>
          <p:nvPr/>
        </p:nvSpPr>
        <p:spPr>
          <a:xfrm>
            <a:off x="1581344" y="289563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二手房列表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594594" y="339154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二手房详情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318628" y="3302818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圆角矩形 109"/>
          <p:cNvSpPr/>
          <p:nvPr/>
        </p:nvSpPr>
        <p:spPr>
          <a:xfrm>
            <a:off x="4302441" y="2811851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4520492" y="290869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经纪人列表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4533742" y="340460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经纪人店铺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8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菱形 114"/>
          <p:cNvSpPr/>
          <p:nvPr/>
        </p:nvSpPr>
        <p:spPr>
          <a:xfrm>
            <a:off x="4523016" y="1927865"/>
            <a:ext cx="204868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551715" y="235131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5251269" y="496389"/>
            <a:ext cx="600892" cy="66620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2438" y="646611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防爬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43750" y="1371600"/>
            <a:ext cx="1240971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16136" y="1464025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解析并封装参数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5259976" y="2503720"/>
            <a:ext cx="600892" cy="66620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391158" y="2653942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首页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61016" y="3339745"/>
            <a:ext cx="1435280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861016" y="3341671"/>
            <a:ext cx="152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查安选视频、只安选、</a:t>
            </a:r>
            <a:endParaRPr lang="en-US" altLang="zh-CN" sz="1000" dirty="0" smtClean="0">
              <a:solidFill>
                <a:schemeClr val="accent1"/>
              </a:solidFill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</a:rPr>
              <a:t>只视频、普通房源数量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56660" y="3923224"/>
            <a:ext cx="1435280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868088" y="4002094"/>
            <a:ext cx="1526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计算当前页所在类别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59527" y="4572013"/>
            <a:ext cx="72553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870955" y="4676505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安选视频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47950" y="4567657"/>
            <a:ext cx="72553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937756" y="4672149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只安选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56485" y="4570017"/>
            <a:ext cx="72553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756485" y="4668985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普通房源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97187" y="4563301"/>
            <a:ext cx="72553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900056" y="4667793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只</a:t>
            </a:r>
            <a:r>
              <a:rPr lang="zh-CN" altLang="en-US" sz="1000" dirty="0" smtClean="0">
                <a:solidFill>
                  <a:schemeClr val="accent1"/>
                </a:solidFill>
              </a:rPr>
              <a:t>视频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8" name="菱形 27"/>
          <p:cNvSpPr/>
          <p:nvPr/>
        </p:nvSpPr>
        <p:spPr>
          <a:xfrm>
            <a:off x="3967857" y="5299178"/>
            <a:ext cx="469737" cy="51598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041328" y="5379727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足够</a:t>
            </a:r>
          </a:p>
        </p:txBody>
      </p:sp>
      <p:sp>
        <p:nvSpPr>
          <p:cNvPr id="30" name="菱形 29"/>
          <p:cNvSpPr/>
          <p:nvPr/>
        </p:nvSpPr>
        <p:spPr>
          <a:xfrm>
            <a:off x="4969345" y="5307885"/>
            <a:ext cx="469737" cy="51598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042816" y="5388434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足够</a:t>
            </a:r>
          </a:p>
        </p:txBody>
      </p:sp>
      <p:sp>
        <p:nvSpPr>
          <p:cNvPr id="32" name="菱形 31"/>
          <p:cNvSpPr/>
          <p:nvPr/>
        </p:nvSpPr>
        <p:spPr>
          <a:xfrm>
            <a:off x="5922932" y="5294822"/>
            <a:ext cx="469737" cy="51598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996403" y="5375371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足够</a:t>
            </a:r>
          </a:p>
        </p:txBody>
      </p:sp>
      <p:sp>
        <p:nvSpPr>
          <p:cNvPr id="34" name="菱形 33"/>
          <p:cNvSpPr/>
          <p:nvPr/>
        </p:nvSpPr>
        <p:spPr>
          <a:xfrm>
            <a:off x="6863463" y="5294822"/>
            <a:ext cx="469737" cy="51598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936934" y="5375371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足够</a:t>
            </a:r>
          </a:p>
        </p:txBody>
      </p:sp>
      <p:cxnSp>
        <p:nvCxnSpPr>
          <p:cNvPr id="37" name="肘形连接符 36"/>
          <p:cNvCxnSpPr>
            <a:stCxn id="28" idx="3"/>
          </p:cNvCxnSpPr>
          <p:nvPr/>
        </p:nvCxnSpPr>
        <p:spPr>
          <a:xfrm flipV="1">
            <a:off x="4437594" y="4441373"/>
            <a:ext cx="237274" cy="11157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endCxn id="22" idx="0"/>
          </p:cNvCxnSpPr>
          <p:nvPr/>
        </p:nvCxnSpPr>
        <p:spPr>
          <a:xfrm>
            <a:off x="4674868" y="4441373"/>
            <a:ext cx="535850" cy="126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/>
          <p:nvPr/>
        </p:nvCxnSpPr>
        <p:spPr>
          <a:xfrm flipV="1">
            <a:off x="5439081" y="4450080"/>
            <a:ext cx="237274" cy="11157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/>
          <p:nvPr/>
        </p:nvCxnSpPr>
        <p:spPr>
          <a:xfrm>
            <a:off x="5676355" y="4450080"/>
            <a:ext cx="535850" cy="126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/>
          <p:nvPr/>
        </p:nvCxnSpPr>
        <p:spPr>
          <a:xfrm flipV="1">
            <a:off x="6379607" y="4423954"/>
            <a:ext cx="237274" cy="11157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>
            <a:off x="6616881" y="4423954"/>
            <a:ext cx="535850" cy="126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6" idx="1"/>
            <a:endCxn id="18" idx="0"/>
          </p:cNvCxnSpPr>
          <p:nvPr/>
        </p:nvCxnSpPr>
        <p:spPr>
          <a:xfrm rot="10800000" flipV="1">
            <a:off x="4222296" y="4125205"/>
            <a:ext cx="634365" cy="446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6" idx="2"/>
            <a:endCxn id="22" idx="0"/>
          </p:cNvCxnSpPr>
          <p:nvPr/>
        </p:nvCxnSpPr>
        <p:spPr>
          <a:xfrm rot="5400000">
            <a:off x="5272274" y="4265631"/>
            <a:ext cx="240470" cy="3635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747653" y="4308085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6290304" y="4125204"/>
            <a:ext cx="10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7298304" y="4125204"/>
            <a:ext cx="0" cy="44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18" idx="2"/>
            <a:endCxn id="28" idx="0"/>
          </p:cNvCxnSpPr>
          <p:nvPr/>
        </p:nvCxnSpPr>
        <p:spPr>
          <a:xfrm flipH="1">
            <a:off x="4202726" y="4975976"/>
            <a:ext cx="19569" cy="32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22" idx="2"/>
            <a:endCxn id="30" idx="0"/>
          </p:cNvCxnSpPr>
          <p:nvPr/>
        </p:nvCxnSpPr>
        <p:spPr>
          <a:xfrm flipH="1">
            <a:off x="5204214" y="4971620"/>
            <a:ext cx="6504" cy="33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6" idx="2"/>
            <a:endCxn id="32" idx="0"/>
          </p:cNvCxnSpPr>
          <p:nvPr/>
        </p:nvCxnSpPr>
        <p:spPr>
          <a:xfrm flipH="1">
            <a:off x="6157801" y="4967264"/>
            <a:ext cx="2154" cy="32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4" idx="2"/>
            <a:endCxn id="34" idx="0"/>
          </p:cNvCxnSpPr>
          <p:nvPr/>
        </p:nvCxnSpPr>
        <p:spPr>
          <a:xfrm flipH="1">
            <a:off x="7098332" y="4973980"/>
            <a:ext cx="20921" cy="32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4913268" y="6056824"/>
            <a:ext cx="1240971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5024843" y="6149249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查房源实体列表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998717" y="2021378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查</a:t>
            </a:r>
            <a:r>
              <a:rPr lang="en-US" altLang="zh-CN" sz="1000" dirty="0" smtClean="0">
                <a:solidFill>
                  <a:schemeClr val="accent1"/>
                </a:solidFill>
              </a:rPr>
              <a:t>memcache</a:t>
            </a:r>
            <a:r>
              <a:rPr lang="zh-CN" altLang="en-US" sz="1000" dirty="0" smtClean="0">
                <a:solidFill>
                  <a:schemeClr val="accent1"/>
                </a:solidFill>
              </a:rPr>
              <a:t>缓存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>
            <a:off x="5547359" y="1145178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5556066" y="1780907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5564773" y="2377446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5577836" y="3174281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5564776" y="3127366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是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310745" y="3153489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104" name="肘形连接符 103"/>
          <p:cNvCxnSpPr/>
          <p:nvPr/>
        </p:nvCxnSpPr>
        <p:spPr>
          <a:xfrm rot="10800000" flipV="1">
            <a:off x="4598125" y="2846718"/>
            <a:ext cx="674914" cy="9720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endCxn id="16" idx="0"/>
          </p:cNvCxnSpPr>
          <p:nvPr/>
        </p:nvCxnSpPr>
        <p:spPr>
          <a:xfrm>
            <a:off x="4598124" y="3818719"/>
            <a:ext cx="976176" cy="104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5521234" y="1111327"/>
            <a:ext cx="722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通过</a:t>
            </a:r>
          </a:p>
        </p:txBody>
      </p:sp>
      <p:cxnSp>
        <p:nvCxnSpPr>
          <p:cNvPr id="113" name="肘形连接符 112"/>
          <p:cNvCxnSpPr>
            <a:stCxn id="8" idx="1"/>
          </p:cNvCxnSpPr>
          <p:nvPr/>
        </p:nvCxnSpPr>
        <p:spPr>
          <a:xfrm rot="10800000">
            <a:off x="4689565" y="235132"/>
            <a:ext cx="561704" cy="594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4746171" y="845714"/>
            <a:ext cx="722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拦截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5586546" y="2365364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无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118" name="肘形连接符 117"/>
          <p:cNvCxnSpPr>
            <a:stCxn id="115" idx="1"/>
          </p:cNvCxnSpPr>
          <p:nvPr/>
        </p:nvCxnSpPr>
        <p:spPr>
          <a:xfrm rot="10800000">
            <a:off x="3864968" y="235131"/>
            <a:ext cx="658049" cy="1922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4019007" y="1934287"/>
            <a:ext cx="35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有</a:t>
            </a:r>
          </a:p>
        </p:txBody>
      </p:sp>
      <p:cxnSp>
        <p:nvCxnSpPr>
          <p:cNvPr id="122" name="肘形连接符 121"/>
          <p:cNvCxnSpPr>
            <a:stCxn id="28" idx="2"/>
            <a:endCxn id="91" idx="0"/>
          </p:cNvCxnSpPr>
          <p:nvPr/>
        </p:nvCxnSpPr>
        <p:spPr>
          <a:xfrm rot="16200000" flipH="1">
            <a:off x="4747409" y="5270478"/>
            <a:ext cx="241663" cy="13310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肘形连接符 123"/>
          <p:cNvCxnSpPr>
            <a:stCxn id="30" idx="2"/>
            <a:endCxn id="91" idx="0"/>
          </p:cNvCxnSpPr>
          <p:nvPr/>
        </p:nvCxnSpPr>
        <p:spPr>
          <a:xfrm rot="16200000" flipH="1">
            <a:off x="5252506" y="5775576"/>
            <a:ext cx="232956" cy="3295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/>
          <p:cNvCxnSpPr>
            <a:stCxn id="32" idx="2"/>
            <a:endCxn id="91" idx="0"/>
          </p:cNvCxnSpPr>
          <p:nvPr/>
        </p:nvCxnSpPr>
        <p:spPr>
          <a:xfrm rot="5400000">
            <a:off x="5722769" y="5621791"/>
            <a:ext cx="246019" cy="6240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stCxn id="34" idx="2"/>
            <a:endCxn id="91" idx="0"/>
          </p:cNvCxnSpPr>
          <p:nvPr/>
        </p:nvCxnSpPr>
        <p:spPr>
          <a:xfrm rot="5400000">
            <a:off x="6193034" y="5151525"/>
            <a:ext cx="246019" cy="1564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5534297" y="6461773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68" name="矩形 6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9" name="矩形 6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71" name="图片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72" name="组合 71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73" name="燕尾形 72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燕尾形 73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燕尾形 75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4" name="矩形 83"/>
          <p:cNvSpPr/>
          <p:nvPr/>
        </p:nvSpPr>
        <p:spPr>
          <a:xfrm>
            <a:off x="587287" y="769909"/>
            <a:ext cx="2940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小程序二手房列表调用过程</a:t>
            </a:r>
            <a:endParaRPr lang="zh-CN" altLang="en-US" b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4384761" y="5265320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否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373184" y="5326279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否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6352900" y="5339342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否</a:t>
            </a:r>
          </a:p>
        </p:txBody>
      </p:sp>
      <p:cxnSp>
        <p:nvCxnSpPr>
          <p:cNvPr id="6" name="肘形连接符 5"/>
          <p:cNvCxnSpPr>
            <a:stCxn id="34" idx="3"/>
          </p:cNvCxnSpPr>
          <p:nvPr/>
        </p:nvCxnSpPr>
        <p:spPr>
          <a:xfrm flipH="1">
            <a:off x="5586546" y="5552814"/>
            <a:ext cx="1746654" cy="390786"/>
          </a:xfrm>
          <a:prstGeom prst="bentConnector3">
            <a:avLst>
              <a:gd name="adj1" fmla="val -130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7328586" y="5336629"/>
            <a:ext cx="822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>
            <a:off x="5586543" y="3731628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56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558549" y="963970"/>
            <a:ext cx="4127864" cy="262021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02782" y="2085700"/>
            <a:ext cx="1807029" cy="4093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4598138" y="1287777"/>
            <a:ext cx="204868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64042" y="1407416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小区参数值为整数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11489" y="2186836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热数据</a:t>
            </a:r>
            <a:r>
              <a:rPr lang="zh-CN" altLang="en-US" sz="1000" dirty="0" smtClean="0">
                <a:solidFill>
                  <a:schemeClr val="accent1"/>
                </a:solidFill>
              </a:rPr>
              <a:t>内存缓存工具取小区名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42119" y="2904306"/>
            <a:ext cx="1454331" cy="4093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924700" y="3005442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封装总价、厅室、面积</a:t>
            </a:r>
            <a:r>
              <a:rPr lang="en-US" altLang="zh-CN" sz="1000" dirty="0" smtClean="0">
                <a:solidFill>
                  <a:schemeClr val="accent1"/>
                </a:solidFill>
              </a:rPr>
              <a:t>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59237" y="5725886"/>
            <a:ext cx="1968141" cy="4093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767944" y="5827022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热数据</a:t>
            </a:r>
            <a:r>
              <a:rPr lang="zh-CN" altLang="en-US" sz="1000" dirty="0" smtClean="0">
                <a:solidFill>
                  <a:schemeClr val="accent1"/>
                </a:solidFill>
              </a:rPr>
              <a:t>内存缓存工具取地域</a:t>
            </a:r>
            <a:r>
              <a:rPr lang="en-US" altLang="zh-CN" sz="1000" dirty="0" smtClean="0">
                <a:solidFill>
                  <a:schemeClr val="accent1"/>
                </a:solidFill>
              </a:rPr>
              <a:t>-</a:t>
            </a:r>
            <a:r>
              <a:rPr lang="zh-CN" altLang="en-US" sz="1000" dirty="0" smtClean="0">
                <a:solidFill>
                  <a:schemeClr val="accent1"/>
                </a:solidFill>
              </a:rPr>
              <a:t>商圈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33407" y="3958038"/>
            <a:ext cx="1598029" cy="54429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59532" y="4075613"/>
            <a:ext cx="232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提小区</a:t>
            </a:r>
            <a:r>
              <a:rPr lang="en-US" altLang="zh-CN" sz="1000" dirty="0" smtClean="0">
                <a:solidFill>
                  <a:schemeClr val="accent1"/>
                </a:solidFill>
              </a:rPr>
              <a:t>id</a:t>
            </a:r>
            <a:r>
              <a:rPr lang="zh-CN" altLang="en-US" sz="1000" dirty="0">
                <a:solidFill>
                  <a:schemeClr val="accent1"/>
                </a:solidFill>
              </a:rPr>
              <a:t>查</a:t>
            </a:r>
            <a:r>
              <a:rPr lang="zh-CN" altLang="en-US" sz="1000" dirty="0" smtClean="0">
                <a:solidFill>
                  <a:schemeClr val="accent1"/>
                </a:solidFill>
              </a:rPr>
              <a:t>小区附近地铁、</a:t>
            </a:r>
            <a:endParaRPr lang="en-US" altLang="zh-CN" sz="1000" dirty="0" smtClean="0">
              <a:solidFill>
                <a:schemeClr val="accent1"/>
              </a:solidFill>
            </a:endParaRPr>
          </a:p>
          <a:p>
            <a:r>
              <a:rPr lang="en-US" altLang="zh-CN" sz="1000" dirty="0" smtClean="0">
                <a:solidFill>
                  <a:schemeClr val="accent1"/>
                </a:solidFill>
              </a:rPr>
              <a:t>         </a:t>
            </a:r>
            <a:r>
              <a:rPr lang="zh-CN" altLang="en-US" sz="1000" dirty="0" smtClean="0">
                <a:solidFill>
                  <a:schemeClr val="accent1"/>
                </a:solidFill>
              </a:rPr>
              <a:t>计算离我距离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4685225" y="4967155"/>
            <a:ext cx="204868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146774" y="5081442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无附近地铁的小区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630101" y="1747054"/>
            <a:ext cx="0" cy="35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625745" y="2513412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634452" y="3318954"/>
            <a:ext cx="0" cy="64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725893" y="4507674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721537" y="5404659"/>
            <a:ext cx="0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5" idx="1"/>
            <a:endCxn id="8" idx="1"/>
          </p:cNvCxnSpPr>
          <p:nvPr/>
        </p:nvCxnSpPr>
        <p:spPr>
          <a:xfrm rot="10800000" flipH="1" flipV="1">
            <a:off x="4598138" y="1517463"/>
            <a:ext cx="326562" cy="1611090"/>
          </a:xfrm>
          <a:prstGeom prst="bentConnector3">
            <a:avLst>
              <a:gd name="adj1" fmla="val -70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320946" y="1781887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是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101744" y="2186837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29804" y="5461268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是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31" name="燕尾形 30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燕尾形 31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直接箭头连接符 33"/>
          <p:cNvCxnSpPr/>
          <p:nvPr/>
        </p:nvCxnSpPr>
        <p:spPr>
          <a:xfrm>
            <a:off x="5708474" y="6136178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673645" y="6214561"/>
            <a:ext cx="17983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封装</a:t>
            </a:r>
            <a:r>
              <a:rPr lang="zh-CN" altLang="en-US" sz="1000" dirty="0">
                <a:solidFill>
                  <a:schemeClr val="accent1"/>
                </a:solidFill>
              </a:rPr>
              <a:t>完成，</a:t>
            </a:r>
            <a:r>
              <a:rPr lang="zh-CN" altLang="en-US" sz="1000" dirty="0" smtClean="0">
                <a:solidFill>
                  <a:schemeClr val="accent1"/>
                </a:solidFill>
              </a:rPr>
              <a:t>缓存，返回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37" name="矩形 36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8" name="矩形 37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9" name="矩形 38"/>
          <p:cNvSpPr/>
          <p:nvPr/>
        </p:nvSpPr>
        <p:spPr>
          <a:xfrm>
            <a:off x="587287" y="769909"/>
            <a:ext cx="2940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小程序二手房列表调用过程</a:t>
            </a:r>
            <a:endParaRPr lang="zh-CN" altLang="en-US" b="1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5630096" y="636712"/>
            <a:ext cx="0" cy="64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393484" y="4908271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否</a:t>
            </a:r>
          </a:p>
        </p:txBody>
      </p:sp>
      <p:cxnSp>
        <p:nvCxnSpPr>
          <p:cNvPr id="48" name="肘形连接符 47"/>
          <p:cNvCxnSpPr>
            <a:stCxn id="14" idx="1"/>
          </p:cNvCxnSpPr>
          <p:nvPr/>
        </p:nvCxnSpPr>
        <p:spPr>
          <a:xfrm rot="10800000" flipH="1" flipV="1">
            <a:off x="4685224" y="5196840"/>
            <a:ext cx="1023249" cy="1407337"/>
          </a:xfrm>
          <a:prstGeom prst="bentConnector4">
            <a:avLst>
              <a:gd name="adj1" fmla="val -22341"/>
              <a:gd name="adj2" fmla="val 81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5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09087628"/>
              </p:ext>
            </p:extLst>
          </p:nvPr>
        </p:nvGraphicFramePr>
        <p:xfrm>
          <a:off x="1706880" y="2129245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706880" y="2299063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背景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973977" y="2299063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列表中一房源，查小区名</a:t>
            </a:r>
            <a:r>
              <a:rPr lang="en-US" altLang="zh-CN" dirty="0" smtClean="0"/>
              <a:t>memcache</a:t>
            </a:r>
            <a:r>
              <a:rPr lang="zh-CN" altLang="en-US" dirty="0" smtClean="0"/>
              <a:t>则</a:t>
            </a:r>
            <a:r>
              <a:rPr lang="en-US" altLang="zh-CN" dirty="0" smtClean="0"/>
              <a:t>4ms</a:t>
            </a:r>
            <a:r>
              <a:rPr lang="zh-CN" altLang="en-US" dirty="0" smtClean="0"/>
              <a:t>，接口则</a:t>
            </a:r>
            <a:r>
              <a:rPr lang="en-US" altLang="zh-CN" dirty="0" smtClean="0"/>
              <a:t>30ms</a:t>
            </a:r>
            <a:r>
              <a:rPr lang="zh-CN" altLang="en-US" dirty="0" smtClean="0"/>
              <a:t>，累计则</a:t>
            </a:r>
            <a:r>
              <a:rPr lang="en-US" altLang="zh-CN" dirty="0" smtClean="0"/>
              <a:t>&gt;40ms</a:t>
            </a:r>
            <a:endParaRPr lang="zh-CN" altLang="en-US" dirty="0"/>
          </a:p>
        </p:txBody>
      </p:sp>
      <p:graphicFrame>
        <p:nvGraphicFramePr>
          <p:cNvPr id="56" name="图示 55"/>
          <p:cNvGraphicFramePr/>
          <p:nvPr>
            <p:extLst>
              <p:ext uri="{D42A27DB-BD31-4B8C-83A1-F6EECF244321}">
                <p14:modId xmlns:p14="http://schemas.microsoft.com/office/powerpoint/2010/main" val="2475094166"/>
              </p:ext>
            </p:extLst>
          </p:nvPr>
        </p:nvGraphicFramePr>
        <p:xfrm>
          <a:off x="1706880" y="3335772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1728650" y="350955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728650" y="3522618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观点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956558" y="3405055"/>
            <a:ext cx="3927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小区数量</a:t>
            </a:r>
            <a:r>
              <a:rPr lang="en-US" altLang="zh-CN" dirty="0" smtClean="0"/>
              <a:t>40w, </a:t>
            </a:r>
            <a:r>
              <a:rPr lang="zh-CN" altLang="en-US" dirty="0" smtClean="0"/>
              <a:t>查询活跃的小区应该集中在其中一部分，将这一部分缓存在内存中，占用几百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，查询应</a:t>
            </a:r>
            <a:r>
              <a:rPr lang="en-US" altLang="zh-CN" dirty="0" smtClean="0"/>
              <a:t>&lt;1ms</a:t>
            </a:r>
            <a:endParaRPr lang="zh-CN" altLang="en-US" dirty="0"/>
          </a:p>
        </p:txBody>
      </p:sp>
      <p:graphicFrame>
        <p:nvGraphicFramePr>
          <p:cNvPr id="61" name="图示 60"/>
          <p:cNvGraphicFramePr/>
          <p:nvPr>
            <p:extLst>
              <p:ext uri="{D42A27DB-BD31-4B8C-83A1-F6EECF244321}">
                <p14:modId xmlns:p14="http://schemas.microsoft.com/office/powerpoint/2010/main" val="680364963"/>
              </p:ext>
            </p:extLst>
          </p:nvPr>
        </p:nvGraphicFramePr>
        <p:xfrm>
          <a:off x="1676398" y="4676890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62" name="文本框 61"/>
          <p:cNvSpPr txBox="1"/>
          <p:nvPr/>
        </p:nvSpPr>
        <p:spPr>
          <a:xfrm>
            <a:off x="1698168" y="4850674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698168" y="486373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2926075" y="4746173"/>
            <a:ext cx="449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热数据走内存</a:t>
            </a:r>
            <a:r>
              <a:rPr lang="en-US" altLang="zh-CN" dirty="0" smtClean="0"/>
              <a:t>-</a:t>
            </a:r>
            <a:r>
              <a:rPr lang="zh-CN" altLang="en-US" dirty="0" smtClean="0"/>
              <a:t>接口；其他走</a:t>
            </a:r>
            <a:r>
              <a:rPr lang="en-US" altLang="zh-CN" dirty="0" smtClean="0"/>
              <a:t>memc-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热数据根据单位时间内访问量动态调整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定期更新热数据，如凌晨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86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图示 4"/>
          <p:cNvGraphicFramePr/>
          <p:nvPr/>
        </p:nvGraphicFramePr>
        <p:xfrm>
          <a:off x="1706880" y="2129245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706880" y="2299063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范围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973977" y="2299063"/>
            <a:ext cx="380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总体数据量几十万级别、使用比较频繁的</a:t>
            </a:r>
            <a:r>
              <a:rPr lang="en-US" altLang="zh-CN" dirty="0" smtClean="0"/>
              <a:t>scf/http</a:t>
            </a:r>
            <a:r>
              <a:rPr lang="zh-CN" altLang="en-US" dirty="0" smtClean="0"/>
              <a:t>调用、调用参数简单</a:t>
            </a:r>
            <a:endParaRPr lang="en-US" altLang="zh-CN" dirty="0" smtClean="0"/>
          </a:p>
          <a:p>
            <a:r>
              <a:rPr lang="zh-CN" altLang="en-US" dirty="0" smtClean="0"/>
              <a:t>且集中为某一部分参数值的调用</a:t>
            </a:r>
            <a:endParaRPr lang="en-US" altLang="zh-CN" dirty="0" smtClean="0"/>
          </a:p>
        </p:txBody>
      </p:sp>
      <p:graphicFrame>
        <p:nvGraphicFramePr>
          <p:cNvPr id="56" name="图示 55"/>
          <p:cNvGraphicFramePr/>
          <p:nvPr/>
        </p:nvGraphicFramePr>
        <p:xfrm>
          <a:off x="1706880" y="3335772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1728650" y="350955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728650" y="3522618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特点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956557" y="3405055"/>
            <a:ext cx="4188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高性能，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条缓存在</a:t>
            </a:r>
            <a:r>
              <a:rPr lang="en-US" altLang="zh-CN" dirty="0" smtClean="0"/>
              <a:t>0.1ms</a:t>
            </a:r>
            <a:r>
              <a:rPr lang="zh-CN" altLang="en-US" dirty="0" smtClean="0"/>
              <a:t>内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易使用，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对象和配置启动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热点数据自动调整，策略可自定义</a:t>
            </a:r>
            <a:endParaRPr lang="zh-CN" altLang="en-US" dirty="0"/>
          </a:p>
        </p:txBody>
      </p:sp>
      <p:graphicFrame>
        <p:nvGraphicFramePr>
          <p:cNvPr id="61" name="图示 60"/>
          <p:cNvGraphicFramePr/>
          <p:nvPr/>
        </p:nvGraphicFramePr>
        <p:xfrm>
          <a:off x="1676398" y="4676890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62" name="文本框 61"/>
          <p:cNvSpPr txBox="1"/>
          <p:nvPr/>
        </p:nvSpPr>
        <p:spPr>
          <a:xfrm>
            <a:off x="1698168" y="4850674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698168" y="486373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案例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2926075" y="4746173"/>
            <a:ext cx="449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程序二手房列表页 查询房源小区名、地域</a:t>
            </a:r>
            <a:r>
              <a:rPr lang="en-US" altLang="zh-CN" dirty="0" smtClean="0"/>
              <a:t>-</a:t>
            </a:r>
            <a:r>
              <a:rPr lang="zh-CN" altLang="en-US" dirty="0" smtClean="0"/>
              <a:t>商圈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95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>
            <a:off x="3331032" y="5833471"/>
            <a:ext cx="1867985" cy="737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600999" y="5646233"/>
            <a:ext cx="1867985" cy="737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类图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043645" y="2952212"/>
            <a:ext cx="4310743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043644" y="3409411"/>
            <a:ext cx="4310744" cy="10123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48146" y="3095903"/>
            <a:ext cx="632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AbstractHotDataCache&lt;K, T, E extends AbstractCacheEntity&lt;T&gt;&gt;</a:t>
            </a:r>
            <a:endParaRPr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3196044" y="3499512"/>
            <a:ext cx="5929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 smtClean="0"/>
              <a:t>scheduledTaskByVisitTime(final </a:t>
            </a:r>
            <a:r>
              <a:rPr lang="en-US" altLang="zh-CN" sz="1200" dirty="0"/>
              <a:t>IGetValByKey&lt;K, T&gt; source</a:t>
            </a:r>
            <a:r>
              <a:rPr lang="en-US" altLang="zh-CN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cleanCache()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getData(K key)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/>
              <a:t>configAndStartClean(CacheConfig config)</a:t>
            </a:r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3880759" y="5285445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880758" y="5742645"/>
            <a:ext cx="181465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940630" y="5377549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PuHotDataCache&lt;K, T&gt;</a:t>
            </a:r>
            <a:endParaRPr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940633" y="5834747"/>
            <a:ext cx="2002972" cy="276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 getMapSize</a:t>
            </a:r>
            <a:r>
              <a:rPr lang="en-US" altLang="zh-CN" sz="1200" dirty="0"/>
              <a:t>()</a:t>
            </a:r>
            <a:endParaRPr lang="zh-CN" altLang="en-US" sz="1200" dirty="0"/>
          </a:p>
        </p:txBody>
      </p:sp>
      <p:sp>
        <p:nvSpPr>
          <p:cNvPr id="18" name="等腰三角形 17"/>
          <p:cNvSpPr/>
          <p:nvPr/>
        </p:nvSpPr>
        <p:spPr>
          <a:xfrm>
            <a:off x="5107579" y="4460914"/>
            <a:ext cx="261258" cy="1266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>
            <a:stCxn id="26" idx="0"/>
            <a:endCxn id="18" idx="3"/>
          </p:cNvCxnSpPr>
          <p:nvPr/>
        </p:nvCxnSpPr>
        <p:spPr>
          <a:xfrm rot="5400000" flipH="1" flipV="1">
            <a:off x="4664186" y="4711424"/>
            <a:ext cx="697921" cy="4501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45824" y="1584299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45823" y="2041499"/>
            <a:ext cx="181465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05695" y="1676403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AbstractCacheEntity&lt;T&gt;</a:t>
            </a:r>
            <a:endParaRPr lang="zh-CN" altLang="en-US" sz="1200" dirty="0"/>
          </a:p>
        </p:txBody>
      </p:sp>
      <p:sp>
        <p:nvSpPr>
          <p:cNvPr id="38" name="文本框 37"/>
          <p:cNvSpPr txBox="1"/>
          <p:nvPr/>
        </p:nvSpPr>
        <p:spPr>
          <a:xfrm>
            <a:off x="905698" y="2133601"/>
            <a:ext cx="2002972" cy="276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 T data</a:t>
            </a:r>
            <a:endParaRPr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6131936" y="1606068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131935" y="2063267"/>
            <a:ext cx="1814652" cy="553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518380" y="1698172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CacheConfig</a:t>
            </a:r>
            <a:endParaRPr lang="zh-CN" altLang="en-US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6191810" y="2155370"/>
            <a:ext cx="2002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/>
              <a:t>l</a:t>
            </a:r>
            <a:r>
              <a:rPr lang="en-US" altLang="zh-CN" sz="1200" dirty="0" smtClean="0"/>
              <a:t>ong taskperiod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3623860" y="1593009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623859" y="2050209"/>
            <a:ext cx="181465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853550" y="1685113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IGetValByKey&lt;K, T&gt;</a:t>
            </a:r>
            <a:endParaRPr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3683734" y="2142311"/>
            <a:ext cx="2002972" cy="276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 T data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92032" y="3073364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92031" y="3530564"/>
            <a:ext cx="181465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12714" y="3165468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NoCallbackInterException</a:t>
            </a:r>
            <a:endParaRPr lang="zh-CN" altLang="en-US" sz="1200" dirty="0"/>
          </a:p>
        </p:txBody>
      </p:sp>
      <p:cxnSp>
        <p:nvCxnSpPr>
          <p:cNvPr id="32" name="直接连接符 31"/>
          <p:cNvCxnSpPr>
            <a:endCxn id="48" idx="2"/>
          </p:cNvCxnSpPr>
          <p:nvPr/>
        </p:nvCxnSpPr>
        <p:spPr>
          <a:xfrm flipV="1">
            <a:off x="1293223" y="3987764"/>
            <a:ext cx="106134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48" idx="2"/>
          </p:cNvCxnSpPr>
          <p:nvPr/>
        </p:nvCxnSpPr>
        <p:spPr>
          <a:xfrm flipH="1" flipV="1">
            <a:off x="1399357" y="3987764"/>
            <a:ext cx="128997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" idx="0"/>
            <a:endCxn id="36" idx="2"/>
          </p:cNvCxnSpPr>
          <p:nvPr/>
        </p:nvCxnSpPr>
        <p:spPr>
          <a:xfrm rot="16200000" flipV="1">
            <a:off x="3249327" y="1002522"/>
            <a:ext cx="453513" cy="3445868"/>
          </a:xfrm>
          <a:prstGeom prst="bentConnector3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1628505" y="2481178"/>
            <a:ext cx="106134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 flipV="1">
            <a:off x="1734639" y="2481178"/>
            <a:ext cx="128997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4476215" y="2507308"/>
            <a:ext cx="106134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 flipV="1">
            <a:off x="4582349" y="2507308"/>
            <a:ext cx="128997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582349" y="2507308"/>
            <a:ext cx="0" cy="216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2" idx="0"/>
            <a:endCxn id="42" idx="2"/>
          </p:cNvCxnSpPr>
          <p:nvPr/>
        </p:nvCxnSpPr>
        <p:spPr>
          <a:xfrm rot="5400000" flipH="1" flipV="1">
            <a:off x="6028568" y="1787485"/>
            <a:ext cx="335177" cy="1994279"/>
          </a:xfrm>
          <a:prstGeom prst="bentConnector3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7075730" y="2598746"/>
            <a:ext cx="106134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 flipV="1">
            <a:off x="7181864" y="2598746"/>
            <a:ext cx="128997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6313720" y="5281089"/>
            <a:ext cx="233417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6313720" y="5738289"/>
            <a:ext cx="233417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7019116" y="5373193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PHCacheTestTool</a:t>
            </a:r>
            <a:endParaRPr lang="zh-CN" altLang="en-US" sz="1200" dirty="0"/>
          </a:p>
        </p:txBody>
      </p:sp>
      <p:sp>
        <p:nvSpPr>
          <p:cNvPr id="80" name="文本框 79"/>
          <p:cNvSpPr txBox="1"/>
          <p:nvPr/>
        </p:nvSpPr>
        <p:spPr>
          <a:xfrm>
            <a:off x="6283233" y="5752014"/>
            <a:ext cx="241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-testCache(PuHotDataCache&lt;String</a:t>
            </a:r>
            <a:r>
              <a:rPr lang="en-US" altLang="zh-CN" sz="1200" dirty="0"/>
              <a:t>, T&gt; source)</a:t>
            </a:r>
            <a:endParaRPr lang="zh-CN" altLang="en-US" sz="1200" dirty="0"/>
          </a:p>
        </p:txBody>
      </p:sp>
      <p:cxnSp>
        <p:nvCxnSpPr>
          <p:cNvPr id="82" name="直接连接符 81"/>
          <p:cNvCxnSpPr>
            <a:stCxn id="77" idx="1"/>
          </p:cNvCxnSpPr>
          <p:nvPr/>
        </p:nvCxnSpPr>
        <p:spPr>
          <a:xfrm flipH="1">
            <a:off x="5686706" y="5509689"/>
            <a:ext cx="627014" cy="435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5695410" y="5373193"/>
            <a:ext cx="161115" cy="136496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H="1" flipV="1">
            <a:off x="5695410" y="5509689"/>
            <a:ext cx="161115" cy="140501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01038" y="4913804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01037" y="5371004"/>
            <a:ext cx="1814652" cy="492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1040669" y="5003905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CacheEntity</a:t>
            </a:r>
            <a:r>
              <a:rPr lang="en-US" altLang="zh-CN" sz="1200" dirty="0" smtClean="0"/>
              <a:t>&lt;T</a:t>
            </a:r>
            <a:r>
              <a:rPr lang="en-US" altLang="zh-CN" sz="1200" dirty="0"/>
              <a:t>&gt;</a:t>
            </a:r>
            <a:endParaRPr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776695" y="5371806"/>
            <a:ext cx="2002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 smtClean="0"/>
              <a:t>long </a:t>
            </a:r>
            <a:r>
              <a:rPr lang="en-US" altLang="zh-CN" sz="1200" dirty="0" err="1" smtClean="0"/>
              <a:t>firsTime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long </a:t>
            </a:r>
            <a:r>
              <a:rPr lang="en-US" altLang="zh-CN" sz="1200" dirty="0" err="1" smtClean="0"/>
              <a:t>visitCount</a:t>
            </a:r>
            <a:endParaRPr lang="zh-CN" altLang="en-US" sz="1200" dirty="0"/>
          </a:p>
        </p:txBody>
      </p:sp>
      <p:cxnSp>
        <p:nvCxnSpPr>
          <p:cNvPr id="13" name="肘形连接符 12"/>
          <p:cNvCxnSpPr>
            <a:stCxn id="48" idx="2"/>
          </p:cNvCxnSpPr>
          <p:nvPr/>
        </p:nvCxnSpPr>
        <p:spPr>
          <a:xfrm rot="16200000" flipH="1">
            <a:off x="2056806" y="3330314"/>
            <a:ext cx="616777" cy="1931675"/>
          </a:xfrm>
          <a:prstGeom prst="bentConnector2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26" idx="1"/>
          </p:cNvCxnSpPr>
          <p:nvPr/>
        </p:nvCxnSpPr>
        <p:spPr>
          <a:xfrm rot="16200000" flipH="1">
            <a:off x="3151143" y="4784428"/>
            <a:ext cx="909505" cy="549727"/>
          </a:xfrm>
          <a:prstGeom prst="bentConnector2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6" idx="1"/>
          </p:cNvCxnSpPr>
          <p:nvPr/>
        </p:nvCxnSpPr>
        <p:spPr>
          <a:xfrm rot="10800000">
            <a:off x="2515689" y="5120641"/>
            <a:ext cx="1365070" cy="3934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2515688" y="5003905"/>
            <a:ext cx="144787" cy="11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515688" y="5120641"/>
            <a:ext cx="144787" cy="11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等腰三角形 80"/>
          <p:cNvSpPr/>
          <p:nvPr/>
        </p:nvSpPr>
        <p:spPr>
          <a:xfrm>
            <a:off x="1014004" y="2507734"/>
            <a:ext cx="261258" cy="1266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肘形连接符 52"/>
          <p:cNvCxnSpPr>
            <a:stCxn id="55" idx="0"/>
          </p:cNvCxnSpPr>
          <p:nvPr/>
        </p:nvCxnSpPr>
        <p:spPr>
          <a:xfrm rot="16200000" flipV="1">
            <a:off x="799198" y="4104637"/>
            <a:ext cx="171987" cy="14463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/>
          <p:nvPr/>
        </p:nvCxnSpPr>
        <p:spPr>
          <a:xfrm rot="5400000" flipH="1" flipV="1">
            <a:off x="-244181" y="3357608"/>
            <a:ext cx="1800000" cy="972000"/>
          </a:xfrm>
          <a:prstGeom prst="bentConnector3">
            <a:avLst>
              <a:gd name="adj1" fmla="val 1015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endCxn id="81" idx="3"/>
          </p:cNvCxnSpPr>
          <p:nvPr/>
        </p:nvCxnSpPr>
        <p:spPr>
          <a:xfrm flipV="1">
            <a:off x="1141819" y="2634344"/>
            <a:ext cx="2814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30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3148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目录</a:t>
            </a:r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9040" y="186440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267094" y="2204134"/>
            <a:ext cx="619230" cy="654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391192" y="2383384"/>
            <a:ext cx="371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38" name="矩形 37"/>
          <p:cNvSpPr/>
          <p:nvPr/>
        </p:nvSpPr>
        <p:spPr>
          <a:xfrm>
            <a:off x="1267093" y="2860763"/>
            <a:ext cx="619230" cy="712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170470" y="2239786"/>
            <a:ext cx="6675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</a:t>
            </a:r>
            <a:r>
              <a:rPr lang="zh-CN" altLang="en-US" sz="3200" dirty="0" smtClean="0"/>
              <a:t>二手房大类页、经纪人详情页</a:t>
            </a:r>
          </a:p>
          <a:p>
            <a:endParaRPr lang="zh-CN" altLang="en-US" sz="3200" dirty="0"/>
          </a:p>
        </p:txBody>
      </p:sp>
      <p:sp>
        <p:nvSpPr>
          <p:cNvPr id="57" name="矩形 56"/>
          <p:cNvSpPr/>
          <p:nvPr/>
        </p:nvSpPr>
        <p:spPr>
          <a:xfrm>
            <a:off x="2170471" y="342417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小程序二手房</a:t>
            </a:r>
            <a:endParaRPr lang="zh-CN" altLang="en-US" sz="3200" dirty="0"/>
          </a:p>
        </p:txBody>
      </p:sp>
      <p:sp>
        <p:nvSpPr>
          <p:cNvPr id="60" name="矩形 59"/>
          <p:cNvSpPr/>
          <p:nvPr/>
        </p:nvSpPr>
        <p:spPr>
          <a:xfrm>
            <a:off x="2170471" y="4466101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内存热数据缓存工具</a:t>
            </a:r>
            <a:endParaRPr lang="zh-CN" altLang="en-US" sz="3200" dirty="0"/>
          </a:p>
        </p:txBody>
      </p:sp>
      <p:sp>
        <p:nvSpPr>
          <p:cNvPr id="61" name="矩形 60"/>
          <p:cNvSpPr/>
          <p:nvPr/>
        </p:nvSpPr>
        <p:spPr>
          <a:xfrm>
            <a:off x="1267093" y="3354075"/>
            <a:ext cx="619230" cy="654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267093" y="4008945"/>
            <a:ext cx="619230" cy="712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259302" y="4486639"/>
            <a:ext cx="619230" cy="654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1259302" y="5086620"/>
            <a:ext cx="619230" cy="712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68959" y="34905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p:sp>
        <p:nvSpPr>
          <p:cNvPr id="67" name="矩形 66"/>
          <p:cNvSpPr/>
          <p:nvPr/>
        </p:nvSpPr>
        <p:spPr>
          <a:xfrm>
            <a:off x="1368959" y="45895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19931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回收</a:t>
            </a:r>
            <a:endParaRPr lang="zh-CN" altLang="en-US" sz="32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2008664356"/>
              </p:ext>
            </p:extLst>
          </p:nvPr>
        </p:nvGraphicFramePr>
        <p:xfrm>
          <a:off x="1245322" y="2403950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267092" y="2577734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201777" y="259079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策略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2541992262"/>
              </p:ext>
            </p:extLst>
          </p:nvPr>
        </p:nvGraphicFramePr>
        <p:xfrm>
          <a:off x="1227903" y="3666693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249673" y="3840477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184358" y="3853539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策略</a:t>
            </a:r>
            <a:r>
              <a:rPr lang="en-US" altLang="zh-CN" dirty="0"/>
              <a:t>2</a:t>
            </a:r>
            <a:endParaRPr lang="zh-CN" altLang="en-US" dirty="0"/>
          </a:p>
        </p:txBody>
      </p:sp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4151044155"/>
              </p:ext>
            </p:extLst>
          </p:nvPr>
        </p:nvGraphicFramePr>
        <p:xfrm>
          <a:off x="1227903" y="4933792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249673" y="510757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171295" y="5120638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策略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973977" y="2299063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超时策略：距离上次访问时间超过阈值，回收</a:t>
            </a:r>
            <a:endParaRPr lang="en-US" altLang="zh-CN" dirty="0" smtClean="0"/>
          </a:p>
        </p:txBody>
      </p:sp>
      <p:sp>
        <p:nvSpPr>
          <p:cNvPr id="23" name="文本框 22"/>
          <p:cNvSpPr txBox="1"/>
          <p:nvPr/>
        </p:nvSpPr>
        <p:spPr>
          <a:xfrm>
            <a:off x="2973977" y="3655002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限速</a:t>
            </a:r>
            <a:r>
              <a:rPr lang="zh-CN" altLang="en-US" dirty="0" smtClean="0"/>
              <a:t>策略：限制最低瞬时速率，太低则回收</a:t>
            </a:r>
            <a:endParaRPr lang="en-US" altLang="zh-CN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2973977" y="5020960"/>
            <a:ext cx="3805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级缓存策略：一级缓存限制速率更大，当额定次数未过限后转移到二级缓存里，二级缓存更低速率回收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008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演示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策略</a:t>
            </a:r>
            <a:r>
              <a:rPr lang="en-US" altLang="zh-CN" sz="3200" dirty="0"/>
              <a:t>2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" y="1482644"/>
            <a:ext cx="5715000" cy="2724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006" y="4206794"/>
            <a:ext cx="5762625" cy="27527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86250"/>
            <a:ext cx="5724525" cy="25717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930153" y="2003612"/>
            <a:ext cx="2963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请求速率：</a:t>
            </a:r>
            <a:r>
              <a:rPr lang="en-US" altLang="zh-CN" dirty="0" smtClean="0"/>
              <a:t>100-200</a:t>
            </a:r>
            <a:r>
              <a:rPr lang="zh-CN" altLang="en-US" dirty="0" smtClean="0"/>
              <a:t>次</a:t>
            </a:r>
            <a:r>
              <a:rPr lang="en-US" altLang="zh-CN" dirty="0" smtClean="0"/>
              <a:t>/s</a:t>
            </a:r>
          </a:p>
          <a:p>
            <a:r>
              <a:rPr lang="zh-CN" altLang="en-US" dirty="0"/>
              <a:t>活跃</a:t>
            </a:r>
            <a:r>
              <a:rPr lang="zh-CN" altLang="en-US" dirty="0" smtClean="0"/>
              <a:t>临界速率：</a:t>
            </a:r>
            <a:r>
              <a:rPr lang="en-US" altLang="zh-CN" dirty="0" smtClean="0"/>
              <a:t>1</a:t>
            </a:r>
            <a:r>
              <a:rPr lang="zh-CN" altLang="en-US" dirty="0"/>
              <a:t>次</a:t>
            </a:r>
            <a:r>
              <a:rPr lang="en-US" altLang="zh-CN" dirty="0" smtClean="0"/>
              <a:t>/25s</a:t>
            </a:r>
          </a:p>
          <a:p>
            <a:r>
              <a:rPr lang="zh-CN" altLang="en-US" dirty="0" smtClean="0"/>
              <a:t>活跃判定周期：</a:t>
            </a:r>
            <a:r>
              <a:rPr lang="en-US" altLang="zh-CN" dirty="0" smtClean="0"/>
              <a:t>0.5s</a:t>
            </a:r>
          </a:p>
          <a:p>
            <a:r>
              <a:rPr lang="zh-CN" altLang="en-US" dirty="0" smtClean="0"/>
              <a:t>最大缓存量：</a:t>
            </a:r>
            <a:r>
              <a:rPr lang="en-US" altLang="zh-CN" dirty="0" smtClean="0"/>
              <a:t>5000</a:t>
            </a:r>
          </a:p>
          <a:p>
            <a:r>
              <a:rPr lang="zh-CN" altLang="en-US" dirty="0" smtClean="0"/>
              <a:t>默认更新时间：每天凌晨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11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383" y="1466850"/>
            <a:ext cx="5762625" cy="5943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5" name="矩形 4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演示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策略</a:t>
            </a:r>
            <a:r>
              <a:rPr lang="en-US" altLang="zh-CN" sz="3200" dirty="0"/>
              <a:t>3</a:t>
            </a:r>
            <a:endParaRPr lang="zh-CN" altLang="en-US" sz="3200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472" y="1466850"/>
            <a:ext cx="5686425" cy="53911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-605117" y="1734671"/>
            <a:ext cx="2963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请求速率：</a:t>
            </a:r>
            <a:r>
              <a:rPr lang="en-US" altLang="zh-CN" dirty="0" smtClean="0"/>
              <a:t>100-200</a:t>
            </a:r>
            <a:r>
              <a:rPr lang="zh-CN" altLang="en-US" dirty="0" smtClean="0"/>
              <a:t>次</a:t>
            </a:r>
            <a:r>
              <a:rPr lang="en-US" altLang="zh-CN" dirty="0" smtClean="0"/>
              <a:t>/s</a:t>
            </a:r>
          </a:p>
          <a:p>
            <a:r>
              <a:rPr lang="zh-CN" altLang="en-US" dirty="0"/>
              <a:t>活跃</a:t>
            </a:r>
            <a:r>
              <a:rPr lang="zh-CN" altLang="en-US" dirty="0" smtClean="0"/>
              <a:t>临界速率：</a:t>
            </a:r>
            <a:r>
              <a:rPr lang="en-US" altLang="zh-CN" dirty="0" smtClean="0"/>
              <a:t>1</a:t>
            </a:r>
            <a:r>
              <a:rPr lang="zh-CN" altLang="en-US" dirty="0"/>
              <a:t>次</a:t>
            </a:r>
            <a:r>
              <a:rPr lang="en-US" altLang="zh-CN" dirty="0" smtClean="0"/>
              <a:t>/25s</a:t>
            </a:r>
          </a:p>
          <a:p>
            <a:r>
              <a:rPr lang="zh-CN" altLang="en-US" dirty="0" smtClean="0"/>
              <a:t>活跃判定周期：</a:t>
            </a:r>
            <a:r>
              <a:rPr lang="en-US" altLang="zh-CN" dirty="0" smtClean="0"/>
              <a:t>0.5s</a:t>
            </a:r>
          </a:p>
          <a:p>
            <a:r>
              <a:rPr lang="zh-CN" altLang="en-US" dirty="0" smtClean="0"/>
              <a:t>最大缓存量：</a:t>
            </a:r>
            <a:r>
              <a:rPr lang="en-US" altLang="zh-CN" dirty="0" smtClean="0"/>
              <a:t>5000</a:t>
            </a:r>
          </a:p>
          <a:p>
            <a:r>
              <a:rPr lang="zh-CN" altLang="en-US" dirty="0" smtClean="0"/>
              <a:t>默认更新时间：每天凌晨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04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89" y="648149"/>
            <a:ext cx="691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r>
              <a:rPr lang="en-US" altLang="zh-CN" sz="3200" dirty="0" smtClean="0"/>
              <a:t>-</a:t>
            </a:r>
            <a:r>
              <a:rPr lang="zh-CN" altLang="en-US" sz="3200" dirty="0"/>
              <a:t>线</a:t>
            </a:r>
            <a:r>
              <a:rPr lang="zh-CN" altLang="en-US" sz="3200" dirty="0" smtClean="0"/>
              <a:t>上对比统计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1005840" y="1907180"/>
            <a:ext cx="783770" cy="471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81774" y="1958086"/>
            <a:ext cx="8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过程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174893" y="1849279"/>
            <a:ext cx="3082834" cy="586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74892" y="1982867"/>
            <a:ext cx="308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匹配</a:t>
            </a:r>
            <a:r>
              <a:rPr lang="zh-CN" altLang="en-US" dirty="0" smtClean="0"/>
              <a:t>线</a:t>
            </a:r>
            <a:r>
              <a:rPr lang="zh-CN" altLang="en-US" dirty="0"/>
              <a:t>上</a:t>
            </a:r>
            <a:r>
              <a:rPr lang="zh-CN" altLang="en-US" dirty="0" smtClean="0"/>
              <a:t>日志中样本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014547" y="4149644"/>
            <a:ext cx="783770" cy="471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090481" y="4200550"/>
            <a:ext cx="8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</a:t>
            </a:r>
          </a:p>
        </p:txBody>
      </p:sp>
      <p:graphicFrame>
        <p:nvGraphicFramePr>
          <p:cNvPr id="44" name="图表 43"/>
          <p:cNvGraphicFramePr/>
          <p:nvPr>
            <p:extLst>
              <p:ext uri="{D42A27DB-BD31-4B8C-83A1-F6EECF244321}">
                <p14:modId xmlns:p14="http://schemas.microsoft.com/office/powerpoint/2010/main" val="1309556365"/>
              </p:ext>
            </p:extLst>
          </p:nvPr>
        </p:nvGraphicFramePr>
        <p:xfrm>
          <a:off x="1957531" y="2794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0" name="圆角矩形 49"/>
          <p:cNvSpPr/>
          <p:nvPr/>
        </p:nvSpPr>
        <p:spPr>
          <a:xfrm>
            <a:off x="5575377" y="1849279"/>
            <a:ext cx="3082834" cy="586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783789" y="1933443"/>
            <a:ext cx="308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直接计算平均耗时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9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00889" y="648149"/>
            <a:ext cx="691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未来规划</a:t>
            </a:r>
            <a:endParaRPr lang="zh-CN" altLang="en-US" sz="3200" dirty="0"/>
          </a:p>
        </p:txBody>
      </p:sp>
      <p:grpSp>
        <p:nvGrpSpPr>
          <p:cNvPr id="7" name="组合 6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1045029" y="2155371"/>
            <a:ext cx="535577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62595" y="2231962"/>
            <a:ext cx="131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1040673" y="2843349"/>
            <a:ext cx="535577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158239" y="2919940"/>
            <a:ext cx="131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040673" y="3587930"/>
            <a:ext cx="535577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158239" y="3664521"/>
            <a:ext cx="131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985554" y="2231962"/>
            <a:ext cx="480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加强大类页配置后台的配置功能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985554" y="2916814"/>
            <a:ext cx="576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加深对</a:t>
            </a:r>
            <a:r>
              <a:rPr lang="en-US" altLang="zh-CN" dirty="0" smtClean="0"/>
              <a:t>WF</a:t>
            </a:r>
            <a:r>
              <a:rPr lang="zh-CN" altLang="en-US" dirty="0" smtClean="0"/>
              <a:t>框架、</a:t>
            </a:r>
            <a:r>
              <a:rPr lang="en-US" altLang="zh-CN" dirty="0" smtClean="0"/>
              <a:t>SCF</a:t>
            </a:r>
            <a:r>
              <a:rPr lang="zh-CN" altLang="en-US" dirty="0" smtClean="0"/>
              <a:t>框架等公司框架技术的理解和应用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985554" y="3634932"/>
            <a:ext cx="480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增强对房产业务的理解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1049380" y="4302034"/>
            <a:ext cx="535577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166946" y="4378625"/>
            <a:ext cx="131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985554" y="4366453"/>
            <a:ext cx="480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更好地协调沟通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08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60601_PPT-15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pic>
        <p:nvPicPr>
          <p:cNvPr id="5" name="图片 4" descr="20160601_PPT0-15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56762" y="39776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YaHei IKEA"/>
              </a:rPr>
              <a:t>李少平</a:t>
            </a:r>
            <a:endParaRPr kumimoji="1" lang="zh-CN" altLang="en-US" dirty="0">
              <a:solidFill>
                <a:srgbClr val="FFFFFF"/>
              </a:solidFill>
              <a:latin typeface="微软雅黑"/>
              <a:ea typeface="微软雅黑"/>
              <a:cs typeface="YaHei IKEA"/>
            </a:endParaRPr>
          </a:p>
        </p:txBody>
      </p:sp>
    </p:spTree>
    <p:extLst>
      <p:ext uri="{BB962C8B-B14F-4D97-AF65-F5344CB8AC3E}">
        <p14:creationId xmlns:p14="http://schemas.microsoft.com/office/powerpoint/2010/main" val="42377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</a:t>
            </a:r>
            <a:r>
              <a:rPr lang="zh-CN" altLang="en-US" sz="3200" dirty="0" smtClean="0"/>
              <a:t>二手房大类页项目演进</a:t>
            </a:r>
            <a:endParaRPr lang="zh-CN" altLang="en-US" sz="3200" b="1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9040" y="186440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836023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PHP</a:t>
            </a:r>
            <a:r>
              <a:rPr lang="zh-CN" altLang="en-US" dirty="0" smtClean="0"/>
              <a:t>切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282764" y="2194518"/>
            <a:ext cx="1267097" cy="27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553097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r>
              <a:rPr lang="zh-CN" altLang="en-US" dirty="0" smtClean="0"/>
              <a:t>推荐经纪人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5768929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r>
              <a:rPr lang="zh-CN" altLang="en-US" dirty="0" smtClean="0"/>
              <a:t>广告运营位</a:t>
            </a:r>
            <a:r>
              <a:rPr lang="en-US" altLang="zh-CN" dirty="0" smtClean="0"/>
              <a:t>+</a:t>
            </a:r>
            <a:r>
              <a:rPr lang="zh-CN" altLang="en-US" dirty="0" smtClean="0"/>
              <a:t>精选帖</a:t>
            </a:r>
            <a:endParaRPr lang="zh-CN" altLang="en-US" dirty="0"/>
          </a:p>
        </p:txBody>
      </p:sp>
      <p:sp>
        <p:nvSpPr>
          <p:cNvPr id="28" name="右箭头 27"/>
          <p:cNvSpPr/>
          <p:nvPr/>
        </p:nvSpPr>
        <p:spPr>
          <a:xfrm>
            <a:off x="5012901" y="2194518"/>
            <a:ext cx="746201" cy="258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5768929" y="3757749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大类页改版为</a:t>
            </a:r>
            <a:r>
              <a:rPr lang="en-US" altLang="zh-CN" dirty="0" smtClean="0"/>
              <a:t>native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6493917" y="2651760"/>
            <a:ext cx="233454" cy="11059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2690949" y="3757749"/>
            <a:ext cx="2308889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广告位</a:t>
            </a:r>
            <a:r>
              <a:rPr lang="en-US" altLang="zh-CN" dirty="0" smtClean="0"/>
              <a:t>ICON</a:t>
            </a:r>
            <a:r>
              <a:rPr lang="zh-CN" altLang="en-US" dirty="0" smtClean="0"/>
              <a:t>、特色房源多维度动态配置</a:t>
            </a:r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4999838" y="3967843"/>
            <a:ext cx="759264" cy="2198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785390" y="3757748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智能安选模块改版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6" name="左箭头 35"/>
          <p:cNvSpPr/>
          <p:nvPr/>
        </p:nvSpPr>
        <p:spPr>
          <a:xfrm>
            <a:off x="2201092" y="3967843"/>
            <a:ext cx="480030" cy="2198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99309" y="1721967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2018.3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004193" y="2611525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H5+velocity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745805" y="1706299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2018.5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054634" y="1730105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2018.6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754219" y="3493464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2018.8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322056" y="344407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2018.9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1013167" y="3492138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2018.11</a:t>
            </a:r>
            <a:endParaRPr lang="zh-CN" altLang="en-US" dirty="0"/>
          </a:p>
        </p:txBody>
      </p:sp>
      <p:pic>
        <p:nvPicPr>
          <p:cNvPr id="30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88826" y="504739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圆角矩形 31"/>
          <p:cNvSpPr/>
          <p:nvPr/>
        </p:nvSpPr>
        <p:spPr>
          <a:xfrm>
            <a:off x="779415" y="5194670"/>
            <a:ext cx="1939899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商铺写字楼大类页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切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4" name="右箭头 33"/>
          <p:cNvSpPr/>
          <p:nvPr/>
        </p:nvSpPr>
        <p:spPr>
          <a:xfrm>
            <a:off x="2722550" y="5377508"/>
            <a:ext cx="1267097" cy="27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3992883" y="519467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经纪人视频房源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42701" y="4904957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2018.4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947585" y="5794515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H5+velocity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185591" y="4889289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2018.5</a:t>
            </a:r>
            <a:endParaRPr lang="zh-CN" altLang="en-US" dirty="0"/>
          </a:p>
        </p:txBody>
      </p:sp>
      <p:pic>
        <p:nvPicPr>
          <p:cNvPr id="47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17776" y="5056102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圆角矩形 47"/>
          <p:cNvSpPr/>
          <p:nvPr/>
        </p:nvSpPr>
        <p:spPr>
          <a:xfrm>
            <a:off x="5921833" y="5203377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改版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114541" y="4897996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2018.6</a:t>
            </a:r>
            <a:endParaRPr lang="zh-CN" altLang="en-US" dirty="0"/>
          </a:p>
        </p:txBody>
      </p:sp>
      <p:sp>
        <p:nvSpPr>
          <p:cNvPr id="50" name="右箭头 49"/>
          <p:cNvSpPr/>
          <p:nvPr/>
        </p:nvSpPr>
        <p:spPr>
          <a:xfrm>
            <a:off x="5436871" y="5373881"/>
            <a:ext cx="485128" cy="353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70473" y="5806066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76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</a:t>
            </a:r>
            <a:r>
              <a:rPr lang="zh-CN" altLang="en-US" sz="3200" dirty="0" smtClean="0"/>
              <a:t>二手房经纪人详情页演进</a:t>
            </a:r>
            <a:endParaRPr lang="zh-CN" altLang="en-US" sz="3200" b="1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9040" y="186440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836023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PHP</a:t>
            </a:r>
            <a:r>
              <a:rPr lang="zh-CN" altLang="en-US" dirty="0" smtClean="0"/>
              <a:t>切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282764" y="2194518"/>
            <a:ext cx="1267097" cy="27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553097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+token</a:t>
            </a:r>
            <a:r>
              <a:rPr lang="zh-CN" altLang="en-US" dirty="0" smtClean="0"/>
              <a:t>加密算法优化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3562924" y="3560716"/>
            <a:ext cx="1449977" cy="837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微信好友分享海报生成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4149523" y="2651760"/>
            <a:ext cx="257124" cy="896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943600" y="3560716"/>
            <a:ext cx="1828800" cy="837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8.11</a:t>
            </a:r>
            <a:r>
              <a:rPr lang="zh-CN" altLang="en-US" dirty="0" smtClean="0"/>
              <a:t>展现改版</a:t>
            </a:r>
            <a:r>
              <a:rPr lang="en-US" altLang="zh-CN" dirty="0" smtClean="0"/>
              <a:t>(</a:t>
            </a:r>
            <a:r>
              <a:rPr lang="zh-CN" altLang="en-US" dirty="0" smtClean="0"/>
              <a:t>评分、评价、接入商铺厂房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5" name="右箭头 24"/>
          <p:cNvSpPr/>
          <p:nvPr/>
        </p:nvSpPr>
        <p:spPr>
          <a:xfrm>
            <a:off x="5003075" y="3866605"/>
            <a:ext cx="940526" cy="249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37290" y="173191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2018.5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733910" y="171569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460040" y="330061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2018.6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426927" y="330061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2018.7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43762" y="260023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native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15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</a:t>
            </a:r>
            <a:r>
              <a:rPr lang="zh-CN" altLang="en-US" sz="3200" dirty="0" smtClean="0"/>
              <a:t>程序二手房</a:t>
            </a:r>
            <a:endParaRPr lang="zh-CN" altLang="en-US" sz="3200" b="1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32371" y="186440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825222" y="2025508"/>
            <a:ext cx="2009418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二手房列表开发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830845" y="2194560"/>
            <a:ext cx="1205583" cy="274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036428" y="2011680"/>
            <a:ext cx="206713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性能优化改进查询算法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937290" y="173191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2018.9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217241" y="171569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2018.9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43762" y="260023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34591" y="267911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页号回传、内存热数据缓存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756113" y="3307184"/>
            <a:ext cx="2009418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小区</a:t>
            </a:r>
            <a:r>
              <a:rPr lang="zh-CN" altLang="en-US" dirty="0"/>
              <a:t>详情页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33351" y="299143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2018.10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44687" y="3893677"/>
            <a:ext cx="251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Xiaoqudetail</a:t>
            </a:r>
          </a:p>
          <a:p>
            <a:r>
              <a:rPr lang="en-US" altLang="zh-CN" dirty="0" smtClean="0"/>
              <a:t>Memcache</a:t>
            </a:r>
            <a:r>
              <a:rPr lang="zh-CN" altLang="en-US" dirty="0" smtClean="0"/>
              <a:t>注解缓存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752318" y="4806745"/>
            <a:ext cx="2009418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小区</a:t>
            </a:r>
            <a:r>
              <a:rPr lang="zh-CN" altLang="en-US" dirty="0"/>
              <a:t>列表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72409" y="5392274"/>
            <a:ext cx="221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xiaoquWebService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40551" y="451349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2018.11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4036427" y="3773628"/>
            <a:ext cx="2067137" cy="946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二手房详情页增加小区房源、证卡、经纪人星级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036427" y="4752701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磁盘占用率高的排查，</a:t>
            </a:r>
            <a:endParaRPr lang="en-US" altLang="zh-CN" dirty="0" smtClean="0"/>
          </a:p>
          <a:p>
            <a:r>
              <a:rPr lang="zh-CN" altLang="en-US" dirty="0" smtClean="0"/>
              <a:t>日志挂载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125506" y="346383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2018.10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7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APP</a:t>
            </a:r>
            <a:r>
              <a:rPr lang="zh-CN" altLang="en-US" sz="3200" dirty="0" smtClean="0"/>
              <a:t>二手房大类页架构图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8917" y="1358538"/>
            <a:ext cx="5839083" cy="979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18917" y="2529839"/>
            <a:ext cx="5839083" cy="1403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18915" y="4137052"/>
            <a:ext cx="5839085" cy="6744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18915" y="5068389"/>
            <a:ext cx="5839085" cy="979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082729" y="1384663"/>
            <a:ext cx="663545" cy="953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218210" y="5199299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4266" y="5271143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底层服务</a:t>
            </a:r>
            <a:endParaRPr lang="zh-CN" altLang="en-US" sz="1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99790" y="4351158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缓存层</a:t>
            </a:r>
            <a:endParaRPr lang="zh-CN" altLang="en-US" sz="1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103328" y="297467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业务聚合层</a:t>
            </a:r>
            <a:endParaRPr lang="zh-CN" altLang="en-US" sz="1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84266" y="1716776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应用层</a:t>
            </a:r>
            <a:endParaRPr lang="zh-CN" altLang="en-US" sz="1000" dirty="0"/>
          </a:p>
        </p:txBody>
      </p:sp>
      <p:sp>
        <p:nvSpPr>
          <p:cNvPr id="21" name="圆角矩形 20"/>
          <p:cNvSpPr/>
          <p:nvPr/>
        </p:nvSpPr>
        <p:spPr>
          <a:xfrm>
            <a:off x="3135091" y="1545023"/>
            <a:ext cx="1606732" cy="60674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660977" y="1655220"/>
            <a:ext cx="5549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APP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1121562" y="2829270"/>
            <a:ext cx="2138301" cy="7211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1677652" y="260417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配置</a:t>
            </a:r>
            <a:r>
              <a:rPr lang="zh-CN" altLang="en-US" sz="1000" dirty="0" smtClean="0">
                <a:solidFill>
                  <a:schemeClr val="bg1"/>
                </a:solidFill>
              </a:rPr>
              <a:t>运营位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3552277" y="3281048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1349236" y="4247217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4918757" y="2798106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3536090" y="2790081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238688" y="2897742"/>
            <a:ext cx="684047" cy="2599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238688" y="2919831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顶部广告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46336" y="3246027"/>
            <a:ext cx="635935" cy="240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241329" y="325176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分类</a:t>
            </a:r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</a:rPr>
              <a:t>icon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069234" y="2902828"/>
            <a:ext cx="635935" cy="240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032888" y="2890752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特色房源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039397" y="3241859"/>
            <a:ext cx="635935" cy="2409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768917" y="2904545"/>
            <a:ext cx="390464" cy="57060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090989" y="2529839"/>
            <a:ext cx="635935" cy="351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989562" y="3260515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中间</a:t>
            </a:r>
            <a:r>
              <a:rPr lang="zh-CN" altLang="en-US" sz="1000" dirty="0" smtClean="0">
                <a:solidFill>
                  <a:schemeClr val="accent1"/>
                </a:solidFill>
              </a:rPr>
              <a:t>广告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20483" y="2917039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弹出广告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754141" y="288692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智能安选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176905" y="289103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视频看房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67391" y="338283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地图找房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4939295" y="3303631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5163172" y="3404401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推荐经纪人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213124" y="2878094"/>
            <a:ext cx="448566" cy="77252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6277218" y="2951406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猜你喜欢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91731" y="4351158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</a:rPr>
              <a:t>memcached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2892534" y="4244684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4461818" y="4255365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3271221" y="433481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</a:rPr>
              <a:t>redis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874221" y="4351158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内存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5934395" y="4263359"/>
            <a:ext cx="727295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6088953" y="435348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磁盘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1451267" y="522378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brokerlist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2457007" y="5205831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>
            <a:off x="3673545" y="5612444"/>
            <a:ext cx="693054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5638074" y="5220554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4370981" y="5217812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3728203" y="5192666"/>
            <a:ext cx="552198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1218209" y="5602408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2421995" y="5608602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1526820" y="5623361"/>
            <a:ext cx="104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cmcpc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594420" y="5242380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xiaoquapi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840200" y="5231475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ses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2459336" y="5633205"/>
            <a:ext cx="1115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collectremindcpp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443076" y="5235221"/>
            <a:ext cx="1146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ershoufangconfig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690495" y="563455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newdict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821765" y="524266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unitydict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4459373" y="5633643"/>
            <a:ext cx="1373677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4490390" y="5656401"/>
            <a:ext cx="1438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fangcaptureprotection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5940263" y="5637987"/>
            <a:ext cx="78667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6176002" y="568428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imc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7281388" y="1701779"/>
            <a:ext cx="338554" cy="6918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防爬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7185674" y="2747292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7259874" y="2968626"/>
            <a:ext cx="338554" cy="6777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日志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7179992" y="3851273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239679" y="4055121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监控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7186904" y="4962129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7248352" y="5167688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容灾</a:t>
            </a:r>
          </a:p>
        </p:txBody>
      </p:sp>
    </p:spTree>
    <p:extLst>
      <p:ext uri="{BB962C8B-B14F-4D97-AF65-F5344CB8AC3E}">
        <p14:creationId xmlns:p14="http://schemas.microsoft.com/office/powerpoint/2010/main" val="7446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APP</a:t>
            </a:r>
            <a:r>
              <a:rPr lang="zh-CN" altLang="en-US" sz="3200" dirty="0" smtClean="0"/>
              <a:t>二手房大类页调用时序图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38050" y="1776549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1136467" y="2207623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42553" y="189321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数据接口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922416" y="1785256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026919" y="187768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防</a:t>
            </a:r>
            <a:r>
              <a:rPr lang="zh-CN" altLang="en-US" sz="1000" dirty="0"/>
              <a:t>爬</a:t>
            </a:r>
            <a:r>
              <a:rPr lang="zh-CN" altLang="en-US" sz="1000" dirty="0" smtClean="0"/>
              <a:t>服务</a:t>
            </a:r>
            <a:endParaRPr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3272245" y="1785256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731726" y="1789612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667103" y="1776549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469674" y="1785255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309255" y="189321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配置项服务</a:t>
            </a:r>
            <a:endParaRPr lang="zh-CN" altLang="en-US" sz="10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732417" y="189321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Broker</a:t>
            </a:r>
            <a:r>
              <a:rPr lang="zh-CN" altLang="en-US" sz="1000" dirty="0"/>
              <a:t>接口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514305" y="1879247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列表</a:t>
            </a:r>
            <a:r>
              <a:rPr lang="zh-CN" altLang="en-US" sz="1000" dirty="0" smtClean="0"/>
              <a:t>服务</a:t>
            </a:r>
            <a:endParaRPr lang="zh-CN" altLang="en-US" sz="1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764379" y="1885450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推荐接口</a:t>
            </a:r>
            <a:endParaRPr lang="zh-CN" altLang="en-US" sz="1000" dirty="0"/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279467" y="2231859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43206" y="2224341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6060076" y="2207623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812570" y="2228118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3661952" y="2228118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149530" y="2612571"/>
            <a:ext cx="1084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770702" y="2939139"/>
            <a:ext cx="151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227906" y="2411079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封装参数、调用</a:t>
            </a:r>
            <a:endParaRPr lang="zh-CN" altLang="en-US" sz="1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332402" y="2735681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调用速率过限</a:t>
            </a:r>
            <a:endParaRPr lang="zh-CN" altLang="en-US" sz="1000" dirty="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1184363" y="3135086"/>
            <a:ext cx="2484000" cy="8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1183274" y="3564926"/>
            <a:ext cx="3636000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152792" y="4183785"/>
            <a:ext cx="4932000" cy="2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1184363" y="3274419"/>
            <a:ext cx="2484000" cy="1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360023" y="2914948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查询满足的配置项</a:t>
            </a:r>
            <a:endParaRPr lang="zh-CN" altLang="en-US" sz="1000" dirty="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1152792" y="3743139"/>
            <a:ext cx="3672000" cy="1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191983" y="3355918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查询用户安选房源</a:t>
            </a:r>
            <a:endParaRPr lang="zh-CN" altLang="en-US" sz="1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1171298" y="3925776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查询推荐经纪人</a:t>
            </a:r>
            <a:endParaRPr lang="zh-CN" altLang="en-US" sz="1000" dirty="0"/>
          </a:p>
        </p:txBody>
      </p:sp>
      <p:cxnSp>
        <p:nvCxnSpPr>
          <p:cNvPr id="55" name="直接箭头连接符 54"/>
          <p:cNvCxnSpPr/>
          <p:nvPr/>
        </p:nvCxnSpPr>
        <p:spPr>
          <a:xfrm flipH="1" flipV="1">
            <a:off x="1131024" y="4342803"/>
            <a:ext cx="4932000" cy="2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680968" y="1785256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7713621" y="1881094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Tabbar</a:t>
            </a:r>
            <a:r>
              <a:rPr lang="zh-CN" altLang="en-US" sz="1000" dirty="0"/>
              <a:t>接口</a:t>
            </a:r>
          </a:p>
        </p:txBody>
      </p:sp>
      <p:cxnSp>
        <p:nvCxnSpPr>
          <p:cNvPr id="66" name="直接连接符 65"/>
          <p:cNvCxnSpPr/>
          <p:nvPr/>
        </p:nvCxnSpPr>
        <p:spPr>
          <a:xfrm flipH="1">
            <a:off x="8092448" y="2219985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563876" y="3291840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63876" y="33036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63876" y="3549887"/>
            <a:ext cx="53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139325" y="3084026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数据替换、封装</a:t>
            </a:r>
            <a:endParaRPr lang="zh-CN" altLang="en-US" sz="1000" dirty="0"/>
          </a:p>
        </p:txBody>
      </p:sp>
      <p:cxnSp>
        <p:nvCxnSpPr>
          <p:cNvPr id="68" name="直接连接符 67"/>
          <p:cNvCxnSpPr/>
          <p:nvPr/>
        </p:nvCxnSpPr>
        <p:spPr>
          <a:xfrm flipH="1">
            <a:off x="598709" y="3757752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98709" y="3769578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598709" y="4015799"/>
            <a:ext cx="53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174158" y="3563001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数据转换、封装</a:t>
            </a:r>
            <a:endParaRPr lang="zh-CN" altLang="en-US" sz="1000" dirty="0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665111" y="4924645"/>
            <a:ext cx="6480000" cy="1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1163681" y="4714838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查询猜你喜欢房源</a:t>
            </a:r>
            <a:endParaRPr lang="zh-CN" altLang="en-US" sz="1000" dirty="0"/>
          </a:p>
        </p:txBody>
      </p:sp>
      <p:cxnSp>
        <p:nvCxnSpPr>
          <p:cNvPr id="74" name="直接箭头连接符 73"/>
          <p:cNvCxnSpPr/>
          <p:nvPr/>
        </p:nvCxnSpPr>
        <p:spPr>
          <a:xfrm flipH="1" flipV="1">
            <a:off x="666201" y="5022380"/>
            <a:ext cx="6480000" cy="3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1175654" y="4531956"/>
            <a:ext cx="222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1397725" y="4531956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 flipV="1">
            <a:off x="247653" y="4667466"/>
            <a:ext cx="1152000" cy="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1375948" y="4470066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封装数据</a:t>
            </a:r>
            <a:endParaRPr lang="zh-CN" altLang="en-US" sz="1000" dirty="0"/>
          </a:p>
        </p:txBody>
      </p:sp>
      <p:cxnSp>
        <p:nvCxnSpPr>
          <p:cNvPr id="82" name="直接箭头连接符 81"/>
          <p:cNvCxnSpPr/>
          <p:nvPr/>
        </p:nvCxnSpPr>
        <p:spPr>
          <a:xfrm flipH="1" flipV="1">
            <a:off x="583472" y="5370726"/>
            <a:ext cx="7524000" cy="2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731516" y="5262378"/>
            <a:ext cx="7380000" cy="2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1176745" y="5050128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</a:t>
            </a:r>
            <a:r>
              <a:rPr lang="en-US" altLang="zh-CN" sz="1000" dirty="0" smtClean="0"/>
              <a:t>Tabbar</a:t>
            </a:r>
            <a:r>
              <a:rPr lang="zh-CN" altLang="en-US" sz="1000" dirty="0" smtClean="0"/>
              <a:t>配置</a:t>
            </a:r>
            <a:endParaRPr lang="zh-CN" altLang="en-US" sz="1000" dirty="0"/>
          </a:p>
        </p:txBody>
      </p:sp>
      <p:cxnSp>
        <p:nvCxnSpPr>
          <p:cNvPr id="85" name="直接箭头连接符 84"/>
          <p:cNvCxnSpPr/>
          <p:nvPr/>
        </p:nvCxnSpPr>
        <p:spPr>
          <a:xfrm>
            <a:off x="152399" y="1994264"/>
            <a:ext cx="57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113208" y="179277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App</a:t>
            </a:r>
            <a:r>
              <a:rPr lang="zh-CN" altLang="en-US" sz="1000" dirty="0" smtClean="0"/>
              <a:t>请求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546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413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APP</a:t>
            </a:r>
            <a:r>
              <a:rPr lang="zh-CN" altLang="en-US" sz="3200" dirty="0" smtClean="0"/>
              <a:t>二手房大类页页面、调用量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88" y="1510801"/>
            <a:ext cx="2123531" cy="37751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965" y="1525060"/>
            <a:ext cx="58293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7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6" y="2876550"/>
            <a:ext cx="5638800" cy="3981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78" y="940535"/>
            <a:ext cx="5810250" cy="2857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880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3605</TotalTime>
  <Words>1437</Words>
  <Application>Microsoft Office PowerPoint</Application>
  <PresentationFormat>全屏显示(4:3)</PresentationFormat>
  <Paragraphs>399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YaHei IKEA</vt:lpstr>
      <vt:lpstr>等线</vt:lpstr>
      <vt:lpstr>等线 Light</vt:lpstr>
      <vt:lpstr>黑体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lishaoping</dc:creator>
  <cp:lastModifiedBy>lishaoping</cp:lastModifiedBy>
  <cp:revision>383</cp:revision>
  <dcterms:created xsi:type="dcterms:W3CDTF">2018-11-25T05:15:15Z</dcterms:created>
  <dcterms:modified xsi:type="dcterms:W3CDTF">2018-11-30T06:23:49Z</dcterms:modified>
</cp:coreProperties>
</file>