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2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65" r:id="rId11"/>
    <p:sldId id="280" r:id="rId12"/>
    <p:sldId id="283" r:id="rId13"/>
    <p:sldId id="284" r:id="rId14"/>
    <p:sldId id="266" r:id="rId15"/>
    <p:sldId id="268" r:id="rId16"/>
    <p:sldId id="269" r:id="rId17"/>
    <p:sldId id="271" r:id="rId18"/>
    <p:sldId id="272" r:id="rId19"/>
    <p:sldId id="273" r:id="rId20"/>
    <p:sldId id="282" r:id="rId21"/>
    <p:sldId id="274" r:id="rId22"/>
    <p:sldId id="275" r:id="rId23"/>
    <p:sldId id="276" r:id="rId24"/>
    <p:sldId id="281" r:id="rId25"/>
    <p:sldId id="277" r:id="rId26"/>
    <p:sldId id="278" r:id="rId27"/>
    <p:sldId id="279" r:id="rId28"/>
    <p:sldId id="28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4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使用前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小区名平均耗时(ms)</c:v>
                </c:pt>
                <c:pt idx="1">
                  <c:v>地域平均耗时(ms)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0.31330000000000002</c:v>
                </c:pt>
                <c:pt idx="1">
                  <c:v>0.21160000000000001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9-401A-991C-3C6156266A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使用后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小区名平均耗时(ms)</c:v>
                </c:pt>
                <c:pt idx="1">
                  <c:v>地域平均耗时(ms)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0.19489633000000001</c:v>
                </c:pt>
                <c:pt idx="1">
                  <c:v>7.0499999999999993E-2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9-401A-991C-3C6156266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125743"/>
        <c:axId val="791143263"/>
      </c:barChart>
      <c:catAx>
        <c:axId val="66712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143263"/>
        <c:crosses val="autoZero"/>
        <c:auto val="1"/>
        <c:lblAlgn val="ctr"/>
        <c:lblOffset val="100"/>
        <c:noMultiLvlLbl val="0"/>
      </c:catAx>
      <c:valAx>
        <c:axId val="79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12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00:33.169" idx="3">
    <p:pos x="10" y="10"/>
    <p:text>1.如果源数据有修改不能立即更新(主动)
2.消耗了内存不能大量使用
3.项目重启热数据清零(数据预热)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6:01:16.315" idx="4">
    <p:pos x="10" y="10"/>
    <p:text>而把精力集中到业务逻辑的梳理和思考中。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comments" Target="../comments/comment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comments" Target="../comments/comment3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31037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平台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二手房技术部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4</a:t>
            </a:r>
            <a:r>
              <a:rPr lang="zh-CN" altLang="en-US" sz="140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构建数据协议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70744975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面对复杂的数据协议，逐个新建</a:t>
            </a:r>
            <a:r>
              <a:rPr lang="en-US" altLang="zh-CN" dirty="0" smtClean="0"/>
              <a:t>bean/json</a:t>
            </a:r>
            <a:r>
              <a:rPr lang="zh-CN" altLang="en-US" dirty="0" smtClean="0"/>
              <a:t>然后实例化、填充数据组装出来比较繁琐，考虑用代码生成</a:t>
            </a:r>
            <a:endParaRPr lang="zh-CN" altLang="en-US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443676835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956558" y="3405055"/>
            <a:ext cx="392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问题归结：输入数据协议，输出生成代码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组装出协议</a:t>
            </a:r>
            <a:r>
              <a:rPr lang="zh-CN" altLang="en-US" dirty="0"/>
              <a:t>过程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65264" y="4602480"/>
            <a:ext cx="495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1.App</a:t>
            </a:r>
            <a:r>
              <a:rPr lang="zh-CN" altLang="en-US" dirty="0" smtClean="0"/>
              <a:t>经纪人详情页数据协议</a:t>
            </a:r>
            <a:endParaRPr lang="en-US" altLang="zh-CN" dirty="0" smtClean="0"/>
          </a:p>
          <a:p>
            <a:r>
              <a:rPr lang="en-US" altLang="zh-CN" dirty="0" smtClean="0"/>
              <a:t>2.App</a:t>
            </a:r>
            <a:r>
              <a:rPr lang="zh-CN" altLang="en-US" dirty="0" smtClean="0"/>
              <a:t>二手房大类页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改版主协议</a:t>
            </a:r>
            <a:r>
              <a:rPr lang="en-US" altLang="zh-CN" dirty="0" smtClean="0"/>
              <a:t>+</a:t>
            </a:r>
            <a:r>
              <a:rPr lang="zh-CN" altLang="en-US" dirty="0" smtClean="0"/>
              <a:t>推荐协议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小程序二手房列表、小区详情数据协议</a:t>
            </a:r>
            <a:endParaRPr lang="zh-CN" altLang="en-US" dirty="0"/>
          </a:p>
        </p:txBody>
      </p:sp>
      <p:graphicFrame>
        <p:nvGraphicFramePr>
          <p:cNvPr id="40" name="图示 39"/>
          <p:cNvGraphicFramePr/>
          <p:nvPr>
            <p:extLst>
              <p:ext uri="{D42A27DB-BD31-4B8C-83A1-F6EECF244321}">
                <p14:modId xmlns:p14="http://schemas.microsoft.com/office/powerpoint/2010/main" val="337549396"/>
              </p:ext>
            </p:extLst>
          </p:nvPr>
        </p:nvGraphicFramePr>
        <p:xfrm>
          <a:off x="1702524" y="4533197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37357" y="472004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1944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72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构建数据协议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bean)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21684" y="1580606"/>
            <a:ext cx="153542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4070" y="167303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数据文本转</a:t>
            </a:r>
            <a:r>
              <a:rPr lang="en-US" altLang="zh-CN" sz="1000" dirty="0" smtClean="0">
                <a:solidFill>
                  <a:schemeClr val="accent1"/>
                </a:solidFill>
              </a:rPr>
              <a:t>JSONObject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99465" y="1989913"/>
            <a:ext cx="435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6698" y="236001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59084" y="2452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键值对提取为属性类型、名称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30090" y="3047995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02476" y="314042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38797" y="373597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11183" y="382840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5071917" y="4346563"/>
            <a:ext cx="1029376" cy="52749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81597" y="449015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数组中的类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84909" y="417140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3616" y="487244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15389" y="486036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8" name="矩形 27"/>
          <p:cNvSpPr/>
          <p:nvPr/>
        </p:nvSpPr>
        <p:spPr>
          <a:xfrm>
            <a:off x="5191950" y="5094985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64336" y="51874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合并属性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4531" y="5652337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246917" y="574476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写类文件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2815" y="20320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简单规定</a:t>
            </a:r>
            <a:endParaRPr lang="zh-CN" altLang="en-US" sz="1000" dirty="0"/>
          </a:p>
        </p:txBody>
      </p:sp>
      <p:cxnSp>
        <p:nvCxnSpPr>
          <p:cNvPr id="36" name="直接箭头连接符 35"/>
          <p:cNvCxnSpPr>
            <a:stCxn id="34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84663" y="2979316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哪些提为类：一个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为一个类、一个元素为</a:t>
            </a:r>
            <a:r>
              <a:rPr lang="en-US" altLang="zh-CN" dirty="0" smtClean="0"/>
              <a:t>{}</a:t>
            </a:r>
            <a:r>
              <a:rPr lang="zh-CN" altLang="en-US" dirty="0"/>
              <a:t>的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，元素整合为一个类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0307" y="4033054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结构限制： 数组内嵌套数组最多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层，数组内元素不是</a:t>
            </a:r>
            <a:r>
              <a:rPr lang="en-US" altLang="zh-CN" dirty="0" smtClean="0"/>
              <a:t>{}</a:t>
            </a:r>
            <a:r>
              <a:rPr lang="zh-CN" altLang="en-US" dirty="0" smtClean="0"/>
              <a:t>和基本类型的混合</a:t>
            </a:r>
            <a:endParaRPr lang="zh-CN" altLang="en-US" dirty="0"/>
          </a:p>
        </p:txBody>
      </p:sp>
      <p:sp>
        <p:nvSpPr>
          <p:cNvPr id="40" name="菱形 39"/>
          <p:cNvSpPr/>
          <p:nvPr/>
        </p:nvSpPr>
        <p:spPr>
          <a:xfrm>
            <a:off x="6648169" y="4637315"/>
            <a:ext cx="1015372" cy="5328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44786" y="479931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产生了新类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43742" y="518160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65515" y="5169522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9261" y="549510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2"/>
            <a:endCxn id="40" idx="0"/>
          </p:cNvCxnSpPr>
          <p:nvPr/>
        </p:nvCxnSpPr>
        <p:spPr>
          <a:xfrm rot="5400000" flipH="1" flipV="1">
            <a:off x="5659942" y="4560388"/>
            <a:ext cx="1418985" cy="1572839"/>
          </a:xfrm>
          <a:prstGeom prst="bentConnector5">
            <a:avLst>
              <a:gd name="adj1" fmla="val -16110"/>
              <a:gd name="adj2" fmla="val 46846"/>
              <a:gd name="adj3" fmla="val 116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56" idx="2"/>
          </p:cNvCxnSpPr>
          <p:nvPr/>
        </p:nvCxnSpPr>
        <p:spPr>
          <a:xfrm rot="5400000" flipH="1" flipV="1">
            <a:off x="7101475" y="4209316"/>
            <a:ext cx="1275175" cy="15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878529" y="4054373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56" name="矩形 55"/>
          <p:cNvSpPr/>
          <p:nvPr/>
        </p:nvSpPr>
        <p:spPr>
          <a:xfrm>
            <a:off x="6855278" y="3243284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927664" y="333570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遍历每个新类，对应</a:t>
            </a:r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数据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0" name="肘形连接符 59"/>
          <p:cNvCxnSpPr>
            <a:stCxn id="56" idx="0"/>
            <a:endCxn id="17" idx="0"/>
          </p:cNvCxnSpPr>
          <p:nvPr/>
        </p:nvCxnSpPr>
        <p:spPr>
          <a:xfrm rot="16200000" flipV="1">
            <a:off x="6238658" y="1667361"/>
            <a:ext cx="883267" cy="2268580"/>
          </a:xfrm>
          <a:prstGeom prst="bentConnector3">
            <a:avLst>
              <a:gd name="adj1" fmla="val 125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92924" y="4207221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10882" y="2764972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532652" y="3452954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54838" y="5399785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88035" y="54922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拼加构造过程语句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50482" y="6022449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83679" y="611487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主程序输出构造类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26325" y="580426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114112" y="6395774"/>
            <a:ext cx="1146814" cy="3823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149482" y="6484993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反射运行构造类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5" name="肘形连接符 74"/>
          <p:cNvCxnSpPr/>
          <p:nvPr/>
        </p:nvCxnSpPr>
        <p:spPr>
          <a:xfrm rot="10800000" flipV="1">
            <a:off x="6257110" y="6426411"/>
            <a:ext cx="886635" cy="226426"/>
          </a:xfrm>
          <a:prstGeom prst="bentConnector3">
            <a:avLst>
              <a:gd name="adj1" fmla="val 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629833" y="6613649"/>
            <a:ext cx="148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809463" y="6338137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对比结果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8" name="肘形连接符 87"/>
          <p:cNvCxnSpPr>
            <a:stCxn id="23" idx="1"/>
            <a:endCxn id="30" idx="0"/>
          </p:cNvCxnSpPr>
          <p:nvPr/>
        </p:nvCxnSpPr>
        <p:spPr>
          <a:xfrm rot="10800000" flipH="1" flipV="1">
            <a:off x="5071916" y="4610313"/>
            <a:ext cx="511099" cy="1042024"/>
          </a:xfrm>
          <a:prstGeom prst="bentConnector4">
            <a:avLst>
              <a:gd name="adj1" fmla="val -44727"/>
              <a:gd name="adj2" fmla="val 90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605192" y="488213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89" y="648149"/>
            <a:ext cx="682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构建数据协议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json)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15398" y="2377444"/>
            <a:ext cx="255432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87783" y="2430680"/>
            <a:ext cx="317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printJSON(JSONObject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5398" y="1946370"/>
            <a:ext cx="255432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15398" y="1973481"/>
            <a:ext cx="29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5733" y="201691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函数式描述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5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08924" y="2915608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自顶向下输出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60134" y="477665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32519" y="484295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printJSON(JSONObject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0134" y="434558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60134" y="437269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jsonArray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6479177" y="2165777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1920" y="226736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6436189" y="159484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85058" y="169643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453051" y="2788460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01920" y="289005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396858" y="3019686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638178" y="289657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 flipV="1">
            <a:off x="5999128" y="1824532"/>
            <a:ext cx="437061" cy="5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6" idx="1"/>
          </p:cNvCxnSpPr>
          <p:nvPr/>
        </p:nvCxnSpPr>
        <p:spPr>
          <a:xfrm flipV="1">
            <a:off x="6005921" y="2395463"/>
            <a:ext cx="473256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5969726" y="2403353"/>
            <a:ext cx="483325" cy="6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4524126" y="2403353"/>
            <a:ext cx="2902657" cy="1569446"/>
          </a:xfrm>
          <a:prstGeom prst="bentConnector3">
            <a:avLst>
              <a:gd name="adj1" fmla="val -7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524929" y="39523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0"/>
            <a:endCxn id="14" idx="0"/>
          </p:cNvCxnSpPr>
          <p:nvPr/>
        </p:nvCxnSpPr>
        <p:spPr>
          <a:xfrm rot="16200000" flipH="1" flipV="1">
            <a:off x="5721226" y="784714"/>
            <a:ext cx="378635" cy="1998897"/>
          </a:xfrm>
          <a:prstGeom prst="bentConnector3">
            <a:avLst>
              <a:gd name="adj1" fmla="val -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594074" y="601327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666459" y="607957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Object keyvalueHandle(Object a_val,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94074" y="558220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11641" y="560931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单个元素返回值和打印里层</a:t>
            </a:r>
            <a:endParaRPr lang="zh-CN" altLang="en-US" dirty="0"/>
          </a:p>
        </p:txBody>
      </p:sp>
      <p:cxnSp>
        <p:nvCxnSpPr>
          <p:cNvPr id="61" name="肘形连接符 60"/>
          <p:cNvCxnSpPr>
            <a:stCxn id="22" idx="2"/>
            <a:endCxn id="59" idx="0"/>
          </p:cNvCxnSpPr>
          <p:nvPr/>
        </p:nvCxnSpPr>
        <p:spPr>
          <a:xfrm rot="5400000">
            <a:off x="4344870" y="5170723"/>
            <a:ext cx="428694" cy="448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45112" y="522900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遍历</a:t>
            </a:r>
          </a:p>
        </p:txBody>
      </p:sp>
      <p:sp>
        <p:nvSpPr>
          <p:cNvPr id="67" name="菱形 66"/>
          <p:cNvSpPr/>
          <p:nvPr/>
        </p:nvSpPr>
        <p:spPr>
          <a:xfrm>
            <a:off x="6762206" y="5570833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884949" y="56724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菱形 68"/>
          <p:cNvSpPr/>
          <p:nvPr/>
        </p:nvSpPr>
        <p:spPr>
          <a:xfrm>
            <a:off x="6719218" y="4999902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868087" y="510149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6736080" y="619351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884949" y="629510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679887" y="6424742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9" idx="1"/>
          </p:cNvCxnSpPr>
          <p:nvPr/>
        </p:nvCxnSpPr>
        <p:spPr>
          <a:xfrm flipV="1">
            <a:off x="5828213" y="5229588"/>
            <a:ext cx="891005" cy="74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7" idx="1"/>
          </p:cNvCxnSpPr>
          <p:nvPr/>
        </p:nvCxnSpPr>
        <p:spPr>
          <a:xfrm flipV="1">
            <a:off x="5751332" y="5800519"/>
            <a:ext cx="1010874" cy="1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71" idx="1"/>
          </p:cNvCxnSpPr>
          <p:nvPr/>
        </p:nvCxnSpPr>
        <p:spPr>
          <a:xfrm>
            <a:off x="5848530" y="5978648"/>
            <a:ext cx="887550" cy="4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731041" y="61188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</a:p>
        </p:txBody>
      </p:sp>
      <p:cxnSp>
        <p:nvCxnSpPr>
          <p:cNvPr id="82" name="肘形连接符 81"/>
          <p:cNvCxnSpPr>
            <a:endCxn id="25" idx="3"/>
          </p:cNvCxnSpPr>
          <p:nvPr/>
        </p:nvCxnSpPr>
        <p:spPr>
          <a:xfrm rot="10800000">
            <a:off x="6406792" y="4557363"/>
            <a:ext cx="1303020" cy="1243157"/>
          </a:xfrm>
          <a:prstGeom prst="bentConnector3">
            <a:avLst>
              <a:gd name="adj1" fmla="val -4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4" idx="0"/>
          </p:cNvCxnSpPr>
          <p:nvPr/>
        </p:nvCxnSpPr>
        <p:spPr>
          <a:xfrm rot="16200000" flipV="1">
            <a:off x="4667729" y="2216847"/>
            <a:ext cx="3255524" cy="2768792"/>
          </a:xfrm>
          <a:prstGeom prst="bentConnector3">
            <a:avLst>
              <a:gd name="adj1" fmla="val 11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2594074" y="4776659"/>
            <a:ext cx="566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456092" y="454538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</a:p>
        </p:txBody>
      </p:sp>
    </p:spTree>
    <p:extLst>
      <p:ext uri="{BB962C8B-B14F-4D97-AF65-F5344CB8AC3E}">
        <p14:creationId xmlns:p14="http://schemas.microsoft.com/office/powerpoint/2010/main" val="23086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4523016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51715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5251269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2438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3750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16136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259976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1158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1016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61016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6660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68088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9527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70955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7950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37756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6485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56485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7187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00056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3967857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41328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4969345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42816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5922932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96403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6863463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36934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4437594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4674868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5439081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5676355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6379607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6616881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4222296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5272274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47653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290304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298304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4202726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5204214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6157801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7098332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913268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024843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98717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547359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5556066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5564773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5577836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5564776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10745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4598125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4598124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521234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4689565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4746171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586546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3864968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019007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4747409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5252506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5722769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6193034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534297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68" name="矩形 6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73" name="燕尾形 7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4384761" y="526532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373184" y="532627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352900" y="5339342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cxnSp>
        <p:nvCxnSpPr>
          <p:cNvPr id="6" name="肘形连接符 5"/>
          <p:cNvCxnSpPr>
            <a:stCxn id="34" idx="3"/>
          </p:cNvCxnSpPr>
          <p:nvPr/>
        </p:nvCxnSpPr>
        <p:spPr>
          <a:xfrm flipH="1">
            <a:off x="5586546" y="5552814"/>
            <a:ext cx="1746654" cy="390786"/>
          </a:xfrm>
          <a:prstGeom prst="bentConnector3">
            <a:avLst>
              <a:gd name="adj1" fmla="val -13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328586" y="5336629"/>
            <a:ext cx="822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5586543" y="3731628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58549" y="963970"/>
            <a:ext cx="4127864" cy="26202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02782" y="2085700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4598138" y="128777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64042" y="140741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1489" y="21868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2119" y="2904306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24700" y="3005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9237" y="5725886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7944" y="582702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3407" y="3958038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59532" y="4075613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4685225" y="496715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46774" y="5081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30101" y="174705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25745" y="251341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34452" y="3318954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725893" y="4507674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721537" y="5404659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4598138" y="1517463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20946" y="1781887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01744" y="2186837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29804" y="5461268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31" name="燕尾形 3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5708474" y="6136178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73645" y="6214561"/>
            <a:ext cx="1798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</a:t>
            </a:r>
            <a:r>
              <a:rPr lang="zh-CN" altLang="en-US" sz="1000" dirty="0">
                <a:solidFill>
                  <a:schemeClr val="accent1"/>
                </a:solidFill>
              </a:rPr>
              <a:t>完成，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缓存，返回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37" name="矩形 36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9" name="矩形 38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630096" y="636712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93484" y="4908271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否</a:t>
            </a:r>
          </a:p>
        </p:txBody>
      </p:sp>
      <p:cxnSp>
        <p:nvCxnSpPr>
          <p:cNvPr id="48" name="肘形连接符 47"/>
          <p:cNvCxnSpPr>
            <a:stCxn id="14" idx="1"/>
          </p:cNvCxnSpPr>
          <p:nvPr/>
        </p:nvCxnSpPr>
        <p:spPr>
          <a:xfrm rot="10800000" flipH="1" flipV="1">
            <a:off x="4685224" y="5196840"/>
            <a:ext cx="1023249" cy="1407337"/>
          </a:xfrm>
          <a:prstGeom prst="bentConnector4">
            <a:avLst>
              <a:gd name="adj1" fmla="val -22341"/>
              <a:gd name="adj2" fmla="val 81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smtClean="0"/>
              <a:t>memc-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smtClean="0"/>
              <a:t>scf/http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7" y="3405055"/>
            <a:ext cx="4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高性能，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条缓存在</a:t>
            </a:r>
            <a:r>
              <a:rPr lang="en-US" altLang="zh-CN" dirty="0" smtClean="0"/>
              <a:t>0.1ms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易使用，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对象和配置启动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热点数据自动调整，策略可自定义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3331032" y="5833471"/>
            <a:ext cx="1867985" cy="73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600999" y="5646233"/>
            <a:ext cx="1867985" cy="73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类图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3645" y="2952212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43644" y="3409411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8146" y="3095903"/>
            <a:ext cx="63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AbstractHotDataCache&lt;K, T, E extends AbstractCacheEntity&lt;T&gt;&gt;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96044" y="3499512"/>
            <a:ext cx="59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scheduledTaskByVisitTime(final </a:t>
            </a:r>
            <a:r>
              <a:rPr lang="en-US" altLang="zh-CN" sz="1200" dirty="0"/>
              <a:t>IGetValByKey&lt;K, T&gt; source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cleanCache()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getData(K key)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configAndStartClean(CacheConfig config)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880759" y="5285445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80758" y="5742645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40630" y="5377549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PuHotDataCache&lt;K, T&gt;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40633" y="5834747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getMapSize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8" name="等腰三角形 17"/>
          <p:cNvSpPr/>
          <p:nvPr/>
        </p:nvSpPr>
        <p:spPr>
          <a:xfrm>
            <a:off x="5107579" y="446091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6" idx="0"/>
            <a:endCxn id="18" idx="3"/>
          </p:cNvCxnSpPr>
          <p:nvPr/>
        </p:nvCxnSpPr>
        <p:spPr>
          <a:xfrm rot="5400000" flipH="1" flipV="1">
            <a:off x="4664186" y="4711424"/>
            <a:ext cx="697921" cy="450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5824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5823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5695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AbstractCacheEntity&lt;T&gt;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5698" y="213360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131936" y="1606068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1935" y="2063267"/>
            <a:ext cx="1814652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8380" y="1698172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CacheConfig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91810" y="2155370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/>
              <a:t>l</a:t>
            </a:r>
            <a:r>
              <a:rPr lang="en-US" altLang="zh-CN" sz="1200" dirty="0" smtClean="0"/>
              <a:t>ong taskperiod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623860" y="159300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623859" y="205020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853550" y="168511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IGetValByKey&lt;K, T&gt;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83734" y="214231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92032" y="307336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031" y="3530564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2714" y="3165468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NoCallbackInterException</a:t>
            </a:r>
            <a:endParaRPr lang="zh-CN" altLang="en-US" sz="1200" dirty="0"/>
          </a:p>
        </p:txBody>
      </p:sp>
      <p:cxnSp>
        <p:nvCxnSpPr>
          <p:cNvPr id="32" name="直接连接符 31"/>
          <p:cNvCxnSpPr>
            <a:endCxn id="48" idx="2"/>
          </p:cNvCxnSpPr>
          <p:nvPr/>
        </p:nvCxnSpPr>
        <p:spPr>
          <a:xfrm flipV="1">
            <a:off x="1293223" y="3987764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8" idx="2"/>
          </p:cNvCxnSpPr>
          <p:nvPr/>
        </p:nvCxnSpPr>
        <p:spPr>
          <a:xfrm flipH="1" flipV="1">
            <a:off x="1399357" y="3987764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0"/>
            <a:endCxn id="36" idx="2"/>
          </p:cNvCxnSpPr>
          <p:nvPr/>
        </p:nvCxnSpPr>
        <p:spPr>
          <a:xfrm rot="16200000" flipV="1">
            <a:off x="3249327" y="1002522"/>
            <a:ext cx="453513" cy="3445868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628505" y="248117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734639" y="248117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476215" y="250730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4582349" y="250730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82349" y="2507308"/>
            <a:ext cx="0" cy="21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" idx="0"/>
            <a:endCxn id="42" idx="2"/>
          </p:cNvCxnSpPr>
          <p:nvPr/>
        </p:nvCxnSpPr>
        <p:spPr>
          <a:xfrm rot="5400000" flipH="1" flipV="1">
            <a:off x="6028568" y="1787485"/>
            <a:ext cx="335177" cy="199427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075730" y="2598746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181864" y="2598746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13720" y="5281089"/>
            <a:ext cx="233417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13720" y="5738289"/>
            <a:ext cx="23341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19116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PHCacheTestTool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283233" y="5752014"/>
            <a:ext cx="241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-testCache(PuHotDataCache&lt;String</a:t>
            </a:r>
            <a:r>
              <a:rPr lang="en-US" altLang="zh-CN" sz="1200" dirty="0"/>
              <a:t>, T&gt; source)</a:t>
            </a:r>
            <a:endParaRPr lang="zh-CN" altLang="en-US" sz="1200" dirty="0"/>
          </a:p>
        </p:txBody>
      </p:sp>
      <p:cxnSp>
        <p:nvCxnSpPr>
          <p:cNvPr id="82" name="直接连接符 81"/>
          <p:cNvCxnSpPr>
            <a:stCxn id="77" idx="1"/>
          </p:cNvCxnSpPr>
          <p:nvPr/>
        </p:nvCxnSpPr>
        <p:spPr>
          <a:xfrm flipH="1">
            <a:off x="5686706" y="5509689"/>
            <a:ext cx="627014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695410" y="5373193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5695410" y="5509689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01038" y="491380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01037" y="5371004"/>
            <a:ext cx="1814652" cy="4920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40669" y="5003905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CacheEntity</a:t>
            </a:r>
            <a:r>
              <a:rPr lang="en-US" altLang="zh-CN" sz="1200" dirty="0" smtClean="0"/>
              <a:t>&lt;T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76695" y="5371806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firsTime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visitCount</a:t>
            </a:r>
            <a:endParaRPr lang="zh-CN" altLang="en-US" sz="1200" dirty="0"/>
          </a:p>
        </p:txBody>
      </p:sp>
      <p:cxnSp>
        <p:nvCxnSpPr>
          <p:cNvPr id="13" name="肘形连接符 12"/>
          <p:cNvCxnSpPr>
            <a:stCxn id="48" idx="2"/>
          </p:cNvCxnSpPr>
          <p:nvPr/>
        </p:nvCxnSpPr>
        <p:spPr>
          <a:xfrm rot="16200000" flipH="1">
            <a:off x="2056806" y="3330314"/>
            <a:ext cx="616777" cy="1931675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26" idx="1"/>
          </p:cNvCxnSpPr>
          <p:nvPr/>
        </p:nvCxnSpPr>
        <p:spPr>
          <a:xfrm rot="16200000" flipH="1">
            <a:off x="3151143" y="4784428"/>
            <a:ext cx="909505" cy="549727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6" idx="1"/>
          </p:cNvCxnSpPr>
          <p:nvPr/>
        </p:nvCxnSpPr>
        <p:spPr>
          <a:xfrm rot="10800000">
            <a:off x="2515689" y="5120641"/>
            <a:ext cx="1365070" cy="393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15688" y="5003905"/>
            <a:ext cx="144787" cy="1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15688" y="5120641"/>
            <a:ext cx="144787" cy="11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等腰三角形 80"/>
          <p:cNvSpPr/>
          <p:nvPr/>
        </p:nvSpPr>
        <p:spPr>
          <a:xfrm>
            <a:off x="1014004" y="250773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肘形连接符 52"/>
          <p:cNvCxnSpPr>
            <a:stCxn id="55" idx="0"/>
          </p:cNvCxnSpPr>
          <p:nvPr/>
        </p:nvCxnSpPr>
        <p:spPr>
          <a:xfrm rot="16200000" flipV="1">
            <a:off x="799198" y="4104637"/>
            <a:ext cx="171987" cy="14463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H="1" flipV="1">
            <a:off x="-244181" y="3357608"/>
            <a:ext cx="1800000" cy="972000"/>
          </a:xfrm>
          <a:prstGeom prst="bentConnector3">
            <a:avLst>
              <a:gd name="adj1" fmla="val 101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81" idx="3"/>
          </p:cNvCxnSpPr>
          <p:nvPr/>
        </p:nvCxnSpPr>
        <p:spPr>
          <a:xfrm flipV="1">
            <a:off x="1141819" y="2634344"/>
            <a:ext cx="2814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回收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08664356"/>
              </p:ext>
            </p:extLst>
          </p:nvPr>
        </p:nvGraphicFramePr>
        <p:xfrm>
          <a:off x="1245322" y="240395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67092" y="257773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1777" y="259079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541992262"/>
              </p:ext>
            </p:extLst>
          </p:nvPr>
        </p:nvGraphicFramePr>
        <p:xfrm>
          <a:off x="1227903" y="3666693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249673" y="3840477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4358" y="3853539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151044155"/>
              </p:ext>
            </p:extLst>
          </p:nvPr>
        </p:nvGraphicFramePr>
        <p:xfrm>
          <a:off x="1227903" y="493379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49673" y="510757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71295" y="512063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超时策略：距离上次访问时间超过阈值，回收</a:t>
            </a:r>
            <a:endParaRPr lang="en-US" altLang="zh-CN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2973977" y="3655002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限速</a:t>
            </a:r>
            <a:r>
              <a:rPr lang="zh-CN" altLang="en-US" dirty="0" smtClean="0"/>
              <a:t>策略：限制最低瞬时速率，太低则回收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2973977" y="5020960"/>
            <a:ext cx="380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级缓存策略：一级缓存限制速率更大，当额定次数未过限后转移到二级缓存里，二级缓存更低速率回收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0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演示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" y="1482644"/>
            <a:ext cx="5715000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06" y="4206794"/>
            <a:ext cx="5762625" cy="2752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86250"/>
            <a:ext cx="5724525" cy="2571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30153" y="2003612"/>
            <a:ext cx="2963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请求速率：</a:t>
            </a:r>
            <a:r>
              <a:rPr lang="en-US" altLang="zh-CN" dirty="0" smtClean="0"/>
              <a:t>100-200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/s</a:t>
            </a:r>
          </a:p>
          <a:p>
            <a:r>
              <a:rPr lang="zh-CN" altLang="en-US" dirty="0"/>
              <a:t>活跃</a:t>
            </a:r>
            <a:r>
              <a:rPr lang="zh-CN" altLang="en-US" dirty="0" smtClean="0"/>
              <a:t>临界速率：</a:t>
            </a:r>
            <a:r>
              <a:rPr lang="en-US" altLang="zh-CN" dirty="0" smtClean="0"/>
              <a:t>1</a:t>
            </a:r>
            <a:r>
              <a:rPr lang="zh-CN" altLang="en-US" dirty="0"/>
              <a:t>次</a:t>
            </a:r>
            <a:r>
              <a:rPr lang="en-US" altLang="zh-CN" dirty="0" smtClean="0"/>
              <a:t>/25s</a:t>
            </a:r>
          </a:p>
          <a:p>
            <a:r>
              <a:rPr lang="zh-CN" altLang="en-US" dirty="0" smtClean="0"/>
              <a:t>活跃判定周期：</a:t>
            </a:r>
            <a:r>
              <a:rPr lang="en-US" altLang="zh-CN" dirty="0" smtClean="0"/>
              <a:t>0.5s</a:t>
            </a:r>
          </a:p>
          <a:p>
            <a:r>
              <a:rPr lang="zh-CN" altLang="en-US" dirty="0" smtClean="0"/>
              <a:t>最大缓存量：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默认更新时间：每天凌晨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上对比统计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005840" y="1907180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774" y="1958086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74893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74892" y="1982867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线</a:t>
            </a:r>
            <a:r>
              <a:rPr lang="zh-CN" altLang="en-US" dirty="0"/>
              <a:t>上</a:t>
            </a:r>
            <a:r>
              <a:rPr lang="zh-CN" altLang="en-US" dirty="0" smtClean="0"/>
              <a:t>日志中样本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14547" y="4149644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90481" y="420055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1309556365"/>
              </p:ext>
            </p:extLst>
          </p:nvPr>
        </p:nvGraphicFramePr>
        <p:xfrm>
          <a:off x="1957531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圆角矩形 49"/>
          <p:cNvSpPr/>
          <p:nvPr/>
        </p:nvSpPr>
        <p:spPr>
          <a:xfrm>
            <a:off x="5575377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83789" y="1933443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直接计算平均耗时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136467" y="2207623"/>
            <a:ext cx="13063" cy="410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主程序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7814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小区图片</a:t>
            </a:r>
            <a:r>
              <a:rPr lang="zh-CN" altLang="en-US" sz="1000" dirty="0"/>
              <a:t>接口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14850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详情信息接口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22864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小区均价</a:t>
            </a:r>
            <a:r>
              <a:rPr lang="zh-CN" altLang="en-US" sz="1000" dirty="0"/>
              <a:t>接口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59875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专家解读接口</a:t>
            </a:r>
            <a:endParaRPr lang="zh-CN" altLang="en-US" sz="1000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49529" y="261257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149530" y="2939139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45174" y="3135086"/>
            <a:ext cx="2520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31024" y="3564926"/>
            <a:ext cx="3672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39725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158239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查询小区图片，缓存</a:t>
            </a:r>
            <a:endParaRPr lang="zh-CN" altLang="en-US" sz="10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139728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97821" y="3355918"/>
            <a:ext cx="158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查询小区均价，缓存</a:t>
            </a:r>
            <a:endParaRPr lang="zh-CN" altLang="en-US" sz="1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333892" y="3821272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查小区基本信息、详细信息，缓存</a:t>
            </a:r>
            <a:endParaRPr lang="zh-CN" altLang="en-US" sz="1000" dirty="0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48438" y="4585007"/>
            <a:ext cx="6012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163681" y="4375200"/>
            <a:ext cx="18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查专家解读第一条，缓存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1136468" y="4682742"/>
            <a:ext cx="6012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132111" y="5031088"/>
            <a:ext cx="6948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36467" y="4922740"/>
            <a:ext cx="6948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76745" y="4710490"/>
            <a:ext cx="182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查小区评测四项指标、缓存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635235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30779" y="1981199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0958" y="172745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1132109" y="5219931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354180" y="5219931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332403" y="515804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封装户型图数据</a:t>
            </a:r>
            <a:endParaRPr lang="zh-CN" altLang="en-US" sz="1000" dirty="0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144639" y="5381571"/>
            <a:ext cx="216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175654" y="3473860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97725" y="347386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247653" y="3609370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5948" y="341197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233751" y="1811385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3328" y="1907223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小区经纪人接口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522618" y="180702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76885" y="190286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附近小区接口</a:t>
            </a:r>
            <a:endParaRPr lang="zh-CN" altLang="en-US" sz="1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98556" y="2255517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948239" y="2251161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61495" y="2767047"/>
            <a:ext cx="1550124" cy="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08316" y="2366937"/>
            <a:ext cx="278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查小区推荐经纪人接口，缓存，</a:t>
            </a:r>
            <a:endParaRPr lang="en-US" altLang="zh-CN" sz="1000" dirty="0" smtClean="0"/>
          </a:p>
          <a:p>
            <a:r>
              <a:rPr lang="zh-CN" altLang="en-US" sz="1000" dirty="0" smtClean="0"/>
              <a:t>封装经纪人完整信息</a:t>
            </a:r>
            <a:endParaRPr lang="zh-CN" altLang="en-US" sz="10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152794" y="2916758"/>
            <a:ext cx="1548000" cy="1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36467" y="1645926"/>
            <a:ext cx="13063" cy="4536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8" name="矩形 1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V="1">
            <a:off x="1145174" y="3187338"/>
            <a:ext cx="2808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158239" y="3326671"/>
            <a:ext cx="2772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13893" y="2964447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查询附近小区，封装均价、面积、厅室等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4554588" y="1793966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574165" y="188980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5856518" y="1789610"/>
            <a:ext cx="1894118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41415" y="1833196"/>
            <a:ext cx="17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小</a:t>
            </a:r>
            <a:r>
              <a:rPr lang="zh-CN" altLang="en-US" sz="1000" dirty="0" smtClean="0"/>
              <a:t>程序</a:t>
            </a:r>
            <a:r>
              <a:rPr lang="en-US" altLang="zh-CN" sz="1000" dirty="0" smtClean="0"/>
              <a:t>webview</a:t>
            </a:r>
            <a:r>
              <a:rPr lang="zh-CN" altLang="en-US" sz="1000" dirty="0" smtClean="0"/>
              <a:t>组件嵌入</a:t>
            </a:r>
            <a:r>
              <a:rPr lang="en-US" altLang="zh-CN" sz="1000" dirty="0" smtClean="0"/>
              <a:t>H5</a:t>
            </a:r>
            <a:r>
              <a:rPr lang="zh-CN" altLang="en-US" sz="1000" dirty="0" smtClean="0"/>
              <a:t>页面验证文件接口</a:t>
            </a:r>
            <a:endParaRPr lang="zh-CN" altLang="en-US" sz="1000" dirty="0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106481" y="2233742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800295" y="2229386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09594" y="4116683"/>
            <a:ext cx="4500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13950" y="4008335"/>
            <a:ext cx="450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96474" y="3796115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直接查询完整评测信息</a:t>
            </a:r>
            <a:endParaRPr lang="zh-CN" altLang="en-US" sz="1000" dirty="0"/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18301" y="4478091"/>
            <a:ext cx="6192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22657" y="4369743"/>
            <a:ext cx="6192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305181" y="4157523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微</a:t>
            </a:r>
            <a:r>
              <a:rPr lang="zh-CN" altLang="en-US" sz="1000" dirty="0" smtClean="0"/>
              <a:t>信后台调用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94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Memcache</a:t>
            </a:r>
            <a:r>
              <a:rPr lang="zh-CN" altLang="en-US" sz="3200" dirty="0" smtClean="0"/>
              <a:t>缓存注解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71819377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程序小区详情多处调用</a:t>
            </a:r>
            <a:r>
              <a:rPr lang="en-US" altLang="zh-CN" dirty="0" smtClean="0"/>
              <a:t>scf</a:t>
            </a:r>
            <a:r>
              <a:rPr lang="zh-CN" altLang="en-US" dirty="0" smtClean="0"/>
              <a:t>服务且数据缓存，能否将调用书写简化为一行配置。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2326884043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在方法级别进行缓存，使用一个注解进行标记，注解参数来对应到缓存的配置，如缓存键、缓存时间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2524368644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56558" y="4758341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在部门已有插件器的基础上开发，新增到插件库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Memcache</a:t>
            </a:r>
            <a:r>
              <a:rPr lang="zh-CN" altLang="en-US" sz="3200" dirty="0"/>
              <a:t>缓存</a:t>
            </a:r>
            <a:r>
              <a:rPr lang="zh-CN" altLang="en-US" sz="3200" dirty="0" smtClean="0"/>
              <a:t>注解类图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547257" y="3553110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47256" y="4010309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79461" y="5285445"/>
            <a:ext cx="201956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461" y="5742645"/>
            <a:ext cx="20195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56856" y="5377549"/>
            <a:ext cx="215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FPluginMemcacheToolFactory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573379" y="4056984"/>
            <a:ext cx="4310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before(FPluginContext </a:t>
            </a:r>
            <a:r>
              <a:rPr lang="en-US" altLang="zh-CN" sz="1200" dirty="0"/>
              <a:t>fpContext,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after(FPluginContext fpContext,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generateKey(FPluginContext fpContext, FPluginAutoMemcached2 anno)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24" name="肘形连接符 23"/>
          <p:cNvCxnSpPr>
            <a:stCxn id="19" idx="0"/>
          </p:cNvCxnSpPr>
          <p:nvPr/>
        </p:nvCxnSpPr>
        <p:spPr>
          <a:xfrm rot="5400000" flipH="1" flipV="1">
            <a:off x="4045242" y="5164449"/>
            <a:ext cx="288000" cy="1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9436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9435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8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FPluginAnnotationAbstract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589139" y="1540748"/>
            <a:ext cx="2126537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89138" y="1997947"/>
            <a:ext cx="2126538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84142" y="1685104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IFPluginAnnotationSerial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127472" y="1527694"/>
            <a:ext cx="3279329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27470" y="1984894"/>
            <a:ext cx="3279331" cy="10696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88235" y="167064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FPluginAutoMemcached2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79461" y="2009846"/>
            <a:ext cx="333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int cacheTime()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memXml()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Class&lt;? extends ICacheKeyProvider&gt; geneKey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preKey()</a:t>
            </a:r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853956" y="3217171"/>
            <a:ext cx="0" cy="324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212104" y="5145095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4060244" y="5145095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7331" y="5281089"/>
            <a:ext cx="267897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817332" y="5738289"/>
            <a:ext cx="26789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833132" y="5720255"/>
            <a:ext cx="27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get(String </a:t>
            </a:r>
            <a:r>
              <a:rPr lang="en-US" altLang="zh-CN" sz="1200" dirty="0"/>
              <a:t>key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</a:t>
            </a:r>
            <a:r>
              <a:rPr lang="en-US" altLang="zh-CN" sz="1200" dirty="0"/>
              <a:t>et(String key, Object obj, int second)</a:t>
            </a:r>
            <a:endParaRPr lang="zh-CN" altLang="en-US" sz="1200" dirty="0"/>
          </a:p>
        </p:txBody>
      </p:sp>
      <p:cxnSp>
        <p:nvCxnSpPr>
          <p:cNvPr id="55" name="直接连接符 54"/>
          <p:cNvCxnSpPr>
            <a:stCxn id="52" idx="1"/>
          </p:cNvCxnSpPr>
          <p:nvPr/>
        </p:nvCxnSpPr>
        <p:spPr>
          <a:xfrm flipH="1">
            <a:off x="5190319" y="5509689"/>
            <a:ext cx="627012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654597" y="5525496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5657050" y="5354103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010850" y="1490333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&lt;&lt;@interface&gt;&gt;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43453" y="3670567"/>
            <a:ext cx="2331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FPluginAutoMemcachedImpl2</a:t>
            </a:r>
            <a:endParaRPr lang="zh-CN" altLang="en-US" sz="1200" dirty="0"/>
          </a:p>
        </p:txBody>
      </p:sp>
      <p:sp>
        <p:nvSpPr>
          <p:cNvPr id="60" name="等腰三角形 59"/>
          <p:cNvSpPr/>
          <p:nvPr/>
        </p:nvSpPr>
        <p:spPr>
          <a:xfrm>
            <a:off x="1040666" y="2510190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60" idx="3"/>
            <a:endCxn id="13" idx="0"/>
          </p:cNvCxnSpPr>
          <p:nvPr/>
        </p:nvCxnSpPr>
        <p:spPr>
          <a:xfrm rot="16200000" flipH="1">
            <a:off x="2478807" y="1329288"/>
            <a:ext cx="916310" cy="3531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>
            <a:off x="4741820" y="3054543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7519870" y="2565439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肘形连接符 66"/>
          <p:cNvCxnSpPr>
            <a:stCxn id="13" idx="3"/>
            <a:endCxn id="66" idx="3"/>
          </p:cNvCxnSpPr>
          <p:nvPr/>
        </p:nvCxnSpPr>
        <p:spPr>
          <a:xfrm flipV="1">
            <a:off x="6858000" y="2692049"/>
            <a:ext cx="792499" cy="108966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128523" y="1538229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117775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FPluginMemCacheTool2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156851" y="5773784"/>
            <a:ext cx="241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getInstance(String </a:t>
            </a:r>
            <a:r>
              <a:rPr lang="en-US" altLang="zh-CN" sz="1200" dirty="0"/>
              <a:t>mempath)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6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432159" y="4245429"/>
            <a:ext cx="2036721" cy="56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62017" y="2037272"/>
            <a:ext cx="2764063" cy="860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部门插件器</a:t>
            </a:r>
            <a:r>
              <a:rPr lang="en-US" altLang="zh-CN" sz="3200" dirty="0"/>
              <a:t>filterplugin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2514" y="4358626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回调接口的流程：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088" y="2096109"/>
            <a:ext cx="26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返回的动态代理实例：子类实例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注入回调接口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02629" y="2180737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50376" y="3894902"/>
            <a:ext cx="1730827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02629" y="5072741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18514" y="21836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0914" y="23360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23314" y="24884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06046" y="2610385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70914" y="51053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3314" y="52577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75714" y="54101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58446" y="5532117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6021" y="3991087"/>
            <a:ext cx="17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</a:t>
            </a:r>
            <a:r>
              <a:rPr lang="zh-CN" altLang="en-US" dirty="0" smtClean="0"/>
              <a:t>父类方法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18164" y="228855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48493" y="517109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3" name="菱形 32"/>
          <p:cNvSpPr/>
          <p:nvPr/>
        </p:nvSpPr>
        <p:spPr>
          <a:xfrm>
            <a:off x="4405449" y="312964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094518" y="32499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有</a:t>
            </a:r>
            <a:r>
              <a:rPr lang="en-US" altLang="zh-CN" sz="1000" dirty="0" smtClean="0">
                <a:solidFill>
                  <a:schemeClr val="accent1"/>
                </a:solidFill>
              </a:rPr>
              <a:t>result?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47206" y="357922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75218" y="2288558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48290" y="361811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无</a:t>
            </a:r>
          </a:p>
        </p:txBody>
      </p:sp>
      <p:cxnSp>
        <p:nvCxnSpPr>
          <p:cNvPr id="6" name="肘形连接符 5"/>
          <p:cNvCxnSpPr>
            <a:stCxn id="33" idx="1"/>
            <a:endCxn id="19" idx="0"/>
          </p:cNvCxnSpPr>
          <p:nvPr/>
        </p:nvCxnSpPr>
        <p:spPr>
          <a:xfrm rot="10800000" flipH="1" flipV="1">
            <a:off x="4405448" y="3359333"/>
            <a:ext cx="1035231" cy="1713408"/>
          </a:xfrm>
          <a:prstGeom prst="bentConnector4">
            <a:avLst>
              <a:gd name="adj1" fmla="val -22082"/>
              <a:gd name="adj2" fmla="val 8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884021" y="3288469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9332" y="5064702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>
            <a:endCxn id="20" idx="1"/>
          </p:cNvCxnSpPr>
          <p:nvPr/>
        </p:nvCxnSpPr>
        <p:spPr>
          <a:xfrm flipV="1">
            <a:off x="6178731" y="2464518"/>
            <a:ext cx="439783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53304" y="1905459"/>
            <a:ext cx="281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串行</a:t>
            </a:r>
            <a:r>
              <a:rPr lang="en-US" altLang="zh-CN" sz="1000" dirty="0" smtClean="0">
                <a:solidFill>
                  <a:schemeClr val="accent1"/>
                </a:solidFill>
              </a:rPr>
              <a:t>/</a:t>
            </a:r>
            <a:r>
              <a:rPr lang="zh-CN" altLang="en-US" sz="1000" dirty="0" smtClean="0">
                <a:solidFill>
                  <a:schemeClr val="accent1"/>
                </a:solidFill>
              </a:rPr>
              <a:t>投入线程池并行执行，和主线程也并行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35885" y="4814127"/>
            <a:ext cx="2756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串行</a:t>
            </a:r>
            <a:r>
              <a:rPr lang="en-US" altLang="zh-CN" sz="1000" dirty="0" smtClean="0">
                <a:solidFill>
                  <a:schemeClr val="accent1"/>
                </a:solidFill>
              </a:rPr>
              <a:t>/</a:t>
            </a:r>
            <a:r>
              <a:rPr lang="zh-CN" altLang="en-US" sz="1000" dirty="0" smtClean="0">
                <a:solidFill>
                  <a:schemeClr val="accent1"/>
                </a:solidFill>
              </a:rPr>
              <a:t>投入线程池并行执行，和主线程也并行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87437" y="5347058"/>
            <a:ext cx="576000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33" idx="0"/>
          </p:cNvCxnSpPr>
          <p:nvPr/>
        </p:nvCxnSpPr>
        <p:spPr>
          <a:xfrm flipH="1">
            <a:off x="5429792" y="2742440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451562" y="1797559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455913" y="5638806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50569" y="5687293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父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类返回值或者缓存值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83871" y="1791051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父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类方法对象、调用参数等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690949" y="4598126"/>
            <a:ext cx="74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41417" y="3050169"/>
            <a:ext cx="0" cy="11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38494" y="4471856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2377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Xiaoqudetail</a:t>
            </a:r>
          </a:p>
          <a:p>
            <a:r>
              <a:rPr lang="en-US" altLang="zh-CN" dirty="0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数据接口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770702" y="2939139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84363" y="3135086"/>
            <a:ext cx="2484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83274" y="3564926"/>
            <a:ext cx="3636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52792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84363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152792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91983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171298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63876" y="329184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3876" y="33036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76" y="3549887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9325" y="308402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数据替换、封装</a:t>
            </a:r>
            <a:endParaRPr lang="zh-CN" altLang="en-US" sz="1000" dirty="0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598709" y="3757752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98709" y="3769578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98709" y="4015799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74158" y="356300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数据转换、封装</a:t>
            </a:r>
            <a:endParaRPr lang="zh-CN" altLang="en-US" sz="1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65111" y="4924645"/>
            <a:ext cx="6480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666201" y="5022380"/>
            <a:ext cx="6480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175654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97725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247653" y="4667466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5948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583472" y="5370726"/>
            <a:ext cx="7524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31516" y="5262378"/>
            <a:ext cx="738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52399" y="1994264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13208" y="179277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4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二手房大类页页面、调用量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" y="1510801"/>
            <a:ext cx="2123531" cy="37751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65" y="1525060"/>
            <a:ext cx="5829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6" y="2876550"/>
            <a:ext cx="5638800" cy="3981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8" y="940535"/>
            <a:ext cx="581025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88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3373</TotalTime>
  <Words>1736</Words>
  <Application>Microsoft Office PowerPoint</Application>
  <PresentationFormat>全屏显示(4:3)</PresentationFormat>
  <Paragraphs>473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YaHei IKEA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363</cp:revision>
  <dcterms:created xsi:type="dcterms:W3CDTF">2018-11-25T05:15:15Z</dcterms:created>
  <dcterms:modified xsi:type="dcterms:W3CDTF">2018-11-29T11:27:48Z</dcterms:modified>
</cp:coreProperties>
</file>