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1" r:id="rId5"/>
    <p:sldId id="266" r:id="rId6"/>
    <p:sldId id="264" r:id="rId7"/>
    <p:sldId id="265" r:id="rId8"/>
    <p:sldId id="263" r:id="rId9"/>
    <p:sldId id="258" r:id="rId10"/>
    <p:sldId id="259" r:id="rId11"/>
    <p:sldId id="269" r:id="rId12"/>
    <p:sldId id="267" r:id="rId13"/>
    <p:sldId id="268" r:id="rId14"/>
    <p:sldId id="270" r:id="rId15"/>
    <p:sldId id="271" r:id="rId16"/>
    <p:sldId id="272"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分享主题" id="{C971D825-EC13-48D7-86EA-F1203A791286}">
          <p14:sldIdLst>
            <p14:sldId id="256"/>
          </p14:sldIdLst>
        </p14:section>
        <p14:section name="小区纠错-新建小区" id="{FC1AB851-F60E-489A-AF11-C5ADDA411B9B}">
          <p14:sldIdLst>
            <p14:sldId id="257"/>
            <p14:sldId id="262"/>
            <p14:sldId id="261"/>
            <p14:sldId id="266"/>
            <p14:sldId id="264"/>
            <p14:sldId id="265"/>
            <p14:sldId id="263"/>
          </p14:sldIdLst>
        </p14:section>
        <p14:section name="小区newdict服务切换" id="{EEFD12FD-CA5D-4E5F-9C54-6B3AA1AA7B9F}">
          <p14:sldIdLst>
            <p14:sldId id="258"/>
          </p14:sldIdLst>
        </p14:section>
        <p14:section name="二手房、商铺写字楼大类页切换" id="{2B4DC2EF-2D8C-44AF-BC26-9D559AD5907E}">
          <p14:sldIdLst>
            <p14:sldId id="259"/>
            <p14:sldId id="269"/>
            <p14:sldId id="267"/>
            <p14:sldId id="268"/>
            <p14:sldId id="270"/>
            <p14:sldId id="271"/>
            <p14:sldId id="272"/>
          </p14:sldIdLst>
        </p14:section>
        <p14:section name="总结" id="{C4093FB5-5155-4A73-8B5E-764E842CF0BF}">
          <p14:sldIdLst>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snapToGrid="0">
      <p:cViewPr varScale="1">
        <p:scale>
          <a:sx n="73" d="100"/>
          <a:sy n="73"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gitlab.corp.anjuke.com/bizdata/panshi-doc/blob/master/%E5%B0%8F%E5%8C%BA%E7%BA%A0%E9%94%99/%E5%B0%8F%E5%8C%BA%E7%BA%A0%E9%94%99-%E6%96%B0%E5%A2%9E.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ict.58.com/feedback/addPag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j.58.com/fangji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入职三月以来工作总结</a:t>
            </a:r>
            <a:endParaRPr lang="zh-CN" altLang="en-US" dirty="0"/>
          </a:p>
        </p:txBody>
      </p:sp>
      <p:sp>
        <p:nvSpPr>
          <p:cNvPr id="3" name="副标题 2"/>
          <p:cNvSpPr>
            <a:spLocks noGrp="1"/>
          </p:cNvSpPr>
          <p:nvPr>
            <p:ph type="subTitle" idx="1"/>
          </p:nvPr>
        </p:nvSpPr>
        <p:spPr/>
        <p:txBody>
          <a:bodyPr/>
          <a:lstStyle/>
          <a:p>
            <a:r>
              <a:rPr lang="en-US" altLang="zh-CN" dirty="0" smtClean="0"/>
              <a:t>					</a:t>
            </a:r>
            <a:r>
              <a:rPr lang="zh-CN" altLang="en-US" dirty="0" smtClean="0"/>
              <a:t>分享人：李少平</a:t>
            </a:r>
            <a:endParaRPr lang="zh-CN" altLang="en-US" dirty="0"/>
          </a:p>
        </p:txBody>
      </p:sp>
    </p:spTree>
    <p:extLst>
      <p:ext uri="{BB962C8B-B14F-4D97-AF65-F5344CB8AC3E}">
        <p14:creationId xmlns:p14="http://schemas.microsoft.com/office/powerpoint/2010/main" val="333148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a:t>
            </a:r>
            <a:r>
              <a:rPr lang="zh-CN" altLang="en-US" dirty="0"/>
              <a:t>二手房</a:t>
            </a:r>
            <a:r>
              <a:rPr lang="zh-CN" altLang="en-US" dirty="0" smtClean="0"/>
              <a:t>大类页</a:t>
            </a:r>
            <a:r>
              <a:rPr lang="en-US" altLang="zh-CN" dirty="0" err="1" smtClean="0"/>
              <a:t>php</a:t>
            </a:r>
            <a:r>
              <a:rPr lang="zh-CN" altLang="en-US" dirty="0" smtClean="0"/>
              <a:t>切换到</a:t>
            </a:r>
            <a:r>
              <a:rPr lang="en-US" altLang="zh-CN" dirty="0" smtClean="0"/>
              <a:t>java</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需求简述：</a:t>
            </a:r>
            <a:endParaRPr lang="en-US" altLang="zh-CN" dirty="0" smtClean="0"/>
          </a:p>
          <a:p>
            <a:pPr lvl="1"/>
            <a:r>
              <a:rPr lang="en-US" altLang="zh-CN" dirty="0" smtClean="0"/>
              <a:t>app</a:t>
            </a:r>
            <a:r>
              <a:rPr lang="zh-CN" altLang="en-US" dirty="0" smtClean="0"/>
              <a:t>上二手房大类页请求，之前走</a:t>
            </a:r>
            <a:r>
              <a:rPr lang="en-US" altLang="zh-CN" dirty="0" err="1" smtClean="0"/>
              <a:t>php</a:t>
            </a:r>
            <a:r>
              <a:rPr lang="zh-CN" altLang="en-US" dirty="0" smtClean="0"/>
              <a:t>实现的</a:t>
            </a:r>
            <a:r>
              <a:rPr lang="en-US" altLang="zh-CN" dirty="0" smtClean="0"/>
              <a:t>web</a:t>
            </a:r>
            <a:r>
              <a:rPr lang="zh-CN" altLang="en-US" dirty="0" smtClean="0"/>
              <a:t>服务，现要切换为</a:t>
            </a:r>
            <a:r>
              <a:rPr lang="en-US" altLang="zh-CN" dirty="0" smtClean="0"/>
              <a:t>java</a:t>
            </a:r>
            <a:r>
              <a:rPr lang="zh-CN" altLang="en-US" dirty="0" smtClean="0"/>
              <a:t>实现的</a:t>
            </a:r>
            <a:r>
              <a:rPr lang="en-US" altLang="zh-CN" dirty="0" smtClean="0"/>
              <a:t>web</a:t>
            </a:r>
            <a:r>
              <a:rPr lang="zh-CN" altLang="en-US" dirty="0" smtClean="0"/>
              <a:t>服务。</a:t>
            </a:r>
            <a:endParaRPr lang="en-US" altLang="zh-CN" dirty="0" smtClean="0"/>
          </a:p>
          <a:p>
            <a:pPr lvl="1"/>
            <a:r>
              <a:rPr lang="zh-CN" altLang="en-US" dirty="0" smtClean="0"/>
              <a:t>新增需求：</a:t>
            </a:r>
            <a:r>
              <a:rPr lang="en-US" altLang="zh-CN" dirty="0" smtClean="0"/>
              <a:t>banner</a:t>
            </a:r>
            <a:r>
              <a:rPr lang="zh-CN" altLang="en-US" dirty="0" smtClean="0"/>
              <a:t>广告位、附近经纪人、底部菜单重点在“我的”</a:t>
            </a:r>
            <a:endParaRPr lang="en-US" altLang="zh-CN" dirty="0" smtClean="0"/>
          </a:p>
          <a:p>
            <a:r>
              <a:rPr lang="en-US" altLang="zh-CN" dirty="0" smtClean="0"/>
              <a:t>web</a:t>
            </a:r>
            <a:r>
              <a:rPr lang="zh-CN" altLang="en-US" dirty="0" smtClean="0"/>
              <a:t>项目方案：</a:t>
            </a:r>
            <a:endParaRPr lang="en-US" altLang="zh-CN" dirty="0" smtClean="0"/>
          </a:p>
          <a:p>
            <a:pPr lvl="1"/>
            <a:r>
              <a:rPr lang="en-US" altLang="zh-CN" dirty="0" smtClean="0"/>
              <a:t>web</a:t>
            </a:r>
            <a:r>
              <a:rPr lang="zh-CN" altLang="en-US" dirty="0" smtClean="0"/>
              <a:t>框架</a:t>
            </a:r>
            <a:r>
              <a:rPr lang="en-US" altLang="zh-CN" dirty="0" smtClean="0"/>
              <a:t>: </a:t>
            </a:r>
            <a:r>
              <a:rPr lang="en-US" altLang="zh-CN" dirty="0" err="1" smtClean="0"/>
              <a:t>wf</a:t>
            </a:r>
            <a:r>
              <a:rPr lang="en-US" altLang="zh-CN" dirty="0" smtClean="0"/>
              <a:t> + </a:t>
            </a:r>
            <a:r>
              <a:rPr lang="en-US" altLang="zh-CN" dirty="0" err="1" smtClean="0"/>
              <a:t>scf</a:t>
            </a:r>
            <a:r>
              <a:rPr lang="en-US" altLang="zh-CN" dirty="0" smtClean="0"/>
              <a:t> + velocity  + html5 + </a:t>
            </a:r>
            <a:r>
              <a:rPr lang="en-US" altLang="zh-CN" dirty="0" err="1" smtClean="0"/>
              <a:t>jquery</a:t>
            </a:r>
            <a:r>
              <a:rPr lang="en-US" altLang="zh-CN" dirty="0" smtClean="0"/>
              <a:t>…</a:t>
            </a:r>
          </a:p>
          <a:p>
            <a:pPr lvl="1"/>
            <a:r>
              <a:rPr lang="zh-CN" altLang="en-US" dirty="0" smtClean="0"/>
              <a:t>项目管理：</a:t>
            </a:r>
            <a:r>
              <a:rPr lang="en-US" altLang="zh-CN" dirty="0" err="1" smtClean="0"/>
              <a:t>git</a:t>
            </a:r>
            <a:endParaRPr lang="en-US" altLang="zh-CN" dirty="0" smtClean="0"/>
          </a:p>
          <a:p>
            <a:pPr lvl="1"/>
            <a:r>
              <a:rPr lang="zh-CN" altLang="en-US" dirty="0" smtClean="0"/>
              <a:t>项目部署地：私有云沙箱环境、正式环境</a:t>
            </a:r>
            <a:endParaRPr lang="zh-CN" altLang="en-US" dirty="0"/>
          </a:p>
          <a:p>
            <a:r>
              <a:rPr lang="en-US" altLang="zh-CN" dirty="0" smtClean="0"/>
              <a:t>web</a:t>
            </a:r>
            <a:r>
              <a:rPr lang="zh-CN" altLang="en-US" dirty="0" smtClean="0"/>
              <a:t>项目开发进程：</a:t>
            </a:r>
            <a:endParaRPr lang="en-US" altLang="zh-CN" dirty="0" smtClean="0"/>
          </a:p>
          <a:p>
            <a:pPr lvl="1"/>
            <a:r>
              <a:rPr lang="zh-CN" altLang="en-US" dirty="0" smtClean="0"/>
              <a:t>搭建项目</a:t>
            </a:r>
            <a:r>
              <a:rPr lang="en-US" altLang="zh-CN" dirty="0" smtClean="0"/>
              <a:t>(2018.3.19)</a:t>
            </a:r>
            <a:r>
              <a:rPr lang="en-US" altLang="zh-CN" dirty="0" smtClean="0">
                <a:sym typeface="Wingdings" panose="05000000000000000000" pitchFamily="2" charset="2"/>
              </a:rPr>
              <a:t></a:t>
            </a:r>
            <a:r>
              <a:rPr lang="zh-CN" altLang="en-US" dirty="0" smtClean="0">
                <a:sym typeface="Wingdings" panose="05000000000000000000" pitchFamily="2" charset="2"/>
              </a:rPr>
              <a:t>根据</a:t>
            </a:r>
            <a:r>
              <a:rPr lang="en-US" altLang="zh-CN" dirty="0" err="1" smtClean="0">
                <a:sym typeface="Wingdings" panose="05000000000000000000" pitchFamily="2" charset="2"/>
              </a:rPr>
              <a:t>php</a:t>
            </a:r>
            <a:r>
              <a:rPr lang="zh-CN" altLang="en-US" dirty="0" smtClean="0">
                <a:sym typeface="Wingdings" panose="05000000000000000000" pitchFamily="2" charset="2"/>
              </a:rPr>
              <a:t>项目二手房大类页处理类的处理逻辑等同地用</a:t>
            </a:r>
            <a:r>
              <a:rPr lang="en-US" altLang="zh-CN" dirty="0" smtClean="0">
                <a:sym typeface="Wingdings" panose="05000000000000000000" pitchFamily="2" charset="2"/>
              </a:rPr>
              <a:t>java</a:t>
            </a:r>
            <a:r>
              <a:rPr lang="zh-CN" altLang="en-US" dirty="0" smtClean="0">
                <a:sym typeface="Wingdings" panose="05000000000000000000" pitchFamily="2" charset="2"/>
              </a:rPr>
              <a:t>实现提供相同的数据和子服务，用</a:t>
            </a:r>
            <a:r>
              <a:rPr lang="en-US" altLang="zh-CN" dirty="0" smtClean="0">
                <a:sym typeface="Wingdings" panose="05000000000000000000" pitchFamily="2" charset="2"/>
              </a:rPr>
              <a:t>html</a:t>
            </a:r>
            <a:r>
              <a:rPr lang="zh-CN" altLang="en-US" dirty="0" smtClean="0">
                <a:sym typeface="Wingdings" panose="05000000000000000000" pitchFamily="2" charset="2"/>
              </a:rPr>
              <a:t>模板页替换</a:t>
            </a:r>
            <a:r>
              <a:rPr lang="en-US" altLang="zh-CN" dirty="0" err="1" smtClean="0">
                <a:sym typeface="Wingdings" panose="05000000000000000000" pitchFamily="2" charset="2"/>
              </a:rPr>
              <a:t>php</a:t>
            </a:r>
            <a:r>
              <a:rPr lang="zh-CN" altLang="en-US" dirty="0" smtClean="0">
                <a:sym typeface="Wingdings" panose="05000000000000000000" pitchFamily="2" charset="2"/>
              </a:rPr>
              <a:t>的模板页实现等同视图效果</a:t>
            </a:r>
            <a:r>
              <a:rPr lang="en-US" altLang="zh-CN" dirty="0" smtClean="0">
                <a:sym typeface="Wingdings" panose="05000000000000000000" pitchFamily="2" charset="2"/>
              </a:rPr>
              <a:t></a:t>
            </a:r>
            <a:r>
              <a:rPr lang="zh-CN" altLang="en-US" dirty="0" smtClean="0">
                <a:sym typeface="Wingdings" panose="05000000000000000000" pitchFamily="2" charset="2"/>
              </a:rPr>
              <a:t>本地测试、上线私有云沙箱环境测试、</a:t>
            </a:r>
            <a:r>
              <a:rPr lang="en-US" altLang="zh-CN" dirty="0" smtClean="0">
                <a:sym typeface="Wingdings" panose="05000000000000000000" pitchFamily="2" charset="2"/>
              </a:rPr>
              <a:t>QA</a:t>
            </a:r>
            <a:r>
              <a:rPr lang="zh-CN" altLang="en-US" dirty="0" smtClean="0">
                <a:sym typeface="Wingdings" panose="05000000000000000000" pitchFamily="2" charset="2"/>
              </a:rPr>
              <a:t>压力测试、</a:t>
            </a:r>
            <a:r>
              <a:rPr lang="en-US" altLang="zh-CN" dirty="0" smtClean="0">
                <a:sym typeface="Wingdings" panose="05000000000000000000" pitchFamily="2" charset="2"/>
              </a:rPr>
              <a:t>app</a:t>
            </a:r>
            <a:r>
              <a:rPr lang="zh-CN" altLang="en-US" dirty="0" smtClean="0">
                <a:sym typeface="Wingdings" panose="05000000000000000000" pitchFamily="2" charset="2"/>
              </a:rPr>
              <a:t>上通过</a:t>
            </a:r>
            <a:r>
              <a:rPr lang="en-US" altLang="zh-CN" dirty="0" err="1" smtClean="0">
                <a:sym typeface="Wingdings" panose="05000000000000000000" pitchFamily="2" charset="2"/>
              </a:rPr>
              <a:t>charles</a:t>
            </a:r>
            <a:r>
              <a:rPr lang="zh-CN" altLang="en-US" dirty="0" smtClean="0">
                <a:sym typeface="Wingdings" panose="05000000000000000000" pitchFamily="2" charset="2"/>
              </a:rPr>
              <a:t>代理测试、</a:t>
            </a:r>
            <a:r>
              <a:rPr lang="en-US" altLang="zh-CN" dirty="0" smtClean="0">
                <a:sym typeface="Wingdings" panose="05000000000000000000" pitchFamily="2" charset="2"/>
              </a:rPr>
              <a:t>https</a:t>
            </a:r>
            <a:r>
              <a:rPr lang="zh-CN" altLang="en-US" dirty="0" smtClean="0">
                <a:sym typeface="Wingdings" panose="05000000000000000000" pitchFamily="2" charset="2"/>
              </a:rPr>
              <a:t>安全连接测试、</a:t>
            </a:r>
            <a:r>
              <a:rPr lang="en-US" altLang="zh-CN" dirty="0" smtClean="0">
                <a:sym typeface="Wingdings" panose="05000000000000000000" pitchFamily="2" charset="2"/>
              </a:rPr>
              <a:t>QA</a:t>
            </a:r>
            <a:r>
              <a:rPr lang="zh-CN" altLang="en-US" dirty="0" smtClean="0">
                <a:sym typeface="Wingdings" panose="05000000000000000000" pitchFamily="2" charset="2"/>
              </a:rPr>
              <a:t>一般测试，逐渐逼近真实使用场景</a:t>
            </a:r>
            <a:r>
              <a:rPr lang="en-US" altLang="zh-CN" dirty="0" smtClean="0">
                <a:sym typeface="Wingdings" panose="05000000000000000000" pitchFamily="2" charset="2"/>
              </a:rPr>
              <a:t></a:t>
            </a:r>
            <a:r>
              <a:rPr lang="zh-CN" altLang="en-US" dirty="0" smtClean="0">
                <a:sym typeface="Wingdings" panose="05000000000000000000" pitchFamily="2" charset="2"/>
              </a:rPr>
              <a:t>基本没问题后，上线至正式环境</a:t>
            </a:r>
            <a:r>
              <a:rPr lang="en-US" altLang="zh-CN" dirty="0" smtClean="0">
                <a:sym typeface="Wingdings" panose="05000000000000000000" pitchFamily="2" charset="2"/>
              </a:rPr>
              <a:t></a:t>
            </a:r>
            <a:r>
              <a:rPr lang="zh-CN" altLang="en-US" dirty="0" smtClean="0">
                <a:sym typeface="Wingdings" panose="05000000000000000000" pitchFamily="2" charset="2"/>
              </a:rPr>
              <a:t>再优化再升级</a:t>
            </a:r>
            <a:r>
              <a:rPr lang="en-US" altLang="zh-CN" dirty="0" smtClean="0">
                <a:sym typeface="Wingdings" panose="05000000000000000000" pitchFamily="2" charset="2"/>
              </a:rPr>
              <a:t>(2018.4.4)</a:t>
            </a:r>
            <a:endParaRPr lang="en-US" altLang="zh-CN" dirty="0" smtClean="0"/>
          </a:p>
          <a:p>
            <a:r>
              <a:rPr lang="en-US" altLang="zh-CN" dirty="0" smtClean="0"/>
              <a:t>web</a:t>
            </a:r>
            <a:r>
              <a:rPr lang="zh-CN" altLang="en-US" dirty="0" smtClean="0"/>
              <a:t>项目未完成需求：底部菜单</a:t>
            </a:r>
            <a:endParaRPr lang="en-US" altLang="zh-CN" dirty="0" smtClean="0"/>
          </a:p>
          <a:p>
            <a:r>
              <a:rPr lang="en-US" altLang="zh-CN" dirty="0" smtClean="0"/>
              <a:t>web</a:t>
            </a:r>
            <a:r>
              <a:rPr lang="zh-CN" altLang="en-US" dirty="0" smtClean="0"/>
              <a:t>项目路径：</a:t>
            </a:r>
            <a:r>
              <a:rPr lang="en-US" altLang="zh-CN" dirty="0"/>
              <a:t> http://gitlab.58corp.com/house.ershoufang/house.ershoufang.fanghomeweb</a:t>
            </a:r>
            <a:endParaRPr lang="en-US" altLang="zh-CN" dirty="0" smtClean="0"/>
          </a:p>
          <a:p>
            <a:pPr lvl="1"/>
            <a:endParaRPr lang="en-US" altLang="zh-CN" dirty="0" smtClean="0"/>
          </a:p>
        </p:txBody>
      </p:sp>
    </p:spTree>
    <p:extLst>
      <p:ext uri="{BB962C8B-B14F-4D97-AF65-F5344CB8AC3E}">
        <p14:creationId xmlns:p14="http://schemas.microsoft.com/office/powerpoint/2010/main" val="97536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t>
            </a:r>
            <a:r>
              <a:rPr lang="en-US" altLang="zh-CN" dirty="0" smtClean="0"/>
              <a:t>pp</a:t>
            </a:r>
            <a:r>
              <a:rPr lang="zh-CN" altLang="en-US" dirty="0" smtClean="0"/>
              <a:t>商业写字楼</a:t>
            </a:r>
            <a:r>
              <a:rPr lang="en-US" altLang="zh-CN" dirty="0" err="1" smtClean="0"/>
              <a:t>php</a:t>
            </a:r>
            <a:r>
              <a:rPr lang="zh-CN" altLang="en-US" dirty="0" smtClean="0"/>
              <a:t>切换到</a:t>
            </a:r>
            <a:r>
              <a:rPr lang="en-US" altLang="zh-CN" dirty="0" smtClean="0"/>
              <a:t>java</a:t>
            </a:r>
            <a:endParaRPr lang="zh-CN" altLang="en-US" dirty="0"/>
          </a:p>
        </p:txBody>
      </p:sp>
      <p:sp>
        <p:nvSpPr>
          <p:cNvPr id="3" name="内容占位符 2"/>
          <p:cNvSpPr>
            <a:spLocks noGrp="1"/>
          </p:cNvSpPr>
          <p:nvPr>
            <p:ph idx="1"/>
          </p:nvPr>
        </p:nvSpPr>
        <p:spPr/>
        <p:txBody>
          <a:bodyPr/>
          <a:lstStyle/>
          <a:p>
            <a:r>
              <a:rPr lang="zh-CN" altLang="en-US" dirty="0" smtClean="0"/>
              <a:t>需求简述：</a:t>
            </a:r>
            <a:endParaRPr lang="en-US" altLang="zh-CN" dirty="0" smtClean="0"/>
          </a:p>
          <a:p>
            <a:pPr lvl="1"/>
            <a:r>
              <a:rPr lang="en-US" altLang="zh-CN" dirty="0"/>
              <a:t>app</a:t>
            </a:r>
            <a:r>
              <a:rPr lang="zh-CN" altLang="en-US" dirty="0" smtClean="0"/>
              <a:t>上商业写字楼大</a:t>
            </a:r>
            <a:r>
              <a:rPr lang="zh-CN" altLang="en-US" dirty="0"/>
              <a:t>类页请求，之前走</a:t>
            </a:r>
            <a:r>
              <a:rPr lang="en-US" altLang="zh-CN" dirty="0" err="1"/>
              <a:t>php</a:t>
            </a:r>
            <a:r>
              <a:rPr lang="zh-CN" altLang="en-US" dirty="0"/>
              <a:t>实现的</a:t>
            </a:r>
            <a:r>
              <a:rPr lang="en-US" altLang="zh-CN" dirty="0"/>
              <a:t>web</a:t>
            </a:r>
            <a:r>
              <a:rPr lang="zh-CN" altLang="en-US" dirty="0"/>
              <a:t>服务，现要切换为</a:t>
            </a:r>
            <a:r>
              <a:rPr lang="en-US" altLang="zh-CN" dirty="0"/>
              <a:t>java</a:t>
            </a:r>
            <a:r>
              <a:rPr lang="zh-CN" altLang="en-US" dirty="0"/>
              <a:t>实现的</a:t>
            </a:r>
            <a:r>
              <a:rPr lang="en-US" altLang="zh-CN" dirty="0"/>
              <a:t>web</a:t>
            </a:r>
            <a:r>
              <a:rPr lang="zh-CN" altLang="en-US" dirty="0"/>
              <a:t>服务</a:t>
            </a:r>
            <a:endParaRPr lang="en-US" altLang="zh-CN" dirty="0" smtClean="0"/>
          </a:p>
          <a:p>
            <a:r>
              <a:rPr lang="zh-CN" altLang="en-US" dirty="0" smtClean="0"/>
              <a:t>方案：</a:t>
            </a:r>
            <a:endParaRPr lang="en-US" altLang="zh-CN" dirty="0" smtClean="0"/>
          </a:p>
          <a:p>
            <a:pPr lvl="1"/>
            <a:r>
              <a:rPr lang="zh-CN" altLang="en-US" dirty="0" smtClean="0"/>
              <a:t>和二手房大类页归属在同一个项目，略。</a:t>
            </a:r>
            <a:endParaRPr lang="en-US" altLang="zh-CN" dirty="0"/>
          </a:p>
        </p:txBody>
      </p:sp>
    </p:spTree>
    <p:extLst>
      <p:ext uri="{BB962C8B-B14F-4D97-AF65-F5344CB8AC3E}">
        <p14:creationId xmlns:p14="http://schemas.microsoft.com/office/powerpoint/2010/main" val="1444609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切换中遇到的问题和解决措施（一）</a:t>
            </a:r>
            <a:endParaRPr lang="zh-CN" altLang="en-US" dirty="0"/>
          </a:p>
        </p:txBody>
      </p:sp>
      <p:sp>
        <p:nvSpPr>
          <p:cNvPr id="3" name="内容占位符 2"/>
          <p:cNvSpPr>
            <a:spLocks noGrp="1"/>
          </p:cNvSpPr>
          <p:nvPr>
            <p:ph idx="1"/>
          </p:nvPr>
        </p:nvSpPr>
        <p:spPr/>
        <p:txBody>
          <a:bodyPr/>
          <a:lstStyle/>
          <a:p>
            <a:r>
              <a:rPr lang="zh-CN" altLang="en-US" dirty="0" smtClean="0"/>
              <a:t>项目</a:t>
            </a:r>
            <a:r>
              <a:rPr lang="en-US" altLang="zh-CN" dirty="0" smtClean="0"/>
              <a:t>https</a:t>
            </a:r>
            <a:r>
              <a:rPr lang="zh-CN" altLang="en-US" dirty="0" smtClean="0"/>
              <a:t>连接</a:t>
            </a:r>
            <a:r>
              <a:rPr lang="zh-CN" altLang="en-US" dirty="0" smtClean="0"/>
              <a:t>实现问题？</a:t>
            </a:r>
            <a:endParaRPr lang="en-US" altLang="zh-CN" dirty="0" smtClean="0"/>
          </a:p>
          <a:p>
            <a:pPr lvl="1"/>
            <a:r>
              <a:rPr lang="zh-CN" altLang="en-US" dirty="0" smtClean="0"/>
              <a:t>本地非</a:t>
            </a:r>
            <a:r>
              <a:rPr lang="en-US" altLang="zh-CN" dirty="0" err="1" smtClean="0"/>
              <a:t>nginx</a:t>
            </a:r>
            <a:r>
              <a:rPr lang="zh-CN" altLang="en-US" dirty="0" smtClean="0"/>
              <a:t>代理</a:t>
            </a:r>
            <a:r>
              <a:rPr lang="zh-CN" altLang="en-US" dirty="0" smtClean="0"/>
              <a:t>：项目以</a:t>
            </a:r>
            <a:r>
              <a:rPr lang="en-US" altLang="zh-CN" dirty="0" smtClean="0"/>
              <a:t>maven </a:t>
            </a:r>
            <a:r>
              <a:rPr lang="en-US" altLang="zh-CN" dirty="0" err="1" smtClean="0"/>
              <a:t>jetty:run</a:t>
            </a:r>
            <a:r>
              <a:rPr lang="zh-CN" altLang="en-US" dirty="0"/>
              <a:t>启动</a:t>
            </a:r>
            <a:r>
              <a:rPr lang="zh-CN" altLang="en-US" dirty="0" smtClean="0"/>
              <a:t>，方案如下。缺点：尽管可以</a:t>
            </a:r>
            <a:r>
              <a:rPr lang="zh-CN" altLang="en-US" dirty="0"/>
              <a:t>使得</a:t>
            </a:r>
            <a:r>
              <a:rPr lang="en-US" altLang="zh-CN" dirty="0"/>
              <a:t>jetty</a:t>
            </a:r>
            <a:r>
              <a:rPr lang="zh-CN" altLang="en-US" dirty="0"/>
              <a:t>监听</a:t>
            </a:r>
            <a:r>
              <a:rPr lang="en-US" altLang="zh-CN" dirty="0" err="1"/>
              <a:t>ssl</a:t>
            </a:r>
            <a:r>
              <a:rPr lang="zh-CN" altLang="en-US" dirty="0"/>
              <a:t>端口，但是自签名，</a:t>
            </a:r>
            <a:r>
              <a:rPr lang="zh-CN" altLang="en-US" dirty="0" smtClean="0"/>
              <a:t>所以浏览器上访问时会</a:t>
            </a:r>
            <a:r>
              <a:rPr lang="zh-CN" altLang="en-US" dirty="0"/>
              <a:t>有不安全的标记</a:t>
            </a:r>
            <a:r>
              <a:rPr lang="zh-CN" altLang="en-US" dirty="0" smtClean="0"/>
              <a:t>。</a:t>
            </a:r>
            <a:endParaRPr lang="en-US" altLang="zh-CN" dirty="0" smtClean="0"/>
          </a:p>
          <a:p>
            <a:pPr lvl="2"/>
            <a:r>
              <a:rPr lang="zh-CN" altLang="en-US" dirty="0" smtClean="0"/>
              <a:t>配置</a:t>
            </a:r>
            <a:r>
              <a:rPr lang="en-US" altLang="zh-CN" dirty="0" smtClean="0"/>
              <a:t>pom.xml</a:t>
            </a:r>
            <a:r>
              <a:rPr lang="zh-CN" altLang="en-US" dirty="0" smtClean="0"/>
              <a:t>中</a:t>
            </a:r>
            <a:r>
              <a:rPr lang="en-US" altLang="zh-CN" dirty="0" smtClean="0"/>
              <a:t>jetty eclipse</a:t>
            </a:r>
            <a:r>
              <a:rPr lang="zh-CN" altLang="en-US" dirty="0" smtClean="0"/>
              <a:t>插件的</a:t>
            </a:r>
            <a:r>
              <a:rPr lang="en-US" altLang="zh-CN" dirty="0" smtClean="0"/>
              <a:t>https</a:t>
            </a:r>
            <a:r>
              <a:rPr lang="zh-CN" altLang="en-US" dirty="0" smtClean="0"/>
              <a:t>连接</a:t>
            </a:r>
            <a:endParaRPr lang="en-US" altLang="zh-CN" dirty="0" smtClean="0"/>
          </a:p>
          <a:p>
            <a:pPr lvl="2"/>
            <a:r>
              <a:rPr lang="zh-CN" altLang="en-US" dirty="0" smtClean="0"/>
              <a:t>用</a:t>
            </a:r>
            <a:r>
              <a:rPr lang="en-US" altLang="zh-CN" dirty="0" smtClean="0"/>
              <a:t>java</a:t>
            </a:r>
            <a:r>
              <a:rPr lang="zh-CN" altLang="en-US" dirty="0"/>
              <a:t>生成</a:t>
            </a:r>
            <a:r>
              <a:rPr lang="en-US" altLang="zh-CN" dirty="0"/>
              <a:t>.</a:t>
            </a:r>
            <a:r>
              <a:rPr lang="en-US" altLang="zh-CN" dirty="0" err="1"/>
              <a:t>keystore</a:t>
            </a:r>
            <a:r>
              <a:rPr lang="zh-CN" altLang="en-US" dirty="0"/>
              <a:t>。</a:t>
            </a:r>
            <a:r>
              <a:rPr lang="zh-CN" altLang="en-US" dirty="0" smtClean="0"/>
              <a:t>。可以使得</a:t>
            </a:r>
            <a:r>
              <a:rPr lang="en-US" altLang="zh-CN" dirty="0" smtClean="0"/>
              <a:t>jetty</a:t>
            </a:r>
            <a:r>
              <a:rPr lang="zh-CN" altLang="en-US" dirty="0" smtClean="0"/>
              <a:t>监听</a:t>
            </a:r>
            <a:r>
              <a:rPr lang="en-US" altLang="zh-CN" dirty="0" err="1" smtClean="0"/>
              <a:t>ssl</a:t>
            </a:r>
            <a:r>
              <a:rPr lang="zh-CN" altLang="en-US" dirty="0" smtClean="0"/>
              <a:t>端口，但是自签名，所以会有不安全的</a:t>
            </a:r>
            <a:r>
              <a:rPr lang="zh-CN" altLang="en-US" dirty="0" smtClean="0"/>
              <a:t>标记</a:t>
            </a:r>
            <a:endParaRPr lang="en-US" altLang="zh-CN" dirty="0" smtClean="0"/>
          </a:p>
          <a:p>
            <a:r>
              <a:rPr lang="zh-CN" altLang="en-US" dirty="0"/>
              <a:t>本地</a:t>
            </a:r>
            <a:r>
              <a:rPr lang="zh-CN" altLang="en-US" dirty="0" smtClean="0"/>
              <a:t>可以查出附近房源数而</a:t>
            </a:r>
            <a:r>
              <a:rPr lang="en-US" altLang="zh-CN" dirty="0" smtClean="0"/>
              <a:t>app</a:t>
            </a:r>
            <a:r>
              <a:rPr lang="zh-CN" altLang="en-US" dirty="0" smtClean="0"/>
              <a:t>上没有查出的问题？</a:t>
            </a:r>
            <a:endParaRPr lang="en-US" altLang="zh-CN" dirty="0" smtClean="0"/>
          </a:p>
          <a:p>
            <a:pPr lvl="1"/>
            <a:r>
              <a:rPr lang="zh-CN" altLang="en-US" dirty="0" smtClean="0"/>
              <a:t>问题详情：使用</a:t>
            </a:r>
            <a:r>
              <a:rPr lang="en-US" altLang="zh-CN" dirty="0" err="1" smtClean="0"/>
              <a:t>houseinterface</a:t>
            </a:r>
            <a:r>
              <a:rPr lang="zh-CN" altLang="en-US" dirty="0" smtClean="0"/>
              <a:t>的</a:t>
            </a:r>
            <a:r>
              <a:rPr lang="en-US" altLang="zh-CN" dirty="0" err="1" smtClean="0"/>
              <a:t>NewDictServcie</a:t>
            </a:r>
            <a:r>
              <a:rPr lang="zh-CN" altLang="en-US" dirty="0" smtClean="0"/>
              <a:t>接口查附近房源数，本地可以查出为</a:t>
            </a:r>
            <a:r>
              <a:rPr lang="en-US" altLang="zh-CN" dirty="0" smtClean="0"/>
              <a:t>				</a:t>
            </a:r>
            <a:r>
              <a:rPr lang="zh-CN" altLang="en-US" dirty="0" smtClean="0"/>
              <a:t>正数，私有云上查出为</a:t>
            </a:r>
            <a:r>
              <a:rPr lang="en-US" altLang="zh-CN" dirty="0" smtClean="0"/>
              <a:t>0</a:t>
            </a:r>
            <a:r>
              <a:rPr lang="zh-CN" altLang="en-US" dirty="0" smtClean="0"/>
              <a:t>。</a:t>
            </a:r>
            <a:endParaRPr lang="en-US" altLang="zh-CN" dirty="0" smtClean="0"/>
          </a:p>
          <a:p>
            <a:pPr lvl="1"/>
            <a:r>
              <a:rPr lang="zh-CN" altLang="en-US" dirty="0" smtClean="0"/>
              <a:t>问题定位：由</a:t>
            </a:r>
            <a:r>
              <a:rPr lang="en-US" altLang="zh-CN" dirty="0" err="1" smtClean="0"/>
              <a:t>charles</a:t>
            </a:r>
            <a:r>
              <a:rPr lang="zh-CN" altLang="en-US" dirty="0"/>
              <a:t> </a:t>
            </a:r>
            <a:r>
              <a:rPr lang="en-US" altLang="zh-CN" dirty="0" smtClean="0"/>
              <a:t>map remote</a:t>
            </a:r>
            <a:r>
              <a:rPr lang="zh-CN" altLang="en-US" dirty="0" smtClean="0"/>
              <a:t>转发请求到本地来</a:t>
            </a:r>
            <a:r>
              <a:rPr lang="en-US" altLang="zh-CN" dirty="0" smtClean="0"/>
              <a:t>debug</a:t>
            </a:r>
            <a:r>
              <a:rPr lang="zh-CN" altLang="en-US" dirty="0" smtClean="0"/>
              <a:t>后发现是请求传的经纬度的值不同，某些经纬度下附近</a:t>
            </a:r>
            <a:r>
              <a:rPr lang="en-US" altLang="zh-CN" dirty="0" smtClean="0"/>
              <a:t>1km</a:t>
            </a:r>
            <a:r>
              <a:rPr lang="zh-CN" altLang="en-US" dirty="0" smtClean="0"/>
              <a:t>查出来的二手房数量为</a:t>
            </a:r>
            <a:r>
              <a:rPr lang="en-US" altLang="zh-CN" dirty="0" smtClean="0"/>
              <a:t>0</a:t>
            </a:r>
            <a:r>
              <a:rPr lang="zh-CN" altLang="en-US" dirty="0" smtClean="0"/>
              <a:t>，比如本人工位上。</a:t>
            </a:r>
            <a:endParaRPr lang="en-US" altLang="zh-CN" dirty="0"/>
          </a:p>
          <a:p>
            <a:pPr lvl="1"/>
            <a:endParaRPr lang="zh-CN" altLang="en-US" dirty="0"/>
          </a:p>
          <a:p>
            <a:endParaRPr lang="en-US" altLang="zh-CN" dirty="0"/>
          </a:p>
          <a:p>
            <a:endParaRPr lang="en-US" altLang="zh-CN" dirty="0"/>
          </a:p>
        </p:txBody>
      </p:sp>
    </p:spTree>
    <p:extLst>
      <p:ext uri="{BB962C8B-B14F-4D97-AF65-F5344CB8AC3E}">
        <p14:creationId xmlns:p14="http://schemas.microsoft.com/office/powerpoint/2010/main" val="236082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（二）</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广告位</a:t>
            </a:r>
            <a:r>
              <a:rPr lang="en-US" altLang="zh-CN" dirty="0" smtClean="0"/>
              <a:t>banner</a:t>
            </a:r>
            <a:r>
              <a:rPr lang="zh-CN" altLang="en-US" dirty="0" smtClean="0"/>
              <a:t>实现中，</a:t>
            </a:r>
            <a:r>
              <a:rPr lang="en-US" altLang="zh-CN" dirty="0" smtClean="0"/>
              <a:t>ajax</a:t>
            </a:r>
            <a:r>
              <a:rPr lang="zh-CN" altLang="en-US" dirty="0" smtClean="0"/>
              <a:t>跨域请求后端的实现问题？</a:t>
            </a:r>
            <a:endParaRPr lang="en-US" altLang="zh-CN" dirty="0" smtClean="0"/>
          </a:p>
          <a:p>
            <a:pPr lvl="1"/>
            <a:r>
              <a:rPr lang="zh-CN" altLang="en-US" dirty="0"/>
              <a:t>跨</a:t>
            </a:r>
            <a:r>
              <a:rPr lang="zh-CN" altLang="en-US" dirty="0" smtClean="0"/>
              <a:t>域请求不能直接实现的原因：</a:t>
            </a:r>
            <a:r>
              <a:rPr lang="en-US" altLang="zh-CN" dirty="0" smtClean="0"/>
              <a:t>ajax</a:t>
            </a:r>
            <a:r>
              <a:rPr lang="zh-CN" altLang="en-US" dirty="0"/>
              <a:t>请求</a:t>
            </a:r>
            <a:r>
              <a:rPr lang="zh-CN" altLang="en-US" dirty="0" smtClean="0"/>
              <a:t>时在报头增加了</a:t>
            </a:r>
            <a:r>
              <a:rPr lang="en-US" altLang="zh-CN" dirty="0" err="1" smtClean="0"/>
              <a:t>orgin</a:t>
            </a:r>
            <a:r>
              <a:rPr lang="zh-CN" altLang="en-US" dirty="0" smtClean="0"/>
              <a:t>等字段，后台检测报头后拒绝。</a:t>
            </a:r>
            <a:endParaRPr lang="en-US" altLang="zh-CN" dirty="0" smtClean="0"/>
          </a:p>
          <a:p>
            <a:pPr lvl="1"/>
            <a:r>
              <a:rPr lang="en-US" altLang="zh-CN" dirty="0" err="1"/>
              <a:t>j</a:t>
            </a:r>
            <a:r>
              <a:rPr lang="en-US" altLang="zh-CN" dirty="0" err="1" smtClean="0"/>
              <a:t>sonp</a:t>
            </a:r>
            <a:r>
              <a:rPr lang="zh-CN" altLang="en-US" dirty="0" smtClean="0"/>
              <a:t>方案：</a:t>
            </a:r>
            <a:endParaRPr lang="en-US" altLang="zh-CN" dirty="0" smtClean="0"/>
          </a:p>
          <a:p>
            <a:pPr lvl="2"/>
            <a:r>
              <a:rPr lang="zh-CN" altLang="en-US" dirty="0" smtClean="0"/>
              <a:t>原理：因为</a:t>
            </a:r>
            <a:r>
              <a:rPr lang="en-US" altLang="zh-CN" dirty="0" smtClean="0"/>
              <a:t>&lt;script &gt;</a:t>
            </a:r>
            <a:r>
              <a:rPr lang="zh-CN" altLang="en-US" dirty="0" smtClean="0"/>
              <a:t>标签中</a:t>
            </a:r>
            <a:r>
              <a:rPr lang="en-US" altLang="zh-CN" dirty="0" err="1" smtClean="0"/>
              <a:t>src</a:t>
            </a:r>
            <a:r>
              <a:rPr lang="zh-CN" altLang="en-US" dirty="0" smtClean="0"/>
              <a:t>可以是跨域的</a:t>
            </a:r>
            <a:r>
              <a:rPr lang="en-US" altLang="zh-CN" dirty="0" err="1" smtClean="0"/>
              <a:t>url</a:t>
            </a:r>
            <a:r>
              <a:rPr lang="zh-CN" altLang="en-US" dirty="0" smtClean="0"/>
              <a:t>，又因为通过此请求到脚本资源后会立即加载执行。</a:t>
            </a:r>
            <a:r>
              <a:rPr lang="en-US" altLang="zh-CN" dirty="0" smtClean="0"/>
              <a:t/>
            </a:r>
            <a:br>
              <a:rPr lang="en-US" altLang="zh-CN" dirty="0" smtClean="0"/>
            </a:br>
            <a:r>
              <a:rPr lang="zh-CN" altLang="en-US" dirty="0"/>
              <a:t>从而</a:t>
            </a:r>
            <a:r>
              <a:rPr lang="zh-CN" altLang="en-US" dirty="0" smtClean="0"/>
              <a:t>请求到的脚本就在页面上了。</a:t>
            </a:r>
            <a:endParaRPr lang="en-US" altLang="zh-CN" dirty="0" smtClean="0"/>
          </a:p>
          <a:p>
            <a:pPr lvl="3"/>
            <a:r>
              <a:rPr lang="zh-CN" altLang="en-US" dirty="0" smtClean="0"/>
              <a:t>如果这个脚本是一个赋值语句，被赋变量是全局变量，赋的值就是目标数据，那么可以通过此全局变量获取到需要的数据。</a:t>
            </a:r>
            <a:endParaRPr lang="en-US" altLang="zh-CN" dirty="0" smtClean="0"/>
          </a:p>
          <a:p>
            <a:pPr lvl="3"/>
            <a:r>
              <a:rPr lang="zh-CN" altLang="en-US" dirty="0" smtClean="0"/>
              <a:t>如果这个脚本是一个函数调用语句，参数是目标数据，而且这个函数已经定义，函数内容定义为调用</a:t>
            </a:r>
            <a:r>
              <a:rPr lang="en-US" altLang="zh-CN" dirty="0" smtClean="0"/>
              <a:t>ajax</a:t>
            </a:r>
            <a:r>
              <a:rPr lang="zh-CN" altLang="en-US" dirty="0" smtClean="0"/>
              <a:t>的回调函数</a:t>
            </a:r>
            <a:r>
              <a:rPr lang="en-US" altLang="zh-CN" dirty="0" smtClean="0"/>
              <a:t>(success,</a:t>
            </a:r>
            <a:r>
              <a:rPr lang="zh-CN" altLang="en-US" dirty="0" smtClean="0"/>
              <a:t>或者</a:t>
            </a:r>
            <a:r>
              <a:rPr lang="en-US" altLang="zh-CN" dirty="0" smtClean="0"/>
              <a:t>error</a:t>
            </a:r>
            <a:r>
              <a:rPr lang="zh-CN" altLang="en-US" dirty="0" smtClean="0"/>
              <a:t>的回调函数</a:t>
            </a:r>
            <a:r>
              <a:rPr lang="en-US" altLang="zh-CN" dirty="0" smtClean="0"/>
              <a:t>)</a:t>
            </a:r>
            <a:r>
              <a:rPr lang="zh-CN" altLang="en-US" dirty="0" smtClean="0"/>
              <a:t>，回调函数参数就是本函数的参数，那么</a:t>
            </a:r>
            <a:r>
              <a:rPr lang="en-US" altLang="zh-CN" dirty="0" smtClean="0"/>
              <a:t>ajax</a:t>
            </a:r>
            <a:r>
              <a:rPr lang="zh-CN" altLang="en-US" dirty="0" smtClean="0"/>
              <a:t>请求就间接通过</a:t>
            </a:r>
            <a:r>
              <a:rPr lang="en-US" altLang="zh-CN" dirty="0" smtClean="0"/>
              <a:t>http</a:t>
            </a:r>
            <a:r>
              <a:rPr lang="zh-CN" altLang="en-US" dirty="0" smtClean="0"/>
              <a:t>请求获取到了后台数据来传给回调函数。</a:t>
            </a:r>
            <a:endParaRPr lang="en-US" altLang="zh-CN" dirty="0"/>
          </a:p>
          <a:p>
            <a:pPr lvl="2"/>
            <a:r>
              <a:rPr lang="zh-CN" altLang="en-US" dirty="0" smtClean="0"/>
              <a:t>缺点：只能</a:t>
            </a:r>
            <a:r>
              <a:rPr lang="en-US" altLang="zh-CN" dirty="0" smtClean="0"/>
              <a:t>get</a:t>
            </a:r>
            <a:r>
              <a:rPr lang="zh-CN" altLang="en-US" dirty="0" smtClean="0"/>
              <a:t>请求</a:t>
            </a:r>
            <a:endParaRPr lang="en-US" altLang="zh-CN" dirty="0" smtClean="0"/>
          </a:p>
          <a:p>
            <a:pPr lvl="2"/>
            <a:r>
              <a:rPr lang="en-US" altLang="zh-CN" dirty="0" err="1" smtClean="0"/>
              <a:t>wf</a:t>
            </a:r>
            <a:r>
              <a:rPr lang="zh-CN" altLang="en-US" dirty="0" smtClean="0"/>
              <a:t>下应用实践：</a:t>
            </a:r>
            <a:r>
              <a:rPr lang="en-US" altLang="zh-CN" dirty="0"/>
              <a:t>@Response</a:t>
            </a:r>
            <a:r>
              <a:rPr lang="zh-CN" altLang="en-US" dirty="0"/>
              <a:t>注解一个非</a:t>
            </a:r>
            <a:r>
              <a:rPr lang="en-US" altLang="zh-CN" dirty="0" err="1"/>
              <a:t>ActionResult</a:t>
            </a:r>
            <a:r>
              <a:rPr lang="zh-CN" altLang="en-US" dirty="0"/>
              <a:t>返回类型的</a:t>
            </a:r>
            <a:r>
              <a:rPr lang="zh-CN" altLang="en-US" dirty="0" smtClean="0"/>
              <a:t>方法，该</a:t>
            </a:r>
            <a:r>
              <a:rPr lang="zh-CN" altLang="en-US" dirty="0"/>
              <a:t>方法不会被</a:t>
            </a:r>
            <a:r>
              <a:rPr lang="zh-CN" altLang="en-US" dirty="0" smtClean="0"/>
              <a:t>访问。有</a:t>
            </a:r>
            <a:r>
              <a:rPr lang="zh-CN" altLang="en-US" dirty="0"/>
              <a:t>一个现成的</a:t>
            </a:r>
            <a:r>
              <a:rPr lang="en-US" altLang="zh-CN" dirty="0" err="1"/>
              <a:t>ActionResult</a:t>
            </a:r>
            <a:r>
              <a:rPr lang="zh-CN" altLang="en-US" dirty="0"/>
              <a:t>子类可以实现：</a:t>
            </a:r>
            <a:r>
              <a:rPr lang="en-US" altLang="zh-CN" dirty="0"/>
              <a:t>return new </a:t>
            </a:r>
            <a:r>
              <a:rPr lang="en-US" altLang="zh-CN" dirty="0" err="1"/>
              <a:t>JsonPActionResult</a:t>
            </a:r>
            <a:r>
              <a:rPr lang="en-US" altLang="zh-CN" dirty="0"/>
              <a:t>(</a:t>
            </a:r>
            <a:r>
              <a:rPr lang="zh-CN" altLang="en-US" dirty="0"/>
              <a:t>函数名，</a:t>
            </a:r>
            <a:r>
              <a:rPr lang="en-US" altLang="zh-CN" dirty="0"/>
              <a:t>new </a:t>
            </a:r>
            <a:r>
              <a:rPr lang="en-US" altLang="zh-CN" dirty="0" err="1"/>
              <a:t>JsonVo</a:t>
            </a:r>
            <a:r>
              <a:rPr lang="en-US" altLang="zh-CN" dirty="0"/>
              <a:t>(</a:t>
            </a:r>
            <a:r>
              <a:rPr lang="en-US" altLang="zh-CN" dirty="0" err="1"/>
              <a:t>json</a:t>
            </a:r>
            <a:r>
              <a:rPr lang="zh-CN" altLang="en-US" dirty="0"/>
              <a:t>字符串</a:t>
            </a:r>
            <a:r>
              <a:rPr lang="en-US" altLang="zh-CN" dirty="0"/>
              <a:t>))</a:t>
            </a:r>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361964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（三）</a:t>
            </a:r>
            <a:endParaRPr lang="zh-CN" altLang="en-US" dirty="0"/>
          </a:p>
        </p:txBody>
      </p:sp>
      <p:sp>
        <p:nvSpPr>
          <p:cNvPr id="3" name="内容占位符 2"/>
          <p:cNvSpPr>
            <a:spLocks noGrp="1"/>
          </p:cNvSpPr>
          <p:nvPr>
            <p:ph idx="1"/>
          </p:nvPr>
        </p:nvSpPr>
        <p:spPr/>
        <p:txBody>
          <a:bodyPr/>
          <a:lstStyle/>
          <a:p>
            <a:r>
              <a:rPr lang="zh-CN" altLang="en-US" dirty="0"/>
              <a:t>广告位</a:t>
            </a:r>
            <a:r>
              <a:rPr lang="en-US" altLang="zh-CN" dirty="0"/>
              <a:t>banner</a:t>
            </a:r>
            <a:r>
              <a:rPr lang="zh-CN" altLang="en-US" dirty="0"/>
              <a:t>实现中，</a:t>
            </a:r>
            <a:r>
              <a:rPr lang="en-US" altLang="zh-CN" dirty="0"/>
              <a:t>ajax</a:t>
            </a:r>
            <a:r>
              <a:rPr lang="zh-CN" altLang="en-US" dirty="0"/>
              <a:t>跨域请求后端的实现问题</a:t>
            </a:r>
            <a:r>
              <a:rPr lang="zh-CN" altLang="en-US" dirty="0" smtClean="0"/>
              <a:t>？</a:t>
            </a:r>
            <a:r>
              <a:rPr lang="en-US" altLang="zh-CN" dirty="0" smtClean="0"/>
              <a:t>(</a:t>
            </a:r>
            <a:r>
              <a:rPr lang="zh-CN" altLang="en-US" dirty="0" smtClean="0"/>
              <a:t>续</a:t>
            </a:r>
            <a:r>
              <a:rPr lang="en-US" altLang="zh-CN" dirty="0" smtClean="0"/>
              <a:t>)</a:t>
            </a:r>
            <a:endParaRPr lang="en-US" altLang="zh-CN" dirty="0"/>
          </a:p>
          <a:p>
            <a:pPr lvl="1"/>
            <a:r>
              <a:rPr lang="en-US" altLang="zh-CN" dirty="0" smtClean="0"/>
              <a:t>CORS</a:t>
            </a:r>
            <a:r>
              <a:rPr lang="zh-CN" altLang="en-US" dirty="0" smtClean="0"/>
              <a:t>方案：</a:t>
            </a:r>
            <a:endParaRPr lang="en-US" altLang="zh-CN" dirty="0" smtClean="0"/>
          </a:p>
          <a:p>
            <a:pPr lvl="2"/>
            <a:r>
              <a:rPr lang="zh-CN" altLang="en-US" dirty="0" smtClean="0"/>
              <a:t>原理：让服务器允许某个跨域请求。即在这个请求返回的报文中增加</a:t>
            </a:r>
            <a:r>
              <a:rPr lang="en-US" altLang="zh-CN" dirty="0" smtClean="0"/>
              <a:t>|</a:t>
            </a:r>
            <a:r>
              <a:rPr lang="zh-CN" altLang="en-US" dirty="0" smtClean="0"/>
              <a:t>配置三个报头：</a:t>
            </a:r>
            <a:endParaRPr lang="en-US" altLang="zh-CN" dirty="0" smtClean="0"/>
          </a:p>
          <a:p>
            <a:pPr lvl="3"/>
            <a:r>
              <a:rPr lang="en-US" altLang="zh-CN" dirty="0"/>
              <a:t>Access-Control-Allow-Headers: </a:t>
            </a:r>
            <a:r>
              <a:rPr lang="en-US" altLang="zh-CN" dirty="0" smtClean="0"/>
              <a:t>X-Requested-</a:t>
            </a:r>
            <a:r>
              <a:rPr lang="en-US" altLang="zh-CN" dirty="0" err="1" smtClean="0"/>
              <a:t>With,Content</a:t>
            </a:r>
            <a:r>
              <a:rPr lang="en-US" altLang="zh-CN" dirty="0" smtClean="0"/>
              <a:t>-</a:t>
            </a:r>
            <a:r>
              <a:rPr lang="en-US" altLang="zh-CN" dirty="0" err="1" smtClean="0"/>
              <a:t>Type,Accept</a:t>
            </a:r>
            <a:endParaRPr lang="en-US" altLang="zh-CN" dirty="0" smtClean="0"/>
          </a:p>
          <a:p>
            <a:pPr lvl="3"/>
            <a:r>
              <a:rPr lang="en-US" altLang="zh-CN" dirty="0"/>
              <a:t>Access-Control-Allow-Methods: </a:t>
            </a:r>
            <a:r>
              <a:rPr lang="en-US" altLang="zh-CN" dirty="0" err="1" smtClean="0"/>
              <a:t>Get,Post,Put,OPTIONS</a:t>
            </a:r>
            <a:r>
              <a:rPr lang="en-US" altLang="zh-CN" dirty="0" smtClean="0"/>
              <a:t>(</a:t>
            </a:r>
            <a:r>
              <a:rPr lang="zh-CN" altLang="en-US" dirty="0" smtClean="0"/>
              <a:t>非简单请求，允许预检</a:t>
            </a:r>
            <a:r>
              <a:rPr lang="en-US" altLang="zh-CN" dirty="0" smtClean="0"/>
              <a:t>)</a:t>
            </a:r>
          </a:p>
          <a:p>
            <a:pPr lvl="3"/>
            <a:r>
              <a:rPr lang="en-US" altLang="zh-CN" dirty="0"/>
              <a:t>Access-Control-Allow-Origin: *</a:t>
            </a:r>
            <a:endParaRPr lang="en-US" altLang="zh-CN" dirty="0" smtClean="0"/>
          </a:p>
          <a:p>
            <a:pPr lvl="2"/>
            <a:r>
              <a:rPr lang="zh-CN" altLang="en-US" dirty="0" smtClean="0"/>
              <a:t>实现：直接在某个请求后加，或者用</a:t>
            </a:r>
            <a:r>
              <a:rPr lang="en-US" altLang="zh-CN" dirty="0" smtClean="0"/>
              <a:t>filter</a:t>
            </a:r>
            <a:r>
              <a:rPr lang="zh-CN" altLang="en-US" dirty="0" smtClean="0"/>
              <a:t>统一加。</a:t>
            </a:r>
            <a:endParaRPr lang="en-US" altLang="zh-CN" dirty="0" smtClean="0"/>
          </a:p>
          <a:p>
            <a:pPr lvl="2"/>
            <a:r>
              <a:rPr lang="en-US" altLang="zh-CN" dirty="0" err="1"/>
              <a:t>w</a:t>
            </a:r>
            <a:r>
              <a:rPr lang="en-US" altLang="zh-CN" dirty="0" err="1" smtClean="0"/>
              <a:t>f</a:t>
            </a:r>
            <a:r>
              <a:rPr lang="zh-CN" altLang="en-US" dirty="0" smtClean="0"/>
              <a:t>下实现：增加：</a:t>
            </a:r>
            <a:r>
              <a:rPr lang="en-US" altLang="zh-CN" dirty="0"/>
              <a:t> </a:t>
            </a:r>
            <a:r>
              <a:rPr lang="en-US" altLang="zh-CN" dirty="0" err="1"/>
              <a:t>beat.getResponse</a:t>
            </a:r>
            <a:r>
              <a:rPr lang="en-US" altLang="zh-CN" dirty="0"/>
              <a:t>().</a:t>
            </a:r>
            <a:r>
              <a:rPr lang="en-US" altLang="zh-CN" dirty="0" err="1"/>
              <a:t>addHeader</a:t>
            </a:r>
            <a:r>
              <a:rPr lang="en-US" altLang="zh-CN" dirty="0"/>
              <a:t>("Access-Control-Allow-Origin", "*");</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4030390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（四）</a:t>
            </a:r>
            <a:endParaRPr lang="zh-CN" altLang="en-US" dirty="0"/>
          </a:p>
        </p:txBody>
      </p:sp>
      <p:sp>
        <p:nvSpPr>
          <p:cNvPr id="3" name="内容占位符 2"/>
          <p:cNvSpPr>
            <a:spLocks noGrp="1"/>
          </p:cNvSpPr>
          <p:nvPr>
            <p:ph idx="1"/>
          </p:nvPr>
        </p:nvSpPr>
        <p:spPr/>
        <p:txBody>
          <a:bodyPr/>
          <a:lstStyle/>
          <a:p>
            <a:r>
              <a:rPr lang="zh-CN" altLang="en-US" dirty="0"/>
              <a:t>简单</a:t>
            </a:r>
            <a:r>
              <a:rPr lang="zh-CN" altLang="en-US" dirty="0" smtClean="0"/>
              <a:t>网站压力测试？</a:t>
            </a:r>
            <a:endParaRPr lang="en-US" altLang="zh-CN" dirty="0" smtClean="0"/>
          </a:p>
          <a:p>
            <a:pPr lvl="1"/>
            <a:r>
              <a:rPr lang="en-US" altLang="zh-CN" dirty="0" smtClean="0"/>
              <a:t>Apache Bench:</a:t>
            </a:r>
            <a:r>
              <a:rPr lang="zh-CN" altLang="en-US" dirty="0" smtClean="0"/>
              <a:t>在</a:t>
            </a:r>
            <a:r>
              <a:rPr lang="en-US" altLang="zh-CN" dirty="0" err="1" smtClean="0"/>
              <a:t>httpd</a:t>
            </a:r>
            <a:r>
              <a:rPr lang="en-US" altLang="zh-CN" dirty="0" smtClean="0"/>
              <a:t>/apache/bin</a:t>
            </a:r>
            <a:r>
              <a:rPr lang="zh-CN" altLang="en-US" dirty="0" smtClean="0"/>
              <a:t>目录下</a:t>
            </a:r>
            <a:endParaRPr lang="en-US" altLang="zh-CN" dirty="0"/>
          </a:p>
          <a:p>
            <a:pPr lvl="2"/>
            <a:r>
              <a:rPr lang="zh-CN" altLang="en-US" dirty="0" smtClean="0"/>
              <a:t>一般使用：</a:t>
            </a:r>
            <a:r>
              <a:rPr lang="en-US" altLang="zh-CN" dirty="0" smtClean="0"/>
              <a:t>ab –n </a:t>
            </a:r>
            <a:r>
              <a:rPr lang="zh-CN" altLang="en-US" dirty="0" smtClean="0"/>
              <a:t>总请求量 </a:t>
            </a:r>
            <a:r>
              <a:rPr lang="en-US" altLang="zh-CN" dirty="0" smtClean="0"/>
              <a:t>–c </a:t>
            </a:r>
            <a:r>
              <a:rPr lang="zh-CN" altLang="en-US" dirty="0" smtClean="0"/>
              <a:t>并发请求量 目标网站</a:t>
            </a:r>
            <a:r>
              <a:rPr lang="en-US" altLang="zh-CN" dirty="0" err="1" smtClean="0"/>
              <a:t>url</a:t>
            </a:r>
            <a:r>
              <a:rPr lang="en-US" altLang="zh-CN" dirty="0" smtClean="0"/>
              <a:t>   </a:t>
            </a:r>
          </a:p>
          <a:p>
            <a:pPr lvl="2"/>
            <a:r>
              <a:rPr lang="zh-CN" altLang="en-US" dirty="0" smtClean="0"/>
              <a:t>返回信息：如每秒请求数：</a:t>
            </a:r>
            <a:r>
              <a:rPr lang="en-US" altLang="zh-CN" dirty="0" smtClean="0"/>
              <a:t>requests per second  </a:t>
            </a:r>
            <a:r>
              <a:rPr lang="zh-CN" altLang="en-US" dirty="0" smtClean="0"/>
              <a:t>、每个请求的响应时间的分布情况</a:t>
            </a:r>
            <a:endParaRPr lang="en-US" altLang="zh-CN" dirty="0" smtClean="0"/>
          </a:p>
          <a:p>
            <a:pPr lvl="1"/>
            <a:r>
              <a:rPr lang="en-US" altLang="zh-CN" dirty="0" smtClean="0"/>
              <a:t>Apache </a:t>
            </a:r>
            <a:r>
              <a:rPr lang="en-US" altLang="zh-CN" dirty="0" err="1" smtClean="0"/>
              <a:t>jmeter</a:t>
            </a:r>
            <a:r>
              <a:rPr lang="en-US" altLang="zh-CN" dirty="0" smtClean="0"/>
              <a:t>:</a:t>
            </a:r>
          </a:p>
          <a:p>
            <a:pPr lvl="2"/>
            <a:r>
              <a:rPr lang="zh-CN" altLang="en-US" dirty="0" smtClean="0"/>
              <a:t>一般使用：配置线程组、</a:t>
            </a:r>
            <a:r>
              <a:rPr lang="en-US" altLang="zh-CN" dirty="0" smtClean="0"/>
              <a:t>http cookie manager</a:t>
            </a:r>
            <a:r>
              <a:rPr lang="zh-CN" altLang="en-US" dirty="0" smtClean="0"/>
              <a:t>、</a:t>
            </a:r>
            <a:r>
              <a:rPr lang="en-US" altLang="zh-CN" dirty="0" smtClean="0"/>
              <a:t>view results tree</a:t>
            </a:r>
            <a:r>
              <a:rPr lang="zh-CN" altLang="en-US" dirty="0" smtClean="0"/>
              <a:t>。点击</a:t>
            </a:r>
            <a:r>
              <a:rPr lang="en-US" altLang="zh-CN" dirty="0" smtClean="0"/>
              <a:t>start</a:t>
            </a:r>
            <a:r>
              <a:rPr lang="zh-CN" altLang="en-US" dirty="0" smtClean="0"/>
              <a:t>。查看</a:t>
            </a:r>
            <a:r>
              <a:rPr lang="en-US" altLang="zh-CN" dirty="0" smtClean="0"/>
              <a:t>summary report</a:t>
            </a:r>
            <a:r>
              <a:rPr lang="zh-CN" altLang="en-US" dirty="0" smtClean="0"/>
              <a:t>即可。</a:t>
            </a:r>
            <a:endParaRPr lang="en-US" altLang="zh-CN" dirty="0" smtClean="0"/>
          </a:p>
          <a:p>
            <a:pPr lvl="2"/>
            <a:r>
              <a:rPr lang="en-US" altLang="zh-CN" dirty="0" smtClean="0"/>
              <a:t>Summary report</a:t>
            </a:r>
            <a:r>
              <a:rPr lang="zh-CN" altLang="en-US" dirty="0" smtClean="0"/>
              <a:t>信息：每秒请求数：</a:t>
            </a:r>
            <a:r>
              <a:rPr lang="en-US" altLang="zh-CN" dirty="0" smtClean="0"/>
              <a:t>Throughout ,</a:t>
            </a:r>
            <a:r>
              <a:rPr lang="zh-CN" altLang="en-US" dirty="0" smtClean="0"/>
              <a:t>每秒发送流量和接收流量</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1454907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App</a:t>
            </a:r>
            <a:r>
              <a:rPr lang="zh-CN" altLang="en-US" dirty="0"/>
              <a:t>请求转发到本地</a:t>
            </a:r>
            <a:r>
              <a:rPr lang="en-US" altLang="zh-CN" dirty="0"/>
              <a:t>debug</a:t>
            </a:r>
            <a:r>
              <a:rPr lang="zh-CN" altLang="en-US" dirty="0" smtClean="0"/>
              <a:t>？</a:t>
            </a:r>
            <a:endParaRPr lang="en-US" altLang="zh-CN" dirty="0" smtClean="0"/>
          </a:p>
          <a:p>
            <a:pPr lvl="1"/>
            <a:r>
              <a:rPr lang="zh-CN" altLang="en-US" dirty="0" smtClean="0"/>
              <a:t>使用</a:t>
            </a:r>
            <a:r>
              <a:rPr lang="en-US" altLang="zh-CN" dirty="0" err="1" smtClean="0"/>
              <a:t>charles</a:t>
            </a:r>
            <a:r>
              <a:rPr lang="en-US" altLang="zh-CN" smtClean="0"/>
              <a:t>:</a:t>
            </a:r>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2577353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88458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需求和方案</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需求：当经纪人在新建房源时，选择所在小区没有找到想要的小区，此时提供一个新建小区的超链接，用户可以申请新建一个小区，提交审核并通过后可以看到新加的小区。</a:t>
            </a:r>
            <a:endParaRPr lang="en-US" altLang="zh-CN" dirty="0" smtClean="0"/>
          </a:p>
          <a:p>
            <a:r>
              <a:rPr lang="zh-CN" altLang="en-US" dirty="0" smtClean="0"/>
              <a:t>整体方案</a:t>
            </a:r>
            <a:r>
              <a:rPr lang="zh-CN" altLang="en-US" dirty="0"/>
              <a:t>：</a:t>
            </a:r>
            <a:endParaRPr lang="en-US" altLang="zh-CN" dirty="0"/>
          </a:p>
          <a:p>
            <a:pPr lvl="1"/>
            <a:r>
              <a:rPr lang="zh-CN" altLang="en-US" dirty="0" smtClean="0"/>
              <a:t>新建方式：新页面。</a:t>
            </a:r>
            <a:endParaRPr lang="en-US" altLang="zh-CN" dirty="0" smtClean="0"/>
          </a:p>
          <a:p>
            <a:pPr lvl="1"/>
            <a:r>
              <a:rPr lang="zh-CN" altLang="en-US" dirty="0" smtClean="0"/>
              <a:t>填写信息：新增</a:t>
            </a:r>
            <a:r>
              <a:rPr lang="zh-CN" altLang="en-US" dirty="0"/>
              <a:t>小区的各个</a:t>
            </a:r>
            <a:r>
              <a:rPr lang="zh-CN" altLang="en-US" dirty="0" smtClean="0"/>
              <a:t>信息；如名称、物业类型、小区类型、小区地址、小区图片</a:t>
            </a:r>
            <a:endParaRPr lang="en-US" altLang="zh-CN" dirty="0" smtClean="0"/>
          </a:p>
          <a:p>
            <a:pPr lvl="1"/>
            <a:r>
              <a:rPr lang="zh-CN" altLang="en-US" dirty="0" smtClean="0"/>
              <a:t>小区图片保存方式：前端先保存到</a:t>
            </a:r>
            <a:r>
              <a:rPr lang="en-US" altLang="zh-CN" dirty="0" smtClean="0"/>
              <a:t>58</a:t>
            </a:r>
            <a:r>
              <a:rPr lang="zh-CN" altLang="en-US" dirty="0" smtClean="0"/>
              <a:t>图片网站，获取保存地址传给后端，后端用保存地址下载图片并</a:t>
            </a:r>
            <a:r>
              <a:rPr lang="en-US" altLang="zh-CN" dirty="0" smtClean="0"/>
              <a:t>base64</a:t>
            </a:r>
            <a:r>
              <a:rPr lang="zh-CN" altLang="en-US" dirty="0" smtClean="0"/>
              <a:t>编码，提交给安居客图片网站，后者返回图片</a:t>
            </a:r>
            <a:r>
              <a:rPr lang="en-US" altLang="zh-CN" dirty="0" err="1" smtClean="0"/>
              <a:t>hashcode</a:t>
            </a:r>
            <a:r>
              <a:rPr lang="zh-CN" altLang="en-US" dirty="0" smtClean="0"/>
              <a:t>。</a:t>
            </a:r>
            <a:endParaRPr lang="en-US" altLang="zh-CN" dirty="0" smtClean="0"/>
          </a:p>
          <a:p>
            <a:pPr lvl="1"/>
            <a:r>
              <a:rPr lang="zh-CN" altLang="en-US" dirty="0"/>
              <a:t>前端提交方式：</a:t>
            </a:r>
            <a:r>
              <a:rPr lang="en-US" altLang="zh-CN" dirty="0" smtClean="0"/>
              <a:t>ajax</a:t>
            </a:r>
          </a:p>
          <a:p>
            <a:pPr lvl="1"/>
            <a:r>
              <a:rPr lang="zh-CN" altLang="en-US" dirty="0"/>
              <a:t>安居</a:t>
            </a:r>
            <a:r>
              <a:rPr lang="zh-CN" altLang="en-US" dirty="0" smtClean="0"/>
              <a:t>客对小区信息数据格式的要求、返回数据的格式和含义：</a:t>
            </a:r>
            <a:endParaRPr lang="en-US" altLang="zh-CN" dirty="0" smtClean="0"/>
          </a:p>
          <a:p>
            <a:pPr lvl="2"/>
            <a:r>
              <a:rPr lang="zh-CN" altLang="en-US" dirty="0" smtClean="0"/>
              <a:t>文档：</a:t>
            </a:r>
            <a:r>
              <a:rPr lang="en-US" altLang="zh-CN" dirty="0">
                <a:hlinkClick r:id="rId2"/>
              </a:rPr>
              <a:t>http://gitlab.corp.anjuke.com/bizdata/panshi-doc/blob/master/%E5%B0%8F%E5%8C%BA%E7%BA%A0%E9%94%99/%E5%B0%8F%E5%8C%BA%E7%BA%A0%E9%94%99-%</a:t>
            </a:r>
            <a:r>
              <a:rPr lang="en-US" altLang="zh-CN" dirty="0" smtClean="0">
                <a:hlinkClick r:id="rId2"/>
              </a:rPr>
              <a:t>E6%96%B0%E5%A2%9E.md</a:t>
            </a:r>
            <a:endParaRPr lang="en-US" altLang="zh-CN" dirty="0" smtClean="0"/>
          </a:p>
          <a:p>
            <a:pPr lvl="2"/>
            <a:endParaRPr lang="en-US" altLang="zh-CN" dirty="0" smtClean="0"/>
          </a:p>
          <a:p>
            <a:pPr lvl="1"/>
            <a:r>
              <a:rPr lang="zh-CN" altLang="en-US" dirty="0" smtClean="0"/>
              <a:t>提交小区信息给安居客的工具：</a:t>
            </a:r>
            <a:r>
              <a:rPr lang="en-US" altLang="zh-CN" dirty="0" err="1" smtClean="0"/>
              <a:t>httpclient</a:t>
            </a:r>
            <a:endParaRPr lang="en-US" altLang="zh-CN" dirty="0" smtClean="0"/>
          </a:p>
          <a:p>
            <a:endParaRPr lang="en-US" altLang="zh-CN" dirty="0" smtClean="0"/>
          </a:p>
        </p:txBody>
      </p:sp>
    </p:spTree>
    <p:extLst>
      <p:ext uri="{BB962C8B-B14F-4D97-AF65-F5344CB8AC3E}">
        <p14:creationId xmlns:p14="http://schemas.microsoft.com/office/powerpoint/2010/main" val="384744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数据流转</a:t>
            </a:r>
            <a:endParaRPr lang="zh-CN" altLang="en-US" dirty="0"/>
          </a:p>
        </p:txBody>
      </p:sp>
      <p:sp>
        <p:nvSpPr>
          <p:cNvPr id="3" name="内容占位符 2"/>
          <p:cNvSpPr>
            <a:spLocks noGrp="1"/>
          </p:cNvSpPr>
          <p:nvPr>
            <p:ph idx="1"/>
          </p:nvPr>
        </p:nvSpPr>
        <p:spPr/>
        <p:txBody>
          <a:bodyPr/>
          <a:lstStyle/>
          <a:p>
            <a:pPr marL="342900" lvl="1" indent="-342900"/>
            <a:r>
              <a:rPr lang="zh-CN" altLang="en-US" dirty="0"/>
              <a:t>点击新建小区</a:t>
            </a:r>
            <a:r>
              <a:rPr lang="en-US" altLang="zh-CN" dirty="0">
                <a:sym typeface="Wingdings" panose="05000000000000000000" pitchFamily="2" charset="2"/>
              </a:rPr>
              <a:t></a:t>
            </a:r>
            <a:r>
              <a:rPr lang="zh-CN" altLang="en-US" dirty="0">
                <a:sym typeface="Wingdings" panose="05000000000000000000" pitchFamily="2" charset="2"/>
              </a:rPr>
              <a:t>请求</a:t>
            </a:r>
            <a:r>
              <a:rPr lang="en-US" altLang="zh-CN" dirty="0" err="1">
                <a:sym typeface="Wingdings" panose="05000000000000000000" pitchFamily="2" charset="2"/>
              </a:rPr>
              <a:t>appserv_dict</a:t>
            </a:r>
            <a:r>
              <a:rPr lang="zh-CN" altLang="en-US" dirty="0">
                <a:sym typeface="Wingdings" panose="05000000000000000000" pitchFamily="2" charset="2"/>
              </a:rPr>
              <a:t>服务后台</a:t>
            </a:r>
            <a:r>
              <a:rPr lang="en-US" altLang="zh-CN" dirty="0">
                <a:sym typeface="Wingdings" panose="05000000000000000000" pitchFamily="2" charset="2"/>
              </a:rPr>
              <a:t></a:t>
            </a:r>
            <a:r>
              <a:rPr lang="zh-CN" altLang="en-US" dirty="0">
                <a:sym typeface="Wingdings" panose="05000000000000000000" pitchFamily="2" charset="2"/>
              </a:rPr>
              <a:t>返回新建小区页面新</a:t>
            </a:r>
            <a:r>
              <a:rPr lang="en-US" altLang="zh-CN" dirty="0">
                <a:sym typeface="Wingdings" panose="05000000000000000000" pitchFamily="2" charset="2"/>
              </a:rPr>
              <a:t>tab</a:t>
            </a:r>
            <a:r>
              <a:rPr lang="zh-CN" altLang="en-US" dirty="0">
                <a:sym typeface="Wingdings" panose="05000000000000000000" pitchFamily="2" charset="2"/>
              </a:rPr>
              <a:t>页中打开</a:t>
            </a:r>
            <a:r>
              <a:rPr lang="en-US" altLang="zh-CN" dirty="0">
                <a:sym typeface="Wingdings" panose="05000000000000000000" pitchFamily="2" charset="2"/>
              </a:rPr>
              <a:t></a:t>
            </a:r>
            <a:r>
              <a:rPr lang="zh-CN" altLang="en-US" dirty="0">
                <a:sym typeface="Wingdings" panose="05000000000000000000" pitchFamily="2" charset="2"/>
              </a:rPr>
              <a:t>填写小区信息前端验证完毕提交</a:t>
            </a:r>
            <a:r>
              <a:rPr lang="en-US" altLang="zh-CN" dirty="0">
                <a:sym typeface="Wingdings" panose="05000000000000000000" pitchFamily="2" charset="2"/>
              </a:rPr>
              <a:t></a:t>
            </a:r>
            <a:r>
              <a:rPr lang="en-US" altLang="zh-CN" dirty="0" err="1">
                <a:sym typeface="Wingdings" panose="05000000000000000000" pitchFamily="2" charset="2"/>
              </a:rPr>
              <a:t>appserv_dict</a:t>
            </a:r>
            <a:r>
              <a:rPr lang="zh-CN" altLang="en-US" dirty="0">
                <a:sym typeface="Wingdings" panose="05000000000000000000" pitchFamily="2" charset="2"/>
              </a:rPr>
              <a:t>服务</a:t>
            </a:r>
            <a:r>
              <a:rPr lang="zh-CN" altLang="en-US" dirty="0" smtClean="0">
                <a:sym typeface="Wingdings" panose="05000000000000000000" pitchFamily="2" charset="2"/>
              </a:rPr>
              <a:t>后台验证、获取关联信息再封装</a:t>
            </a:r>
            <a:r>
              <a:rPr lang="zh-CN" altLang="en-US" dirty="0">
                <a:sym typeface="Wingdings" panose="05000000000000000000" pitchFamily="2" charset="2"/>
              </a:rPr>
              <a:t>小区信息以</a:t>
            </a:r>
            <a:r>
              <a:rPr lang="en-US" altLang="zh-CN" dirty="0" err="1">
                <a:sym typeface="Wingdings" panose="05000000000000000000" pitchFamily="2" charset="2"/>
              </a:rPr>
              <a:t>json</a:t>
            </a:r>
            <a:r>
              <a:rPr lang="zh-CN" altLang="en-US" dirty="0">
                <a:sym typeface="Wingdings" panose="05000000000000000000" pitchFamily="2" charset="2"/>
              </a:rPr>
              <a:t>字符串方式发送给安居客相应服务</a:t>
            </a:r>
            <a:r>
              <a:rPr lang="en-US" altLang="zh-CN" dirty="0">
                <a:sym typeface="Wingdings" panose="05000000000000000000" pitchFamily="2" charset="2"/>
              </a:rPr>
              <a:t></a:t>
            </a:r>
            <a:r>
              <a:rPr lang="zh-CN" altLang="en-US" dirty="0">
                <a:sym typeface="Wingdings" panose="05000000000000000000" pitchFamily="2" charset="2"/>
              </a:rPr>
              <a:t>安居客返回保存结果</a:t>
            </a:r>
            <a:r>
              <a:rPr lang="en-US" altLang="zh-CN" dirty="0">
                <a:sym typeface="Wingdings" panose="05000000000000000000" pitchFamily="2" charset="2"/>
              </a:rPr>
              <a:t></a:t>
            </a:r>
            <a:r>
              <a:rPr lang="zh-CN" altLang="en-US" dirty="0">
                <a:sym typeface="Wingdings" panose="05000000000000000000" pitchFamily="2" charset="2"/>
              </a:rPr>
              <a:t>将结果返回给前端。前端显示成功或失败。</a:t>
            </a:r>
            <a:endParaRPr lang="en-US" altLang="zh-CN" dirty="0"/>
          </a:p>
          <a:p>
            <a:endParaRPr lang="zh-CN" altLang="en-US" dirty="0"/>
          </a:p>
        </p:txBody>
      </p:sp>
    </p:spTree>
    <p:extLst>
      <p:ext uri="{BB962C8B-B14F-4D97-AF65-F5344CB8AC3E}">
        <p14:creationId xmlns:p14="http://schemas.microsoft.com/office/powerpoint/2010/main" val="273548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遇到的问题和解决措施</a:t>
            </a:r>
            <a:r>
              <a:rPr lang="en-US" altLang="zh-CN" dirty="0" smtClean="0"/>
              <a:t>(</a:t>
            </a:r>
            <a:r>
              <a:rPr lang="zh-CN" altLang="en-US" dirty="0" smtClean="0"/>
              <a:t>一</a:t>
            </a:r>
            <a:r>
              <a:rPr lang="en-US" altLang="zh-CN" dirty="0" smtClean="0"/>
              <a:t>)</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fontScale="77500" lnSpcReduction="20000"/>
          </a:bodyPr>
          <a:lstStyle/>
          <a:p>
            <a:endParaRPr lang="en-US" altLang="zh-CN" dirty="0" smtClean="0"/>
          </a:p>
          <a:p>
            <a:r>
              <a:rPr lang="zh-CN" altLang="en-US" dirty="0" smtClean="0"/>
              <a:t>请求安居客的</a:t>
            </a:r>
            <a:r>
              <a:rPr lang="en-US" altLang="zh-CN" dirty="0" err="1" smtClean="0"/>
              <a:t>url</a:t>
            </a:r>
            <a:r>
              <a:rPr lang="zh-CN" altLang="en-US" dirty="0" smtClean="0"/>
              <a:t>用</a:t>
            </a:r>
            <a:r>
              <a:rPr lang="en-US" altLang="zh-CN" dirty="0" err="1" smtClean="0"/>
              <a:t>httpclient</a:t>
            </a:r>
            <a:r>
              <a:rPr lang="zh-CN" altLang="en-US" dirty="0" smtClean="0"/>
              <a:t>还是</a:t>
            </a:r>
            <a:r>
              <a:rPr lang="en-US" altLang="zh-CN" dirty="0" err="1" smtClean="0"/>
              <a:t>urlconnection</a:t>
            </a:r>
            <a:r>
              <a:rPr lang="zh-CN" altLang="en-US" dirty="0"/>
              <a:t>？</a:t>
            </a:r>
            <a:endParaRPr lang="en-US" altLang="zh-CN" dirty="0" smtClean="0"/>
          </a:p>
          <a:p>
            <a:pPr lvl="1"/>
            <a:r>
              <a:rPr lang="en-US" altLang="zh-CN" dirty="0" err="1" smtClean="0"/>
              <a:t>httpclient</a:t>
            </a:r>
            <a:r>
              <a:rPr lang="zh-CN" altLang="en-US" dirty="0"/>
              <a:t>和</a:t>
            </a:r>
            <a:r>
              <a:rPr lang="en-US" altLang="zh-CN" dirty="0" err="1"/>
              <a:t>urlconncetion</a:t>
            </a:r>
            <a:r>
              <a:rPr lang="zh-CN" altLang="en-US" dirty="0"/>
              <a:t>的比较：获取数据</a:t>
            </a:r>
            <a:r>
              <a:rPr lang="en-US" altLang="zh-CN" dirty="0" err="1"/>
              <a:t>httpclient</a:t>
            </a:r>
            <a:r>
              <a:rPr lang="zh-CN" altLang="en-US" dirty="0"/>
              <a:t>方式没有内存突涨后者</a:t>
            </a:r>
            <a:r>
              <a:rPr lang="zh-CN" altLang="en-US" dirty="0" smtClean="0"/>
              <a:t>有</a:t>
            </a:r>
            <a:endParaRPr lang="en-US" altLang="zh-CN" dirty="0" smtClean="0"/>
          </a:p>
          <a:p>
            <a:r>
              <a:rPr lang="zh-CN" altLang="en-US" dirty="0"/>
              <a:t>图片上传的</a:t>
            </a:r>
            <a:r>
              <a:rPr lang="zh-CN" altLang="en-US" dirty="0" smtClean="0"/>
              <a:t>方式？</a:t>
            </a:r>
            <a:endParaRPr lang="en-US" altLang="zh-CN" dirty="0" smtClean="0"/>
          </a:p>
          <a:p>
            <a:pPr lvl="1"/>
            <a:r>
              <a:rPr lang="zh-CN" altLang="en-US" dirty="0" smtClean="0"/>
              <a:t>措施</a:t>
            </a:r>
            <a:r>
              <a:rPr lang="en-US" altLang="zh-CN" dirty="0" smtClean="0"/>
              <a:t>1</a:t>
            </a:r>
            <a:r>
              <a:rPr lang="zh-CN" altLang="en-US" dirty="0"/>
              <a:t>：前端</a:t>
            </a:r>
            <a:r>
              <a:rPr lang="en-US" altLang="zh-CN" dirty="0"/>
              <a:t>base64</a:t>
            </a:r>
            <a:r>
              <a:rPr lang="zh-CN" altLang="en-US" dirty="0"/>
              <a:t>编码后传过来。问题：内容太多，前端验证、处理</a:t>
            </a:r>
            <a:r>
              <a:rPr lang="zh-CN" altLang="en-US" dirty="0" smtClean="0"/>
              <a:t>。</a:t>
            </a:r>
            <a:endParaRPr lang="en-US" altLang="zh-CN" dirty="0" smtClean="0"/>
          </a:p>
          <a:p>
            <a:pPr lvl="1"/>
            <a:r>
              <a:rPr lang="zh-CN" altLang="en-US" dirty="0" smtClean="0"/>
              <a:t>措施</a:t>
            </a:r>
            <a:r>
              <a:rPr lang="en-US" altLang="zh-CN" dirty="0" smtClean="0"/>
              <a:t>2</a:t>
            </a:r>
            <a:r>
              <a:rPr lang="zh-CN" altLang="en-US" dirty="0"/>
              <a:t>：前端直接</a:t>
            </a:r>
            <a:r>
              <a:rPr lang="en-US" altLang="zh-CN" dirty="0"/>
              <a:t>form</a:t>
            </a:r>
            <a:r>
              <a:rPr lang="zh-CN" altLang="en-US" dirty="0"/>
              <a:t>提交，文件流传给</a:t>
            </a:r>
            <a:r>
              <a:rPr lang="zh-CN" altLang="en-US" dirty="0" smtClean="0"/>
              <a:t>后端。前段不好统一验证和控制返回结果。</a:t>
            </a:r>
            <a:endParaRPr lang="en-US" altLang="zh-CN" dirty="0" smtClean="0"/>
          </a:p>
          <a:p>
            <a:pPr lvl="1"/>
            <a:r>
              <a:rPr lang="zh-CN" altLang="en-US" dirty="0" smtClean="0"/>
              <a:t>措施</a:t>
            </a:r>
            <a:r>
              <a:rPr lang="en-US" altLang="zh-CN" dirty="0" smtClean="0"/>
              <a:t>3</a:t>
            </a:r>
            <a:r>
              <a:rPr lang="zh-CN" altLang="en-US" dirty="0" smtClean="0"/>
              <a:t>：前端</a:t>
            </a:r>
            <a:r>
              <a:rPr lang="zh-CN" altLang="en-US" dirty="0"/>
              <a:t>上传图片到</a:t>
            </a:r>
            <a:r>
              <a:rPr lang="en-US" altLang="zh-CN" dirty="0"/>
              <a:t>58</a:t>
            </a:r>
            <a:r>
              <a:rPr lang="zh-CN" altLang="en-US" dirty="0"/>
              <a:t>图片服务器，取得</a:t>
            </a:r>
            <a:r>
              <a:rPr lang="en-US" altLang="zh-CN" dirty="0" err="1"/>
              <a:t>filepath</a:t>
            </a:r>
            <a:r>
              <a:rPr lang="zh-CN" altLang="en-US" dirty="0"/>
              <a:t>传给</a:t>
            </a:r>
            <a:r>
              <a:rPr lang="zh-CN" altLang="en-US" dirty="0" smtClean="0"/>
              <a:t>后端，后端自取。方便验证和控制返回结果。采取此措施。</a:t>
            </a:r>
            <a:endParaRPr lang="en-US" altLang="zh-CN" dirty="0" smtClean="0"/>
          </a:p>
          <a:p>
            <a:r>
              <a:rPr lang="en-US" altLang="zh-CN" dirty="0" err="1"/>
              <a:t>userid</a:t>
            </a:r>
            <a:r>
              <a:rPr lang="zh-CN" altLang="en-US" dirty="0" smtClean="0"/>
              <a:t>获取？</a:t>
            </a:r>
            <a:endParaRPr lang="en-US" altLang="zh-CN" dirty="0" smtClean="0"/>
          </a:p>
          <a:p>
            <a:pPr lvl="1"/>
            <a:r>
              <a:rPr lang="zh-CN" altLang="en-US" dirty="0" smtClean="0"/>
              <a:t>从</a:t>
            </a:r>
            <a:r>
              <a:rPr lang="en-US" altLang="zh-CN" dirty="0"/>
              <a:t>cookie</a:t>
            </a:r>
            <a:r>
              <a:rPr lang="zh-CN" altLang="en-US" dirty="0" smtClean="0"/>
              <a:t>里。因为前端</a:t>
            </a:r>
            <a:r>
              <a:rPr lang="en-US" altLang="zh-CN" dirty="0" err="1" smtClean="0"/>
              <a:t>js</a:t>
            </a:r>
            <a:r>
              <a:rPr lang="zh-CN" altLang="en-US" dirty="0" smtClean="0"/>
              <a:t>请求后端时基本都会主动在报头添加各种</a:t>
            </a:r>
            <a:r>
              <a:rPr lang="en-US" altLang="zh-CN" dirty="0" smtClean="0"/>
              <a:t>cookie</a:t>
            </a:r>
            <a:r>
              <a:rPr lang="zh-CN" altLang="en-US" dirty="0" smtClean="0"/>
              <a:t>。而从新增房源跳转过来时</a:t>
            </a:r>
            <a:r>
              <a:rPr lang="en-US" altLang="zh-CN" dirty="0" smtClean="0"/>
              <a:t>cookie</a:t>
            </a:r>
            <a:r>
              <a:rPr lang="zh-CN" altLang="en-US" dirty="0" smtClean="0"/>
              <a:t>里保存了</a:t>
            </a:r>
            <a:r>
              <a:rPr lang="en-US" altLang="zh-CN" dirty="0" err="1" smtClean="0"/>
              <a:t>userid</a:t>
            </a:r>
            <a:r>
              <a:rPr lang="zh-CN" altLang="en-US" dirty="0" smtClean="0"/>
              <a:t>信息。</a:t>
            </a:r>
            <a:endParaRPr lang="en-US" altLang="zh-CN" dirty="0" smtClean="0"/>
          </a:p>
          <a:p>
            <a:r>
              <a:rPr lang="zh-CN" altLang="en-US" dirty="0"/>
              <a:t>所在城市、地域、商</a:t>
            </a:r>
            <a:r>
              <a:rPr lang="zh-CN" altLang="en-US" dirty="0" smtClean="0"/>
              <a:t>圈的获取？</a:t>
            </a:r>
            <a:endParaRPr lang="en-US" altLang="zh-CN" dirty="0" smtClean="0"/>
          </a:p>
          <a:p>
            <a:pPr lvl="1"/>
            <a:r>
              <a:rPr lang="zh-CN" altLang="en-US" dirty="0" smtClean="0"/>
              <a:t>利用经纬度，调用</a:t>
            </a:r>
            <a:r>
              <a:rPr lang="en-US" altLang="zh-CN" dirty="0" err="1" smtClean="0"/>
              <a:t>newdict</a:t>
            </a:r>
            <a:r>
              <a:rPr lang="zh-CN" altLang="en-US" dirty="0" smtClean="0"/>
              <a:t>服务：</a:t>
            </a:r>
            <a:r>
              <a:rPr lang="en-US" altLang="zh-CN" dirty="0"/>
              <a:t>tcp://newdict/CommunityServiceWithIndex </a:t>
            </a:r>
            <a:r>
              <a:rPr lang="en-US" altLang="zh-CN" dirty="0" err="1" smtClean="0"/>
              <a:t>ICommunityService</a:t>
            </a:r>
            <a:endParaRPr lang="en-US" altLang="zh-CN" dirty="0"/>
          </a:p>
          <a:p>
            <a:pPr lvl="2"/>
            <a:r>
              <a:rPr lang="en-US" altLang="zh-CN" dirty="0"/>
              <a:t>List&lt;Community&gt; </a:t>
            </a:r>
            <a:r>
              <a:rPr lang="en-US" altLang="zh-CN" dirty="0" err="1"/>
              <a:t>fetchNearCommunity</a:t>
            </a:r>
            <a:r>
              <a:rPr lang="en-US" altLang="zh-CN" dirty="0"/>
              <a:t>(</a:t>
            </a:r>
            <a:r>
              <a:rPr lang="en-US" altLang="zh-CN" dirty="0" err="1"/>
              <a:t>int</a:t>
            </a:r>
            <a:r>
              <a:rPr lang="en-US" altLang="zh-CN" dirty="0"/>
              <a:t> </a:t>
            </a:r>
            <a:r>
              <a:rPr lang="en-US" altLang="zh-CN" dirty="0" err="1"/>
              <a:t>cityid,double</a:t>
            </a:r>
            <a:r>
              <a:rPr lang="en-US" altLang="zh-CN" dirty="0"/>
              <a:t> </a:t>
            </a:r>
            <a:r>
              <a:rPr lang="en-US" altLang="zh-CN" dirty="0" err="1"/>
              <a:t>lat</a:t>
            </a:r>
            <a:r>
              <a:rPr lang="en-US" altLang="zh-CN" dirty="0"/>
              <a:t>, double </a:t>
            </a:r>
            <a:r>
              <a:rPr lang="en-US" altLang="zh-CN" dirty="0" err="1"/>
              <a:t>lon</a:t>
            </a:r>
            <a:r>
              <a:rPr lang="en-US" altLang="zh-CN" dirty="0"/>
              <a:t>, double distance, </a:t>
            </a:r>
            <a:r>
              <a:rPr lang="en-US" altLang="zh-CN" dirty="0" err="1"/>
              <a:t>int</a:t>
            </a:r>
            <a:r>
              <a:rPr lang="en-US" altLang="zh-CN" dirty="0"/>
              <a:t> count) throws Exception</a:t>
            </a:r>
            <a:r>
              <a:rPr lang="en-US" altLang="zh-CN" dirty="0" smtClean="0"/>
              <a:t>; </a:t>
            </a:r>
            <a:r>
              <a:rPr lang="zh-CN" altLang="en-US" dirty="0" smtClean="0"/>
              <a:t>该经纬度最近的一个小区所属的商圈地域城市认为也是此新建小区属于的。</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362335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遇到的问题和解决</a:t>
            </a:r>
            <a:r>
              <a:rPr lang="zh-CN" altLang="en-US" dirty="0" smtClean="0"/>
              <a:t>措施</a:t>
            </a:r>
            <a:r>
              <a:rPr lang="en-US" altLang="zh-CN" dirty="0" smtClean="0"/>
              <a:t>(</a:t>
            </a:r>
            <a:r>
              <a:rPr lang="zh-CN" altLang="en-US" dirty="0" smtClean="0"/>
              <a:t>二</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获取服务的动态代理实例是否静态</a:t>
            </a:r>
            <a:r>
              <a:rPr lang="zh-CN" altLang="en-US" dirty="0" smtClean="0"/>
              <a:t>化？</a:t>
            </a:r>
            <a:endParaRPr lang="en-US" altLang="zh-CN" dirty="0" smtClean="0"/>
          </a:p>
          <a:p>
            <a:pPr lvl="1"/>
            <a:r>
              <a:rPr lang="zh-CN" altLang="en-US" dirty="0" smtClean="0"/>
              <a:t>创建</a:t>
            </a:r>
            <a:r>
              <a:rPr lang="zh-CN" altLang="en-US" dirty="0"/>
              <a:t>动态代理实例：实际上是一个匿名实现类</a:t>
            </a:r>
            <a:r>
              <a:rPr lang="en-US" altLang="zh-CN" dirty="0"/>
              <a:t>/</a:t>
            </a:r>
            <a:r>
              <a:rPr lang="zh-CN" altLang="en-US" dirty="0"/>
              <a:t>继承类，这个调用匿名类的任何方法的时候，都会执行用户定义的</a:t>
            </a:r>
            <a:r>
              <a:rPr lang="en-US" altLang="zh-CN" dirty="0" err="1"/>
              <a:t>invohandler</a:t>
            </a:r>
            <a:r>
              <a:rPr lang="zh-CN" altLang="en-US" dirty="0"/>
              <a:t>的</a:t>
            </a:r>
            <a:r>
              <a:rPr lang="en-US" altLang="zh-CN" dirty="0"/>
              <a:t>invoke()</a:t>
            </a:r>
            <a:r>
              <a:rPr lang="zh-CN" altLang="en-US" dirty="0"/>
              <a:t>方法，将对象和</a:t>
            </a:r>
            <a:r>
              <a:rPr lang="en-US" altLang="zh-CN" dirty="0" smtClean="0"/>
              <a:t>method</a:t>
            </a:r>
            <a:r>
              <a:rPr lang="zh-CN" altLang="en-US" dirty="0" smtClean="0"/>
              <a:t>传过来</a:t>
            </a:r>
            <a:r>
              <a:rPr lang="zh-CN" altLang="en-US" dirty="0"/>
              <a:t>，让用户自己决定怎么执行，即都不对方法</a:t>
            </a:r>
            <a:r>
              <a:rPr lang="en-US" altLang="zh-CN" dirty="0" err="1"/>
              <a:t>infoke</a:t>
            </a:r>
            <a:r>
              <a:rPr lang="zh-CN" altLang="en-US" dirty="0"/>
              <a:t>，交给用户的</a:t>
            </a:r>
            <a:r>
              <a:rPr lang="en-US" altLang="zh-CN" dirty="0" err="1"/>
              <a:t>invohandler</a:t>
            </a:r>
            <a:r>
              <a:rPr lang="zh-CN" altLang="en-US" dirty="0"/>
              <a:t>的</a:t>
            </a:r>
            <a:r>
              <a:rPr lang="en-US" altLang="zh-CN" dirty="0"/>
              <a:t>invoke()</a:t>
            </a:r>
            <a:r>
              <a:rPr lang="zh-CN" altLang="en-US" dirty="0"/>
              <a:t>方法。所以传过来的</a:t>
            </a:r>
            <a:r>
              <a:rPr lang="en-US" altLang="zh-CN" dirty="0"/>
              <a:t>Object</a:t>
            </a:r>
            <a:r>
              <a:rPr lang="zh-CN" altLang="en-US" dirty="0"/>
              <a:t>是自己，此时不能</a:t>
            </a:r>
            <a:r>
              <a:rPr lang="en-US" altLang="zh-CN" dirty="0"/>
              <a:t>invoke </a:t>
            </a:r>
            <a:r>
              <a:rPr lang="zh-CN" altLang="en-US" dirty="0"/>
              <a:t>传来的</a:t>
            </a:r>
            <a:r>
              <a:rPr lang="en-US" altLang="zh-CN" dirty="0"/>
              <a:t>method,</a:t>
            </a:r>
            <a:r>
              <a:rPr lang="zh-CN" altLang="en-US" dirty="0"/>
              <a:t>因为是同一个，</a:t>
            </a:r>
            <a:r>
              <a:rPr lang="zh-CN" altLang="en-US" dirty="0" smtClean="0"/>
              <a:t>调用它会</a:t>
            </a:r>
            <a:r>
              <a:rPr lang="zh-CN" altLang="en-US" dirty="0"/>
              <a:t>循环调用。所以这个</a:t>
            </a:r>
            <a:r>
              <a:rPr lang="en-US" altLang="zh-CN" dirty="0"/>
              <a:t>object</a:t>
            </a:r>
            <a:r>
              <a:rPr lang="zh-CN" altLang="en-US" dirty="0"/>
              <a:t>其实</a:t>
            </a:r>
            <a:r>
              <a:rPr lang="zh-CN" altLang="en-US" dirty="0" smtClean="0"/>
              <a:t>没用。有用的是</a:t>
            </a:r>
            <a:r>
              <a:rPr lang="en-US" altLang="zh-CN" dirty="0" smtClean="0"/>
              <a:t>method</a:t>
            </a:r>
            <a:r>
              <a:rPr lang="zh-CN" altLang="en-US" dirty="0" smtClean="0"/>
              <a:t>及其调用参数</a:t>
            </a:r>
            <a:endParaRPr lang="en-US" altLang="zh-CN" dirty="0" smtClean="0"/>
          </a:p>
          <a:p>
            <a:pPr lvl="1"/>
            <a:r>
              <a:rPr lang="zh-CN" altLang="en-US" dirty="0" smtClean="0"/>
              <a:t>动态代理实例的实际执行</a:t>
            </a:r>
            <a:r>
              <a:rPr lang="zh-CN" altLang="en-US" dirty="0"/>
              <a:t>过程</a:t>
            </a:r>
            <a:r>
              <a:rPr lang="zh-CN" altLang="en-US" dirty="0" smtClean="0"/>
              <a:t>：在用户</a:t>
            </a:r>
            <a:r>
              <a:rPr lang="zh-CN" altLang="en-US" dirty="0"/>
              <a:t>的</a:t>
            </a:r>
            <a:r>
              <a:rPr lang="en-US" altLang="zh-CN" dirty="0" err="1"/>
              <a:t>invohandler</a:t>
            </a:r>
            <a:r>
              <a:rPr lang="zh-CN" altLang="en-US" dirty="0"/>
              <a:t>的</a:t>
            </a:r>
            <a:r>
              <a:rPr lang="en-US" altLang="zh-CN" dirty="0"/>
              <a:t>invoke</a:t>
            </a:r>
            <a:r>
              <a:rPr lang="en-US" altLang="zh-CN" dirty="0" smtClean="0"/>
              <a:t>()</a:t>
            </a:r>
            <a:r>
              <a:rPr lang="zh-CN" altLang="en-US" dirty="0" smtClean="0"/>
              <a:t>中，利用</a:t>
            </a:r>
            <a:r>
              <a:rPr lang="en-US" altLang="zh-CN" dirty="0" smtClean="0"/>
              <a:t>method</a:t>
            </a:r>
            <a:r>
              <a:rPr lang="zh-CN" altLang="en-US" dirty="0"/>
              <a:t>及其调用</a:t>
            </a:r>
            <a:r>
              <a:rPr lang="zh-CN" altLang="en-US" dirty="0" smtClean="0"/>
              <a:t>参数来</a:t>
            </a:r>
            <a:r>
              <a:rPr lang="zh-CN" altLang="en-US" dirty="0"/>
              <a:t>完成实际的功能</a:t>
            </a:r>
            <a:r>
              <a:rPr lang="en-US" altLang="zh-CN" dirty="0"/>
              <a:t>----</a:t>
            </a:r>
            <a:r>
              <a:rPr lang="zh-CN" altLang="en-US" dirty="0"/>
              <a:t>比如做成</a:t>
            </a:r>
            <a:r>
              <a:rPr lang="en-US" altLang="zh-CN" dirty="0"/>
              <a:t>http</a:t>
            </a:r>
            <a:r>
              <a:rPr lang="zh-CN" altLang="en-US" dirty="0"/>
              <a:t>请求</a:t>
            </a:r>
            <a:r>
              <a:rPr lang="en-US" altLang="zh-CN" dirty="0"/>
              <a:t>,</a:t>
            </a:r>
            <a:r>
              <a:rPr lang="zh-CN" altLang="en-US" dirty="0"/>
              <a:t>或者</a:t>
            </a:r>
            <a:r>
              <a:rPr lang="en-US" altLang="zh-CN" dirty="0"/>
              <a:t>socket</a:t>
            </a:r>
            <a:r>
              <a:rPr lang="zh-CN" altLang="en-US" dirty="0" smtClean="0"/>
              <a:t>请求（</a:t>
            </a:r>
            <a:r>
              <a:rPr lang="zh-CN" altLang="en-US" dirty="0"/>
              <a:t>服务端在相应端口监听如</a:t>
            </a:r>
            <a:r>
              <a:rPr lang="en-US" altLang="zh-CN" dirty="0"/>
              <a:t>16001</a:t>
            </a:r>
            <a:r>
              <a:rPr lang="zh-CN" altLang="en-US" dirty="0"/>
              <a:t>请求</a:t>
            </a:r>
            <a:r>
              <a:rPr lang="zh-CN" altLang="en-US" dirty="0" smtClean="0"/>
              <a:t>），返回的</a:t>
            </a:r>
            <a:r>
              <a:rPr lang="zh-CN" altLang="en-US" dirty="0"/>
              <a:t>数据是序列化的对象字符串</a:t>
            </a:r>
            <a:r>
              <a:rPr lang="zh-CN" altLang="en-US" dirty="0" smtClean="0"/>
              <a:t>，再转化</a:t>
            </a:r>
            <a:r>
              <a:rPr lang="zh-CN" altLang="en-US" dirty="0"/>
              <a:t>为</a:t>
            </a:r>
            <a:r>
              <a:rPr lang="en-US" altLang="zh-CN" dirty="0"/>
              <a:t>method</a:t>
            </a:r>
            <a:r>
              <a:rPr lang="zh-CN" altLang="en-US" dirty="0"/>
              <a:t>的返回值类型，再作为</a:t>
            </a:r>
            <a:r>
              <a:rPr lang="en-US" altLang="zh-CN" dirty="0" err="1"/>
              <a:t>invocationHandler</a:t>
            </a:r>
            <a:r>
              <a:rPr lang="zh-CN" altLang="en-US" dirty="0"/>
              <a:t>的</a:t>
            </a:r>
            <a:r>
              <a:rPr lang="en-US" altLang="zh-CN" dirty="0"/>
              <a:t>invoke()</a:t>
            </a:r>
            <a:r>
              <a:rPr lang="zh-CN" altLang="en-US" dirty="0"/>
              <a:t>方法的返回值。。</a:t>
            </a:r>
            <a:r>
              <a:rPr lang="zh-CN" altLang="en-US" dirty="0" smtClean="0"/>
              <a:t>。</a:t>
            </a:r>
            <a:endParaRPr lang="en-US" altLang="zh-CN" dirty="0" smtClean="0"/>
          </a:p>
          <a:p>
            <a:pPr lvl="2"/>
            <a:r>
              <a:rPr lang="en-US" altLang="zh-CN" dirty="0" err="1"/>
              <a:t>s</a:t>
            </a:r>
            <a:r>
              <a:rPr lang="en-US" altLang="zh-CN" dirty="0" err="1" smtClean="0"/>
              <a:t>cf</a:t>
            </a:r>
            <a:r>
              <a:rPr lang="zh-CN" altLang="en-US" dirty="0" smtClean="0"/>
              <a:t>服务</a:t>
            </a:r>
            <a:r>
              <a:rPr lang="en-US" altLang="zh-CN" dirty="0" smtClean="0"/>
              <a:t>client</a:t>
            </a:r>
            <a:r>
              <a:rPr lang="zh-CN" altLang="en-US" dirty="0" smtClean="0"/>
              <a:t>的网络通信类方法</a:t>
            </a:r>
            <a:r>
              <a:rPr lang="zh-CN" altLang="en-US" dirty="0"/>
              <a:t>：</a:t>
            </a:r>
            <a:r>
              <a:rPr lang="en-US" altLang="zh-CN" dirty="0" err="1"/>
              <a:t>ProtocolHelper.getInstance</a:t>
            </a:r>
            <a:r>
              <a:rPr lang="en-US" altLang="zh-CN" dirty="0"/>
              <a:t>().</a:t>
            </a:r>
            <a:r>
              <a:rPr lang="en-US" altLang="zh-CN" dirty="0" err="1"/>
              <a:t>getSendProtocol</a:t>
            </a:r>
            <a:r>
              <a:rPr lang="en-US" altLang="zh-CN" dirty="0" smtClean="0"/>
              <a:t>()</a:t>
            </a:r>
          </a:p>
          <a:p>
            <a:pPr lvl="1"/>
            <a:r>
              <a:rPr lang="zh-CN" altLang="en-US" dirty="0" smtClean="0"/>
              <a:t>何时创建了动态代理</a:t>
            </a:r>
            <a:r>
              <a:rPr lang="zh-CN" altLang="en-US" dirty="0"/>
              <a:t>实例：</a:t>
            </a:r>
            <a:r>
              <a:rPr lang="zh-CN" altLang="en-US" dirty="0" smtClean="0"/>
              <a:t>每次</a:t>
            </a:r>
            <a:r>
              <a:rPr lang="en-US" altLang="zh-CN" dirty="0" err="1" smtClean="0"/>
              <a:t>ProxyFactory.</a:t>
            </a:r>
            <a:r>
              <a:rPr lang="en-US" altLang="zh-CN" i="1" dirty="0" err="1" smtClean="0"/>
              <a:t>create</a:t>
            </a:r>
            <a:r>
              <a:rPr lang="en-US" altLang="zh-CN" i="1" dirty="0" smtClean="0"/>
              <a:t>(</a:t>
            </a:r>
            <a:r>
              <a:rPr lang="en-US" altLang="zh-CN" i="1" dirty="0" err="1" smtClean="0"/>
              <a:t>class,url</a:t>
            </a:r>
            <a:r>
              <a:rPr lang="en-US" altLang="zh-CN" i="1" dirty="0" smtClean="0"/>
              <a:t>)</a:t>
            </a:r>
            <a:r>
              <a:rPr lang="zh-CN" altLang="en-US" dirty="0" smtClean="0"/>
              <a:t>都会</a:t>
            </a:r>
            <a:r>
              <a:rPr lang="en-US" altLang="zh-CN" dirty="0"/>
              <a:t>new</a:t>
            </a:r>
            <a:r>
              <a:rPr lang="zh-CN" altLang="en-US" dirty="0" smtClean="0"/>
              <a:t>创建新的</a:t>
            </a:r>
            <a:r>
              <a:rPr lang="zh-CN" altLang="en-US" dirty="0"/>
              <a:t>动态代理的</a:t>
            </a:r>
            <a:r>
              <a:rPr lang="en-US" altLang="zh-CN" dirty="0"/>
              <a:t>handler</a:t>
            </a:r>
            <a:r>
              <a:rPr lang="zh-CN" altLang="en-US" dirty="0" smtClean="0"/>
              <a:t>类；</a:t>
            </a:r>
            <a:r>
              <a:rPr lang="en-US" altLang="zh-CN" dirty="0" err="1" smtClean="0"/>
              <a:t>scf</a:t>
            </a:r>
            <a:r>
              <a:rPr lang="en-US" altLang="zh-CN" dirty="0" smtClean="0"/>
              <a:t> </a:t>
            </a:r>
            <a:r>
              <a:rPr lang="zh-CN" altLang="en-US" dirty="0" smtClean="0"/>
              <a:t>服务</a:t>
            </a:r>
            <a:r>
              <a:rPr lang="en-US" altLang="zh-CN" dirty="0" smtClean="0"/>
              <a:t>client</a:t>
            </a:r>
            <a:r>
              <a:rPr lang="zh-CN" altLang="en-US" dirty="0" smtClean="0"/>
              <a:t>中是：</a:t>
            </a:r>
            <a:r>
              <a:rPr lang="en-US" altLang="zh-CN" dirty="0"/>
              <a:t> </a:t>
            </a:r>
            <a:r>
              <a:rPr lang="en-US" altLang="zh-CN" dirty="0" err="1" smtClean="0"/>
              <a:t>ProxyStandard</a:t>
            </a:r>
            <a:endParaRPr lang="en-US" altLang="zh-CN" dirty="0" smtClean="0"/>
          </a:p>
          <a:p>
            <a:pPr lvl="1"/>
            <a:r>
              <a:rPr lang="zh-CN" altLang="en-US" dirty="0" smtClean="0"/>
              <a:t>我的结论：根据</a:t>
            </a:r>
            <a:r>
              <a:rPr lang="zh-CN" altLang="en-US" dirty="0"/>
              <a:t>远程请求的</a:t>
            </a:r>
            <a:r>
              <a:rPr lang="zh-CN" altLang="en-US" dirty="0" smtClean="0"/>
              <a:t>特点，无缓存则每次调用都会请求</a:t>
            </a:r>
            <a:r>
              <a:rPr lang="zh-CN" altLang="en-US" dirty="0"/>
              <a:t>，所以可以静态</a:t>
            </a:r>
            <a:r>
              <a:rPr lang="zh-CN" altLang="en-US" dirty="0" smtClean="0"/>
              <a:t>化</a:t>
            </a:r>
            <a:r>
              <a:rPr lang="zh-CN" altLang="en-US" dirty="0"/>
              <a:t>，</a:t>
            </a:r>
            <a:r>
              <a:rPr lang="zh-CN" altLang="en-US" dirty="0" smtClean="0"/>
              <a:t>远</a:t>
            </a:r>
            <a:r>
              <a:rPr lang="zh-CN" altLang="en-US" dirty="0"/>
              <a:t>端实现类改了没关系。堆区足够，可以静态化，否则高并发时会创建大量的代理对象。只是不能用完销毁。</a:t>
            </a:r>
            <a:endParaRPr lang="en-US" altLang="zh-CN" dirty="0" smtClean="0"/>
          </a:p>
          <a:p>
            <a:pPr lvl="1"/>
            <a:endParaRPr lang="zh-CN" altLang="en-US" dirty="0"/>
          </a:p>
        </p:txBody>
      </p:sp>
    </p:spTree>
    <p:extLst>
      <p:ext uri="{BB962C8B-B14F-4D97-AF65-F5344CB8AC3E}">
        <p14:creationId xmlns:p14="http://schemas.microsoft.com/office/powerpoint/2010/main" val="169301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遇到的问题和解决</a:t>
            </a:r>
            <a:r>
              <a:rPr lang="zh-CN" altLang="en-US" dirty="0" smtClean="0"/>
              <a:t>措施</a:t>
            </a:r>
            <a:r>
              <a:rPr lang="en-US" altLang="zh-CN" dirty="0" smtClean="0"/>
              <a:t>(</a:t>
            </a:r>
            <a:r>
              <a:rPr lang="zh-CN" altLang="en-US" dirty="0" smtClean="0"/>
              <a:t>三</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err="1" smtClean="0"/>
              <a:t>jvm</a:t>
            </a:r>
            <a:r>
              <a:rPr lang="zh-CN" altLang="en-US" dirty="0" smtClean="0"/>
              <a:t>性能监控工具：</a:t>
            </a:r>
            <a:endParaRPr lang="en-US" altLang="zh-CN" dirty="0" smtClean="0"/>
          </a:p>
          <a:p>
            <a:pPr lvl="1"/>
            <a:r>
              <a:rPr lang="en-US" altLang="zh-CN" dirty="0" err="1" smtClean="0"/>
              <a:t>jps</a:t>
            </a:r>
            <a:r>
              <a:rPr lang="en-US" altLang="zh-CN" dirty="0" smtClean="0"/>
              <a:t>:</a:t>
            </a:r>
            <a:r>
              <a:rPr lang="zh-CN" altLang="en-US" dirty="0" smtClean="0"/>
              <a:t>查看运行中的各个</a:t>
            </a:r>
            <a:r>
              <a:rPr lang="en-US" altLang="zh-CN" dirty="0" err="1" smtClean="0"/>
              <a:t>jvm</a:t>
            </a:r>
            <a:r>
              <a:rPr lang="zh-CN" altLang="en-US" dirty="0" smtClean="0"/>
              <a:t>的进程状态信息。命令格式：</a:t>
            </a:r>
            <a:r>
              <a:rPr lang="en-US" altLang="zh-CN" dirty="0" err="1" smtClean="0"/>
              <a:t>jps</a:t>
            </a:r>
            <a:r>
              <a:rPr lang="en-US" altLang="zh-CN" dirty="0" smtClean="0"/>
              <a:t> [options] [</a:t>
            </a:r>
            <a:r>
              <a:rPr lang="en-US" altLang="zh-CN" dirty="0" err="1" smtClean="0"/>
              <a:t>hostid</a:t>
            </a:r>
            <a:r>
              <a:rPr lang="en-US" altLang="zh-CN" dirty="0" smtClean="0"/>
              <a:t>]</a:t>
            </a:r>
            <a:endParaRPr lang="en-US" altLang="zh-CN" dirty="0"/>
          </a:p>
          <a:p>
            <a:pPr lvl="2"/>
            <a:r>
              <a:rPr lang="zh-CN" altLang="en-US" dirty="0" smtClean="0"/>
              <a:t>如：</a:t>
            </a:r>
            <a:r>
              <a:rPr lang="en-US" altLang="zh-CN" dirty="0" err="1" smtClean="0"/>
              <a:t>jps</a:t>
            </a:r>
            <a:r>
              <a:rPr lang="en-US" altLang="zh-CN" dirty="0" smtClean="0"/>
              <a:t> –m –l –v  </a:t>
            </a:r>
            <a:r>
              <a:rPr lang="zh-CN" altLang="en-US" dirty="0" smtClean="0"/>
              <a:t>就是输出传入</a:t>
            </a:r>
            <a:r>
              <a:rPr lang="en-US" altLang="zh-CN" dirty="0" smtClean="0"/>
              <a:t>main</a:t>
            </a:r>
            <a:r>
              <a:rPr lang="zh-CN" altLang="en-US" dirty="0" smtClean="0"/>
              <a:t>方法的参数、</a:t>
            </a:r>
            <a:r>
              <a:rPr lang="en-US" altLang="zh-CN" dirty="0" smtClean="0"/>
              <a:t>main</a:t>
            </a:r>
            <a:r>
              <a:rPr lang="zh-CN" altLang="en-US" dirty="0" smtClean="0"/>
              <a:t>类名、传入</a:t>
            </a:r>
            <a:r>
              <a:rPr lang="en-US" altLang="zh-CN" dirty="0" err="1" smtClean="0"/>
              <a:t>jvm</a:t>
            </a:r>
            <a:r>
              <a:rPr lang="zh-CN" altLang="en-US" dirty="0" smtClean="0"/>
              <a:t>的参数</a:t>
            </a:r>
            <a:endParaRPr lang="en-US" altLang="zh-CN" dirty="0" smtClean="0"/>
          </a:p>
          <a:p>
            <a:pPr lvl="1"/>
            <a:r>
              <a:rPr lang="en-US" altLang="zh-CN" dirty="0" err="1"/>
              <a:t>j</a:t>
            </a:r>
            <a:r>
              <a:rPr lang="en-US" altLang="zh-CN" dirty="0" err="1" smtClean="0"/>
              <a:t>stack</a:t>
            </a:r>
            <a:r>
              <a:rPr lang="en-US" altLang="zh-CN" dirty="0" smtClean="0"/>
              <a:t>: </a:t>
            </a:r>
            <a:r>
              <a:rPr lang="zh-CN" altLang="en-US" dirty="0" smtClean="0"/>
              <a:t>查看</a:t>
            </a:r>
            <a:r>
              <a:rPr lang="en-US" altLang="zh-CN" dirty="0" err="1" smtClean="0"/>
              <a:t>jvm</a:t>
            </a:r>
            <a:r>
              <a:rPr lang="zh-CN" altLang="en-US" dirty="0" smtClean="0"/>
              <a:t>进程堆栈信息和里面各个线程的堆栈信息 。</a:t>
            </a:r>
            <a:r>
              <a:rPr lang="en-US" altLang="zh-CN" dirty="0" err="1"/>
              <a:t>j</a:t>
            </a:r>
            <a:r>
              <a:rPr lang="en-US" altLang="zh-CN" dirty="0" err="1" smtClean="0"/>
              <a:t>stack</a:t>
            </a:r>
            <a:r>
              <a:rPr lang="en-US" altLang="zh-CN" dirty="0" smtClean="0"/>
              <a:t> [options] </a:t>
            </a:r>
            <a:r>
              <a:rPr lang="en-US" altLang="zh-CN" dirty="0" err="1" smtClean="0"/>
              <a:t>pid</a:t>
            </a:r>
            <a:endParaRPr lang="en-US" altLang="zh-CN" dirty="0" smtClean="0"/>
          </a:p>
          <a:p>
            <a:pPr lvl="2"/>
            <a:r>
              <a:rPr lang="zh-CN" altLang="en-US" dirty="0" smtClean="0"/>
              <a:t>如：</a:t>
            </a:r>
            <a:r>
              <a:rPr lang="en-US" altLang="zh-CN" dirty="0" err="1" smtClean="0"/>
              <a:t>jstack</a:t>
            </a:r>
            <a:r>
              <a:rPr lang="en-US" altLang="zh-CN" dirty="0" smtClean="0"/>
              <a:t> –m –l </a:t>
            </a:r>
            <a:r>
              <a:rPr lang="zh-CN" altLang="en-US" dirty="0" smtClean="0"/>
              <a:t>会详细输出各个线程信息</a:t>
            </a:r>
            <a:endParaRPr lang="en-US" altLang="zh-CN" dirty="0" smtClean="0"/>
          </a:p>
          <a:p>
            <a:pPr lvl="2"/>
            <a:r>
              <a:rPr lang="zh-CN" altLang="en-US" dirty="0" smtClean="0"/>
              <a:t>应用：找到某个</a:t>
            </a:r>
            <a:r>
              <a:rPr lang="en-US" altLang="zh-CN" dirty="0" smtClean="0"/>
              <a:t>java</a:t>
            </a:r>
            <a:r>
              <a:rPr lang="zh-CN" altLang="en-US" dirty="0" smtClean="0"/>
              <a:t>进程中最耗费</a:t>
            </a:r>
            <a:r>
              <a:rPr lang="en-US" altLang="zh-CN" dirty="0" err="1" smtClean="0"/>
              <a:t>cpu</a:t>
            </a:r>
            <a:r>
              <a:rPr lang="zh-CN" altLang="en-US" dirty="0" smtClean="0"/>
              <a:t>的线程的堆栈信息</a:t>
            </a:r>
            <a:endParaRPr lang="en-US" altLang="zh-CN" dirty="0" smtClean="0"/>
          </a:p>
          <a:p>
            <a:pPr lvl="3"/>
            <a:r>
              <a:rPr lang="zh-CN" altLang="en-US" dirty="0" smtClean="0"/>
              <a:t>用</a:t>
            </a:r>
            <a:r>
              <a:rPr lang="en-US" altLang="zh-CN" dirty="0" err="1" smtClean="0"/>
              <a:t>jps</a:t>
            </a:r>
            <a:r>
              <a:rPr lang="en-US" altLang="zh-CN" dirty="0" smtClean="0"/>
              <a:t> </a:t>
            </a:r>
            <a:r>
              <a:rPr lang="zh-CN" altLang="en-US" dirty="0" smtClean="0"/>
              <a:t>或</a:t>
            </a:r>
            <a:r>
              <a:rPr lang="en-US" altLang="zh-CN" dirty="0" err="1" smtClean="0"/>
              <a:t>ps</a:t>
            </a:r>
            <a:r>
              <a:rPr lang="zh-CN" altLang="en-US" dirty="0" smtClean="0"/>
              <a:t>等找到某个</a:t>
            </a:r>
            <a:r>
              <a:rPr lang="en-US" altLang="zh-CN" dirty="0" smtClean="0"/>
              <a:t>java</a:t>
            </a:r>
            <a:r>
              <a:rPr lang="zh-CN" altLang="en-US" dirty="0" smtClean="0"/>
              <a:t>进程的</a:t>
            </a:r>
            <a:r>
              <a:rPr lang="en-US" altLang="zh-CN" dirty="0" err="1" smtClean="0"/>
              <a:t>pid</a:t>
            </a:r>
            <a:r>
              <a:rPr lang="zh-CN" altLang="en-US" dirty="0" smtClean="0"/>
              <a:t>。。如</a:t>
            </a:r>
            <a:r>
              <a:rPr lang="en-US" altLang="zh-CN" dirty="0" err="1" smtClean="0"/>
              <a:t>ps</a:t>
            </a:r>
            <a:r>
              <a:rPr lang="en-US" altLang="zh-CN" dirty="0" smtClean="0"/>
              <a:t> –</a:t>
            </a:r>
            <a:r>
              <a:rPr lang="en-US" altLang="zh-CN" dirty="0" err="1" smtClean="0"/>
              <a:t>ef|grep</a:t>
            </a:r>
            <a:r>
              <a:rPr lang="en-US" altLang="zh-CN" dirty="0" smtClean="0"/>
              <a:t> </a:t>
            </a:r>
            <a:r>
              <a:rPr lang="en-US" altLang="zh-CN" dirty="0" err="1" smtClean="0"/>
              <a:t>appname</a:t>
            </a:r>
            <a:endParaRPr lang="en-US" altLang="zh-CN" dirty="0" smtClean="0"/>
          </a:p>
          <a:p>
            <a:pPr lvl="3"/>
            <a:r>
              <a:rPr lang="zh-CN" altLang="en-US" dirty="0" smtClean="0"/>
              <a:t>查看最耗</a:t>
            </a:r>
            <a:r>
              <a:rPr lang="en-US" altLang="zh-CN" dirty="0" err="1" smtClean="0"/>
              <a:t>cpu</a:t>
            </a:r>
            <a:r>
              <a:rPr lang="zh-CN" altLang="en-US" dirty="0" smtClean="0"/>
              <a:t>的线程：</a:t>
            </a:r>
            <a:r>
              <a:rPr lang="en-US" altLang="zh-CN" dirty="0" smtClean="0"/>
              <a:t>top –</a:t>
            </a:r>
            <a:r>
              <a:rPr lang="en-US" altLang="zh-CN" dirty="0" err="1" smtClean="0"/>
              <a:t>Hp</a:t>
            </a:r>
            <a:r>
              <a:rPr lang="en-US" altLang="zh-CN" dirty="0" smtClean="0"/>
              <a:t> </a:t>
            </a:r>
            <a:r>
              <a:rPr lang="en-US" altLang="zh-CN" dirty="0" err="1" smtClean="0"/>
              <a:t>pid</a:t>
            </a:r>
            <a:r>
              <a:rPr lang="en-US" altLang="zh-CN" dirty="0" smtClean="0"/>
              <a:t>  </a:t>
            </a:r>
            <a:r>
              <a:rPr lang="zh-CN" altLang="en-US" dirty="0" smtClean="0"/>
              <a:t>得到这个线程的</a:t>
            </a:r>
            <a:r>
              <a:rPr lang="en-US" altLang="zh-CN" dirty="0" err="1" smtClean="0"/>
              <a:t>pid</a:t>
            </a:r>
            <a:r>
              <a:rPr lang="zh-CN" altLang="en-US" dirty="0" smtClean="0"/>
              <a:t>的</a:t>
            </a:r>
            <a:r>
              <a:rPr lang="en-US" altLang="zh-CN" dirty="0" smtClean="0"/>
              <a:t>16</a:t>
            </a:r>
            <a:r>
              <a:rPr lang="zh-CN" altLang="en-US" dirty="0" smtClean="0"/>
              <a:t>进制值：</a:t>
            </a:r>
            <a:r>
              <a:rPr lang="en-US" altLang="zh-CN" dirty="0"/>
              <a:t>top -</a:t>
            </a:r>
            <a:r>
              <a:rPr lang="en-US" altLang="zh-CN" dirty="0" err="1"/>
              <a:t>Hp</a:t>
            </a:r>
            <a:r>
              <a:rPr lang="en-US" altLang="zh-CN" dirty="0"/>
              <a:t> </a:t>
            </a:r>
            <a:r>
              <a:rPr lang="en-US" altLang="zh-CN" dirty="0" err="1" smtClean="0"/>
              <a:t>pid</a:t>
            </a:r>
            <a:endParaRPr lang="en-US" altLang="zh-CN" dirty="0" smtClean="0"/>
          </a:p>
          <a:p>
            <a:pPr lvl="3"/>
            <a:r>
              <a:rPr lang="zh-CN" altLang="en-US" dirty="0" smtClean="0"/>
              <a:t>查看该线程的堆栈信息：</a:t>
            </a:r>
            <a:r>
              <a:rPr lang="en-US" altLang="zh-CN" dirty="0" err="1" smtClean="0"/>
              <a:t>jstack</a:t>
            </a:r>
            <a:r>
              <a:rPr lang="en-US" altLang="zh-CN" dirty="0" smtClean="0"/>
              <a:t> </a:t>
            </a:r>
            <a:r>
              <a:rPr lang="en-US" altLang="zh-CN" dirty="0" err="1" smtClean="0"/>
              <a:t>jvm_pid</a:t>
            </a:r>
            <a:r>
              <a:rPr lang="en-US" altLang="zh-CN" dirty="0" smtClean="0"/>
              <a:t> | </a:t>
            </a:r>
            <a:r>
              <a:rPr lang="en-US" altLang="zh-CN" dirty="0" err="1" smtClean="0"/>
              <a:t>grep</a:t>
            </a:r>
            <a:r>
              <a:rPr lang="en-US" altLang="zh-CN" dirty="0" smtClean="0"/>
              <a:t> </a:t>
            </a:r>
            <a:r>
              <a:rPr lang="en-US" altLang="zh-CN" dirty="0" err="1" smtClean="0"/>
              <a:t>thread_pid</a:t>
            </a:r>
            <a:r>
              <a:rPr lang="en-US" altLang="zh-CN" dirty="0" smtClean="0"/>
              <a:t> </a:t>
            </a:r>
          </a:p>
          <a:p>
            <a:endParaRPr lang="zh-CN" altLang="en-US" dirty="0"/>
          </a:p>
        </p:txBody>
      </p:sp>
    </p:spTree>
    <p:extLst>
      <p:ext uri="{BB962C8B-B14F-4D97-AF65-F5344CB8AC3E}">
        <p14:creationId xmlns:p14="http://schemas.microsoft.com/office/powerpoint/2010/main" val="366300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遇到的问题和解决措施</a:t>
            </a:r>
            <a:r>
              <a:rPr lang="en-US" altLang="zh-CN" dirty="0" smtClean="0"/>
              <a:t>(</a:t>
            </a:r>
            <a:r>
              <a:rPr lang="zh-CN" altLang="en-US" dirty="0" smtClean="0"/>
              <a:t>四</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err="1"/>
              <a:t>jvm</a:t>
            </a:r>
            <a:r>
              <a:rPr lang="zh-CN" altLang="en-US" dirty="0"/>
              <a:t>性能监控</a:t>
            </a:r>
            <a:r>
              <a:rPr lang="zh-CN" altLang="en-US" dirty="0" smtClean="0"/>
              <a:t>工具</a:t>
            </a:r>
            <a:endParaRPr lang="en-US" altLang="zh-CN" dirty="0" smtClean="0"/>
          </a:p>
          <a:p>
            <a:pPr lvl="1"/>
            <a:r>
              <a:rPr lang="en-US" altLang="zh-CN" dirty="0" err="1" smtClean="0"/>
              <a:t>jmap</a:t>
            </a:r>
            <a:r>
              <a:rPr lang="en-US" altLang="zh-CN" dirty="0" smtClean="0"/>
              <a:t>: </a:t>
            </a:r>
            <a:r>
              <a:rPr lang="zh-CN" altLang="en-US" dirty="0" smtClean="0"/>
              <a:t>查看堆内存使用情况  </a:t>
            </a:r>
            <a:r>
              <a:rPr lang="en-US" altLang="zh-CN" dirty="0" err="1" smtClean="0"/>
              <a:t>jmap</a:t>
            </a:r>
            <a:r>
              <a:rPr lang="en-US" altLang="zh-CN" dirty="0" smtClean="0"/>
              <a:t> [option] </a:t>
            </a:r>
            <a:r>
              <a:rPr lang="en-US" altLang="zh-CN" dirty="0" err="1" smtClean="0"/>
              <a:t>pid</a:t>
            </a:r>
            <a:endParaRPr lang="en-US" altLang="zh-CN" dirty="0" smtClean="0"/>
          </a:p>
          <a:p>
            <a:pPr lvl="2"/>
            <a:r>
              <a:rPr lang="zh-CN" altLang="en-US" dirty="0" smtClean="0"/>
              <a:t>输出持久代对象信息：类加载器、已经加载的类大小、对象地址、是否存活等。</a:t>
            </a:r>
            <a:r>
              <a:rPr lang="en-US" altLang="zh-CN" dirty="0"/>
              <a:t/>
            </a:r>
            <a:br>
              <a:rPr lang="en-US" altLang="zh-CN" dirty="0"/>
            </a:br>
            <a:r>
              <a:rPr lang="en-US" altLang="zh-CN" dirty="0" smtClean="0"/>
              <a:t>					</a:t>
            </a:r>
            <a:r>
              <a:rPr lang="zh-CN" altLang="en-US" dirty="0" smtClean="0"/>
              <a:t>命令：</a:t>
            </a:r>
            <a:r>
              <a:rPr lang="en-US" altLang="zh-CN" dirty="0" err="1" smtClean="0"/>
              <a:t>jmap</a:t>
            </a:r>
            <a:r>
              <a:rPr lang="en-US" altLang="zh-CN" dirty="0" smtClean="0"/>
              <a:t>  –</a:t>
            </a:r>
            <a:r>
              <a:rPr lang="en-US" altLang="zh-CN" dirty="0" err="1" smtClean="0"/>
              <a:t>permstat</a:t>
            </a:r>
            <a:r>
              <a:rPr lang="en-US" altLang="zh-CN" dirty="0" smtClean="0"/>
              <a:t>  </a:t>
            </a:r>
            <a:r>
              <a:rPr lang="en-US" altLang="zh-CN" dirty="0" err="1" smtClean="0"/>
              <a:t>pid</a:t>
            </a:r>
            <a:endParaRPr lang="en-US" altLang="zh-CN" dirty="0" smtClean="0"/>
          </a:p>
          <a:p>
            <a:pPr lvl="2"/>
            <a:r>
              <a:rPr lang="zh-CN" altLang="en-US" dirty="0" smtClean="0"/>
              <a:t>输出各代堆内存使用情况：</a:t>
            </a:r>
            <a:r>
              <a:rPr lang="en-US" altLang="zh-CN" dirty="0" err="1" smtClean="0"/>
              <a:t>jmap</a:t>
            </a:r>
            <a:r>
              <a:rPr lang="en-US" altLang="zh-CN" dirty="0" smtClean="0"/>
              <a:t> –heap </a:t>
            </a:r>
            <a:r>
              <a:rPr lang="en-US" altLang="zh-CN" dirty="0" err="1" smtClean="0"/>
              <a:t>pid</a:t>
            </a:r>
            <a:endParaRPr lang="en-US" altLang="zh-CN" dirty="0" smtClean="0"/>
          </a:p>
          <a:p>
            <a:pPr lvl="2"/>
            <a:r>
              <a:rPr lang="zh-CN" altLang="en-US" dirty="0" smtClean="0"/>
              <a:t>输出各类对象的数目、占用字节大小：</a:t>
            </a:r>
            <a:r>
              <a:rPr lang="en-US" altLang="zh-CN" dirty="0" err="1" smtClean="0"/>
              <a:t>jmap</a:t>
            </a:r>
            <a:r>
              <a:rPr lang="en-US" altLang="zh-CN" dirty="0" smtClean="0"/>
              <a:t> –</a:t>
            </a:r>
            <a:r>
              <a:rPr lang="en-US" altLang="zh-CN" dirty="0" err="1" smtClean="0"/>
              <a:t>histo:live</a:t>
            </a:r>
            <a:r>
              <a:rPr lang="en-US" altLang="zh-CN" dirty="0" smtClean="0"/>
              <a:t> </a:t>
            </a:r>
            <a:r>
              <a:rPr lang="en-US" altLang="zh-CN" dirty="0" err="1" smtClean="0"/>
              <a:t>pid</a:t>
            </a:r>
            <a:r>
              <a:rPr lang="en-US" altLang="zh-CN" dirty="0" smtClean="0"/>
              <a:t>  </a:t>
            </a:r>
            <a:r>
              <a:rPr lang="zh-CN" altLang="en-US" dirty="0" smtClean="0"/>
              <a:t>只统计活对象</a:t>
            </a:r>
            <a:endParaRPr lang="en-US" altLang="zh-CN" dirty="0" smtClean="0"/>
          </a:p>
          <a:p>
            <a:pPr lvl="1"/>
            <a:r>
              <a:rPr lang="en-US" altLang="zh-CN" dirty="0" err="1"/>
              <a:t>j</a:t>
            </a:r>
            <a:r>
              <a:rPr lang="en-US" altLang="zh-CN" dirty="0" err="1" smtClean="0"/>
              <a:t>console</a:t>
            </a:r>
            <a:r>
              <a:rPr lang="en-US" altLang="zh-CN" dirty="0" smtClean="0"/>
              <a:t>:  </a:t>
            </a:r>
            <a:r>
              <a:rPr lang="en-US" altLang="zh-CN" dirty="0" err="1" smtClean="0"/>
              <a:t>jvm</a:t>
            </a:r>
            <a:r>
              <a:rPr lang="zh-CN" altLang="en-US" dirty="0" smtClean="0"/>
              <a:t>综合信息</a:t>
            </a:r>
            <a:r>
              <a:rPr lang="en-US" altLang="zh-CN" dirty="0" smtClean="0"/>
              <a:t>GUI</a:t>
            </a:r>
            <a:r>
              <a:rPr lang="zh-CN" altLang="en-US" dirty="0" smtClean="0"/>
              <a:t>查看工具：</a:t>
            </a:r>
            <a:r>
              <a:rPr lang="en-US" altLang="zh-CN" dirty="0" smtClean="0"/>
              <a:t>windows</a:t>
            </a:r>
            <a:r>
              <a:rPr lang="zh-CN" altLang="en-US" dirty="0" smtClean="0"/>
              <a:t>下直接双击</a:t>
            </a:r>
            <a:r>
              <a:rPr lang="en-US" altLang="zh-CN" dirty="0" smtClean="0"/>
              <a:t>jconsole.exe </a:t>
            </a:r>
          </a:p>
          <a:p>
            <a:pPr lvl="1"/>
            <a:r>
              <a:rPr lang="en-US" altLang="zh-CN" dirty="0" err="1"/>
              <a:t>j</a:t>
            </a:r>
            <a:r>
              <a:rPr lang="en-US" altLang="zh-CN" dirty="0" err="1" smtClean="0"/>
              <a:t>visualvm</a:t>
            </a:r>
            <a:r>
              <a:rPr lang="en-US" altLang="zh-CN" dirty="0" smtClean="0"/>
              <a:t>: </a:t>
            </a:r>
            <a:r>
              <a:rPr lang="en-US" altLang="zh-CN" dirty="0" err="1" smtClean="0"/>
              <a:t>cpu</a:t>
            </a:r>
            <a:r>
              <a:rPr lang="zh-CN" altLang="en-US" dirty="0" smtClean="0"/>
              <a:t>使用率、堆使用率、类数、线程数实时统计图显示</a:t>
            </a:r>
            <a:endParaRPr lang="en-US" altLang="zh-CN" dirty="0" smtClean="0"/>
          </a:p>
          <a:p>
            <a:endParaRPr lang="en-US" altLang="zh-CN" dirty="0" smtClean="0"/>
          </a:p>
        </p:txBody>
      </p:sp>
    </p:spTree>
    <p:extLst>
      <p:ext uri="{BB962C8B-B14F-4D97-AF65-F5344CB8AC3E}">
        <p14:creationId xmlns:p14="http://schemas.microsoft.com/office/powerpoint/2010/main" val="3058028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a:t>
            </a:r>
            <a:endParaRPr lang="zh-CN" altLang="en-US" dirty="0"/>
          </a:p>
        </p:txBody>
      </p:sp>
      <p:sp>
        <p:nvSpPr>
          <p:cNvPr id="3" name="内容占位符 2"/>
          <p:cNvSpPr>
            <a:spLocks noGrp="1"/>
          </p:cNvSpPr>
          <p:nvPr>
            <p:ph idx="1"/>
          </p:nvPr>
        </p:nvSpPr>
        <p:spPr/>
        <p:txBody>
          <a:bodyPr/>
          <a:lstStyle/>
          <a:p>
            <a:r>
              <a:rPr lang="zh-CN" altLang="en-US" dirty="0"/>
              <a:t>页面访问地址：</a:t>
            </a:r>
            <a:r>
              <a:rPr lang="en-US" altLang="zh-CN" dirty="0">
                <a:hlinkClick r:id="rId2"/>
              </a:rPr>
              <a:t>http://dict.58.com/feedback/addPage</a:t>
            </a:r>
            <a:r>
              <a:rPr lang="en-US" altLang="zh-CN" dirty="0" smtClean="0">
                <a:hlinkClick r:id="rId2"/>
              </a:rPr>
              <a:t>/</a:t>
            </a:r>
            <a:endParaRPr lang="en-US" altLang="zh-CN" dirty="0" smtClean="0"/>
          </a:p>
          <a:p>
            <a:r>
              <a:rPr lang="zh-CN" altLang="en-US" dirty="0" smtClean="0"/>
              <a:t>日志的选择：</a:t>
            </a:r>
            <a:r>
              <a:rPr lang="en-US" altLang="zh-CN" dirty="0" smtClean="0"/>
              <a:t>web</a:t>
            </a:r>
            <a:r>
              <a:rPr lang="zh-CN" altLang="en-US" dirty="0" smtClean="0"/>
              <a:t>项目选</a:t>
            </a:r>
            <a:r>
              <a:rPr lang="en-US" altLang="zh-CN" dirty="0" smtClean="0"/>
              <a:t> </a:t>
            </a:r>
            <a:r>
              <a:rPr lang="en-US" altLang="zh-CN" dirty="0" err="1"/>
              <a:t>wf</a:t>
            </a:r>
            <a:r>
              <a:rPr lang="zh-CN" altLang="en-US" dirty="0"/>
              <a:t>本身的</a:t>
            </a:r>
            <a:r>
              <a:rPr lang="zh-CN" altLang="en-US" dirty="0" smtClean="0"/>
              <a:t>，</a:t>
            </a:r>
            <a:r>
              <a:rPr lang="en-US" altLang="zh-CN" dirty="0" err="1" smtClean="0"/>
              <a:t>scf</a:t>
            </a:r>
            <a:r>
              <a:rPr lang="zh-CN" altLang="en-US" dirty="0" smtClean="0"/>
              <a:t>服务选</a:t>
            </a:r>
            <a:r>
              <a:rPr lang="en-US" altLang="zh-CN" dirty="0" err="1" smtClean="0"/>
              <a:t>scf</a:t>
            </a:r>
            <a:r>
              <a:rPr lang="zh-CN" altLang="en-US" dirty="0" smtClean="0"/>
              <a:t>的。</a:t>
            </a:r>
            <a:endParaRPr lang="zh-CN" altLang="en-US" dirty="0"/>
          </a:p>
          <a:p>
            <a:endParaRPr lang="zh-CN" altLang="en-US" dirty="0"/>
          </a:p>
        </p:txBody>
      </p:sp>
    </p:spTree>
    <p:extLst>
      <p:ext uri="{BB962C8B-B14F-4D97-AF65-F5344CB8AC3E}">
        <p14:creationId xmlns:p14="http://schemas.microsoft.com/office/powerpoint/2010/main" val="384623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地域均价和小区均价</a:t>
            </a:r>
            <a:r>
              <a:rPr lang="en-US" altLang="zh-CN" dirty="0" err="1" smtClean="0"/>
              <a:t>newdict</a:t>
            </a:r>
            <a:r>
              <a:rPr lang="zh-CN" altLang="en-US" dirty="0" smtClean="0"/>
              <a:t>切换</a:t>
            </a:r>
            <a:endParaRPr lang="zh-CN" altLang="en-US" dirty="0"/>
          </a:p>
        </p:txBody>
      </p:sp>
      <p:sp>
        <p:nvSpPr>
          <p:cNvPr id="3" name="内容占位符 2"/>
          <p:cNvSpPr>
            <a:spLocks noGrp="1"/>
          </p:cNvSpPr>
          <p:nvPr>
            <p:ph idx="1"/>
          </p:nvPr>
        </p:nvSpPr>
        <p:spPr/>
        <p:txBody>
          <a:bodyPr/>
          <a:lstStyle/>
          <a:p>
            <a:r>
              <a:rPr lang="zh-CN" altLang="en-US" dirty="0" smtClean="0"/>
              <a:t>请求</a:t>
            </a:r>
            <a:r>
              <a:rPr lang="en-US" altLang="zh-CN" dirty="0" err="1" smtClean="0"/>
              <a:t>url</a:t>
            </a:r>
            <a:r>
              <a:rPr lang="zh-CN" altLang="en-US" dirty="0" smtClean="0"/>
              <a:t>参考</a:t>
            </a:r>
            <a:r>
              <a:rPr lang="en-US" altLang="zh-CN" dirty="0" smtClean="0"/>
              <a:t>:</a:t>
            </a:r>
          </a:p>
          <a:p>
            <a:pPr lvl="1"/>
            <a:r>
              <a:rPr lang="zh-CN" altLang="en-US" dirty="0"/>
              <a:t>地域</a:t>
            </a:r>
            <a:r>
              <a:rPr lang="zh-CN" altLang="en-US" dirty="0" smtClean="0"/>
              <a:t>均价列表页：</a:t>
            </a:r>
            <a:r>
              <a:rPr lang="en-US" altLang="zh-CN" dirty="0"/>
              <a:t> </a:t>
            </a:r>
            <a:r>
              <a:rPr lang="en-US" altLang="zh-CN" dirty="0">
                <a:hlinkClick r:id="rId2"/>
              </a:rPr>
              <a:t>http://bj.58.com/fangjia</a:t>
            </a:r>
            <a:r>
              <a:rPr lang="en-US" altLang="zh-CN" dirty="0" smtClean="0">
                <a:hlinkClick r:id="rId2"/>
              </a:rPr>
              <a:t>/</a:t>
            </a:r>
            <a:endParaRPr lang="en-US" altLang="zh-CN" dirty="0" smtClean="0"/>
          </a:p>
          <a:p>
            <a:pPr lvl="1"/>
            <a:r>
              <a:rPr lang="zh-CN" altLang="en-US" dirty="0"/>
              <a:t>小区</a:t>
            </a:r>
            <a:r>
              <a:rPr lang="zh-CN" altLang="en-US" dirty="0" smtClean="0"/>
              <a:t>均价详情页：</a:t>
            </a:r>
            <a:r>
              <a:rPr lang="en-US" altLang="zh-CN" dirty="0"/>
              <a:t> http://bj.58.com/fangjia/TBDyunjizhongxin/</a:t>
            </a:r>
            <a:endParaRPr lang="en-US" altLang="zh-CN" dirty="0" smtClean="0"/>
          </a:p>
          <a:p>
            <a:r>
              <a:rPr lang="zh-CN" altLang="en-US" dirty="0"/>
              <a:t>问题：不知道调用那个服务、方法。梳理几种基本服务：用户基本信息服务、帖子服务</a:t>
            </a:r>
          </a:p>
        </p:txBody>
      </p:sp>
    </p:spTree>
    <p:extLst>
      <p:ext uri="{BB962C8B-B14F-4D97-AF65-F5344CB8AC3E}">
        <p14:creationId xmlns:p14="http://schemas.microsoft.com/office/powerpoint/2010/main" val="394501599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454</TotalTime>
  <Words>1718</Words>
  <Application>Microsoft Office PowerPoint</Application>
  <PresentationFormat>宽屏</PresentationFormat>
  <Paragraphs>115</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幼圆</vt:lpstr>
      <vt:lpstr>Arial</vt:lpstr>
      <vt:lpstr>Century Gothic</vt:lpstr>
      <vt:lpstr>Wingdings</vt:lpstr>
      <vt:lpstr>Wingdings 3</vt:lpstr>
      <vt:lpstr>丝状</vt:lpstr>
      <vt:lpstr>入职三月以来工作总结</vt:lpstr>
      <vt:lpstr>需求和方案</vt:lpstr>
      <vt:lpstr>数据流转</vt:lpstr>
      <vt:lpstr>遇到的问题和解决措施(一) </vt:lpstr>
      <vt:lpstr>遇到的问题和解决措施(二)</vt:lpstr>
      <vt:lpstr>遇到的问题和解决措施(三)</vt:lpstr>
      <vt:lpstr>遇到的问题和解决措施(四)</vt:lpstr>
      <vt:lpstr>附</vt:lpstr>
      <vt:lpstr>地域均价和小区均价newdict切换</vt:lpstr>
      <vt:lpstr>app二手房大类页php切换到java</vt:lpstr>
      <vt:lpstr>app商业写字楼php切换到java</vt:lpstr>
      <vt:lpstr>切换中遇到的问题和解决措施（一）</vt:lpstr>
      <vt:lpstr>切换中遇到的问题和解决措施（二）</vt:lpstr>
      <vt:lpstr>切换中遇到的问题和解决措施（三）</vt:lpstr>
      <vt:lpstr>切换中遇到的问题和解决措施（四）</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入职三月以来工作总结</dc:title>
  <dc:creator>lishaoping</dc:creator>
  <cp:lastModifiedBy>lishaoping</cp:lastModifiedBy>
  <cp:revision>112</cp:revision>
  <dcterms:created xsi:type="dcterms:W3CDTF">2018-04-05T05:20:49Z</dcterms:created>
  <dcterms:modified xsi:type="dcterms:W3CDTF">2018-04-06T04:24:30Z</dcterms:modified>
</cp:coreProperties>
</file>