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303" r:id="rId13"/>
    <p:sldId id="268" r:id="rId14"/>
    <p:sldId id="273" r:id="rId15"/>
    <p:sldId id="271" r:id="rId16"/>
    <p:sldId id="272" r:id="rId17"/>
    <p:sldId id="267" r:id="rId18"/>
    <p:sldId id="269" r:id="rId19"/>
    <p:sldId id="281" r:id="rId20"/>
    <p:sldId id="282" r:id="rId21"/>
    <p:sldId id="299" r:id="rId22"/>
    <p:sldId id="283" r:id="rId23"/>
    <p:sldId id="300" r:id="rId24"/>
    <p:sldId id="301" r:id="rId25"/>
    <p:sldId id="302" r:id="rId26"/>
    <p:sldId id="274" r:id="rId27"/>
    <p:sldId id="290" r:id="rId28"/>
    <p:sldId id="291" r:id="rId29"/>
    <p:sldId id="292" r:id="rId30"/>
    <p:sldId id="295" r:id="rId31"/>
    <p:sldId id="294" r:id="rId32"/>
    <p:sldId id="304" r:id="rId33"/>
    <p:sldId id="305" r:id="rId34"/>
    <p:sldId id="306" r:id="rId35"/>
    <p:sldId id="307" r:id="rId36"/>
    <p:sldId id="308" r:id="rId37"/>
    <p:sldId id="309" r:id="rId38"/>
    <p:sldId id="310" r:id="rId39"/>
    <p:sldId id="311" r:id="rId40"/>
    <p:sldId id="312" r:id="rId41"/>
    <p:sldId id="313" r:id="rId42"/>
    <p:sldId id="315" r:id="rId43"/>
    <p:sldId id="314" r:id="rId44"/>
    <p:sldId id="297" r:id="rId45"/>
    <p:sldId id="270" r:id="rId46"/>
    <p:sldId id="284" r:id="rId47"/>
    <p:sldId id="285" r:id="rId48"/>
    <p:sldId id="316" r:id="rId49"/>
    <p:sldId id="286" r:id="rId50"/>
    <p:sldId id="287" r:id="rId51"/>
    <p:sldId id="275" r:id="rId52"/>
    <p:sldId id="277" r:id="rId53"/>
    <p:sldId id="280" r:id="rId54"/>
    <p:sldId id="296" r:id="rId55"/>
    <p:sldId id="288" r:id="rId56"/>
    <p:sldId id="289" r:id="rId57"/>
    <p:sldId id="276" r:id="rId58"/>
    <p:sldId id="278" r:id="rId59"/>
    <p:sldId id="279" r:id="rId6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ython系列" id="{5131DCF5-2445-4487-ABF9-DFB83FA66329}">
          <p14:sldIdLst>
            <p14:sldId id="256"/>
          </p14:sldIdLst>
        </p14:section>
        <p14:section name="导入问题" id="{BC232A08-CA1F-47BE-BDC9-3C3B50958688}">
          <p14:sldIdLst>
            <p14:sldId id="257"/>
            <p14:sldId id="258"/>
            <p14:sldId id="259"/>
            <p14:sldId id="260"/>
            <p14:sldId id="261"/>
          </p14:sldIdLst>
        </p14:section>
        <p14:section name="第一个python程序" id="{0F3D5104-CC96-4ABF-9B5A-786B1BDC5900}">
          <p14:sldIdLst>
            <p14:sldId id="262"/>
            <p14:sldId id="263"/>
          </p14:sldIdLst>
        </p14:section>
        <p14:section name="设计思想、语法特性" id="{76D3BFB0-1469-4504-88F9-953E052AFDAF}">
          <p14:sldIdLst>
            <p14:sldId id="265"/>
            <p14:sldId id="264"/>
            <p14:sldId id="266"/>
            <p14:sldId id="303"/>
          </p14:sldIdLst>
        </p14:section>
        <p14:section name="解释器" id="{D84DF835-2705-412A-8F2A-A8BD3349AB36}">
          <p14:sldIdLst>
            <p14:sldId id="268"/>
            <p14:sldId id="273"/>
            <p14:sldId id="271"/>
            <p14:sldId id="272"/>
            <p14:sldId id="267"/>
            <p14:sldId id="269"/>
          </p14:sldIdLst>
        </p14:section>
        <p14:section name="语法" id="{E637B302-303A-4C5C-8271-69C4EE30D8F9}">
          <p14:sldIdLst>
            <p14:sldId id="281"/>
            <p14:sldId id="282"/>
            <p14:sldId id="299"/>
            <p14:sldId id="283"/>
            <p14:sldId id="300"/>
            <p14:sldId id="301"/>
            <p14:sldId id="302"/>
          </p14:sldIdLst>
        </p14:section>
        <p14:section name="语法-数据类型" id="{C61A52B3-82B7-4516-B8F3-30667594CD70}">
          <p14:sldIdLst>
            <p14:sldId id="274"/>
            <p14:sldId id="290"/>
            <p14:sldId id="291"/>
            <p14:sldId id="292"/>
            <p14:sldId id="295"/>
            <p14:sldId id="294"/>
          </p14:sldIdLst>
        </p14:section>
        <p14:section name="语法-函数" id="{15BF3284-2ECF-4323-9055-0409D25B1CD3}">
          <p14:sldIdLst>
            <p14:sldId id="304"/>
            <p14:sldId id="305"/>
            <p14:sldId id="306"/>
          </p14:sldIdLst>
        </p14:section>
        <p14:section name="语法-对面向对象编程的支持" id="{9C144958-19A7-4FF8-9994-DAAE9DFC6DA7}">
          <p14:sldIdLst>
            <p14:sldId id="307"/>
            <p14:sldId id="308"/>
            <p14:sldId id="309"/>
            <p14:sldId id="310"/>
          </p14:sldIdLst>
        </p14:section>
        <p14:section name="语法-特殊语法" id="{54EDC640-EC02-4E8D-96D3-2644DA7B00D6}">
          <p14:sldIdLst>
            <p14:sldId id="311"/>
            <p14:sldId id="312"/>
            <p14:sldId id="313"/>
            <p14:sldId id="315"/>
            <p14:sldId id="314"/>
          </p14:sldIdLst>
        </p14:section>
        <p14:section name="常用模块" id="{169ECFFE-A324-499C-9A3D-0CDBB73F4F0E}">
          <p14:sldIdLst>
            <p14:sldId id="297"/>
            <p14:sldId id="270"/>
            <p14:sldId id="284"/>
            <p14:sldId id="285"/>
            <p14:sldId id="316"/>
            <p14:sldId id="286"/>
            <p14:sldId id="287"/>
          </p14:sldIdLst>
        </p14:section>
        <p14:section name="小应用" id="{21E72A6C-0296-485F-B228-0D33632EE6C2}">
          <p14:sldIdLst>
            <p14:sldId id="275"/>
            <p14:sldId id="277"/>
            <p14:sldId id="280"/>
            <p14:sldId id="296"/>
            <p14:sldId id="288"/>
            <p14:sldId id="289"/>
          </p14:sldIdLst>
        </p14:section>
        <p14:section name="常见问题" id="{248494A8-0B75-4D95-9185-55E318678DB1}">
          <p14:sldIdLst>
            <p14:sldId id="276"/>
          </p14:sldIdLst>
        </p14:section>
        <p14:section name="编码规范" id="{9BB2D401-62F7-4450-BB91-B1F3C518C8DB}">
          <p14:sldIdLst>
            <p14:sldId id="278"/>
          </p14:sldIdLst>
        </p14:section>
        <p14:section name="参考资料" id="{D3E59079-F45A-402F-BCF2-F83634D87EFE}">
          <p14:sldIdLst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source/" TargetMode="External"/><Relationship Id="rId2" Type="http://schemas.openxmlformats.org/officeDocument/2006/relationships/hyperlink" Target="https://www.python.org/downloads/window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基础入门知识分享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--------</a:t>
            </a:r>
            <a:r>
              <a:rPr lang="zh-CN" altLang="en-US" dirty="0" smtClean="0"/>
              <a:t>语法、解释器工作原理、应用程序（小工具）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7879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</a:t>
            </a:r>
            <a:r>
              <a:rPr lang="zh-CN" altLang="en-US" dirty="0" smtClean="0"/>
              <a:t>思想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高效的</a:t>
            </a:r>
            <a:r>
              <a:rPr lang="zh-CN" altLang="en-US" dirty="0" smtClean="0"/>
              <a:t>高级数据结构</a:t>
            </a:r>
            <a:r>
              <a:rPr lang="zh-CN" altLang="en-US" dirty="0"/>
              <a:t>：使你可以在一条语句中表达复杂的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r>
              <a:rPr lang="zh-CN" altLang="en-US" dirty="0" smtClean="0"/>
              <a:t>面向对象实现：简单</a:t>
            </a:r>
            <a:r>
              <a:rPr lang="zh-CN" altLang="en-US" dirty="0"/>
              <a:t>高效进行面向对象</a:t>
            </a:r>
            <a:r>
              <a:rPr lang="zh-CN" altLang="en-US" dirty="0" smtClean="0"/>
              <a:t>编程</a:t>
            </a:r>
            <a:endParaRPr lang="en-US" altLang="zh-CN" dirty="0" smtClean="0"/>
          </a:p>
          <a:p>
            <a:r>
              <a:rPr lang="zh-CN" altLang="en-US" dirty="0" smtClean="0"/>
              <a:t>解释型</a:t>
            </a:r>
            <a:r>
              <a:rPr lang="zh-CN" altLang="en-US" dirty="0"/>
              <a:t>语言：无需编译链接，直接运行，不用编译，即改即运行，测试方便。		</a:t>
            </a:r>
            <a:endParaRPr lang="en-US" altLang="zh-CN" dirty="0" smtClean="0"/>
          </a:p>
          <a:p>
            <a:r>
              <a:rPr lang="zh-CN" altLang="en-US" dirty="0" smtClean="0"/>
              <a:t>交互式语言：在提示符下，互动执行程序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8561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语法特点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简洁语法</a:t>
            </a:r>
            <a:r>
              <a:rPr lang="zh-CN" altLang="en-US" dirty="0" smtClean="0"/>
              <a:t>：强行使用语句</a:t>
            </a:r>
            <a:r>
              <a:rPr lang="zh-CN" altLang="en-US" dirty="0"/>
              <a:t>缩进 代替大括号 来组织语句</a:t>
            </a:r>
            <a:r>
              <a:rPr lang="zh-CN" altLang="en-US" dirty="0" smtClean="0"/>
              <a:t>组；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			  </a:t>
            </a:r>
            <a:r>
              <a:rPr lang="zh-CN" altLang="en-US" dirty="0"/>
              <a:t>变量或参数无需</a:t>
            </a:r>
            <a:r>
              <a:rPr lang="zh-CN" altLang="en-US" dirty="0" smtClean="0"/>
              <a:t>声明类型</a:t>
            </a:r>
            <a:endParaRPr lang="zh-CN" altLang="en-US" dirty="0"/>
          </a:p>
          <a:p>
            <a:r>
              <a:rPr lang="zh-CN" altLang="en-US" dirty="0"/>
              <a:t>脚本语言特性：闭包、</a:t>
            </a:r>
            <a:r>
              <a:rPr lang="en-US" altLang="zh-CN" dirty="0"/>
              <a:t>map</a:t>
            </a:r>
            <a:r>
              <a:rPr lang="zh-CN" altLang="en-US" dirty="0"/>
              <a:t>、函数指针、字符串动态定义函数（</a:t>
            </a:r>
            <a:r>
              <a:rPr lang="en-US" altLang="zh-CN" dirty="0"/>
              <a:t>key-value</a:t>
            </a:r>
            <a:r>
              <a:rPr lang="zh-CN" altLang="en-US" dirty="0"/>
              <a:t>方式，</a:t>
            </a:r>
            <a:r>
              <a:rPr lang="en-US" altLang="zh-CN" dirty="0"/>
              <a:t>value</a:t>
            </a:r>
            <a:r>
              <a:rPr lang="zh-CN" altLang="en-US" dirty="0"/>
              <a:t>为函数）</a:t>
            </a:r>
          </a:p>
        </p:txBody>
      </p:sp>
    </p:spTree>
    <p:extLst>
      <p:ext uri="{BB962C8B-B14F-4D97-AF65-F5344CB8AC3E}">
        <p14:creationId xmlns:p14="http://schemas.microsoft.com/office/powerpoint/2010/main" val="3567848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包管理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包安装位置：</a:t>
            </a:r>
            <a:endParaRPr lang="en-US" altLang="zh-CN" dirty="0" smtClean="0"/>
          </a:p>
          <a:p>
            <a:r>
              <a:rPr lang="zh-CN" altLang="en-US" dirty="0" smtClean="0"/>
              <a:t>运行时模块的搜索顺序：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内存中已经加载的模块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内置模块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en-US" altLang="zh-CN" dirty="0" err="1" smtClean="0">
                <a:sym typeface="Wingdings" panose="05000000000000000000" pitchFamily="2" charset="2"/>
              </a:rPr>
              <a:t>sys.path</a:t>
            </a:r>
            <a:r>
              <a:rPr lang="zh-CN" altLang="en-US" dirty="0" smtClean="0">
                <a:sym typeface="Wingdings" panose="05000000000000000000" pitchFamily="2" charset="2"/>
              </a:rPr>
              <a:t>的路径下找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CN" dirty="0" err="1" smtClean="0">
                <a:sym typeface="Wingdings" panose="05000000000000000000" pitchFamily="2" charset="2"/>
              </a:rPr>
              <a:t>sys.path</a:t>
            </a:r>
            <a:r>
              <a:rPr lang="zh-CN" altLang="en-US" dirty="0" smtClean="0">
                <a:sym typeface="Wingdings" panose="05000000000000000000" pitchFamily="2" charset="2"/>
              </a:rPr>
              <a:t>下找的顺序：当前目录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安装包</a:t>
            </a:r>
            <a:r>
              <a:rPr lang="en-US" altLang="zh-CN" dirty="0" smtClean="0">
                <a:sym typeface="Wingdings" panose="05000000000000000000" pitchFamily="2" charset="2"/>
              </a:rPr>
              <a:t>python27.zip</a:t>
            </a:r>
            <a:r>
              <a:rPr lang="zh-CN" altLang="en-US" dirty="0" smtClean="0">
                <a:sym typeface="Wingdings" panose="05000000000000000000" pitchFamily="2" charset="2"/>
              </a:rPr>
              <a:t>安装包</a:t>
            </a:r>
            <a:r>
              <a:rPr lang="en-US" altLang="zh-CN" dirty="0" smtClean="0">
                <a:sym typeface="Wingdings" panose="05000000000000000000" pitchFamily="2" charset="2"/>
              </a:rPr>
              <a:t>DLLs</a:t>
            </a:r>
            <a:r>
              <a:rPr lang="zh-CN" altLang="en-US" dirty="0" smtClean="0">
                <a:sym typeface="Wingdings" panose="05000000000000000000" pitchFamily="2" charset="2"/>
              </a:rPr>
              <a:t>目录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安装包</a:t>
            </a:r>
            <a:r>
              <a:rPr lang="en-US" altLang="zh-CN" dirty="0" smtClean="0">
                <a:sym typeface="Wingdings" panose="05000000000000000000" pitchFamily="2" charset="2"/>
              </a:rPr>
              <a:t>lib</a:t>
            </a:r>
            <a:r>
              <a:rPr lang="zh-CN" altLang="en-US" dirty="0" smtClean="0">
                <a:sym typeface="Wingdings" panose="05000000000000000000" pitchFamily="2" charset="2"/>
              </a:rPr>
              <a:t>目录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CN" dirty="0" err="1" smtClean="0">
                <a:sym typeface="Wingdings" panose="05000000000000000000" pitchFamily="2" charset="2"/>
              </a:rPr>
              <a:t>sys.path</a:t>
            </a:r>
            <a:r>
              <a:rPr lang="zh-CN" altLang="en-US" dirty="0" smtClean="0">
                <a:sym typeface="Wingdings" panose="05000000000000000000" pitchFamily="2" charset="2"/>
              </a:rPr>
              <a:t>可以添加指定目录：</a:t>
            </a:r>
            <a:r>
              <a:rPr lang="en-US" altLang="zh-CN" dirty="0" err="1" smtClean="0">
                <a:sym typeface="Wingdings" panose="05000000000000000000" pitchFamily="2" charset="2"/>
              </a:rPr>
              <a:t>sys.path</a:t>
            </a:r>
            <a:r>
              <a:rPr lang="zh-CN" altLang="en-US" dirty="0" smtClean="0">
                <a:sym typeface="Wingdings" panose="05000000000000000000" pitchFamily="2" charset="2"/>
              </a:rPr>
              <a:t>是一个字符串数组</a:t>
            </a:r>
            <a:endParaRPr lang="en-US" altLang="zh-CN" dirty="0"/>
          </a:p>
          <a:p>
            <a:r>
              <a:rPr lang="zh-CN" altLang="en-US" dirty="0" smtClean="0"/>
              <a:t>包安装方式：</a:t>
            </a:r>
            <a:endParaRPr lang="en-US" altLang="zh-CN" dirty="0" smtClean="0"/>
          </a:p>
          <a:p>
            <a:pPr lvl="1"/>
            <a:r>
              <a:rPr lang="zh-CN" altLang="en-US" dirty="0"/>
              <a:t>单文件模块：直接放到</a:t>
            </a:r>
            <a:r>
              <a:rPr lang="en-US" altLang="zh-CN" dirty="0"/>
              <a:t>$</a:t>
            </a:r>
            <a:r>
              <a:rPr lang="en-US" altLang="zh-CN" dirty="0" err="1"/>
              <a:t>python_dir</a:t>
            </a:r>
            <a:r>
              <a:rPr lang="en-US" altLang="zh-CN" dirty="0"/>
              <a:t>/Lib</a:t>
            </a:r>
            <a:r>
              <a:rPr lang="zh-CN" altLang="en-US" dirty="0" smtClean="0"/>
              <a:t>下</a:t>
            </a:r>
            <a:r>
              <a:rPr lang="en-US" altLang="zh-CN" dirty="0" smtClean="0"/>
              <a:t>,</a:t>
            </a:r>
            <a:r>
              <a:rPr lang="zh-CN" altLang="en-US" dirty="0" smtClean="0"/>
              <a:t>且即放即可在一个</a:t>
            </a:r>
            <a:r>
              <a:rPr lang="en-US" altLang="zh-CN" dirty="0" err="1" smtClean="0"/>
              <a:t>py</a:t>
            </a:r>
            <a:r>
              <a:rPr lang="zh-CN" altLang="en-US" dirty="0" smtClean="0"/>
              <a:t>文件编辑</a:t>
            </a:r>
            <a:r>
              <a:rPr lang="en-US" altLang="zh-CN" dirty="0" smtClean="0"/>
              <a:t>import </a:t>
            </a:r>
            <a:r>
              <a:rPr lang="zh-CN" altLang="en-US" dirty="0" smtClean="0"/>
              <a:t>进来。</a:t>
            </a:r>
            <a:endParaRPr lang="en-US" altLang="zh-CN" dirty="0" smtClean="0"/>
          </a:p>
          <a:p>
            <a:pPr lvl="1"/>
            <a:r>
              <a:rPr lang="zh-CN" altLang="en-US" dirty="0"/>
              <a:t>多文件模块</a:t>
            </a:r>
            <a:r>
              <a:rPr lang="en-US" altLang="zh-CN" dirty="0"/>
              <a:t>(</a:t>
            </a:r>
            <a:r>
              <a:rPr lang="zh-CN" altLang="en-US" dirty="0"/>
              <a:t>是一个包结构，有</a:t>
            </a:r>
            <a:r>
              <a:rPr lang="en-US" altLang="zh-CN" dirty="0"/>
              <a:t>setup.py</a:t>
            </a:r>
            <a:r>
              <a:rPr lang="en-US" altLang="zh-CN" dirty="0" smtClean="0"/>
              <a:t>)</a:t>
            </a:r>
            <a:r>
              <a:rPr lang="zh-CN" altLang="en-US" dirty="0" smtClean="0"/>
              <a:t>安装：解压后，</a:t>
            </a:r>
            <a:r>
              <a:rPr lang="en-US" altLang="zh-CN" dirty="0" smtClean="0"/>
              <a:t>python </a:t>
            </a:r>
            <a:r>
              <a:rPr lang="en-US" altLang="zh-CN" dirty="0"/>
              <a:t>setup.py install</a:t>
            </a:r>
          </a:p>
          <a:p>
            <a:r>
              <a:rPr lang="zh-CN" altLang="en-US" dirty="0" smtClean="0"/>
              <a:t>包管理工具：</a:t>
            </a:r>
            <a:r>
              <a:rPr lang="en-US" altLang="zh-CN" dirty="0" smtClean="0"/>
              <a:t>pip</a:t>
            </a:r>
          </a:p>
          <a:p>
            <a:pPr lvl="1"/>
            <a:r>
              <a:rPr lang="zh-CN" altLang="en-US" dirty="0" smtClean="0"/>
              <a:t>安装包：</a:t>
            </a:r>
            <a:r>
              <a:rPr lang="en-US" altLang="zh-CN" dirty="0" smtClean="0"/>
              <a:t>pip install </a:t>
            </a:r>
            <a:r>
              <a:rPr lang="zh-CN" altLang="en-US" dirty="0" smtClean="0"/>
              <a:t>包名 或者下载的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whl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先</a:t>
            </a:r>
            <a:r>
              <a:rPr lang="zh-CN" altLang="en-US" dirty="0"/>
              <a:t>从</a:t>
            </a:r>
            <a:r>
              <a:rPr lang="en-US" altLang="zh-CN" dirty="0" err="1"/>
              <a:t>PyPI</a:t>
            </a:r>
            <a:r>
              <a:rPr lang="zh-CN" altLang="en-US" dirty="0"/>
              <a:t>上找，然后下载到本地仓库。所以可以离线下载</a:t>
            </a:r>
            <a:r>
              <a:rPr lang="zh-CN" altLang="en-US" dirty="0" smtClean="0"/>
              <a:t>包</a:t>
            </a:r>
            <a:r>
              <a:rPr lang="zh-CN" altLang="en-US" dirty="0"/>
              <a:t>后</a:t>
            </a:r>
            <a:r>
              <a:rPr lang="zh-CN" altLang="en-US" dirty="0" smtClean="0"/>
              <a:t>离线</a:t>
            </a:r>
            <a:r>
              <a:rPr lang="zh-CN" altLang="en-US" dirty="0"/>
              <a:t>安装：</a:t>
            </a:r>
            <a:r>
              <a:rPr lang="en-US" altLang="zh-CN" dirty="0"/>
              <a:t>pip install abc.zip</a:t>
            </a:r>
          </a:p>
          <a:p>
            <a:pPr lvl="1"/>
            <a:r>
              <a:rPr lang="zh-CN" altLang="en-US" dirty="0" smtClean="0"/>
              <a:t>查看已经安装的包：</a:t>
            </a:r>
            <a:r>
              <a:rPr lang="en-US" altLang="zh-CN" dirty="0"/>
              <a:t>pip </a:t>
            </a:r>
            <a:r>
              <a:rPr lang="en-US" altLang="zh-CN" dirty="0" smtClean="0"/>
              <a:t>list</a:t>
            </a:r>
          </a:p>
          <a:p>
            <a:pPr lvl="1"/>
            <a:r>
              <a:rPr lang="zh-CN" altLang="en-US" dirty="0" smtClean="0"/>
              <a:t>包安装位置：</a:t>
            </a:r>
            <a:r>
              <a:rPr lang="en-US" altLang="zh-CN" dirty="0" smtClean="0"/>
              <a:t>$</a:t>
            </a:r>
            <a:r>
              <a:rPr lang="en-US" altLang="zh-CN" dirty="0" err="1" smtClean="0"/>
              <a:t>python_dir</a:t>
            </a:r>
            <a:r>
              <a:rPr lang="en-US" altLang="zh-CN" dirty="0" smtClean="0"/>
              <a:t>\lib\site-packages</a:t>
            </a:r>
          </a:p>
          <a:p>
            <a:pPr lvl="1"/>
            <a:r>
              <a:rPr lang="zh-CN" altLang="en-US" dirty="0"/>
              <a:t>递归安装：</a:t>
            </a:r>
            <a:r>
              <a:rPr lang="en-US" altLang="zh-CN" dirty="0"/>
              <a:t>pip install -r requirements.txt   </a:t>
            </a:r>
            <a:r>
              <a:rPr lang="en-US" altLang="zh-CN" dirty="0" smtClean="0"/>
              <a:t>//txt</a:t>
            </a:r>
            <a:r>
              <a:rPr lang="zh-CN" altLang="en-US" dirty="0" smtClean="0"/>
              <a:t>文件里可以写多</a:t>
            </a:r>
            <a:r>
              <a:rPr lang="zh-CN" altLang="en-US" dirty="0"/>
              <a:t>个</a:t>
            </a:r>
            <a:r>
              <a:rPr lang="zh-CN" altLang="en-US" dirty="0" smtClean="0"/>
              <a:t>模块，每个模块占一行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76639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名词解释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文件：</a:t>
            </a:r>
            <a:r>
              <a:rPr lang="zh-CN" altLang="en-US" dirty="0"/>
              <a:t>后缀</a:t>
            </a:r>
            <a:r>
              <a:rPr lang="en-US" altLang="zh-CN" dirty="0" err="1" smtClean="0"/>
              <a:t>py</a:t>
            </a:r>
            <a:r>
              <a:rPr lang="zh-CN" altLang="en-US" dirty="0" smtClean="0"/>
              <a:t>类型文件</a:t>
            </a:r>
            <a:endParaRPr lang="en-US" altLang="zh-CN" dirty="0" smtClean="0"/>
          </a:p>
          <a:p>
            <a:r>
              <a:rPr lang="zh-CN" altLang="en-US" dirty="0" smtClean="0"/>
              <a:t>模块</a:t>
            </a:r>
            <a:r>
              <a:rPr lang="zh-CN" altLang="en-US" dirty="0"/>
              <a:t>：一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py</a:t>
            </a:r>
            <a:r>
              <a:rPr lang="zh-CN" altLang="en-US" dirty="0" smtClean="0"/>
              <a:t>类型文件就是一</a:t>
            </a:r>
            <a:r>
              <a:rPr lang="zh-CN" altLang="en-US" dirty="0"/>
              <a:t>个模块，</a:t>
            </a:r>
            <a:r>
              <a:rPr lang="zh-CN" altLang="en-US" dirty="0" smtClean="0"/>
              <a:t>里面有几</a:t>
            </a:r>
            <a:r>
              <a:rPr lang="zh-CN" altLang="en-US" dirty="0"/>
              <a:t>个类，或者若干个函数</a:t>
            </a:r>
            <a:endParaRPr lang="en-US" altLang="zh-CN" dirty="0" smtClean="0"/>
          </a:p>
          <a:p>
            <a:r>
              <a:rPr lang="zh-CN" altLang="en-US" dirty="0" smtClean="0"/>
              <a:t>包</a:t>
            </a:r>
            <a:r>
              <a:rPr lang="zh-CN" altLang="en-US" dirty="0"/>
              <a:t>：一个带</a:t>
            </a:r>
            <a:r>
              <a:rPr lang="en-US" altLang="zh-CN" dirty="0"/>
              <a:t>__init__.py</a:t>
            </a:r>
            <a:r>
              <a:rPr lang="zh-CN" altLang="en-US" dirty="0"/>
              <a:t>的</a:t>
            </a:r>
            <a:r>
              <a:rPr lang="zh-CN" altLang="en-US" dirty="0" smtClean="0"/>
              <a:t>目录，</a:t>
            </a:r>
            <a:r>
              <a:rPr lang="en-US" altLang="zh-CN" dirty="0" smtClean="0"/>
              <a:t>__init__.py</a:t>
            </a:r>
            <a:r>
              <a:rPr lang="zh-CN" altLang="en-US" dirty="0" smtClean="0"/>
              <a:t>是对包的初始化，如 </a:t>
            </a:r>
            <a:r>
              <a:rPr lang="en-US" altLang="zh-CN" dirty="0" smtClean="0"/>
              <a:t>from </a:t>
            </a:r>
            <a:r>
              <a:rPr lang="zh-CN" altLang="en-US" dirty="0" smtClean="0"/>
              <a:t>包 </a:t>
            </a:r>
            <a:r>
              <a:rPr lang="en-US" altLang="zh-CN" dirty="0" smtClean="0"/>
              <a:t>import *</a:t>
            </a:r>
          </a:p>
          <a:p>
            <a:r>
              <a:rPr lang="zh-CN" altLang="en-US" dirty="0" smtClean="0"/>
              <a:t>名称空间：</a:t>
            </a:r>
            <a:r>
              <a:rPr lang="en-US" altLang="zh-CN" dirty="0" smtClean="0"/>
              <a:t>namespace </a:t>
            </a:r>
            <a:r>
              <a:rPr lang="zh-CN" altLang="en-US" dirty="0" smtClean="0"/>
              <a:t>是存放</a:t>
            </a:r>
            <a:r>
              <a:rPr lang="zh-CN" altLang="en-US" dirty="0"/>
              <a:t>名字与变量值绑定关系</a:t>
            </a:r>
            <a:r>
              <a:rPr lang="zh-CN" altLang="en-US" dirty="0" smtClean="0"/>
              <a:t>的内存空间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内置名称空间：存放</a:t>
            </a:r>
            <a:r>
              <a:rPr lang="en-US" altLang="zh-CN" dirty="0" smtClean="0"/>
              <a:t>__building__</a:t>
            </a:r>
            <a:r>
              <a:rPr lang="zh-CN" altLang="en-US" dirty="0" smtClean="0"/>
              <a:t>模块中的名称的空间，解释器启动时加载。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全局名称空间：运行文件时，存放文件级别定义的名字</a:t>
            </a:r>
            <a:r>
              <a:rPr lang="en-US" altLang="zh-CN" dirty="0" smtClean="0"/>
              <a:t>(</a:t>
            </a:r>
            <a:r>
              <a:rPr lang="zh-CN" altLang="en-US" dirty="0" smtClean="0"/>
              <a:t>变量名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函数名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类名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局部名称空间：调用函数时，产生函数的名称空间，存放函数内定义的名字。</a:t>
            </a:r>
          </a:p>
          <a:p>
            <a:r>
              <a:rPr lang="zh-CN" altLang="en-US" dirty="0"/>
              <a:t>作用域：表达变量可被访问的</a:t>
            </a:r>
            <a:r>
              <a:rPr lang="zh-CN" altLang="en-US" dirty="0" smtClean="0"/>
              <a:t>范围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全局作用域：整个模块区域都有效，如</a:t>
            </a:r>
            <a:r>
              <a:rPr lang="en-US" altLang="zh-CN" dirty="0" smtClean="0"/>
              <a:t>global</a:t>
            </a:r>
            <a:r>
              <a:rPr lang="zh-CN" altLang="en-US" dirty="0" smtClean="0"/>
              <a:t>变量，注册在全局名称空间，引用处处可以修改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局部作用域：只在局部名称空间可以被访问，外部则不行。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60110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/>
              <a:t>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.</a:t>
            </a:r>
            <a:r>
              <a:rPr lang="en-US" altLang="zh-CN" dirty="0" err="1" smtClean="0"/>
              <a:t>py</a:t>
            </a:r>
            <a:r>
              <a:rPr lang="zh-CN" altLang="en-US" dirty="0" smtClean="0"/>
              <a:t>结尾是脚本文件，源码</a:t>
            </a:r>
            <a:endParaRPr lang="en-US" altLang="zh-CN" dirty="0" smtClean="0"/>
          </a:p>
          <a:p>
            <a:r>
              <a:rPr lang="en-US" altLang="zh-CN" dirty="0"/>
              <a:t>.</a:t>
            </a:r>
            <a:r>
              <a:rPr lang="en-US" altLang="zh-CN" dirty="0" err="1" smtClean="0"/>
              <a:t>pyc</a:t>
            </a:r>
            <a:r>
              <a:rPr lang="zh-CN" altLang="en-US" dirty="0" smtClean="0"/>
              <a:t>是主模块执行被导入模块时编译生成的字节码文件，方便下次运行时加速加载。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	</a:t>
            </a:r>
            <a:r>
              <a:rPr lang="zh-CN" altLang="en-US" dirty="0" smtClean="0"/>
              <a:t>被导入模块有</a:t>
            </a:r>
            <a:r>
              <a:rPr lang="zh-CN" altLang="en-US" dirty="0"/>
              <a:t>变动时</a:t>
            </a:r>
            <a:r>
              <a:rPr lang="zh-CN" altLang="en-US" dirty="0" smtClean="0"/>
              <a:t>，会被再次加载</a:t>
            </a:r>
            <a:r>
              <a:rPr lang="en-US" altLang="zh-CN" dirty="0"/>
              <a:t>-</a:t>
            </a:r>
            <a:r>
              <a:rPr lang="zh-CN" altLang="en-US" dirty="0"/>
              <a:t>链接</a:t>
            </a:r>
            <a:r>
              <a:rPr lang="en-US" altLang="zh-CN" dirty="0"/>
              <a:t>-</a:t>
            </a:r>
            <a:r>
              <a:rPr lang="zh-CN" altLang="en-US" dirty="0"/>
              <a:t>编译</a:t>
            </a:r>
            <a:r>
              <a:rPr lang="en-US" altLang="zh-CN" dirty="0" smtClean="0"/>
              <a:t>-</a:t>
            </a:r>
            <a:r>
              <a:rPr lang="zh-CN" altLang="en-US" dirty="0" smtClean="0"/>
              <a:t>写</a:t>
            </a:r>
            <a:r>
              <a:rPr lang="zh-CN" altLang="en-US" dirty="0"/>
              <a:t>到</a:t>
            </a:r>
            <a:r>
              <a:rPr lang="en-US" altLang="zh-CN" dirty="0"/>
              <a:t>.</a:t>
            </a:r>
            <a:r>
              <a:rPr lang="en-US" altLang="zh-CN" dirty="0" err="1" smtClean="0"/>
              <a:t>pyc</a:t>
            </a:r>
            <a:endParaRPr lang="en-US" altLang="zh-CN" dirty="0" smtClean="0"/>
          </a:p>
          <a:p>
            <a:r>
              <a:rPr lang="en-US" altLang="zh-CN" dirty="0"/>
              <a:t>.</a:t>
            </a:r>
            <a:r>
              <a:rPr lang="en-US" altLang="zh-CN" dirty="0" err="1"/>
              <a:t>pyo</a:t>
            </a:r>
            <a:r>
              <a:rPr lang="en-US" altLang="zh-CN" dirty="0"/>
              <a:t>:</a:t>
            </a:r>
            <a:r>
              <a:rPr lang="zh-CN" altLang="en-US" dirty="0"/>
              <a:t>更小更优的</a:t>
            </a:r>
            <a:r>
              <a:rPr lang="zh-CN" altLang="en-US" dirty="0" smtClean="0"/>
              <a:t>编译文件</a:t>
            </a:r>
            <a:endParaRPr lang="en-US" altLang="zh-CN" dirty="0" smtClean="0"/>
          </a:p>
          <a:p>
            <a:r>
              <a:rPr lang="en-US" altLang="zh-CN" dirty="0"/>
              <a:t>.</a:t>
            </a:r>
            <a:r>
              <a:rPr lang="en-US" altLang="zh-CN" dirty="0" err="1"/>
              <a:t>pyd:python</a:t>
            </a:r>
            <a:r>
              <a:rPr lang="zh-CN" altLang="en-US" dirty="0"/>
              <a:t>的动态链接库</a:t>
            </a:r>
          </a:p>
        </p:txBody>
      </p:sp>
    </p:spTree>
    <p:extLst>
      <p:ext uri="{BB962C8B-B14F-4D97-AF65-F5344CB8AC3E}">
        <p14:creationId xmlns:p14="http://schemas.microsoft.com/office/powerpoint/2010/main" val="2252112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模块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即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py</a:t>
            </a:r>
            <a:r>
              <a:rPr lang="zh-CN" altLang="en-US" dirty="0"/>
              <a:t>结尾文件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内容</a:t>
            </a:r>
            <a:r>
              <a:rPr lang="zh-CN" altLang="en-US" dirty="0"/>
              <a:t>：可执行语句  </a:t>
            </a:r>
            <a:r>
              <a:rPr lang="en-US" altLang="zh-CN" dirty="0"/>
              <a:t>+ </a:t>
            </a:r>
            <a:r>
              <a:rPr lang="zh-CN" altLang="en-US" dirty="0"/>
              <a:t>函数定义  </a:t>
            </a:r>
            <a:r>
              <a:rPr lang="en-US" altLang="zh-CN" dirty="0"/>
              <a:t>+ </a:t>
            </a:r>
            <a:r>
              <a:rPr lang="zh-CN" altLang="en-US" dirty="0"/>
              <a:t>类定义</a:t>
            </a:r>
            <a:endParaRPr lang="en-US" altLang="zh-CN" dirty="0" smtClean="0"/>
          </a:p>
          <a:p>
            <a:r>
              <a:rPr lang="zh-CN" altLang="en-US" dirty="0"/>
              <a:t>作为</a:t>
            </a:r>
            <a:r>
              <a:rPr lang="zh-CN" altLang="en-US" dirty="0" smtClean="0"/>
              <a:t>独立的</a:t>
            </a:r>
            <a:r>
              <a:rPr lang="zh-CN" altLang="en-US" dirty="0"/>
              <a:t>脚本来</a:t>
            </a:r>
            <a:r>
              <a:rPr lang="zh-CN" altLang="en-US" dirty="0" smtClean="0"/>
              <a:t>执行时：它是主模块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		&gt;</a:t>
            </a:r>
            <a:r>
              <a:rPr lang="zh-CN" altLang="en-US" dirty="0" smtClean="0"/>
              <a:t>模块名</a:t>
            </a:r>
            <a:r>
              <a:rPr lang="en-US" altLang="zh-CN" dirty="0"/>
              <a:t>__name</a:t>
            </a:r>
            <a:r>
              <a:rPr lang="en-US" altLang="zh-CN" dirty="0" smtClean="0"/>
              <a:t>__</a:t>
            </a:r>
            <a:r>
              <a:rPr lang="zh-CN" altLang="en-US" dirty="0" smtClean="0"/>
              <a:t>的值：</a:t>
            </a:r>
            <a:r>
              <a:rPr lang="en-US" altLang="zh-CN" dirty="0"/>
              <a:t>__main__</a:t>
            </a:r>
            <a:endParaRPr lang="en-US" altLang="zh-CN" dirty="0" smtClean="0"/>
          </a:p>
          <a:p>
            <a:r>
              <a:rPr lang="zh-CN" altLang="en-US" dirty="0" smtClean="0"/>
              <a:t>作为被导</a:t>
            </a:r>
            <a:r>
              <a:rPr lang="zh-CN" altLang="en-US" dirty="0"/>
              <a:t>入的</a:t>
            </a:r>
            <a:r>
              <a:rPr lang="zh-CN" altLang="en-US" dirty="0" smtClean="0"/>
              <a:t>模块在被导入时：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			&gt;</a:t>
            </a:r>
            <a:r>
              <a:rPr lang="zh-CN" altLang="en-US" dirty="0" smtClean="0"/>
              <a:t>模块中的可</a:t>
            </a:r>
            <a:r>
              <a:rPr lang="zh-CN" altLang="en-US" dirty="0"/>
              <a:t>执行</a:t>
            </a:r>
            <a:r>
              <a:rPr lang="zh-CN" altLang="en-US" dirty="0" smtClean="0"/>
              <a:t>语句会执行一次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			&gt;</a:t>
            </a:r>
            <a:r>
              <a:rPr lang="zh-CN" altLang="en-US" dirty="0" smtClean="0"/>
              <a:t>模块的搜索路径：</a:t>
            </a:r>
            <a:r>
              <a:rPr lang="en-US" altLang="zh-CN" dirty="0" err="1" smtClean="0"/>
              <a:t>sys.path</a:t>
            </a:r>
            <a:r>
              <a:rPr lang="en-US" altLang="zh-CN" dirty="0" smtClean="0"/>
              <a:t> (PYTHONPATH</a:t>
            </a:r>
            <a:r>
              <a:rPr lang="zh-CN" altLang="en-US" dirty="0" smtClean="0"/>
              <a:t>）中列出的路径，且顺序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			&gt;</a:t>
            </a:r>
            <a:r>
              <a:rPr lang="zh-CN" altLang="en-US" dirty="0" smtClean="0"/>
              <a:t>导入方式：</a:t>
            </a:r>
            <a:r>
              <a:rPr lang="en-US" altLang="zh-CN" dirty="0" smtClean="0"/>
              <a:t>import </a:t>
            </a:r>
            <a:r>
              <a:rPr lang="zh-CN" altLang="en-US" dirty="0" smtClean="0"/>
              <a:t>模块 或者 </a:t>
            </a:r>
            <a:r>
              <a:rPr lang="en-US" altLang="zh-CN" dirty="0" smtClean="0"/>
              <a:t>from </a:t>
            </a:r>
            <a:r>
              <a:rPr lang="zh-CN" altLang="en-US" dirty="0" smtClean="0"/>
              <a:t>包 </a:t>
            </a:r>
            <a:r>
              <a:rPr lang="en-US" altLang="zh-CN" dirty="0" smtClean="0"/>
              <a:t>import 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r>
              <a:rPr lang="zh-CN" altLang="en-US" dirty="0" smtClean="0"/>
              <a:t>内置模块：</a:t>
            </a:r>
            <a:r>
              <a:rPr lang="en-US" altLang="zh-CN" dirty="0" smtClean="0"/>
              <a:t>sys, </a:t>
            </a:r>
            <a:r>
              <a:rPr lang="en-US" altLang="zh-CN" dirty="0" err="1" smtClean="0"/>
              <a:t>os</a:t>
            </a:r>
            <a:r>
              <a:rPr lang="zh-CN" altLang="en-US" dirty="0" smtClean="0"/>
              <a:t>使用时也需要</a:t>
            </a:r>
            <a:r>
              <a:rPr lang="en-US" altLang="zh-CN" dirty="0" smtClean="0"/>
              <a:t>import</a:t>
            </a:r>
          </a:p>
          <a:p>
            <a:r>
              <a:rPr lang="zh-CN" altLang="en-US" dirty="0" smtClean="0"/>
              <a:t>特殊模块：</a:t>
            </a:r>
            <a:r>
              <a:rPr lang="en-US" altLang="zh-CN" dirty="0" smtClean="0"/>
              <a:t>__</a:t>
            </a:r>
            <a:r>
              <a:rPr lang="en-US" altLang="zh-CN" dirty="0" err="1" smtClean="0"/>
              <a:t>builtin</a:t>
            </a:r>
            <a:r>
              <a:rPr lang="en-US" altLang="zh-CN" dirty="0" smtClean="0"/>
              <a:t>__</a:t>
            </a:r>
            <a:r>
              <a:rPr lang="zh-CN" altLang="en-US" dirty="0" smtClean="0"/>
              <a:t>模块，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解释器启动时会加载此模块中的名称空间</a:t>
            </a:r>
            <a:endParaRPr lang="en-US" altLang="zh-CN" dirty="0" smtClean="0"/>
          </a:p>
          <a:p>
            <a:r>
              <a:rPr lang="zh-CN" altLang="en-US" dirty="0"/>
              <a:t>可以构建、发布</a:t>
            </a:r>
            <a:r>
              <a:rPr lang="zh-CN" altLang="en-US" dirty="0" smtClean="0"/>
              <a:t>、开</a:t>
            </a:r>
            <a:r>
              <a:rPr lang="zh-CN" altLang="en-US" dirty="0"/>
              <a:t>源</a:t>
            </a:r>
            <a:r>
              <a:rPr lang="zh-CN" altLang="en-US" dirty="0" smtClean="0"/>
              <a:t>自己的模块，在：</a:t>
            </a:r>
            <a:r>
              <a:rPr lang="en-US" altLang="zh-CN" dirty="0"/>
              <a:t>https://pypi.python.org/pypi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0963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一个含有</a:t>
            </a:r>
            <a:r>
              <a:rPr lang="en-US" altLang="zh-CN" dirty="0"/>
              <a:t>__init__.py</a:t>
            </a:r>
            <a:r>
              <a:rPr lang="zh-CN" altLang="en-US" dirty="0"/>
              <a:t>文件的</a:t>
            </a:r>
            <a:r>
              <a:rPr lang="zh-CN" altLang="en-US" dirty="0" smtClean="0"/>
              <a:t>目录</a:t>
            </a:r>
            <a:endParaRPr lang="en-US" altLang="zh-CN" dirty="0" smtClean="0"/>
          </a:p>
          <a:p>
            <a:r>
              <a:rPr lang="en-US" altLang="zh-CN" dirty="0" smtClean="0"/>
              <a:t>__init__.py</a:t>
            </a:r>
            <a:r>
              <a:rPr lang="zh-CN" altLang="en-US" dirty="0" smtClean="0"/>
              <a:t>文件：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	&gt;</a:t>
            </a:r>
            <a:r>
              <a:rPr lang="zh-CN" altLang="en-US" dirty="0" smtClean="0"/>
              <a:t>文件</a:t>
            </a:r>
            <a:r>
              <a:rPr lang="zh-CN" altLang="en-US" dirty="0"/>
              <a:t>可以是空的，可以有包的初始化代码</a:t>
            </a:r>
            <a:r>
              <a:rPr lang="zh-CN" altLang="en-US" dirty="0" smtClean="0"/>
              <a:t>。如可以定义</a:t>
            </a:r>
            <a:r>
              <a:rPr lang="zh-CN" altLang="en-US" dirty="0"/>
              <a:t>一</a:t>
            </a:r>
            <a:r>
              <a:rPr lang="zh-CN" altLang="en-US" dirty="0" smtClean="0"/>
              <a:t>个字符串数组</a:t>
            </a:r>
            <a:r>
              <a:rPr lang="zh-CN" altLang="en-US" dirty="0"/>
              <a:t>变量</a:t>
            </a:r>
            <a:r>
              <a:rPr lang="en-US" altLang="zh-CN" dirty="0" smtClean="0"/>
              <a:t>__</a:t>
            </a:r>
            <a:r>
              <a:rPr lang="en-US" altLang="zh-CN" dirty="0"/>
              <a:t>all</a:t>
            </a:r>
            <a:r>
              <a:rPr lang="en-US" altLang="zh-CN" dirty="0" smtClean="0"/>
              <a:t>__</a:t>
            </a:r>
            <a:r>
              <a:rPr lang="zh-CN" altLang="en-US" dirty="0" smtClean="0"/>
              <a:t>，</a:t>
            </a:r>
            <a:r>
              <a:rPr lang="zh-CN" altLang="en-US" dirty="0"/>
              <a:t>定义导</a:t>
            </a:r>
            <a:r>
              <a:rPr lang="zh-CN" altLang="en-US" dirty="0" smtClean="0"/>
              <a:t>入此包时</a:t>
            </a:r>
            <a:r>
              <a:rPr lang="zh-CN" altLang="en-US" dirty="0"/>
              <a:t>将导入的本包下的哪些</a:t>
            </a:r>
            <a:r>
              <a:rPr lang="zh-CN" altLang="en-US" dirty="0" smtClean="0"/>
              <a:t>模块。</a:t>
            </a:r>
            <a:r>
              <a:rPr lang="en-US" altLang="zh-CN" dirty="0" smtClean="0"/>
              <a:t>__all__</a:t>
            </a:r>
            <a:r>
              <a:rPr lang="zh-CN" altLang="en-US" dirty="0" smtClean="0"/>
              <a:t>也可以定义在模块里，作用类似。</a:t>
            </a:r>
            <a:endParaRPr lang="en-US" altLang="zh-CN" dirty="0" smtClean="0"/>
          </a:p>
          <a:p>
            <a:r>
              <a:rPr lang="zh-CN" altLang="en-US" dirty="0" smtClean="0"/>
              <a:t>多层包：每层下都需要有</a:t>
            </a:r>
            <a:r>
              <a:rPr lang="en-US" altLang="zh-CN" dirty="0" smtClean="0"/>
              <a:t>__init__.py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2194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</a:t>
            </a:r>
            <a:r>
              <a:rPr lang="zh-CN" altLang="en-US" dirty="0" smtClean="0"/>
              <a:t>执行</a:t>
            </a:r>
            <a:r>
              <a:rPr lang="zh-CN" altLang="en-US" dirty="0"/>
              <a:t>一个</a:t>
            </a:r>
            <a:r>
              <a:rPr lang="en-US" altLang="zh-CN" dirty="0" smtClean="0"/>
              <a:t>python</a:t>
            </a:r>
            <a:r>
              <a:rPr lang="zh-CN" altLang="en-US" dirty="0"/>
              <a:t>文件</a:t>
            </a:r>
            <a:r>
              <a:rPr lang="zh-CN" altLang="en-US" dirty="0" smtClean="0"/>
              <a:t>的？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从最顶层模块开始，</a:t>
            </a:r>
            <a:r>
              <a:rPr lang="en-US" altLang="zh-CN" dirty="0"/>
              <a:t>__</a:t>
            </a:r>
            <a:r>
              <a:rPr lang="en-US" altLang="zh-CN" dirty="0" err="1"/>
              <a:t>buidin</a:t>
            </a:r>
            <a:r>
              <a:rPr lang="en-US" altLang="zh-CN" dirty="0"/>
              <a:t>__</a:t>
            </a:r>
            <a:r>
              <a:rPr lang="zh-CN" altLang="en-US" dirty="0"/>
              <a:t>到</a:t>
            </a:r>
            <a:r>
              <a:rPr lang="en-US" altLang="zh-CN" dirty="0"/>
              <a:t>__main__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r>
              <a:rPr lang="zh-CN" altLang="en-US" dirty="0"/>
              <a:t>代码一行行被</a:t>
            </a:r>
            <a:r>
              <a:rPr lang="zh-CN" altLang="en-US" dirty="0" smtClean="0"/>
              <a:t>执行</a:t>
            </a:r>
            <a:endParaRPr lang="en-US" altLang="zh-CN" dirty="0" smtClean="0"/>
          </a:p>
          <a:p>
            <a:r>
              <a:rPr lang="zh-CN" altLang="en-US" dirty="0" smtClean="0"/>
              <a:t>执行导入模块时，被导入模块的</a:t>
            </a:r>
            <a:r>
              <a:rPr lang="en-US" altLang="zh-CN" dirty="0" smtClean="0"/>
              <a:t>__name__</a:t>
            </a:r>
            <a:r>
              <a:rPr lang="zh-CN" altLang="en-US" dirty="0" smtClean="0"/>
              <a:t>是模块名本身，被导入模块也会一行行执行</a:t>
            </a:r>
            <a:endParaRPr lang="en-US" altLang="zh-CN" dirty="0" smtClean="0"/>
          </a:p>
          <a:p>
            <a:r>
              <a:rPr lang="zh-CN" altLang="en-US" dirty="0" smtClean="0"/>
              <a:t>主模块</a:t>
            </a:r>
            <a:r>
              <a:rPr lang="en-US" altLang="zh-CN" dirty="0" smtClean="0"/>
              <a:t>__</a:t>
            </a:r>
            <a:r>
              <a:rPr lang="en-US" altLang="zh-CN" dirty="0"/>
              <a:t>name__</a:t>
            </a:r>
            <a:r>
              <a:rPr lang="zh-CN" altLang="en-US" dirty="0"/>
              <a:t>将被赋值为</a:t>
            </a:r>
            <a:r>
              <a:rPr lang="en-US" altLang="zh-CN" dirty="0"/>
              <a:t>__main</a:t>
            </a:r>
            <a:r>
              <a:rPr lang="en-US" altLang="zh-CN" dirty="0" smtClean="0"/>
              <a:t>__</a:t>
            </a:r>
          </a:p>
          <a:p>
            <a:r>
              <a:rPr lang="zh-CN" altLang="en-US" dirty="0" smtClean="0"/>
              <a:t>命令参数</a:t>
            </a:r>
            <a:r>
              <a:rPr lang="zh-CN" altLang="en-US" dirty="0"/>
              <a:t>输入到了</a:t>
            </a:r>
            <a:r>
              <a:rPr lang="en-US" altLang="zh-CN" dirty="0" err="1"/>
              <a:t>sys.argv</a:t>
            </a:r>
            <a:r>
              <a:rPr lang="zh-CN" altLang="en-US" dirty="0" smtClean="0"/>
              <a:t>里</a:t>
            </a:r>
            <a:endParaRPr lang="en-US" altLang="zh-CN" dirty="0" smtClean="0"/>
          </a:p>
          <a:p>
            <a:r>
              <a:rPr lang="zh-CN" altLang="en-US" dirty="0" smtClean="0"/>
              <a:t>模块中定义的变量名、函数名、类名被记录到名称空间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5597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内存管理、数据区、虚拟环境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变量引用的对象的回收机制：引用</a:t>
            </a:r>
            <a:r>
              <a:rPr lang="zh-CN" altLang="en-US" dirty="0"/>
              <a:t>计数，为</a:t>
            </a:r>
            <a:r>
              <a:rPr lang="en-US" altLang="zh-CN" dirty="0"/>
              <a:t>0</a:t>
            </a:r>
            <a:r>
              <a:rPr lang="zh-CN" altLang="en-US" dirty="0"/>
              <a:t>则会被回收机制定期自动回收</a:t>
            </a:r>
          </a:p>
        </p:txBody>
      </p:sp>
    </p:spTree>
    <p:extLst>
      <p:ext uri="{BB962C8B-B14F-4D97-AF65-F5344CB8AC3E}">
        <p14:creationId xmlns:p14="http://schemas.microsoft.com/office/powerpoint/2010/main" val="3757333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标识符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区分大小写</a:t>
            </a:r>
            <a:endParaRPr lang="en-US" altLang="zh-CN" dirty="0" smtClean="0"/>
          </a:p>
          <a:p>
            <a:r>
              <a:rPr lang="zh-CN" altLang="en-US" dirty="0" smtClean="0"/>
              <a:t>数字、字母、下划线构成</a:t>
            </a:r>
            <a:endParaRPr lang="en-US" altLang="zh-CN" dirty="0"/>
          </a:p>
          <a:p>
            <a:r>
              <a:rPr lang="zh-CN" altLang="en-US" dirty="0" smtClean="0"/>
              <a:t>特殊结构标识符：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  &gt;_foo</a:t>
            </a:r>
            <a:r>
              <a:rPr lang="zh-CN" altLang="en-US" dirty="0" smtClean="0"/>
              <a:t>单下划线开头的变量已经私有，不能被子类和外部访问。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&gt;__foo</a:t>
            </a:r>
            <a:r>
              <a:rPr lang="zh-CN" altLang="en-US" dirty="0" smtClean="0"/>
              <a:t>双下划线开头的变量用来表示类的私有成员。（其他地方不作定义限制）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&gt;__</a:t>
            </a:r>
            <a:r>
              <a:rPr lang="en-US" altLang="zh-CN" dirty="0" err="1" smtClean="0"/>
              <a:t>init</a:t>
            </a:r>
            <a:r>
              <a:rPr lang="en-US" altLang="zh-CN" dirty="0" smtClean="0"/>
              <a:t>__</a:t>
            </a:r>
            <a:r>
              <a:rPr lang="zh-CN" altLang="en-US" dirty="0" smtClean="0"/>
              <a:t>双下划线开头和结尾的标识符用来表示类的特殊方法。（可以自定义）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5964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是什么？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解释型编程语言</a:t>
            </a:r>
          </a:p>
        </p:txBody>
      </p:sp>
    </p:spTree>
    <p:extLst>
      <p:ext uri="{BB962C8B-B14F-4D97-AF65-F5344CB8AC3E}">
        <p14:creationId xmlns:p14="http://schemas.microsoft.com/office/powerpoint/2010/main" val="216171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关键字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导入包</a:t>
            </a:r>
            <a:r>
              <a:rPr lang="zh-CN" altLang="en-US" dirty="0"/>
              <a:t>、</a:t>
            </a:r>
            <a:r>
              <a:rPr lang="zh-CN" altLang="en-US" dirty="0" smtClean="0"/>
              <a:t>模块</a:t>
            </a:r>
            <a:r>
              <a:rPr lang="en-US" altLang="zh-CN" dirty="0" smtClean="0"/>
              <a:t>: import , from</a:t>
            </a:r>
          </a:p>
          <a:p>
            <a:r>
              <a:rPr lang="zh-CN" altLang="en-US" dirty="0" smtClean="0"/>
              <a:t>函数定义：</a:t>
            </a:r>
            <a:r>
              <a:rPr lang="en-US" altLang="zh-CN" dirty="0" err="1" smtClean="0"/>
              <a:t>def</a:t>
            </a:r>
            <a:r>
              <a:rPr lang="en-US" altLang="zh-CN" dirty="0" smtClean="0"/>
              <a:t> </a:t>
            </a:r>
          </a:p>
          <a:p>
            <a:r>
              <a:rPr lang="zh-CN" altLang="en-US" dirty="0" smtClean="0"/>
              <a:t>类定义：</a:t>
            </a:r>
            <a:r>
              <a:rPr lang="en-US" altLang="zh-CN" dirty="0" smtClean="0"/>
              <a:t>class</a:t>
            </a:r>
          </a:p>
          <a:p>
            <a:r>
              <a:rPr lang="zh-CN" altLang="en-US" dirty="0" smtClean="0"/>
              <a:t>控制台输出：</a:t>
            </a:r>
            <a:r>
              <a:rPr lang="en-US" altLang="zh-CN" dirty="0" smtClean="0"/>
              <a:t>print</a:t>
            </a:r>
          </a:p>
          <a:p>
            <a:r>
              <a:rPr lang="zh-CN" altLang="en-US" dirty="0" smtClean="0"/>
              <a:t>逻辑运算：</a:t>
            </a:r>
            <a:r>
              <a:rPr lang="en-US" altLang="zh-CN" dirty="0" smtClean="0"/>
              <a:t>and or not</a:t>
            </a:r>
          </a:p>
          <a:p>
            <a:r>
              <a:rPr lang="zh-CN" altLang="en-US" dirty="0" smtClean="0"/>
              <a:t>流程控制：</a:t>
            </a:r>
            <a:r>
              <a:rPr lang="en-US" altLang="zh-CN" dirty="0" smtClean="0"/>
              <a:t>if </a:t>
            </a:r>
            <a:r>
              <a:rPr lang="en-US" altLang="zh-CN" dirty="0" err="1" smtClean="0"/>
              <a:t>elif</a:t>
            </a:r>
            <a:r>
              <a:rPr lang="en-US" altLang="zh-CN" dirty="0" smtClean="0"/>
              <a:t> else , for ,while, break </a:t>
            </a:r>
            <a:r>
              <a:rPr lang="en-US" altLang="zh-CN" dirty="0" err="1" smtClean="0"/>
              <a:t>cotinue</a:t>
            </a:r>
            <a:endParaRPr lang="en-US" altLang="zh-CN" dirty="0" smtClean="0"/>
          </a:p>
          <a:p>
            <a:r>
              <a:rPr lang="zh-CN" altLang="en-US" dirty="0" smtClean="0"/>
              <a:t>异常处理：</a:t>
            </a:r>
            <a:r>
              <a:rPr lang="en-US" altLang="zh-CN" dirty="0" smtClean="0"/>
              <a:t>try catch finally else  raise</a:t>
            </a:r>
          </a:p>
          <a:p>
            <a:r>
              <a:rPr lang="zh-CN" altLang="en-US" dirty="0" smtClean="0"/>
              <a:t>匿名函数：</a:t>
            </a:r>
            <a:r>
              <a:rPr lang="en-US" altLang="zh-CN" dirty="0" smtClean="0"/>
              <a:t>lambda</a:t>
            </a:r>
          </a:p>
          <a:p>
            <a:r>
              <a:rPr lang="zh-CN" altLang="en-US" dirty="0" smtClean="0"/>
              <a:t>生成器：</a:t>
            </a:r>
            <a:r>
              <a:rPr lang="en-US" altLang="zh-CN" dirty="0" smtClean="0"/>
              <a:t>yield</a:t>
            </a:r>
          </a:p>
          <a:p>
            <a:r>
              <a:rPr lang="zh-CN" altLang="en-US" dirty="0" smtClean="0"/>
              <a:t>空语句：</a:t>
            </a:r>
            <a:r>
              <a:rPr lang="en-US" altLang="zh-CN" dirty="0" smtClean="0"/>
              <a:t>pass</a:t>
            </a:r>
          </a:p>
          <a:p>
            <a:r>
              <a:rPr lang="zh-CN" altLang="en-US" dirty="0" smtClean="0"/>
              <a:t>变量销毁：</a:t>
            </a:r>
            <a:r>
              <a:rPr lang="en-US" altLang="zh-CN" dirty="0" smtClean="0"/>
              <a:t>del</a:t>
            </a:r>
          </a:p>
          <a:p>
            <a:r>
              <a:rPr lang="en-US" altLang="zh-CN" dirty="0" smtClean="0"/>
              <a:t>…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00169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运算符、内建运算函数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</a:t>
            </a:r>
            <a:r>
              <a:rPr lang="zh-CN" altLang="en-US" dirty="0" smtClean="0"/>
              <a:t>：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+, -, *, %, </a:t>
            </a:r>
            <a:r>
              <a:rPr lang="en-US" altLang="zh-CN" dirty="0"/>
              <a:t>/(</a:t>
            </a:r>
            <a:r>
              <a:rPr lang="zh-CN" altLang="en-US" dirty="0"/>
              <a:t>全是整数则整除</a:t>
            </a:r>
            <a:r>
              <a:rPr lang="en-US" altLang="zh-CN" dirty="0"/>
              <a:t>) </a:t>
            </a:r>
            <a:r>
              <a:rPr lang="en-US" altLang="zh-CN" dirty="0" smtClean="0"/>
              <a:t>,//(</a:t>
            </a:r>
            <a:r>
              <a:rPr lang="zh-CN" altLang="en-US" dirty="0"/>
              <a:t>小数整除</a:t>
            </a:r>
            <a:r>
              <a:rPr lang="en-US" altLang="zh-CN" dirty="0" smtClean="0"/>
              <a:t>),  </a:t>
            </a:r>
            <a:r>
              <a:rPr lang="en-US" altLang="zh-CN" dirty="0"/>
              <a:t>**</a:t>
            </a:r>
            <a:r>
              <a:rPr lang="zh-CN" altLang="en-US" dirty="0"/>
              <a:t>幂</a:t>
            </a:r>
            <a:r>
              <a:rPr lang="zh-CN" altLang="en-US" dirty="0" smtClean="0"/>
              <a:t>乘方</a:t>
            </a:r>
            <a:r>
              <a:rPr lang="en-US" altLang="zh-CN" dirty="0" smtClean="0"/>
              <a:t>,</a:t>
            </a:r>
            <a:r>
              <a:rPr lang="zh-CN" altLang="en-US" dirty="0" smtClean="0"/>
              <a:t>  </a:t>
            </a:r>
            <a:r>
              <a:rPr lang="en-US" altLang="zh-CN" dirty="0"/>
              <a:t>round(a,2)</a:t>
            </a:r>
            <a:r>
              <a:rPr lang="zh-CN" altLang="en-US" dirty="0"/>
              <a:t>刚好</a:t>
            </a:r>
            <a:r>
              <a:rPr lang="en-US" altLang="zh-CN" dirty="0"/>
              <a:t>5</a:t>
            </a:r>
            <a:r>
              <a:rPr lang="zh-CN" altLang="en-US" dirty="0"/>
              <a:t>舍大于</a:t>
            </a:r>
            <a:r>
              <a:rPr lang="en-US" altLang="zh-CN" dirty="0"/>
              <a:t>5</a:t>
            </a:r>
            <a:r>
              <a:rPr lang="zh-CN" altLang="en-US" dirty="0" smtClean="0"/>
              <a:t>入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&amp;, | ,^,  ~ </a:t>
            </a:r>
            <a:r>
              <a:rPr lang="zh-CN" altLang="en-US" dirty="0" smtClean="0"/>
              <a:t>位逻辑运算符</a:t>
            </a:r>
            <a:r>
              <a:rPr lang="zh-CN" altLang="en-US" dirty="0"/>
              <a:t>。</a:t>
            </a:r>
            <a:r>
              <a:rPr lang="zh-CN" altLang="en-US" dirty="0" smtClean="0"/>
              <a:t> </a:t>
            </a:r>
            <a:r>
              <a:rPr lang="en-US" altLang="zh-CN" dirty="0" smtClean="0"/>
              <a:t>&gt;&gt; , &lt;&lt;</a:t>
            </a:r>
            <a:r>
              <a:rPr lang="zh-CN" altLang="en-US" dirty="0" smtClean="0"/>
              <a:t>位运算  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and, not ,or </a:t>
            </a:r>
            <a:r>
              <a:rPr lang="zh-CN" altLang="en-US" dirty="0" smtClean="0"/>
              <a:t>逻辑运算符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in,  not in</a:t>
            </a:r>
            <a:r>
              <a:rPr lang="zh-CN" altLang="en-US" dirty="0" smtClean="0"/>
              <a:t>成员运算符    例如：</a:t>
            </a:r>
            <a:r>
              <a:rPr lang="en-US" altLang="zh-CN" dirty="0" smtClean="0"/>
              <a:t>a in list</a:t>
            </a:r>
          </a:p>
          <a:p>
            <a:pPr lvl="1"/>
            <a:r>
              <a:rPr lang="en-US" altLang="zh-CN" dirty="0"/>
              <a:t>i</a:t>
            </a:r>
            <a:r>
              <a:rPr lang="en-US" altLang="zh-CN" dirty="0" smtClean="0"/>
              <a:t>s, not is</a:t>
            </a:r>
            <a:r>
              <a:rPr lang="zh-CN" altLang="en-US" dirty="0" smtClean="0"/>
              <a:t>身份运算  ，变量的引用是否相同 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&lt; , &gt; ,==, != ,&lt;=,&gt;=</a:t>
            </a:r>
            <a:r>
              <a:rPr lang="zh-CN" altLang="en-US" dirty="0" smtClean="0"/>
              <a:t>比较运算符</a:t>
            </a:r>
            <a:endParaRPr lang="en-US" altLang="zh-CN" dirty="0" smtClean="0"/>
          </a:p>
          <a:p>
            <a:r>
              <a:rPr lang="zh-CN" altLang="en-US" dirty="0" smtClean="0"/>
              <a:t>赋值：</a:t>
            </a:r>
            <a:r>
              <a:rPr lang="en-US" altLang="zh-CN" dirty="0" smtClean="0"/>
              <a:t>= </a:t>
            </a:r>
            <a:r>
              <a:rPr lang="zh-CN" altLang="en-US" dirty="0" smtClean="0"/>
              <a:t>多重赋值：   </a:t>
            </a:r>
            <a:r>
              <a:rPr lang="en-US" altLang="zh-CN" dirty="0" smtClean="0"/>
              <a:t>var1,var2,</a:t>
            </a:r>
            <a:r>
              <a:rPr lang="en-US" altLang="zh-CN" dirty="0"/>
              <a:t> </a:t>
            </a:r>
            <a:r>
              <a:rPr lang="en-US" altLang="zh-CN" dirty="0" smtClean="0"/>
              <a:t>var3 = val1,val2,val3</a:t>
            </a:r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1083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语句层次结构的组织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使用冒号</a:t>
            </a:r>
            <a:r>
              <a:rPr lang="zh-CN" altLang="en-US" dirty="0"/>
              <a:t>和</a:t>
            </a:r>
            <a:r>
              <a:rPr lang="zh-CN" altLang="en-US" dirty="0" smtClean="0"/>
              <a:t>缩进而不使用</a:t>
            </a:r>
            <a:r>
              <a:rPr lang="en-US" altLang="zh-CN" dirty="0" smtClean="0"/>
              <a:t>{}</a:t>
            </a:r>
            <a:r>
              <a:rPr lang="zh-CN" altLang="en-US" dirty="0" smtClean="0"/>
              <a:t>来包围流程控制体、函数体、类体</a:t>
            </a:r>
            <a:endParaRPr lang="en-US" altLang="zh-CN" dirty="0"/>
          </a:p>
          <a:p>
            <a:r>
              <a:rPr lang="zh-CN" altLang="en-US" dirty="0"/>
              <a:t>一个</a:t>
            </a:r>
            <a:r>
              <a:rPr lang="zh-CN" altLang="en-US" dirty="0" smtClean="0"/>
              <a:t>代码块每行语句有相同的缩进（空白数量）、同层次语句有相同缩进</a:t>
            </a:r>
            <a:endParaRPr lang="en-US" altLang="zh-CN" dirty="0" smtClean="0"/>
          </a:p>
          <a:p>
            <a:r>
              <a:rPr lang="zh-CN" altLang="en-US" dirty="0" smtClean="0"/>
              <a:t>里层语句比外层语句有更多缩进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2308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分支：</a:t>
            </a:r>
            <a:r>
              <a:rPr lang="en-US" altLang="zh-CN" dirty="0"/>
              <a:t>if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elif</a:t>
            </a:r>
            <a:r>
              <a:rPr lang="en-US" altLang="zh-CN" dirty="0" smtClean="0"/>
              <a:t>  else</a:t>
            </a:r>
          </a:p>
          <a:p>
            <a:r>
              <a:rPr lang="zh-CN" altLang="en-US" dirty="0" smtClean="0"/>
              <a:t>循环：</a:t>
            </a:r>
            <a:endParaRPr lang="en-US" altLang="zh-CN" dirty="0" smtClean="0"/>
          </a:p>
          <a:p>
            <a:pPr lvl="1"/>
            <a:r>
              <a:rPr lang="en-US" altLang="zh-CN" dirty="0"/>
              <a:t>w</a:t>
            </a:r>
            <a:r>
              <a:rPr lang="en-US" altLang="zh-CN" dirty="0" smtClean="0"/>
              <a:t>hile: </a:t>
            </a:r>
            <a:r>
              <a:rPr lang="zh-CN" altLang="en-US" dirty="0"/>
              <a:t> </a:t>
            </a:r>
            <a:r>
              <a:rPr lang="zh-CN" altLang="en-US" dirty="0" smtClean="0"/>
              <a:t>条件为真循环   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while- else: </a:t>
            </a:r>
            <a:r>
              <a:rPr lang="zh-CN" altLang="en-US" dirty="0" smtClean="0"/>
              <a:t>当</a:t>
            </a:r>
            <a:r>
              <a:rPr lang="en-US" altLang="zh-CN" dirty="0" err="1" smtClean="0"/>
              <a:t>whlile</a:t>
            </a:r>
            <a:r>
              <a:rPr lang="zh-CN" altLang="en-US" dirty="0" smtClean="0"/>
              <a:t>条件为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时执行</a:t>
            </a:r>
            <a:r>
              <a:rPr lang="en-US" altLang="zh-CN" dirty="0" smtClean="0"/>
              <a:t>else</a:t>
            </a:r>
            <a:r>
              <a:rPr lang="zh-CN" altLang="en-US" dirty="0" smtClean="0"/>
              <a:t>分支</a:t>
            </a:r>
            <a:endParaRPr lang="en-US" altLang="zh-CN" dirty="0" smtClean="0"/>
          </a:p>
          <a:p>
            <a:pPr lvl="1"/>
            <a:r>
              <a:rPr lang="en-US" altLang="zh-CN" dirty="0"/>
              <a:t>for:</a:t>
            </a:r>
            <a:r>
              <a:rPr lang="zh-CN" altLang="en-US" dirty="0"/>
              <a:t>只能是对序列进行： </a:t>
            </a:r>
            <a:r>
              <a:rPr lang="zh-CN" altLang="en-US" dirty="0" smtClean="0"/>
              <a:t>如</a:t>
            </a:r>
            <a:r>
              <a:rPr lang="en-US" altLang="zh-CN" dirty="0" smtClean="0"/>
              <a:t>for </a:t>
            </a:r>
            <a:r>
              <a:rPr lang="en-US" altLang="zh-CN" dirty="0"/>
              <a:t>item in ['b', 'a',2]: </a:t>
            </a:r>
          </a:p>
          <a:p>
            <a:pPr lvl="2"/>
            <a:r>
              <a:rPr lang="en-US" altLang="zh-CN" dirty="0" smtClean="0"/>
              <a:t>for </a:t>
            </a:r>
            <a:r>
              <a:rPr lang="en-US" altLang="zh-CN" dirty="0"/>
              <a:t>- else :</a:t>
            </a:r>
            <a:r>
              <a:rPr lang="zh-CN" altLang="en-US" dirty="0"/>
              <a:t>当</a:t>
            </a:r>
            <a:r>
              <a:rPr lang="en-US" altLang="zh-CN" dirty="0"/>
              <a:t>for</a:t>
            </a:r>
            <a:r>
              <a:rPr lang="zh-CN" altLang="en-US" dirty="0"/>
              <a:t>执行完毕了也没有执行过</a:t>
            </a:r>
            <a:r>
              <a:rPr lang="en-US" altLang="zh-CN" dirty="0"/>
              <a:t>break</a:t>
            </a:r>
            <a:r>
              <a:rPr lang="zh-CN" altLang="en-US" dirty="0"/>
              <a:t>命令那么就会执行</a:t>
            </a:r>
            <a:r>
              <a:rPr lang="en-US" altLang="zh-CN" dirty="0"/>
              <a:t>else</a:t>
            </a:r>
            <a:r>
              <a:rPr lang="zh-CN" altLang="en-US" dirty="0"/>
              <a:t>里的内容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for</a:t>
            </a:r>
            <a:r>
              <a:rPr lang="zh-CN" altLang="en-US" dirty="0"/>
              <a:t>的底层调用：迭代器函数：</a:t>
            </a:r>
            <a:r>
              <a:rPr lang="en-US" altLang="zh-CN" dirty="0" err="1"/>
              <a:t>iter</a:t>
            </a:r>
            <a:r>
              <a:rPr lang="en-US" altLang="zh-CN" dirty="0"/>
              <a:t>(</a:t>
            </a:r>
            <a:r>
              <a:rPr lang="zh-CN" altLang="en-US" dirty="0"/>
              <a:t>类实例：有</a:t>
            </a:r>
            <a:r>
              <a:rPr lang="en-US" altLang="zh-CN" dirty="0"/>
              <a:t>__next__, __</a:t>
            </a:r>
            <a:r>
              <a:rPr lang="en-US" altLang="zh-CN" dirty="0" err="1"/>
              <a:t>iter</a:t>
            </a:r>
            <a:r>
              <a:rPr lang="en-US" altLang="zh-CN" dirty="0"/>
              <a:t>__</a:t>
            </a:r>
            <a:r>
              <a:rPr lang="zh-CN" altLang="en-US" dirty="0"/>
              <a:t>方法</a:t>
            </a:r>
            <a:r>
              <a:rPr lang="en-US" altLang="zh-CN" dirty="0" smtClean="0"/>
              <a:t>)</a:t>
            </a:r>
          </a:p>
          <a:p>
            <a:pPr lvl="2"/>
            <a:r>
              <a:rPr lang="zh-CN" altLang="en-US" dirty="0" smtClean="0"/>
              <a:t>指定次数遍历：使用函数 </a:t>
            </a:r>
            <a:r>
              <a:rPr lang="en-US" altLang="zh-CN" dirty="0" smtClean="0"/>
              <a:t>range</a:t>
            </a:r>
            <a:r>
              <a:rPr lang="en-US" altLang="zh-CN" dirty="0"/>
              <a:t>(</a:t>
            </a:r>
            <a:r>
              <a:rPr lang="zh-CN" altLang="en-US" dirty="0"/>
              <a:t>起，止，步长</a:t>
            </a:r>
            <a:r>
              <a:rPr lang="en-US" altLang="zh-CN" dirty="0"/>
              <a:t>)</a:t>
            </a:r>
            <a:r>
              <a:rPr lang="zh-CN" altLang="en-US" dirty="0"/>
              <a:t>：生成一个整数</a:t>
            </a:r>
            <a:r>
              <a:rPr lang="en-US" altLang="zh-CN" dirty="0" smtClean="0"/>
              <a:t>list</a:t>
            </a:r>
          </a:p>
          <a:p>
            <a:pPr lvl="2"/>
            <a:r>
              <a:rPr lang="zh-CN" altLang="en-US" dirty="0" smtClean="0"/>
              <a:t>获取索引：</a:t>
            </a:r>
            <a:r>
              <a:rPr lang="en-US" altLang="zh-CN" dirty="0" smtClean="0"/>
              <a:t>enumerate(</a:t>
            </a:r>
            <a:r>
              <a:rPr lang="zh-CN" altLang="en-US" dirty="0" smtClean="0"/>
              <a:t>序列</a:t>
            </a:r>
            <a:r>
              <a:rPr lang="en-US" altLang="zh-CN" dirty="0" smtClean="0"/>
              <a:t>)</a:t>
            </a:r>
            <a:r>
              <a:rPr lang="zh-CN" altLang="en-US" dirty="0" smtClean="0"/>
              <a:t>返回一个</a:t>
            </a:r>
            <a:r>
              <a:rPr lang="en-US" altLang="zh-CN" dirty="0" smtClean="0"/>
              <a:t>(index, value)</a:t>
            </a:r>
            <a:r>
              <a:rPr lang="zh-CN" altLang="en-US" dirty="0" smtClean="0"/>
              <a:t>的元组数组迭代器</a:t>
            </a:r>
            <a:endParaRPr lang="en-US" altLang="zh-CN" dirty="0" smtClean="0"/>
          </a:p>
          <a:p>
            <a:r>
              <a:rPr lang="zh-CN" altLang="en-US" dirty="0" smtClean="0"/>
              <a:t>无</a:t>
            </a:r>
            <a:r>
              <a:rPr lang="en-US" altLang="zh-CN" dirty="0" smtClean="0"/>
              <a:t>switch-case</a:t>
            </a:r>
          </a:p>
        </p:txBody>
      </p:sp>
    </p:spTree>
    <p:extLst>
      <p:ext uri="{BB962C8B-B14F-4D97-AF65-F5344CB8AC3E}">
        <p14:creationId xmlns:p14="http://schemas.microsoft.com/office/powerpoint/2010/main" val="33341836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变量作用域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变量：使用</a:t>
            </a:r>
            <a:r>
              <a:rPr lang="zh-CN" altLang="en-US" dirty="0" smtClean="0"/>
              <a:t>前不声明，但必须要赋值。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变量都是值的引用、是指针，变量没有类型，值有类型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查看内存地址：</a:t>
            </a:r>
            <a:r>
              <a:rPr lang="en-US" altLang="zh-CN" dirty="0" smtClean="0"/>
              <a:t>id(a)</a:t>
            </a:r>
          </a:p>
          <a:p>
            <a:pPr lvl="1"/>
            <a:r>
              <a:rPr lang="zh-CN" altLang="en-US" dirty="0" smtClean="0"/>
              <a:t>函数参数传递：不可变对象传值</a:t>
            </a:r>
            <a:r>
              <a:rPr lang="en-US" altLang="zh-CN" dirty="0" smtClean="0"/>
              <a:t>-</a:t>
            </a:r>
            <a:r>
              <a:rPr lang="zh-CN" altLang="en-US" dirty="0" smtClean="0"/>
              <a:t>即传该值的另一个引用，可变对象传引用</a:t>
            </a:r>
            <a:r>
              <a:rPr lang="en-US" altLang="zh-CN" dirty="0" smtClean="0"/>
              <a:t>-</a:t>
            </a:r>
            <a:r>
              <a:rPr lang="zh-CN" altLang="en-US" dirty="0" smtClean="0"/>
              <a:t>即同一个引用</a:t>
            </a:r>
            <a:endParaRPr lang="en-US" altLang="zh-CN" dirty="0" smtClean="0"/>
          </a:p>
          <a:p>
            <a:pPr lvl="2"/>
            <a:r>
              <a:rPr lang="zh-CN" altLang="en-US" dirty="0"/>
              <a:t>不</a:t>
            </a:r>
            <a:r>
              <a:rPr lang="zh-CN" altLang="en-US" dirty="0" smtClean="0"/>
              <a:t>可变对象：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,long, float,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, tuple</a:t>
            </a:r>
            <a:r>
              <a:rPr lang="zh-CN" altLang="en-US" dirty="0" smtClean="0"/>
              <a:t>。参与运算生成新的值，保存在新的内存空间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可变对象：</a:t>
            </a:r>
            <a:r>
              <a:rPr lang="en-US" altLang="zh-CN" dirty="0" smtClean="0"/>
              <a:t>list, set, </a:t>
            </a:r>
            <a:r>
              <a:rPr lang="en-US" altLang="zh-CN" dirty="0" err="1" smtClean="0"/>
              <a:t>dict</a:t>
            </a:r>
            <a:r>
              <a:rPr lang="en-US" altLang="zh-CN" dirty="0" smtClean="0"/>
              <a:t>, </a:t>
            </a:r>
            <a:r>
              <a:rPr lang="zh-CN" altLang="en-US" dirty="0" smtClean="0"/>
              <a:t>类实例</a:t>
            </a:r>
            <a:r>
              <a:rPr lang="en-US" altLang="zh-CN" dirty="0" smtClean="0"/>
              <a:t> </a:t>
            </a:r>
          </a:p>
          <a:p>
            <a:r>
              <a:rPr lang="zh-CN" altLang="en-US" dirty="0"/>
              <a:t>全局变量</a:t>
            </a:r>
            <a:r>
              <a:rPr lang="zh-CN" altLang="en-US" dirty="0" smtClean="0"/>
              <a:t>：使用前要用</a:t>
            </a:r>
            <a:r>
              <a:rPr lang="en-US" altLang="zh-CN" dirty="0" smtClean="0"/>
              <a:t>global</a:t>
            </a:r>
            <a:r>
              <a:rPr lang="zh-CN" altLang="en-US" dirty="0" smtClean="0"/>
              <a:t>声明，使用时也要用</a:t>
            </a:r>
            <a:r>
              <a:rPr lang="en-US" altLang="zh-CN" dirty="0" smtClean="0"/>
              <a:t>global</a:t>
            </a:r>
            <a:r>
              <a:rPr lang="zh-CN" altLang="en-US" dirty="0" smtClean="0"/>
              <a:t>声明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已有局部变量可以转为全局变量：直接加</a:t>
            </a:r>
            <a:r>
              <a:rPr lang="en-US" altLang="zh-CN" dirty="0" smtClean="0"/>
              <a:t>global  a </a:t>
            </a:r>
            <a:r>
              <a:rPr lang="zh-CN" altLang="en-US" dirty="0" smtClean="0"/>
              <a:t>声明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模块内、函数内都可以声明全局变量，而且本身放在模块的名称符号表里</a:t>
            </a:r>
            <a:endParaRPr lang="en-US" altLang="zh-CN" dirty="0" smtClean="0"/>
          </a:p>
          <a:p>
            <a:r>
              <a:rPr lang="en-US" altLang="zh-CN" dirty="0"/>
              <a:t>__all__</a:t>
            </a:r>
            <a:r>
              <a:rPr lang="zh-CN" altLang="en-US" dirty="0"/>
              <a:t>变量</a:t>
            </a:r>
            <a:r>
              <a:rPr lang="zh-CN" altLang="en-US" dirty="0" smtClean="0"/>
              <a:t>：只对用</a:t>
            </a:r>
            <a:r>
              <a:rPr lang="en-US" altLang="zh-CN" dirty="0" smtClean="0"/>
              <a:t>*</a:t>
            </a:r>
            <a:r>
              <a:rPr lang="zh-CN" altLang="en-US" dirty="0" smtClean="0"/>
              <a:t>导入有效，模块里使用表示允许访问到的名称，包</a:t>
            </a:r>
            <a:r>
              <a:rPr lang="en-US" altLang="zh-CN" dirty="0" smtClean="0"/>
              <a:t>__init__.py</a:t>
            </a:r>
            <a:r>
              <a:rPr lang="zh-CN" altLang="en-US" dirty="0" smtClean="0"/>
              <a:t>下表示不用模块名儿允</a:t>
            </a:r>
            <a:r>
              <a:rPr lang="en-US" altLang="zh-CN" dirty="0" smtClean="0"/>
              <a:t>				</a:t>
            </a:r>
            <a:r>
              <a:rPr lang="zh-CN" altLang="en-US" dirty="0" smtClean="0"/>
              <a:t>许直接访问到的模</a:t>
            </a:r>
            <a:r>
              <a:rPr lang="en-US" altLang="zh-CN" dirty="0" smtClean="0"/>
              <a:t>				</a:t>
            </a:r>
            <a:r>
              <a:rPr lang="zh-CN" altLang="en-US" dirty="0" smtClean="0"/>
              <a:t>块</a:t>
            </a:r>
            <a:endParaRPr lang="en-US" altLang="zh-CN" dirty="0" smtClean="0"/>
          </a:p>
          <a:p>
            <a:r>
              <a:rPr lang="zh-CN" altLang="en-US" dirty="0" smtClean="0"/>
              <a:t>变量作用域：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非全局变量：里层可以读外层，但不能</a:t>
            </a:r>
            <a:r>
              <a:rPr lang="zh-CN" altLang="en-US" dirty="0"/>
              <a:t>对</a:t>
            </a:r>
            <a:r>
              <a:rPr lang="zh-CN" altLang="en-US" dirty="0" smtClean="0"/>
              <a:t>外层变量重新赋新引用。外层不能访问到里层。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全局变量：里层可以读取和修改外层全局变量的引用，外层也可以读取和修改里层声明的全局变量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63990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局部符号表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45160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基本类型：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, long, float, complex</a:t>
            </a:r>
            <a:r>
              <a:rPr lang="zh-CN" altLang="en-US" dirty="0" smtClean="0"/>
              <a:t>（复数，如</a:t>
            </a:r>
            <a:r>
              <a:rPr lang="en-US" altLang="zh-CN" dirty="0" smtClean="0"/>
              <a:t>4j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</a:t>
            </a:r>
            <a:r>
              <a:rPr lang="zh-CN" altLang="en-US" dirty="0" smtClean="0"/>
              <a:t>字符串</a:t>
            </a:r>
            <a:endParaRPr lang="en-US" altLang="zh-CN" dirty="0" smtClean="0"/>
          </a:p>
          <a:p>
            <a:r>
              <a:rPr lang="zh-CN" altLang="en-US" dirty="0" smtClean="0"/>
              <a:t>基本类型的方法：字符串：可以下标访问：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[1:3]…</a:t>
            </a:r>
          </a:p>
          <a:p>
            <a:r>
              <a:rPr lang="zh-CN" altLang="en-US" dirty="0" smtClean="0"/>
              <a:t>基本数据类型之间的转换：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(o), float(o),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(o) o</a:t>
            </a:r>
            <a:r>
              <a:rPr lang="zh-CN" altLang="en-US" dirty="0" smtClean="0"/>
              <a:t>可以为字符串或数字</a:t>
            </a:r>
            <a:endParaRPr lang="en-US" altLang="zh-CN" dirty="0" smtClean="0"/>
          </a:p>
          <a:p>
            <a:r>
              <a:rPr lang="zh-CN" altLang="en-US" dirty="0" smtClean="0"/>
              <a:t>集合类型：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列表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：如 </a:t>
            </a:r>
            <a:r>
              <a:rPr lang="en-US" altLang="zh-CN" dirty="0" smtClean="0"/>
              <a:t>[3,4,5]</a:t>
            </a:r>
            <a:r>
              <a:rPr lang="zh-CN" altLang="en-US" dirty="0"/>
              <a:t> </a:t>
            </a:r>
            <a:r>
              <a:rPr lang="zh-CN" altLang="en-US" dirty="0" smtClean="0"/>
              <a:t>是有序元素集合。可以下标读写。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元组</a:t>
            </a:r>
            <a:r>
              <a:rPr lang="en-US" altLang="zh-CN" dirty="0" smtClean="0"/>
              <a:t>tuple</a:t>
            </a:r>
            <a:r>
              <a:rPr lang="zh-CN" altLang="en-US" dirty="0" smtClean="0"/>
              <a:t>：如</a:t>
            </a:r>
            <a:r>
              <a:rPr lang="en-US" altLang="zh-CN" dirty="0" smtClean="0"/>
              <a:t>(3,4,5) </a:t>
            </a:r>
            <a:r>
              <a:rPr lang="zh-CN" altLang="en-US" dirty="0" smtClean="0"/>
              <a:t>是有序元素集合，但只能读，不能再次赋值。如函数参数列表。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集合</a:t>
            </a:r>
            <a:r>
              <a:rPr lang="en-US" altLang="zh-CN" dirty="0" smtClean="0"/>
              <a:t>set</a:t>
            </a:r>
            <a:r>
              <a:rPr lang="zh-CN" altLang="en-US" dirty="0" smtClean="0"/>
              <a:t>：如</a:t>
            </a:r>
            <a:r>
              <a:rPr lang="en-US" altLang="zh-CN" dirty="0" smtClean="0"/>
              <a:t>set()</a:t>
            </a:r>
            <a:r>
              <a:rPr lang="zh-CN" altLang="en-US" dirty="0" smtClean="0"/>
              <a:t>是无序不重复元素集合。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字典</a:t>
            </a:r>
            <a:r>
              <a:rPr lang="en-US" altLang="zh-CN" dirty="0" err="1" smtClean="0"/>
              <a:t>dict</a:t>
            </a:r>
            <a:r>
              <a:rPr lang="zh-CN" altLang="en-US" dirty="0" smtClean="0"/>
              <a:t>：如</a:t>
            </a:r>
            <a:r>
              <a:rPr lang="en-US" altLang="zh-CN" dirty="0" smtClean="0"/>
              <a:t>{‘infoId’:455444,’title’:’xxxxx’},</a:t>
            </a:r>
            <a:r>
              <a:rPr lang="zh-CN" altLang="en-US" dirty="0" smtClean="0"/>
              <a:t>无序键值对集合，可读写，只能</a:t>
            </a:r>
            <a:r>
              <a:rPr lang="en-US" altLang="zh-CN" dirty="0" smtClean="0"/>
              <a:t>map[key]</a:t>
            </a:r>
            <a:r>
              <a:rPr lang="zh-CN" altLang="en-US" dirty="0" smtClean="0"/>
              <a:t>，</a:t>
            </a:r>
            <a:r>
              <a:rPr lang="en-US" altLang="zh-CN" dirty="0" smtClean="0"/>
              <a:t>			</a:t>
            </a:r>
            <a:r>
              <a:rPr lang="zh-CN" altLang="en-US" dirty="0" smtClean="0"/>
              <a:t>不能</a:t>
            </a:r>
            <a:r>
              <a:rPr lang="en-US" altLang="zh-CN" dirty="0" err="1" smtClean="0"/>
              <a:t>map.key</a:t>
            </a:r>
            <a:r>
              <a:rPr lang="zh-CN" altLang="en-US" dirty="0" smtClean="0"/>
              <a:t>，后者是属性访问方式。</a:t>
            </a:r>
            <a:endParaRPr lang="en-US" altLang="zh-CN" dirty="0" smtClean="0"/>
          </a:p>
          <a:p>
            <a:r>
              <a:rPr lang="zh-CN" altLang="en-US" dirty="0" smtClean="0"/>
              <a:t>集合类型之间的转换：</a:t>
            </a:r>
            <a:r>
              <a:rPr lang="en-US" altLang="zh-CN" dirty="0" smtClean="0"/>
              <a:t>list(</a:t>
            </a:r>
            <a:r>
              <a:rPr lang="zh-CN" altLang="en-US" dirty="0" smtClean="0"/>
              <a:t>序列</a:t>
            </a:r>
            <a:r>
              <a:rPr lang="en-US" altLang="zh-CN" dirty="0" smtClean="0"/>
              <a:t>), set(</a:t>
            </a:r>
            <a:r>
              <a:rPr lang="zh-CN" altLang="en-US" dirty="0" smtClean="0"/>
              <a:t>序列</a:t>
            </a:r>
            <a:r>
              <a:rPr lang="en-US" altLang="zh-CN" dirty="0" smtClean="0"/>
              <a:t>), tuple(</a:t>
            </a:r>
            <a:r>
              <a:rPr lang="zh-CN" altLang="en-US" dirty="0" smtClean="0"/>
              <a:t>序列</a:t>
            </a:r>
            <a:r>
              <a:rPr lang="en-US" altLang="zh-CN" dirty="0" smtClean="0"/>
              <a:t>),</a:t>
            </a:r>
            <a:r>
              <a:rPr lang="en-US" altLang="zh-CN" dirty="0" err="1" smtClean="0"/>
              <a:t>dict</a:t>
            </a:r>
            <a:r>
              <a:rPr lang="en-US" altLang="zh-CN" dirty="0" smtClean="0"/>
              <a:t>(key-value</a:t>
            </a:r>
            <a:r>
              <a:rPr lang="zh-CN" altLang="en-US" dirty="0" smtClean="0"/>
              <a:t>元组序列</a:t>
            </a:r>
            <a:r>
              <a:rPr lang="en-US" altLang="zh-CN" dirty="0" smtClean="0"/>
              <a:t>)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	</a:t>
            </a:r>
            <a:r>
              <a:rPr lang="zh-CN" altLang="en-US" dirty="0" smtClean="0"/>
              <a:t>如</a:t>
            </a:r>
            <a:r>
              <a:rPr lang="en-US" altLang="zh-CN" dirty="0" err="1" smtClean="0"/>
              <a:t>dict</a:t>
            </a:r>
            <a:r>
              <a:rPr lang="en-US" altLang="zh-CN" dirty="0" smtClean="0"/>
              <a:t>(((4,5),(6,7)))</a:t>
            </a:r>
            <a:r>
              <a:rPr lang="zh-CN" altLang="en-US" dirty="0" smtClean="0"/>
              <a:t>就是</a:t>
            </a:r>
            <a:r>
              <a:rPr lang="en-US" altLang="zh-CN" dirty="0" smtClean="0"/>
              <a:t>{4:5, 6:7}…</a:t>
            </a:r>
          </a:p>
        </p:txBody>
      </p:sp>
    </p:spTree>
    <p:extLst>
      <p:ext uri="{BB962C8B-B14F-4D97-AF65-F5344CB8AC3E}">
        <p14:creationId xmlns:p14="http://schemas.microsoft.com/office/powerpoint/2010/main" val="10784559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37172"/>
            <a:ext cx="8911687" cy="1280890"/>
          </a:xfrm>
        </p:spPr>
        <p:txBody>
          <a:bodyPr/>
          <a:lstStyle/>
          <a:p>
            <a:r>
              <a:rPr lang="zh-CN" altLang="en-US" dirty="0" smtClean="0"/>
              <a:t>字符串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表示：</a:t>
            </a:r>
            <a:r>
              <a:rPr lang="en-US" altLang="zh-CN" dirty="0" smtClean="0"/>
              <a:t>‘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’, “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”  ‘“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’”, </a:t>
            </a:r>
            <a:r>
              <a:rPr lang="en-US" altLang="zh-CN" dirty="0" err="1" smtClean="0"/>
              <a:t>u’abc</a:t>
            </a:r>
            <a:r>
              <a:rPr lang="en-US" altLang="zh-CN" dirty="0" smtClean="0"/>
              <a:t>’, </a:t>
            </a:r>
            <a:r>
              <a:rPr lang="en-US" altLang="zh-CN" dirty="0" err="1" smtClean="0"/>
              <a:t>r‘abc</a:t>
            </a:r>
            <a:r>
              <a:rPr lang="en-US" altLang="zh-CN" dirty="0" smtClean="0"/>
              <a:t>’, ‘\xe6\x88\x91’(</a:t>
            </a:r>
            <a:r>
              <a:rPr lang="en-US" altLang="zh-CN" dirty="0"/>
              <a:t>utf-8</a:t>
            </a:r>
            <a:r>
              <a:rPr lang="zh-CN" altLang="en-US" dirty="0" smtClean="0"/>
              <a:t>编码</a:t>
            </a:r>
            <a:r>
              <a:rPr lang="en-US" altLang="zh-CN" dirty="0" smtClean="0"/>
              <a:t>:</a:t>
            </a:r>
            <a:r>
              <a:rPr lang="zh-CN" altLang="en-US" dirty="0" smtClean="0"/>
              <a:t>我</a:t>
            </a:r>
            <a:r>
              <a:rPr lang="en-US" altLang="zh-CN" dirty="0" smtClean="0"/>
              <a:t>),u’\u6211’(</a:t>
            </a:r>
            <a:r>
              <a:rPr lang="en-US" altLang="zh-CN" dirty="0" err="1" smtClean="0"/>
              <a:t>unicode</a:t>
            </a:r>
            <a:r>
              <a:rPr lang="zh-CN" altLang="en-US" dirty="0" smtClean="0"/>
              <a:t>编码</a:t>
            </a:r>
            <a:r>
              <a:rPr lang="en-US" altLang="zh-CN" dirty="0" smtClean="0"/>
              <a:t>:</a:t>
            </a:r>
            <a:r>
              <a:rPr lang="zh-CN" altLang="en-US" dirty="0" smtClean="0"/>
              <a:t>我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。字符串</a:t>
            </a:r>
            <a:r>
              <a:rPr lang="zh-CN" altLang="en-US" dirty="0"/>
              <a:t>中标识引号： </a:t>
            </a:r>
            <a:r>
              <a:rPr lang="en-US" altLang="zh-CN" dirty="0" smtClean="0"/>
              <a:t>‘“ab”, </a:t>
            </a:r>
            <a:r>
              <a:rPr lang="en-US" altLang="zh-CN" dirty="0" err="1" smtClean="0"/>
              <a:t>dd</a:t>
            </a:r>
            <a:r>
              <a:rPr lang="en-US" altLang="zh-CN" dirty="0" smtClean="0"/>
              <a:t>’ </a:t>
            </a:r>
            <a:r>
              <a:rPr lang="zh-CN" altLang="en-US" dirty="0" smtClean="0"/>
              <a:t>或者用转义</a:t>
            </a:r>
            <a:r>
              <a:rPr lang="zh-CN" altLang="en-US" dirty="0"/>
              <a:t>符</a:t>
            </a:r>
            <a:r>
              <a:rPr lang="en-US" altLang="zh-CN" dirty="0" smtClean="0"/>
              <a:t>\’</a:t>
            </a:r>
          </a:p>
          <a:p>
            <a:pPr lvl="1"/>
            <a:r>
              <a:rPr lang="zh-CN" altLang="en-US" dirty="0"/>
              <a:t>三引号可以表示多行字符串，即可以换行</a:t>
            </a:r>
            <a:r>
              <a:rPr lang="zh-CN" altLang="en-US" dirty="0" smtClean="0"/>
              <a:t>写</a:t>
            </a:r>
            <a:endParaRPr lang="en-US" altLang="zh-CN" dirty="0"/>
          </a:p>
          <a:p>
            <a:r>
              <a:rPr lang="zh-CN" altLang="en-US" dirty="0" smtClean="0"/>
              <a:t>字符串运算</a:t>
            </a:r>
            <a:r>
              <a:rPr lang="zh-CN" altLang="en-US" dirty="0"/>
              <a:t>： * </a:t>
            </a:r>
            <a:r>
              <a:rPr lang="zh-CN" altLang="en-US" dirty="0" smtClean="0"/>
              <a:t>重复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/>
              <a:t>+</a:t>
            </a:r>
            <a:r>
              <a:rPr lang="zh-CN" altLang="en-US" dirty="0" smtClean="0"/>
              <a:t>连接</a:t>
            </a:r>
            <a:endParaRPr lang="en-US" altLang="zh-CN" dirty="0" smtClean="0"/>
          </a:p>
          <a:p>
            <a:r>
              <a:rPr lang="zh-CN" altLang="en-US" dirty="0" smtClean="0"/>
              <a:t>字符类型：没有，用单</a:t>
            </a:r>
            <a:r>
              <a:rPr lang="zh-CN" altLang="en-US" dirty="0"/>
              <a:t>字符串</a:t>
            </a:r>
            <a:r>
              <a:rPr lang="zh-CN" altLang="en-US" dirty="0" smtClean="0"/>
              <a:t>表示</a:t>
            </a:r>
            <a:endParaRPr lang="en-US" altLang="zh-CN" dirty="0" smtClean="0"/>
          </a:p>
          <a:p>
            <a:r>
              <a:rPr lang="zh-CN" altLang="en-US" dirty="0" smtClean="0"/>
              <a:t>字符串方法：</a:t>
            </a:r>
            <a:endParaRPr lang="en-US" altLang="zh-CN" dirty="0" smtClean="0"/>
          </a:p>
          <a:p>
            <a:pPr lvl="1"/>
            <a:r>
              <a:rPr lang="zh-CN" altLang="en-US" dirty="0"/>
              <a:t>直接正负整数来索引：截取。截取时对起止整数没</a:t>
            </a:r>
            <a:r>
              <a:rPr lang="zh-CN" altLang="en-US" dirty="0" smtClean="0"/>
              <a:t>要求。如</a:t>
            </a:r>
            <a:r>
              <a:rPr lang="en-US" altLang="zh-CN" dirty="0" smtClean="0"/>
              <a:t>’</a:t>
            </a:r>
            <a:r>
              <a:rPr lang="en-US" altLang="zh-CN" dirty="0" err="1" smtClean="0"/>
              <a:t>adbc</a:t>
            </a:r>
            <a:r>
              <a:rPr lang="en-US" altLang="zh-CN" dirty="0" smtClean="0"/>
              <a:t>’[0:1]</a:t>
            </a:r>
          </a:p>
          <a:p>
            <a:pPr lvl="1"/>
            <a:r>
              <a:rPr lang="zh-CN" altLang="en-US" dirty="0" smtClean="0"/>
              <a:t>字符串类型编码类型判断：</a:t>
            </a:r>
            <a:r>
              <a:rPr lang="en-US" altLang="zh-CN" dirty="0" smtClean="0"/>
              <a:t>type(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) </a:t>
            </a:r>
            <a:r>
              <a:rPr lang="zh-CN" altLang="en-US" dirty="0" smtClean="0"/>
              <a:t>或者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.__class__ </a:t>
            </a:r>
            <a:r>
              <a:rPr lang="zh-CN" altLang="en-US" dirty="0" smtClean="0"/>
              <a:t>，值为</a:t>
            </a:r>
            <a:r>
              <a:rPr lang="en-US" altLang="zh-CN" dirty="0" err="1" smtClean="0"/>
              <a:t>str</a:t>
            </a:r>
            <a:r>
              <a:rPr lang="zh-CN" altLang="en-US" dirty="0" smtClean="0"/>
              <a:t>表示是当前文本标记的编码类型，如标记</a:t>
            </a:r>
            <a:r>
              <a:rPr lang="en-US" altLang="zh-CN" dirty="0" smtClean="0"/>
              <a:t>coding=utf-8</a:t>
            </a:r>
            <a:r>
              <a:rPr lang="zh-CN" altLang="en-US" dirty="0" smtClean="0"/>
              <a:t>，则是</a:t>
            </a:r>
            <a:r>
              <a:rPr lang="en-US" altLang="zh-CN" dirty="0" smtClean="0"/>
              <a:t>utf-8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编码转换：</a:t>
            </a:r>
            <a:r>
              <a:rPr lang="en-US" altLang="zh-CN" dirty="0" smtClean="0"/>
              <a:t>1.</a:t>
            </a:r>
            <a:r>
              <a:rPr lang="zh-CN" altLang="en-US" dirty="0" smtClean="0"/>
              <a:t>先</a:t>
            </a:r>
            <a:r>
              <a:rPr lang="en-US" altLang="zh-CN" dirty="0" smtClean="0"/>
              <a:t>.decode()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unicode</a:t>
            </a:r>
            <a:r>
              <a:rPr lang="zh-CN" altLang="en-US" dirty="0" smtClean="0"/>
              <a:t>再</a:t>
            </a:r>
            <a:r>
              <a:rPr lang="en-US" altLang="zh-CN" dirty="0" smtClean="0"/>
              <a:t>.encode() </a:t>
            </a:r>
            <a:r>
              <a:rPr lang="zh-CN" altLang="en-US" dirty="0" smtClean="0"/>
              <a:t>为其他编码。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格式化：</a:t>
            </a:r>
            <a:r>
              <a:rPr lang="en-US" altLang="zh-CN" dirty="0" smtClean="0"/>
              <a:t>.format()</a:t>
            </a:r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</a:t>
            </a:r>
          </a:p>
        </p:txBody>
      </p:sp>
    </p:spTree>
    <p:extLst>
      <p:ext uri="{BB962C8B-B14F-4D97-AF65-F5344CB8AC3E}">
        <p14:creationId xmlns:p14="http://schemas.microsoft.com/office/powerpoint/2010/main" val="36472366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列表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表示：</a:t>
            </a:r>
            <a:r>
              <a:rPr lang="en-US" altLang="zh-CN" dirty="0" smtClean="0"/>
              <a:t>[1,2,3,4]</a:t>
            </a:r>
          </a:p>
          <a:p>
            <a:r>
              <a:rPr lang="zh-CN" altLang="en-US" dirty="0" smtClean="0"/>
              <a:t>取值赋值：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索引和切片：如</a:t>
            </a:r>
            <a:r>
              <a:rPr lang="en-US" altLang="zh-CN" dirty="0" smtClean="0"/>
              <a:t>a[0]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a[1:2]</a:t>
            </a:r>
            <a:r>
              <a:rPr lang="zh-CN" altLang="en-US" dirty="0" smtClean="0"/>
              <a:t>都可以读或者写；合并：</a:t>
            </a:r>
            <a:r>
              <a:rPr lang="en-US" altLang="zh-CN" dirty="0" err="1" smtClean="0"/>
              <a:t>a+b</a:t>
            </a:r>
            <a:r>
              <a:rPr lang="zh-CN" altLang="en-US" dirty="0" smtClean="0"/>
              <a:t>拼接式合并</a:t>
            </a:r>
            <a:endParaRPr lang="en-US" altLang="zh-CN" dirty="0" smtClean="0"/>
          </a:p>
          <a:p>
            <a:pPr lvl="1"/>
            <a:r>
              <a:rPr lang="zh-CN" altLang="en-US" dirty="0"/>
              <a:t>方法：</a:t>
            </a:r>
            <a:r>
              <a:rPr lang="en-US" altLang="zh-CN" dirty="0"/>
              <a:t>append()  pop()  </a:t>
            </a:r>
            <a:r>
              <a:rPr lang="en-US" altLang="zh-CN" dirty="0" err="1"/>
              <a:t>popleft</a:t>
            </a:r>
            <a:r>
              <a:rPr lang="en-US" altLang="zh-CN" dirty="0"/>
              <a:t>() </a:t>
            </a:r>
            <a:r>
              <a:rPr lang="zh-CN" altLang="en-US" dirty="0"/>
              <a:t>从而可以当作栈和</a:t>
            </a:r>
            <a:r>
              <a:rPr lang="zh-CN" altLang="en-US" dirty="0" smtClean="0"/>
              <a:t>队列</a:t>
            </a:r>
            <a:endParaRPr lang="en-US" altLang="zh-CN" dirty="0" smtClean="0"/>
          </a:p>
          <a:p>
            <a:r>
              <a:rPr lang="zh-CN" altLang="en-US" dirty="0" smtClean="0"/>
              <a:t>初始化赋值：</a:t>
            </a:r>
            <a:endParaRPr lang="en-US" altLang="zh-CN" dirty="0" smtClean="0"/>
          </a:p>
          <a:p>
            <a:pPr lvl="1"/>
            <a:r>
              <a:rPr lang="zh-CN" altLang="en-US" dirty="0"/>
              <a:t>列表推导式：</a:t>
            </a:r>
            <a:r>
              <a:rPr lang="en-US" altLang="zh-CN" dirty="0"/>
              <a:t>[_</a:t>
            </a:r>
            <a:r>
              <a:rPr lang="en-US" altLang="zh-CN" dirty="0" err="1"/>
              <a:t>val</a:t>
            </a:r>
            <a:r>
              <a:rPr lang="en-US" altLang="zh-CN" dirty="0"/>
              <a:t> for  _x in _</a:t>
            </a:r>
            <a:r>
              <a:rPr lang="en-US" altLang="zh-CN" dirty="0" err="1"/>
              <a:t>arr</a:t>
            </a:r>
            <a:r>
              <a:rPr lang="en-US" altLang="zh-CN" dirty="0"/>
              <a:t> if expression]</a:t>
            </a:r>
            <a:r>
              <a:rPr lang="zh-CN" altLang="en-US" dirty="0"/>
              <a:t>用于简化一个列表的生成</a:t>
            </a:r>
            <a:endParaRPr lang="en-US" altLang="zh-CN" dirty="0"/>
          </a:p>
          <a:p>
            <a:pPr lvl="1"/>
            <a:r>
              <a:rPr lang="zh-CN" altLang="en-US" dirty="0"/>
              <a:t>嵌套列表推导式：</a:t>
            </a:r>
            <a:r>
              <a:rPr lang="en-US" altLang="zh-CN" dirty="0"/>
              <a:t>[[_expression(_</a:t>
            </a:r>
            <a:r>
              <a:rPr lang="en-US" altLang="zh-CN" dirty="0" err="1"/>
              <a:t>i</a:t>
            </a:r>
            <a:r>
              <a:rPr lang="en-US" altLang="zh-CN" dirty="0"/>
              <a:t>,_j)</a:t>
            </a:r>
            <a:r>
              <a:rPr lang="zh-CN" altLang="en-US" dirty="0"/>
              <a:t> </a:t>
            </a:r>
            <a:r>
              <a:rPr lang="en-US" altLang="zh-CN" dirty="0"/>
              <a:t>for _j in _arr2 ] for _</a:t>
            </a:r>
            <a:r>
              <a:rPr lang="en-US" altLang="zh-CN" dirty="0" err="1"/>
              <a:t>i</a:t>
            </a:r>
            <a:r>
              <a:rPr lang="en-US" altLang="zh-CN" dirty="0"/>
              <a:t> in _</a:t>
            </a:r>
            <a:r>
              <a:rPr lang="en-US" altLang="zh-CN" dirty="0" err="1"/>
              <a:t>arr</a:t>
            </a:r>
            <a:r>
              <a:rPr lang="en-US" altLang="zh-CN" dirty="0"/>
              <a:t> ]</a:t>
            </a:r>
            <a:r>
              <a:rPr lang="zh-CN" altLang="en-US" dirty="0"/>
              <a:t>返回</a:t>
            </a:r>
            <a:r>
              <a:rPr lang="en-US" altLang="zh-CN" dirty="0"/>
              <a:t>list</a:t>
            </a:r>
            <a:r>
              <a:rPr lang="zh-CN" altLang="en-US" dirty="0"/>
              <a:t>元素的</a:t>
            </a:r>
            <a:r>
              <a:rPr lang="en-US" altLang="zh-CN" dirty="0" smtClean="0"/>
              <a:t>list</a:t>
            </a:r>
          </a:p>
          <a:p>
            <a:r>
              <a:rPr lang="zh-CN" altLang="en-US" dirty="0"/>
              <a:t>删除元素：按索引或者切片：</a:t>
            </a:r>
            <a:r>
              <a:rPr lang="en-US" altLang="zh-CN" dirty="0"/>
              <a:t>del a[0] del a[0:2</a:t>
            </a:r>
            <a:r>
              <a:rPr lang="en-US" altLang="zh-CN" dirty="0" smtClean="0"/>
              <a:t>]</a:t>
            </a:r>
          </a:p>
          <a:p>
            <a:r>
              <a:rPr lang="zh-CN" altLang="en-US" dirty="0" smtClean="0"/>
              <a:t>遍历：</a:t>
            </a:r>
            <a:r>
              <a:rPr lang="en-US" altLang="zh-CN" dirty="0" smtClean="0"/>
              <a:t>for x in _list   </a:t>
            </a:r>
            <a:r>
              <a:rPr lang="zh-CN" altLang="en-US" dirty="0" smtClean="0"/>
              <a:t>连同索引：</a:t>
            </a:r>
            <a:r>
              <a:rPr lang="en-US" altLang="zh-CN" dirty="0" smtClean="0"/>
              <a:t>for index, item </a:t>
            </a:r>
            <a:r>
              <a:rPr lang="en-US" altLang="zh-CN" dirty="0"/>
              <a:t>in </a:t>
            </a:r>
            <a:r>
              <a:rPr lang="en-US" altLang="zh-CN" dirty="0" smtClean="0"/>
              <a:t>enumerate(_list) </a:t>
            </a:r>
          </a:p>
          <a:p>
            <a:r>
              <a:rPr lang="zh-CN" altLang="en-US" dirty="0" smtClean="0"/>
              <a:t>复制：</a:t>
            </a:r>
            <a:r>
              <a:rPr lang="en-US" altLang="zh-CN" dirty="0"/>
              <a:t> </a:t>
            </a:r>
            <a:r>
              <a:rPr lang="zh-CN" altLang="en-US" dirty="0" smtClean="0"/>
              <a:t>切片方式</a:t>
            </a:r>
            <a:r>
              <a:rPr lang="en-US" altLang="zh-CN" dirty="0" smtClean="0"/>
              <a:t>a</a:t>
            </a:r>
            <a:r>
              <a:rPr lang="en-US" altLang="zh-CN" dirty="0"/>
              <a:t>[:]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00673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元组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a,b,c</a:t>
            </a:r>
            <a:r>
              <a:rPr lang="en-US" altLang="zh-CN" dirty="0" smtClean="0"/>
              <a:t>  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a,b,c</a:t>
            </a:r>
            <a:r>
              <a:rPr lang="en-US" altLang="zh-CN" dirty="0" smtClean="0"/>
              <a:t>) </a:t>
            </a:r>
          </a:p>
          <a:p>
            <a:r>
              <a:rPr lang="zh-CN" altLang="en-US" dirty="0" smtClean="0"/>
              <a:t>性质：有序序列、只读，不能二次赋值，不能增加元素。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取值：索引和切片：</a:t>
            </a:r>
            <a:r>
              <a:rPr lang="en-US" altLang="zh-CN" dirty="0" smtClean="0"/>
              <a:t>a[0]  a[0:3] </a:t>
            </a:r>
          </a:p>
          <a:p>
            <a:pPr lvl="1"/>
            <a:r>
              <a:rPr lang="zh-CN" altLang="en-US" dirty="0" smtClean="0"/>
              <a:t>合并：</a:t>
            </a:r>
            <a:r>
              <a:rPr lang="en-US" altLang="zh-CN" dirty="0" smtClean="0"/>
              <a:t>a + b</a:t>
            </a:r>
            <a:r>
              <a:rPr lang="zh-CN" altLang="en-US" dirty="0" smtClean="0"/>
              <a:t>可以形成一个新的元组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方法：只有：</a:t>
            </a:r>
            <a:r>
              <a:rPr lang="en-US" altLang="zh-CN" dirty="0" smtClean="0"/>
              <a:t>.count</a:t>
            </a:r>
            <a:r>
              <a:rPr lang="en-US" altLang="zh-CN" dirty="0"/>
              <a:t>() </a:t>
            </a:r>
            <a:r>
              <a:rPr lang="en-US" altLang="zh-CN" dirty="0" smtClean="0"/>
              <a:t>.index()</a:t>
            </a:r>
          </a:p>
          <a:p>
            <a:r>
              <a:rPr lang="zh-CN" altLang="en-US" dirty="0"/>
              <a:t>空元组和单元素元组：</a:t>
            </a:r>
            <a:r>
              <a:rPr lang="en-US" altLang="zh-CN" dirty="0"/>
              <a:t>()  'aa',   ('1</a:t>
            </a:r>
            <a:r>
              <a:rPr lang="en-US" altLang="zh-CN" dirty="0" smtClean="0"/>
              <a:t>',)</a:t>
            </a:r>
          </a:p>
          <a:p>
            <a:r>
              <a:rPr lang="zh-CN" altLang="en-US" dirty="0"/>
              <a:t>元组拆分：</a:t>
            </a:r>
            <a:r>
              <a:rPr lang="en-US" altLang="zh-CN" dirty="0" err="1"/>
              <a:t>t,b,c</a:t>
            </a:r>
            <a:r>
              <a:rPr lang="en-US" altLang="zh-CN" dirty="0"/>
              <a:t> = (1,2,3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元组形态的推导式：如</a:t>
            </a:r>
            <a:r>
              <a:rPr lang="en-US" altLang="zh-CN" dirty="0" smtClean="0"/>
              <a:t>( </a:t>
            </a:r>
            <a:r>
              <a:rPr lang="en-US" altLang="zh-CN" dirty="0" err="1"/>
              <a:t>i</a:t>
            </a:r>
            <a:r>
              <a:rPr lang="en-US" altLang="zh-CN" dirty="0"/>
              <a:t> for </a:t>
            </a:r>
            <a:r>
              <a:rPr lang="en-US" altLang="zh-CN" dirty="0" err="1"/>
              <a:t>i</a:t>
            </a:r>
            <a:r>
              <a:rPr lang="en-US" altLang="zh-CN" dirty="0"/>
              <a:t> in range(1,100) if </a:t>
            </a:r>
            <a:r>
              <a:rPr lang="en-US" altLang="zh-CN" dirty="0" err="1"/>
              <a:t>i</a:t>
            </a:r>
            <a:r>
              <a:rPr lang="en-US" altLang="zh-CN" dirty="0"/>
              <a:t> % 2 == </a:t>
            </a:r>
            <a:r>
              <a:rPr lang="en-US" altLang="zh-CN" dirty="0" smtClean="0"/>
              <a:t>0)</a:t>
            </a:r>
            <a:r>
              <a:rPr lang="zh-CN" altLang="en-US" dirty="0" smtClean="0"/>
              <a:t>的值是一个生成器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23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可以解决什么问题？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IO</a:t>
            </a:r>
            <a:r>
              <a:rPr lang="zh-CN" altLang="en-US" dirty="0" smtClean="0"/>
              <a:t>问题、计算问题</a:t>
            </a:r>
            <a:endParaRPr lang="en-US" altLang="zh-CN" dirty="0" smtClean="0"/>
          </a:p>
          <a:p>
            <a:r>
              <a:rPr lang="zh-CN" altLang="en-US" dirty="0"/>
              <a:t>给出许多代码、实际生活工作科研中使用的带来方便的</a:t>
            </a:r>
            <a:r>
              <a:rPr lang="zh-CN" altLang="en-US" dirty="0" smtClean="0"/>
              <a:t>案例</a:t>
            </a:r>
            <a:endParaRPr lang="en-US" altLang="zh-CN" dirty="0" smtClean="0"/>
          </a:p>
          <a:p>
            <a:r>
              <a:rPr lang="zh-CN" altLang="en-US" dirty="0"/>
              <a:t>计算处理数据、数据可视化：（如</a:t>
            </a:r>
            <a:r>
              <a:rPr lang="en-US" altLang="zh-CN" dirty="0" err="1"/>
              <a:t>matplot</a:t>
            </a:r>
            <a:r>
              <a:rPr lang="en-US" altLang="zh-CN" dirty="0"/>
              <a:t>, </a:t>
            </a:r>
            <a:r>
              <a:rPr lang="en-US" altLang="zh-CN" dirty="0" err="1"/>
              <a:t>numpy</a:t>
            </a:r>
            <a:r>
              <a:rPr lang="en-US" altLang="zh-CN" dirty="0"/>
              <a:t>, </a:t>
            </a:r>
            <a:r>
              <a:rPr lang="en-US" altLang="zh-CN" dirty="0" err="1"/>
              <a:t>tensorflow</a:t>
            </a:r>
            <a:r>
              <a:rPr lang="zh-CN" altLang="en-US" dirty="0"/>
              <a:t>）</a:t>
            </a:r>
            <a:r>
              <a:rPr lang="en-US" altLang="zh-CN" dirty="0"/>
              <a:t>(excel</a:t>
            </a:r>
            <a:r>
              <a:rPr lang="zh-CN" altLang="en-US" dirty="0"/>
              <a:t>简单处理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网络编程</a:t>
            </a:r>
            <a:r>
              <a:rPr lang="zh-CN" altLang="en-US" dirty="0" smtClean="0"/>
              <a:t>：网站测试、</a:t>
            </a:r>
            <a:r>
              <a:rPr lang="zh-CN" altLang="en-US" dirty="0"/>
              <a:t>简单的网站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46250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方法式：</a:t>
            </a:r>
            <a:r>
              <a:rPr lang="en-US" altLang="zh-CN" dirty="0" smtClean="0"/>
              <a:t>set() </a:t>
            </a:r>
            <a:r>
              <a:rPr lang="zh-CN" altLang="en-US" dirty="0" smtClean="0"/>
              <a:t>为空集合 或者 </a:t>
            </a:r>
            <a:r>
              <a:rPr lang="en-US" altLang="zh-CN" dirty="0" smtClean="0"/>
              <a:t>set(</a:t>
            </a:r>
            <a:r>
              <a:rPr lang="zh-CN" altLang="en-US" dirty="0"/>
              <a:t>序列</a:t>
            </a:r>
            <a:r>
              <a:rPr lang="en-US" altLang="zh-CN" dirty="0" smtClean="0"/>
              <a:t>)</a:t>
            </a:r>
            <a:r>
              <a:rPr lang="zh-CN" altLang="en-US" dirty="0"/>
              <a:t> </a:t>
            </a:r>
            <a:r>
              <a:rPr lang="zh-CN" altLang="en-US" dirty="0" smtClean="0"/>
              <a:t>为序列转换而来。</a:t>
            </a:r>
            <a:endParaRPr lang="en-US" altLang="zh-CN" dirty="0" smtClean="0"/>
          </a:p>
          <a:p>
            <a:pPr lvl="1"/>
            <a:r>
              <a:rPr lang="zh-CN" altLang="en-US" dirty="0"/>
              <a:t>推导式：</a:t>
            </a:r>
            <a:r>
              <a:rPr lang="en-US" altLang="zh-CN" dirty="0" err="1"/>
              <a:t>a_set</a:t>
            </a:r>
            <a:r>
              <a:rPr lang="en-US" altLang="zh-CN" dirty="0"/>
              <a:t> = </a:t>
            </a:r>
            <a:r>
              <a:rPr lang="en-US" altLang="zh-CN" dirty="0" smtClean="0"/>
              <a:t>{_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 </a:t>
            </a:r>
            <a:r>
              <a:rPr lang="en-US" altLang="zh-CN" dirty="0"/>
              <a:t>for </a:t>
            </a:r>
            <a:r>
              <a:rPr lang="en-US" altLang="zh-CN" dirty="0" smtClean="0"/>
              <a:t>_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 </a:t>
            </a:r>
            <a:r>
              <a:rPr lang="en-US" altLang="zh-CN" dirty="0"/>
              <a:t>in </a:t>
            </a:r>
            <a:r>
              <a:rPr lang="en-US" altLang="zh-CN" dirty="0" smtClean="0"/>
              <a:t>_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 </a:t>
            </a:r>
            <a:r>
              <a:rPr lang="en-US" altLang="zh-CN" dirty="0"/>
              <a:t>if </a:t>
            </a:r>
            <a:r>
              <a:rPr lang="en-US" altLang="zh-CN" dirty="0" smtClean="0"/>
              <a:t>expression}</a:t>
            </a:r>
          </a:p>
          <a:p>
            <a:r>
              <a:rPr lang="zh-CN" altLang="en-US" dirty="0" smtClean="0"/>
              <a:t>集合方法</a:t>
            </a:r>
            <a:r>
              <a:rPr lang="en-US" altLang="zh-CN" dirty="0" smtClean="0"/>
              <a:t>:</a:t>
            </a:r>
            <a:r>
              <a:rPr lang="zh-CN" altLang="en-US" dirty="0"/>
              <a:t> </a:t>
            </a:r>
            <a:r>
              <a:rPr lang="en-US" altLang="zh-CN" dirty="0" smtClean="0"/>
              <a:t>union</a:t>
            </a:r>
            <a:r>
              <a:rPr lang="zh-CN" altLang="en-US" dirty="0" smtClean="0"/>
              <a:t>并、</a:t>
            </a:r>
            <a:r>
              <a:rPr lang="en-US" altLang="zh-CN" dirty="0" smtClean="0"/>
              <a:t>difference</a:t>
            </a:r>
            <a:r>
              <a:rPr lang="zh-CN" altLang="en-US" dirty="0" smtClean="0"/>
              <a:t>补 等</a:t>
            </a:r>
            <a:r>
              <a:rPr lang="zh-CN" altLang="en-US" dirty="0"/>
              <a:t>集合</a:t>
            </a:r>
            <a:r>
              <a:rPr lang="zh-CN" altLang="en-US" dirty="0" smtClean="0"/>
              <a:t>运算。</a:t>
            </a:r>
            <a:r>
              <a:rPr lang="en-US" altLang="zh-CN" dirty="0" smtClean="0"/>
              <a:t>add() pop()</a:t>
            </a:r>
            <a:r>
              <a:rPr lang="zh-CN" altLang="en-US" dirty="0" smtClean="0"/>
              <a:t>列表方法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36565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普通：</a:t>
            </a:r>
            <a:r>
              <a:rPr lang="en-US" altLang="zh-CN" dirty="0" smtClean="0"/>
              <a:t>{</a:t>
            </a:r>
            <a:r>
              <a:rPr lang="en-US" altLang="zh-CN" dirty="0" err="1" smtClean="0"/>
              <a:t>key:value</a:t>
            </a:r>
            <a:r>
              <a:rPr lang="en-US" altLang="zh-CN" dirty="0" smtClean="0"/>
              <a:t> …} </a:t>
            </a:r>
          </a:p>
          <a:p>
            <a:pPr lvl="1"/>
            <a:r>
              <a:rPr lang="zh-CN" altLang="en-US" dirty="0" smtClean="0"/>
              <a:t>推导式：</a:t>
            </a:r>
            <a:r>
              <a:rPr lang="en-US" altLang="zh-CN" dirty="0" smtClean="0"/>
              <a:t>{</a:t>
            </a:r>
            <a:r>
              <a:rPr lang="en-US" altLang="zh-CN" dirty="0" err="1" smtClean="0"/>
              <a:t>key:value</a:t>
            </a:r>
            <a:r>
              <a:rPr lang="en-US" altLang="zh-CN" dirty="0" smtClean="0"/>
              <a:t> </a:t>
            </a:r>
            <a:r>
              <a:rPr lang="en-US" altLang="zh-CN" dirty="0"/>
              <a:t>for </a:t>
            </a:r>
            <a:r>
              <a:rPr lang="en-US" altLang="zh-CN" dirty="0" smtClean="0"/>
              <a:t>_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 </a:t>
            </a:r>
            <a:r>
              <a:rPr lang="en-US" altLang="zh-CN" dirty="0"/>
              <a:t>in </a:t>
            </a:r>
            <a:r>
              <a:rPr lang="en-US" altLang="zh-CN" dirty="0" smtClean="0"/>
              <a:t>_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 if expression}</a:t>
            </a:r>
          </a:p>
          <a:p>
            <a:r>
              <a:rPr lang="zh-CN" altLang="en-US" dirty="0"/>
              <a:t>访问</a:t>
            </a:r>
            <a:r>
              <a:rPr lang="en-US" altLang="zh-CN" dirty="0"/>
              <a:t>(key</a:t>
            </a:r>
            <a:r>
              <a:rPr lang="zh-CN" altLang="en-US" dirty="0"/>
              <a:t>或遍历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指定</a:t>
            </a:r>
            <a:r>
              <a:rPr lang="en-US" altLang="zh-CN" dirty="0" smtClean="0"/>
              <a:t>key: </a:t>
            </a:r>
            <a:r>
              <a:rPr lang="zh-CN" altLang="en-US" dirty="0" smtClean="0"/>
              <a:t>不能</a:t>
            </a:r>
            <a:r>
              <a:rPr lang="zh-CN" altLang="en-US" dirty="0"/>
              <a:t>用</a:t>
            </a:r>
            <a:r>
              <a:rPr lang="en-US" altLang="zh-CN" dirty="0"/>
              <a:t>.</a:t>
            </a:r>
            <a:r>
              <a:rPr lang="zh-CN" altLang="en-US" dirty="0"/>
              <a:t>来访问某个键的值。</a:t>
            </a:r>
            <a:r>
              <a:rPr lang="zh-CN" altLang="en-US" dirty="0" smtClean="0"/>
              <a:t>只能</a:t>
            </a:r>
            <a:r>
              <a:rPr lang="en-US" altLang="zh-CN" dirty="0" err="1" smtClean="0"/>
              <a:t>a_dict</a:t>
            </a:r>
            <a:r>
              <a:rPr lang="en-US" altLang="zh-CN" dirty="0" smtClean="0"/>
              <a:t>[key]</a:t>
            </a:r>
            <a:r>
              <a:rPr lang="zh-CN" altLang="en-US" dirty="0"/>
              <a:t>来</a:t>
            </a:r>
            <a:r>
              <a:rPr lang="zh-CN" altLang="en-US" dirty="0" smtClean="0"/>
              <a:t>访问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for</a:t>
            </a:r>
            <a:r>
              <a:rPr lang="zh-CN" altLang="en-US" dirty="0" smtClean="0"/>
              <a:t>遍历：</a:t>
            </a:r>
            <a:r>
              <a:rPr lang="en-US" altLang="zh-CN" dirty="0"/>
              <a:t> </a:t>
            </a:r>
            <a:r>
              <a:rPr lang="en-US" altLang="zh-CN" dirty="0" err="1" smtClean="0"/>
              <a:t>a_dict.iteritems</a:t>
            </a:r>
            <a:r>
              <a:rPr lang="en-US" altLang="zh-CN" dirty="0" smtClean="0"/>
              <a:t>() </a:t>
            </a:r>
            <a:r>
              <a:rPr lang="zh-CN" altLang="en-US" dirty="0" smtClean="0"/>
              <a:t>返回是</a:t>
            </a:r>
            <a:r>
              <a:rPr lang="en-US" altLang="zh-CN" dirty="0" err="1" smtClean="0"/>
              <a:t>key,value</a:t>
            </a:r>
            <a:r>
              <a:rPr lang="zh-CN" altLang="en-US" dirty="0" smtClean="0"/>
              <a:t>的元组</a:t>
            </a:r>
            <a:r>
              <a:rPr lang="en-US" altLang="zh-CN" dirty="0" smtClean="0"/>
              <a:t> </a:t>
            </a:r>
            <a:r>
              <a:rPr lang="zh-CN" altLang="en-US" dirty="0" smtClean="0"/>
              <a:t>。直接遍历</a:t>
            </a:r>
            <a:r>
              <a:rPr lang="en-US" altLang="zh-CN" dirty="0" err="1" smtClean="0"/>
              <a:t>a_dict</a:t>
            </a:r>
            <a:r>
              <a:rPr lang="zh-CN" altLang="en-US" dirty="0" smtClean="0"/>
              <a:t>只能取到</a:t>
            </a:r>
            <a:r>
              <a:rPr lang="en-US" altLang="zh-CN" dirty="0" smtClean="0"/>
              <a:t>values</a:t>
            </a:r>
          </a:p>
          <a:p>
            <a:r>
              <a:rPr lang="zh-CN" altLang="en-US" dirty="0" smtClean="0"/>
              <a:t>其他方法</a:t>
            </a:r>
            <a:r>
              <a:rPr lang="en-US" altLang="zh-CN" dirty="0" smtClean="0"/>
              <a:t>:</a:t>
            </a:r>
            <a:r>
              <a:rPr lang="zh-CN" altLang="en-US" dirty="0" smtClean="0"/>
              <a:t>如</a:t>
            </a:r>
            <a:r>
              <a:rPr lang="en-US" altLang="zh-CN" dirty="0" err="1" smtClean="0"/>
              <a:t>has_key</a:t>
            </a:r>
            <a:r>
              <a:rPr lang="en-US" altLang="zh-CN" dirty="0" smtClean="0"/>
              <a:t>(key)</a:t>
            </a:r>
            <a:r>
              <a:rPr lang="zh-CN" altLang="en-US" dirty="0" smtClean="0"/>
              <a:t>键存在判断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69674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/>
          <a:lstStyle/>
          <a:p>
            <a:r>
              <a:rPr lang="zh-CN" altLang="en-US" dirty="0" smtClean="0"/>
              <a:t>定义格式：</a:t>
            </a:r>
            <a:r>
              <a:rPr lang="en-US" altLang="zh-CN" dirty="0" err="1" smtClean="0"/>
              <a:t>def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function_name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params</a:t>
            </a:r>
            <a:r>
              <a:rPr lang="en-US" altLang="zh-CN" dirty="0" smtClean="0"/>
              <a:t>…):content</a:t>
            </a:r>
          </a:p>
          <a:p>
            <a:pPr lvl="1"/>
            <a:r>
              <a:rPr lang="zh-CN" altLang="en-US" dirty="0"/>
              <a:t>带*的形参：是一个元组，接收调用时的</a:t>
            </a:r>
            <a:r>
              <a:rPr lang="zh-CN" altLang="en-US" dirty="0" smtClean="0"/>
              <a:t>额外实参元素</a:t>
            </a:r>
            <a:r>
              <a:rPr lang="zh-CN" altLang="en-US" dirty="0"/>
              <a:t>到元组</a:t>
            </a:r>
            <a:r>
              <a:rPr lang="zh-CN" altLang="en-US" dirty="0" smtClean="0"/>
              <a:t>里</a:t>
            </a:r>
            <a:endParaRPr lang="en-US" altLang="zh-CN" dirty="0" smtClean="0"/>
          </a:p>
          <a:p>
            <a:pPr lvl="1"/>
            <a:r>
              <a:rPr lang="zh-CN" altLang="en-US" dirty="0"/>
              <a:t>带**的形参：是一个字典</a:t>
            </a:r>
            <a:r>
              <a:rPr lang="en-US" altLang="zh-CN" dirty="0" smtClean="0"/>
              <a:t>, </a:t>
            </a:r>
            <a:r>
              <a:rPr lang="zh-CN" altLang="en-US" dirty="0" smtClean="0"/>
              <a:t>接收</a:t>
            </a:r>
            <a:r>
              <a:rPr lang="zh-CN" altLang="en-US" dirty="0"/>
              <a:t>调用时的额外键值</a:t>
            </a:r>
            <a:r>
              <a:rPr lang="zh-CN" altLang="en-US" dirty="0" smtClean="0"/>
              <a:t>对实参到</a:t>
            </a:r>
            <a:r>
              <a:rPr lang="zh-CN" altLang="en-US" dirty="0"/>
              <a:t>字典里</a:t>
            </a:r>
            <a:endParaRPr lang="en-US" altLang="zh-CN" dirty="0" smtClean="0"/>
          </a:p>
          <a:p>
            <a:r>
              <a:rPr lang="zh-CN" altLang="en-US" dirty="0"/>
              <a:t>形参</a:t>
            </a:r>
            <a:r>
              <a:rPr lang="zh-CN" altLang="en-US" dirty="0" smtClean="0"/>
              <a:t>初始化：形参可以在函数定义时初始化。</a:t>
            </a:r>
            <a:r>
              <a:rPr lang="zh-CN" altLang="en-US" dirty="0"/>
              <a:t>函数调用时就</a:t>
            </a:r>
            <a:r>
              <a:rPr lang="zh-CN" altLang="en-US" dirty="0" smtClean="0"/>
              <a:t>可以不传已经初始化的</a:t>
            </a:r>
            <a:r>
              <a:rPr lang="en-US" altLang="zh-CN" dirty="0" smtClean="0"/>
              <a:t>					</a:t>
            </a:r>
            <a:r>
              <a:rPr lang="zh-CN" altLang="en-US" dirty="0" smtClean="0"/>
              <a:t>形参以实参值。（形参、实参均为代称）</a:t>
            </a:r>
            <a:endParaRPr lang="en-US" altLang="zh-CN" dirty="0" smtClean="0"/>
          </a:p>
          <a:p>
            <a:r>
              <a:rPr lang="zh-CN" altLang="en-US" dirty="0"/>
              <a:t>传参</a:t>
            </a:r>
            <a:r>
              <a:rPr lang="zh-CN" altLang="en-US" dirty="0" smtClean="0"/>
              <a:t>：不变量传值，可变量传引用。本质上都是传引用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32215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函数调用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会生成一个局部符号表： 变量引用首先在这个符号表里查找，然后</a:t>
            </a:r>
            <a:r>
              <a:rPr lang="zh-CN" altLang="en-US" dirty="0" smtClean="0"/>
              <a:t>在定义函数语句</a:t>
            </a:r>
            <a:r>
              <a:rPr lang="en-US" altLang="zh-CN" dirty="0" smtClean="0"/>
              <a:t>							</a:t>
            </a:r>
            <a:r>
              <a:rPr lang="zh-CN" altLang="en-US" dirty="0" smtClean="0"/>
              <a:t>所在的局部</a:t>
            </a:r>
            <a:r>
              <a:rPr lang="zh-CN" altLang="en-US" dirty="0"/>
              <a:t>符号表，然后是全局符号表，最后是内置名字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r>
              <a:rPr lang="zh-CN" altLang="en-US" dirty="0"/>
              <a:t>调用</a:t>
            </a:r>
            <a:r>
              <a:rPr lang="zh-CN" altLang="en-US" dirty="0" smtClean="0"/>
              <a:t>时形参</a:t>
            </a:r>
            <a:r>
              <a:rPr lang="zh-CN" altLang="en-US" dirty="0"/>
              <a:t>前</a:t>
            </a:r>
            <a:r>
              <a:rPr lang="zh-CN" altLang="en-US" dirty="0" smtClean="0"/>
              <a:t>带</a:t>
            </a:r>
            <a:r>
              <a:rPr lang="zh-CN" altLang="en-US" dirty="0"/>
              <a:t>*或</a:t>
            </a:r>
            <a:r>
              <a:rPr lang="zh-CN" altLang="en-US" dirty="0" smtClean="0"/>
              <a:t>**：</a:t>
            </a:r>
            <a:endParaRPr lang="en-US" altLang="zh-CN" dirty="0" smtClean="0"/>
          </a:p>
          <a:p>
            <a:pPr lvl="1"/>
            <a:r>
              <a:rPr lang="zh-CN" altLang="en-US" dirty="0"/>
              <a:t>带*：首先实参是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tuple,</a:t>
            </a:r>
            <a:r>
              <a:rPr lang="zh-CN" altLang="en-US" dirty="0"/>
              <a:t>会拆分为各个参数来有序赋值</a:t>
            </a:r>
            <a:r>
              <a:rPr lang="zh-CN" altLang="en-US" dirty="0" smtClean="0"/>
              <a:t>给各个形参</a:t>
            </a:r>
            <a:endParaRPr lang="en-US" altLang="zh-CN" dirty="0" smtClean="0"/>
          </a:p>
          <a:p>
            <a:pPr lvl="1"/>
            <a:r>
              <a:rPr lang="zh-CN" altLang="en-US" dirty="0"/>
              <a:t>带**：首先实参是</a:t>
            </a:r>
            <a:r>
              <a:rPr lang="en-US" altLang="zh-CN" dirty="0" err="1"/>
              <a:t>dict</a:t>
            </a:r>
            <a:r>
              <a:rPr lang="en-US" altLang="zh-CN" dirty="0"/>
              <a:t>,</a:t>
            </a:r>
            <a:r>
              <a:rPr lang="zh-CN" altLang="en-US" dirty="0"/>
              <a:t>会拆分为各个</a:t>
            </a:r>
            <a:r>
              <a:rPr lang="en-US" altLang="zh-CN" dirty="0"/>
              <a:t>key-value</a:t>
            </a:r>
            <a:r>
              <a:rPr lang="zh-CN" altLang="en-US" dirty="0"/>
              <a:t>来</a:t>
            </a:r>
            <a:r>
              <a:rPr lang="zh-CN" altLang="en-US" dirty="0" smtClean="0"/>
              <a:t>对应名称赋值给各个形参</a:t>
            </a:r>
            <a:endParaRPr lang="en-US" altLang="zh-CN" dirty="0" smtClean="0"/>
          </a:p>
          <a:p>
            <a:r>
              <a:rPr lang="zh-CN" altLang="en-US" dirty="0"/>
              <a:t>重命名机制：一个函数定义之后，它的函数名会该函数所在空间的符号表中：</a:t>
            </a:r>
            <a:r>
              <a:rPr lang="zh-CN" altLang="en-US" dirty="0" smtClean="0"/>
              <a:t>这个</a:t>
            </a:r>
            <a:r>
              <a:rPr lang="en-US" altLang="zh-CN" dirty="0" smtClean="0"/>
              <a:t>					</a:t>
            </a:r>
            <a:r>
              <a:rPr lang="zh-CN" altLang="en-US" dirty="0" smtClean="0"/>
              <a:t>名称</a:t>
            </a:r>
            <a:r>
              <a:rPr lang="zh-CN" altLang="en-US" dirty="0"/>
              <a:t>指向该函数的函数体。所以这个名称是可以</a:t>
            </a:r>
            <a:r>
              <a:rPr lang="zh-CN" altLang="en-US" dirty="0" smtClean="0"/>
              <a:t>被当作变量来访问和</a:t>
            </a:r>
            <a:r>
              <a:rPr lang="en-US" altLang="zh-CN" dirty="0" smtClean="0"/>
              <a:t>				</a:t>
            </a:r>
            <a:r>
              <a:rPr lang="zh-CN" altLang="en-US" dirty="0" smtClean="0"/>
              <a:t>赋值给其他变量和被赋值，而</a:t>
            </a:r>
            <a:r>
              <a:rPr lang="zh-CN" altLang="en-US" dirty="0"/>
              <a:t>不是只能用来被调用</a:t>
            </a:r>
            <a:r>
              <a:rPr lang="en-US" altLang="zh-CN" dirty="0"/>
              <a:t>()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生成器函数的调用：只要</a:t>
            </a:r>
            <a:r>
              <a:rPr lang="zh-CN" altLang="en-US" dirty="0"/>
              <a:t>函数里有</a:t>
            </a:r>
            <a:r>
              <a:rPr lang="en-US" altLang="zh-CN" dirty="0"/>
              <a:t>yield</a:t>
            </a:r>
            <a:r>
              <a:rPr lang="zh-CN" altLang="en-US" dirty="0"/>
              <a:t>关键字</a:t>
            </a:r>
            <a:r>
              <a:rPr lang="zh-CN" altLang="en-US" dirty="0" smtClean="0"/>
              <a:t>，直接</a:t>
            </a:r>
            <a:r>
              <a:rPr lang="zh-CN" altLang="en-US" dirty="0"/>
              <a:t>调用该函数，则直接返回一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						</a:t>
            </a:r>
            <a:r>
              <a:rPr lang="zh-CN" altLang="en-US" dirty="0" smtClean="0"/>
              <a:t>生成器对象，函数里的代码都不会执行。</a:t>
            </a:r>
            <a:r>
              <a:rPr lang="zh-CN" altLang="en-US" dirty="0"/>
              <a:t>可以调用很多次，</a:t>
            </a:r>
            <a:r>
              <a:rPr lang="zh-CN" altLang="en-US" dirty="0" smtClean="0"/>
              <a:t>每次</a:t>
            </a:r>
            <a:r>
              <a:rPr lang="en-US" altLang="zh-CN" dirty="0" smtClean="0"/>
              <a:t>					</a:t>
            </a:r>
            <a:r>
              <a:rPr lang="zh-CN" altLang="en-US" dirty="0" smtClean="0"/>
              <a:t>返回的</a:t>
            </a:r>
            <a:r>
              <a:rPr lang="zh-CN" altLang="en-US" dirty="0"/>
              <a:t>是不同的生成器对象。</a:t>
            </a:r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450646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 smtClean="0"/>
              <a:t>len</a:t>
            </a:r>
            <a:r>
              <a:rPr lang="en-US" altLang="zh-CN" dirty="0" smtClean="0"/>
              <a:t>(</a:t>
            </a:r>
            <a:r>
              <a:rPr lang="zh-CN" altLang="en-US" dirty="0" smtClean="0"/>
              <a:t>字符串</a:t>
            </a:r>
            <a:r>
              <a:rPr lang="en-US" altLang="zh-CN" dirty="0" smtClean="0"/>
              <a:t>/</a:t>
            </a:r>
            <a:r>
              <a:rPr lang="zh-CN" altLang="en-US" dirty="0" smtClean="0"/>
              <a:t>序列</a:t>
            </a:r>
            <a:r>
              <a:rPr lang="en-US" altLang="zh-CN" dirty="0" smtClean="0"/>
              <a:t>) , sorted(</a:t>
            </a:r>
            <a:r>
              <a:rPr lang="zh-CN" altLang="en-US" dirty="0"/>
              <a:t>迭代</a:t>
            </a:r>
            <a:r>
              <a:rPr lang="zh-CN" altLang="en-US" dirty="0" smtClean="0"/>
              <a:t>器对象</a:t>
            </a:r>
            <a:r>
              <a:rPr lang="en-US" altLang="zh-CN" dirty="0" smtClean="0"/>
              <a:t>)  ,</a:t>
            </a:r>
            <a:r>
              <a:rPr lang="zh-CN" altLang="en-US" dirty="0"/>
              <a:t> </a:t>
            </a:r>
            <a:r>
              <a:rPr lang="zh-CN" altLang="en-US" dirty="0" smtClean="0"/>
              <a:t>字符串序列</a:t>
            </a:r>
            <a:r>
              <a:rPr lang="en-US" altLang="zh-CN" dirty="0" smtClean="0"/>
              <a:t>.join(‘</a:t>
            </a:r>
            <a:r>
              <a:rPr lang="zh-CN" altLang="en-US" dirty="0" smtClean="0"/>
              <a:t>分隔符</a:t>
            </a:r>
            <a:r>
              <a:rPr lang="en-US" altLang="zh-CN" dirty="0" smtClean="0"/>
              <a:t>’)</a:t>
            </a:r>
          </a:p>
          <a:p>
            <a:r>
              <a:rPr lang="en-US" altLang="zh-CN" dirty="0" smtClean="0"/>
              <a:t>enumerate(</a:t>
            </a:r>
            <a:r>
              <a:rPr lang="zh-CN" altLang="en-US" dirty="0" smtClean="0"/>
              <a:t>序列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dict</a:t>
            </a:r>
            <a:r>
              <a:rPr lang="en-US" altLang="zh-CN" dirty="0" smtClean="0"/>
              <a:t>) </a:t>
            </a:r>
            <a:r>
              <a:rPr lang="zh-CN" altLang="en-US" dirty="0" smtClean="0"/>
              <a:t>返回一个</a:t>
            </a:r>
            <a:r>
              <a:rPr lang="en-US" altLang="zh-CN" dirty="0" smtClean="0"/>
              <a:t>index ,value</a:t>
            </a:r>
            <a:r>
              <a:rPr lang="zh-CN" altLang="en-US" dirty="0" smtClean="0"/>
              <a:t>的元组迭代器对象，便于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循环得</a:t>
            </a:r>
            <a:r>
              <a:rPr lang="en-US" altLang="zh-CN" dirty="0" smtClean="0"/>
              <a:t>							</a:t>
            </a:r>
            <a:r>
              <a:rPr lang="zh-CN" altLang="en-US" dirty="0" smtClean="0"/>
              <a:t>到索引</a:t>
            </a:r>
            <a:endParaRPr lang="en-US" altLang="zh-CN" dirty="0" smtClean="0"/>
          </a:p>
          <a:p>
            <a:r>
              <a:rPr lang="en-US" altLang="zh-CN" dirty="0" smtClean="0"/>
              <a:t>zip(list1,list2)</a:t>
            </a:r>
            <a:r>
              <a:rPr lang="zh-CN" altLang="en-US" dirty="0"/>
              <a:t>可以同时对多个</a:t>
            </a:r>
            <a:r>
              <a:rPr lang="en-US" altLang="zh-CN" dirty="0"/>
              <a:t>list</a:t>
            </a:r>
            <a:r>
              <a:rPr lang="zh-CN" altLang="en-US" dirty="0"/>
              <a:t>进行</a:t>
            </a:r>
            <a:r>
              <a:rPr lang="zh-CN" altLang="en-US" dirty="0" smtClean="0"/>
              <a:t>遍历一一对应</a:t>
            </a:r>
            <a:endParaRPr lang="en-US" altLang="zh-CN" dirty="0" smtClean="0"/>
          </a:p>
          <a:p>
            <a:r>
              <a:rPr lang="zh-CN" altLang="en-US" dirty="0" smtClean="0"/>
              <a:t>匿名函数：没有直接创建的方法</a:t>
            </a:r>
            <a:r>
              <a:rPr lang="en-US" altLang="zh-CN" dirty="0" smtClean="0"/>
              <a:t>	</a:t>
            </a:r>
          </a:p>
          <a:p>
            <a:pPr lvl="1"/>
            <a:r>
              <a:rPr lang="en-US" altLang="zh-CN" dirty="0"/>
              <a:t>l</a:t>
            </a:r>
            <a:r>
              <a:rPr lang="en-US" altLang="zh-CN" dirty="0" smtClean="0"/>
              <a:t>ambda</a:t>
            </a:r>
            <a:r>
              <a:rPr lang="zh-CN" altLang="en-US" dirty="0" smtClean="0"/>
              <a:t>表达式创建</a:t>
            </a:r>
            <a:r>
              <a:rPr lang="zh-CN" altLang="en-US" dirty="0"/>
              <a:t>简单的匿名</a:t>
            </a:r>
            <a:r>
              <a:rPr lang="zh-CN" altLang="en-US" dirty="0" smtClean="0"/>
              <a:t>函数</a:t>
            </a:r>
            <a:endParaRPr lang="en-US" altLang="zh-CN" dirty="0"/>
          </a:p>
          <a:p>
            <a:pPr lvl="2"/>
            <a:r>
              <a:rPr lang="zh-CN" altLang="en-US" dirty="0" smtClean="0"/>
              <a:t>定义格式：</a:t>
            </a:r>
            <a:r>
              <a:rPr lang="en-US" altLang="zh-CN" dirty="0" smtClean="0"/>
              <a:t>lambda </a:t>
            </a:r>
            <a:r>
              <a:rPr lang="zh-CN" altLang="en-US" dirty="0"/>
              <a:t>形参表</a:t>
            </a:r>
            <a:r>
              <a:rPr lang="en-US" altLang="zh-CN" dirty="0" smtClean="0"/>
              <a:t>:</a:t>
            </a:r>
            <a:r>
              <a:rPr lang="zh-CN" altLang="en-US" dirty="0" smtClean="0"/>
              <a:t>表达式</a:t>
            </a:r>
            <a:endParaRPr lang="en-US" altLang="zh-CN" dirty="0" smtClean="0"/>
          </a:p>
          <a:p>
            <a:r>
              <a:rPr lang="en-US" altLang="zh-CN" dirty="0"/>
              <a:t>m</a:t>
            </a:r>
            <a:r>
              <a:rPr lang="en-US" altLang="zh-CN" dirty="0" smtClean="0"/>
              <a:t>ap-reduce</a:t>
            </a:r>
            <a:r>
              <a:rPr lang="zh-CN" altLang="en-US" dirty="0" smtClean="0"/>
              <a:t>支持：</a:t>
            </a:r>
            <a:endParaRPr lang="en-US" altLang="zh-CN" dirty="0" smtClean="0"/>
          </a:p>
          <a:p>
            <a:pPr lvl="1"/>
            <a:r>
              <a:rPr lang="en-US" altLang="zh-CN" dirty="0"/>
              <a:t>filter(</a:t>
            </a:r>
            <a:r>
              <a:rPr lang="en-US" altLang="zh-CN" dirty="0" err="1"/>
              <a:t>functon</a:t>
            </a:r>
            <a:r>
              <a:rPr lang="en-US" altLang="zh-CN" dirty="0"/>
              <a:t>, list)</a:t>
            </a:r>
            <a:r>
              <a:rPr lang="zh-CN" altLang="en-US" dirty="0"/>
              <a:t>可以返回</a:t>
            </a:r>
            <a:r>
              <a:rPr lang="en-US" altLang="zh-CN" dirty="0"/>
              <a:t>list</a:t>
            </a:r>
            <a:r>
              <a:rPr lang="zh-CN" altLang="en-US" dirty="0" smtClean="0"/>
              <a:t>中</a:t>
            </a:r>
            <a:r>
              <a:rPr lang="en-US" altLang="zh-CN" dirty="0" smtClean="0"/>
              <a:t>function</a:t>
            </a:r>
            <a:r>
              <a:rPr lang="zh-CN" altLang="en-US" dirty="0" smtClean="0"/>
              <a:t>处理返回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的</a:t>
            </a:r>
            <a:r>
              <a:rPr lang="zh-CN" altLang="en-US" dirty="0"/>
              <a:t>元素</a:t>
            </a:r>
            <a:r>
              <a:rPr lang="en-US" altLang="zh-CN" dirty="0" smtClean="0"/>
              <a:t>list</a:t>
            </a:r>
          </a:p>
          <a:p>
            <a:pPr lvl="1"/>
            <a:r>
              <a:rPr lang="en-US" altLang="zh-CN" dirty="0"/>
              <a:t>map(function, list)</a:t>
            </a:r>
            <a:r>
              <a:rPr lang="zh-CN" altLang="en-US" dirty="0"/>
              <a:t>可以返回对</a:t>
            </a:r>
            <a:r>
              <a:rPr lang="en-US" altLang="zh-CN" dirty="0"/>
              <a:t>list</a:t>
            </a:r>
            <a:r>
              <a:rPr lang="zh-CN" altLang="en-US" dirty="0"/>
              <a:t>每个元素都</a:t>
            </a:r>
            <a:r>
              <a:rPr lang="en-US" altLang="zh-CN" dirty="0"/>
              <a:t>function</a:t>
            </a:r>
            <a:r>
              <a:rPr lang="zh-CN" altLang="en-US" dirty="0"/>
              <a:t>处理后的结果</a:t>
            </a:r>
            <a:r>
              <a:rPr lang="en-US" altLang="zh-CN" dirty="0" smtClean="0"/>
              <a:t>list</a:t>
            </a:r>
          </a:p>
          <a:p>
            <a:pPr lvl="1"/>
            <a:r>
              <a:rPr lang="en-US" altLang="zh-CN" dirty="0"/>
              <a:t>reduce(function, list, </a:t>
            </a:r>
            <a:r>
              <a:rPr lang="en-US" altLang="zh-CN" dirty="0" err="1"/>
              <a:t>initialval-iflistnull</a:t>
            </a:r>
            <a:r>
              <a:rPr lang="en-US" altLang="zh-CN" dirty="0"/>
              <a:t>) </a:t>
            </a:r>
            <a:r>
              <a:rPr lang="zh-CN" altLang="en-US" dirty="0"/>
              <a:t>先</a:t>
            </a:r>
            <a:r>
              <a:rPr lang="zh-CN" altLang="en-US" dirty="0" smtClean="0"/>
              <a:t>用</a:t>
            </a:r>
            <a:r>
              <a:rPr lang="en-US" altLang="zh-CN" dirty="0"/>
              <a:t>function</a:t>
            </a:r>
            <a:r>
              <a:rPr lang="zh-CN" altLang="en-US" dirty="0"/>
              <a:t>处理</a:t>
            </a:r>
            <a:r>
              <a:rPr lang="en-US" altLang="zh-CN" dirty="0"/>
              <a:t>list</a:t>
            </a:r>
            <a:r>
              <a:rPr lang="zh-CN" altLang="en-US" dirty="0"/>
              <a:t>前两个元素，将结果和</a:t>
            </a:r>
            <a:r>
              <a:rPr lang="en-US" altLang="zh-CN" dirty="0"/>
              <a:t>list</a:t>
            </a:r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个元素用</a:t>
            </a:r>
            <a:r>
              <a:rPr lang="en-US" altLang="zh-CN" dirty="0"/>
              <a:t>function</a:t>
            </a:r>
            <a:r>
              <a:rPr lang="zh-CN" altLang="en-US" dirty="0"/>
              <a:t>处理，直至处理完</a:t>
            </a:r>
            <a:r>
              <a:rPr lang="en-US" altLang="zh-CN" dirty="0"/>
              <a:t>list</a:t>
            </a:r>
            <a:r>
              <a:rPr lang="zh-CN" altLang="en-US" dirty="0"/>
              <a:t>返回最终结果</a:t>
            </a:r>
            <a:r>
              <a:rPr lang="zh-CN" altLang="en-US" dirty="0" smtClean="0"/>
              <a:t>。</a:t>
            </a:r>
            <a:r>
              <a:rPr lang="en-US" altLang="zh-CN" dirty="0" smtClean="0"/>
              <a:t>1</a:t>
            </a:r>
            <a:r>
              <a:rPr lang="zh-CN" altLang="en-US" dirty="0" smtClean="0"/>
              <a:t>元素返回该元素，无元素返回</a:t>
            </a:r>
            <a:r>
              <a:rPr lang="en-US" altLang="zh-CN" dirty="0" err="1"/>
              <a:t>initialval-iflistnull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912250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定义类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110446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基本格式：</a:t>
            </a:r>
            <a:r>
              <a:rPr lang="en-US" altLang="zh-CN" dirty="0" smtClean="0"/>
              <a:t>class </a:t>
            </a:r>
            <a:r>
              <a:rPr lang="en-US" altLang="zh-CN" dirty="0" err="1" smtClean="0"/>
              <a:t>className:content</a:t>
            </a:r>
            <a:endParaRPr lang="en-US" altLang="zh-CN" dirty="0" smtClean="0"/>
          </a:p>
          <a:p>
            <a:pPr lvl="1"/>
            <a:r>
              <a:rPr lang="zh-CN" altLang="en-US" dirty="0"/>
              <a:t>属性定义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类</a:t>
            </a:r>
            <a:r>
              <a:rPr lang="zh-CN" altLang="en-US" dirty="0"/>
              <a:t>的</a:t>
            </a:r>
            <a:r>
              <a:rPr lang="zh-CN" altLang="en-US" dirty="0" smtClean="0"/>
              <a:t>局部变量会被当作静态属性。所有的实例只会获得这种属性的引用，不会新建。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</a:t>
            </a:r>
            <a:r>
              <a:rPr lang="zh-CN" altLang="en-US" dirty="0" smtClean="0"/>
              <a:t>可以</a:t>
            </a:r>
            <a:r>
              <a:rPr lang="en-US" altLang="zh-CN" dirty="0" err="1" smtClean="0"/>
              <a:t>className.attri</a:t>
            </a:r>
            <a:r>
              <a:rPr lang="zh-CN" altLang="en-US" dirty="0" smtClean="0"/>
              <a:t>方式访问局部变量。但</a:t>
            </a:r>
            <a:r>
              <a:rPr lang="en-US" altLang="zh-CN" dirty="0" err="1" smtClean="0"/>
              <a:t>self.att</a:t>
            </a:r>
            <a:r>
              <a:rPr lang="zh-CN" altLang="en-US" dirty="0" smtClean="0"/>
              <a:t>方式定义的属性访问不到。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在方法中用</a:t>
            </a:r>
            <a:r>
              <a:rPr lang="en-US" altLang="zh-CN" dirty="0" smtClean="0"/>
              <a:t>self</a:t>
            </a:r>
            <a:r>
              <a:rPr lang="zh-CN" altLang="en-US" dirty="0" smtClean="0"/>
              <a:t>来定义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</a:t>
            </a:r>
            <a:r>
              <a:rPr lang="en-US" altLang="zh-CN" dirty="0" smtClean="0"/>
              <a:t>self.name=‘</a:t>
            </a:r>
            <a:r>
              <a:rPr lang="en-US" altLang="zh-CN" dirty="0" err="1" smtClean="0"/>
              <a:t>xiaoming</a:t>
            </a:r>
            <a:r>
              <a:rPr lang="en-US" altLang="zh-CN" dirty="0" smtClean="0"/>
              <a:t>’</a:t>
            </a:r>
            <a:r>
              <a:rPr lang="zh-CN" altLang="en-US" dirty="0" smtClean="0"/>
              <a:t> 。静态方法中定义的是静态属性，实例方法中定义的是实例</a:t>
            </a:r>
            <a:r>
              <a:rPr lang="zh-CN" altLang="en-US" dirty="0"/>
              <a:t>属性。所有的实例都会新建自己的这种属性的内存空间，互补影响。</a:t>
            </a:r>
            <a:endParaRPr lang="en-US" altLang="zh-CN" dirty="0"/>
          </a:p>
          <a:p>
            <a:pPr lvl="2"/>
            <a:r>
              <a:rPr lang="zh-CN" altLang="en-US" dirty="0" smtClean="0"/>
              <a:t>实例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newAttri</a:t>
            </a:r>
            <a:r>
              <a:rPr lang="zh-CN" altLang="en-US" dirty="0"/>
              <a:t> </a:t>
            </a:r>
            <a:r>
              <a:rPr lang="en-US" altLang="zh-CN" dirty="0" smtClean="0"/>
              <a:t>= </a:t>
            </a:r>
            <a:r>
              <a:rPr lang="en-US" altLang="zh-CN" dirty="0" err="1" smtClean="0"/>
              <a:t>val</a:t>
            </a:r>
            <a:r>
              <a:rPr lang="zh-CN" altLang="en-US" dirty="0" smtClean="0"/>
              <a:t>可以给实例新增一个</a:t>
            </a:r>
            <a:r>
              <a:rPr lang="en-US" altLang="zh-CN" dirty="0" err="1" smtClean="0"/>
              <a:t>newAttri</a:t>
            </a:r>
            <a:r>
              <a:rPr lang="zh-CN" altLang="en-US" dirty="0" smtClean="0"/>
              <a:t>属性，值为</a:t>
            </a:r>
            <a:r>
              <a:rPr lang="en-US" altLang="zh-CN" dirty="0" err="1" smtClean="0"/>
              <a:t>val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className.newAttri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val</a:t>
            </a:r>
            <a:r>
              <a:rPr lang="zh-CN" altLang="en-US" dirty="0" smtClean="0"/>
              <a:t>可以给类新增一个</a:t>
            </a:r>
            <a:r>
              <a:rPr lang="en-US" altLang="zh-CN" dirty="0" err="1" smtClean="0"/>
              <a:t>newAttri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方法定义：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实例方法：</a:t>
            </a:r>
            <a:r>
              <a:rPr lang="en-US" altLang="zh-CN" dirty="0" err="1" smtClean="0"/>
              <a:t>def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methodName</a:t>
            </a:r>
            <a:r>
              <a:rPr lang="en-US" altLang="zh-CN" dirty="0" smtClean="0"/>
              <a:t>(self, …) :content  </a:t>
            </a:r>
            <a:r>
              <a:rPr lang="zh-CN" altLang="en-US" dirty="0" smtClean="0"/>
              <a:t>。且</a:t>
            </a:r>
            <a:r>
              <a:rPr lang="zh-CN" altLang="en-US" dirty="0"/>
              <a:t>参数至少有</a:t>
            </a:r>
            <a:r>
              <a:rPr lang="en-US" altLang="zh-CN" dirty="0" smtClean="0"/>
              <a:t>self</a:t>
            </a:r>
          </a:p>
          <a:p>
            <a:pPr lvl="2"/>
            <a:r>
              <a:rPr lang="zh-CN" altLang="en-US" dirty="0" smtClean="0"/>
              <a:t>静态方法：</a:t>
            </a:r>
            <a:r>
              <a:rPr lang="en-US" altLang="zh-CN" dirty="0"/>
              <a:t> @</a:t>
            </a:r>
            <a:r>
              <a:rPr lang="en-US" altLang="zh-CN" dirty="0" err="1" smtClean="0"/>
              <a:t>staticmethod</a:t>
            </a:r>
            <a:r>
              <a:rPr lang="zh-CN" altLang="en-US" dirty="0" smtClean="0"/>
              <a:t>或者</a:t>
            </a:r>
            <a:r>
              <a:rPr lang="en-US" altLang="zh-CN" dirty="0"/>
              <a:t>@</a:t>
            </a:r>
            <a:r>
              <a:rPr lang="en-US" altLang="zh-CN" dirty="0" err="1"/>
              <a:t>classmethod</a:t>
            </a:r>
            <a:r>
              <a:rPr lang="zh-CN" altLang="en-US" dirty="0" smtClean="0"/>
              <a:t>加到一个方法上，该方法无</a:t>
            </a:r>
            <a:r>
              <a:rPr lang="en-US" altLang="zh-CN" dirty="0" smtClean="0"/>
              <a:t>self</a:t>
            </a:r>
            <a:r>
              <a:rPr lang="zh-CN" altLang="en-US" dirty="0" smtClean="0"/>
              <a:t>参数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访问其他方法和属性：</a:t>
            </a:r>
            <a:r>
              <a:rPr lang="en-US" altLang="zh-CN" dirty="0" err="1" smtClean="0"/>
              <a:t>self.methodName</a:t>
            </a:r>
            <a:r>
              <a:rPr lang="en-US" altLang="zh-CN" dirty="0" smtClean="0"/>
              <a:t> (…) </a:t>
            </a:r>
            <a:r>
              <a:rPr lang="en-US" altLang="zh-CN" dirty="0" err="1" smtClean="0"/>
              <a:t>self.attrName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构造方法：</a:t>
            </a:r>
            <a:r>
              <a:rPr lang="en-US" altLang="zh-CN" dirty="0" smtClean="0"/>
              <a:t>__</a:t>
            </a:r>
            <a:r>
              <a:rPr lang="en-US" altLang="zh-CN" dirty="0" err="1" smtClean="0"/>
              <a:t>init</a:t>
            </a:r>
            <a:r>
              <a:rPr lang="en-US" altLang="zh-CN" dirty="0" smtClean="0"/>
              <a:t>__(self, …)</a:t>
            </a:r>
          </a:p>
          <a:p>
            <a:pPr lvl="1"/>
            <a:r>
              <a:rPr lang="zh-CN" altLang="en-US" dirty="0" smtClean="0"/>
              <a:t>字符串输出</a:t>
            </a:r>
            <a:r>
              <a:rPr lang="en-US" altLang="zh-CN" dirty="0" smtClean="0"/>
              <a:t>:</a:t>
            </a:r>
            <a:r>
              <a:rPr lang="zh-CN" altLang="en-US" dirty="0"/>
              <a:t>定义</a:t>
            </a:r>
            <a:r>
              <a:rPr lang="en-US" altLang="zh-CN" dirty="0"/>
              <a:t>__</a:t>
            </a:r>
            <a:r>
              <a:rPr lang="en-US" altLang="zh-CN" dirty="0" err="1"/>
              <a:t>repr</a:t>
            </a:r>
            <a:r>
              <a:rPr lang="en-US" altLang="zh-CN" dirty="0"/>
              <a:t>__()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不允许有非静态方法也非实例方法的函数 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913078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类的实例化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格式：直接 </a:t>
            </a:r>
            <a:r>
              <a:rPr lang="en-US" altLang="zh-CN" dirty="0" err="1" smtClean="0"/>
              <a:t>className</a:t>
            </a:r>
            <a:r>
              <a:rPr lang="en-US" altLang="zh-CN" dirty="0" smtClean="0"/>
              <a:t>(…)  </a:t>
            </a:r>
          </a:p>
          <a:p>
            <a:pPr lvl="1"/>
            <a:r>
              <a:rPr lang="zh-CN" altLang="en-US" dirty="0"/>
              <a:t>调用的方法：</a:t>
            </a:r>
            <a:r>
              <a:rPr lang="en-US" altLang="zh-CN" dirty="0"/>
              <a:t>__</a:t>
            </a:r>
            <a:r>
              <a:rPr lang="en-US" altLang="zh-CN" dirty="0" err="1"/>
              <a:t>init</a:t>
            </a:r>
            <a:r>
              <a:rPr lang="en-US" altLang="zh-CN" dirty="0"/>
              <a:t>__()</a:t>
            </a:r>
            <a:endParaRPr lang="en-US" altLang="zh-CN" dirty="0" smtClean="0"/>
          </a:p>
          <a:p>
            <a:r>
              <a:rPr lang="zh-CN" altLang="en-US" dirty="0" smtClean="0"/>
              <a:t>实例直接访问属性：实例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attri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一种格式。不像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还有</a:t>
            </a:r>
            <a:r>
              <a:rPr lang="en-US" altLang="zh-CN" dirty="0" smtClean="0"/>
              <a:t>: </a:t>
            </a:r>
            <a:r>
              <a:rPr lang="zh-CN" altLang="en-US" dirty="0" smtClean="0"/>
              <a:t>实例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attri</a:t>
            </a:r>
            <a:r>
              <a:rPr lang="en-US" altLang="zh-CN" dirty="0" smtClean="0"/>
              <a:t>] </a:t>
            </a:r>
            <a:r>
              <a:rPr lang="zh-CN" altLang="en-US" dirty="0" smtClean="0"/>
              <a:t>这种动态格式。</a:t>
            </a:r>
            <a:endParaRPr lang="en-US" altLang="zh-CN" dirty="0" smtClean="0"/>
          </a:p>
          <a:p>
            <a:r>
              <a:rPr lang="zh-CN" altLang="en-US" dirty="0" smtClean="0"/>
              <a:t>实例访问方法：类似访问属性只能</a:t>
            </a:r>
            <a:r>
              <a:rPr lang="en-US" altLang="zh-CN" dirty="0" smtClean="0"/>
              <a:t>: </a:t>
            </a:r>
            <a:r>
              <a:rPr lang="zh-CN" altLang="en-US" dirty="0" smtClean="0"/>
              <a:t>实例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attri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019101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封装、</a:t>
            </a:r>
            <a:r>
              <a:rPr lang="zh-CN" altLang="en-US" dirty="0" smtClean="0"/>
              <a:t>继承、多态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封装： </a:t>
            </a:r>
            <a:r>
              <a:rPr lang="zh-CN" altLang="en-US" dirty="0" smtClean="0"/>
              <a:t>方法、属性以</a:t>
            </a:r>
            <a:r>
              <a:rPr lang="en-US" altLang="zh-CN" dirty="0" smtClean="0"/>
              <a:t>__</a:t>
            </a:r>
            <a:r>
              <a:rPr lang="zh-CN" altLang="en-US" dirty="0" smtClean="0"/>
              <a:t>开头即被私有化的，其他地方不能访问，包括子类，其他都</a:t>
            </a:r>
            <a:r>
              <a:rPr lang="en-US" altLang="zh-CN" dirty="0" smtClean="0"/>
              <a:t>				</a:t>
            </a:r>
            <a:r>
              <a:rPr lang="zh-CN" altLang="en-US" dirty="0" smtClean="0"/>
              <a:t>可以访问。</a:t>
            </a:r>
            <a:endParaRPr lang="en-US" altLang="zh-CN" dirty="0" smtClean="0"/>
          </a:p>
          <a:p>
            <a:r>
              <a:rPr lang="zh-CN" altLang="en-US" dirty="0" smtClean="0"/>
              <a:t>继承</a:t>
            </a:r>
            <a:r>
              <a:rPr lang="zh-CN" altLang="en-US" dirty="0"/>
              <a:t>：需要显式从</a:t>
            </a:r>
            <a:r>
              <a:rPr lang="en-US" altLang="zh-CN" dirty="0"/>
              <a:t>object</a:t>
            </a:r>
            <a:r>
              <a:rPr lang="zh-CN" altLang="en-US" dirty="0"/>
              <a:t>继承：</a:t>
            </a:r>
            <a:r>
              <a:rPr lang="en-US" altLang="zh-CN" dirty="0"/>
              <a:t>class A(object):</a:t>
            </a:r>
            <a:r>
              <a:rPr lang="en-US" altLang="zh-CN" dirty="0" smtClean="0"/>
              <a:t>pass</a:t>
            </a:r>
          </a:p>
          <a:p>
            <a:pPr lvl="1"/>
            <a:r>
              <a:rPr lang="zh-CN" altLang="en-US" dirty="0"/>
              <a:t>基类属性和方法的访问：用</a:t>
            </a:r>
            <a:r>
              <a:rPr lang="en-US" altLang="zh-CN" dirty="0"/>
              <a:t>self.</a:t>
            </a:r>
            <a:r>
              <a:rPr lang="zh-CN" altLang="en-US" dirty="0"/>
              <a:t>来访问到基类定义在类空间</a:t>
            </a:r>
            <a:r>
              <a:rPr lang="zh-CN" altLang="en-US" dirty="0" smtClean="0"/>
              <a:t>的非</a:t>
            </a:r>
            <a:r>
              <a:rPr lang="en-US" altLang="zh-CN" dirty="0" smtClean="0"/>
              <a:t>__</a:t>
            </a:r>
            <a:r>
              <a:rPr lang="zh-CN" altLang="en-US" dirty="0" smtClean="0"/>
              <a:t>开头的名称</a:t>
            </a:r>
            <a:endParaRPr lang="en-US" altLang="zh-CN" dirty="0" smtClean="0"/>
          </a:p>
          <a:p>
            <a:r>
              <a:rPr lang="zh-CN" altLang="en-US" dirty="0" smtClean="0"/>
              <a:t>覆盖：同名方法里需要</a:t>
            </a:r>
            <a:r>
              <a:rPr lang="zh-CN" altLang="en-US" dirty="0"/>
              <a:t>访问父类同名方法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静态方法：</a:t>
            </a:r>
            <a:r>
              <a:rPr lang="en-US" altLang="zh-CN" dirty="0" err="1" smtClean="0"/>
              <a:t>BaseClassName.methodName</a:t>
            </a:r>
            <a:r>
              <a:rPr lang="en-US" altLang="zh-CN" dirty="0" smtClean="0"/>
              <a:t>()</a:t>
            </a:r>
          </a:p>
          <a:p>
            <a:pPr lvl="1"/>
            <a:r>
              <a:rPr lang="zh-CN" altLang="en-US" dirty="0" smtClean="0"/>
              <a:t>实例方法：</a:t>
            </a:r>
            <a:r>
              <a:rPr lang="en-US" altLang="zh-CN" dirty="0" err="1" smtClean="0"/>
              <a:t>BaseClassName</a:t>
            </a:r>
            <a:r>
              <a:rPr lang="en-US" altLang="zh-CN" dirty="0" smtClean="0"/>
              <a:t>().</a:t>
            </a:r>
            <a:r>
              <a:rPr lang="en-US" altLang="zh-CN" dirty="0" err="1" smtClean="0"/>
              <a:t>methodName</a:t>
            </a:r>
            <a:r>
              <a:rPr lang="en-US" altLang="zh-CN" dirty="0" smtClean="0"/>
              <a:t>()</a:t>
            </a:r>
          </a:p>
          <a:p>
            <a:r>
              <a:rPr lang="zh-CN" altLang="en-US" dirty="0" smtClean="0"/>
              <a:t>多态：继承和覆盖保证了多态：同一个方法，可以选择不同的实现。</a:t>
            </a:r>
            <a:r>
              <a:rPr lang="zh-CN" altLang="en-US" dirty="0"/>
              <a:t>既可以使用</a:t>
            </a:r>
            <a:r>
              <a:rPr lang="zh-CN" altLang="en-US" dirty="0" smtClean="0"/>
              <a:t>自</a:t>
            </a:r>
            <a:r>
              <a:rPr lang="en-US" altLang="zh-CN" dirty="0" smtClean="0"/>
              <a:t>				</a:t>
            </a:r>
            <a:r>
              <a:rPr lang="zh-CN" altLang="en-US" dirty="0" smtClean="0"/>
              <a:t>己</a:t>
            </a:r>
            <a:r>
              <a:rPr lang="zh-CN" altLang="en-US" dirty="0"/>
              <a:t>重写的同父类名</a:t>
            </a:r>
            <a:r>
              <a:rPr lang="zh-CN" altLang="en-US" dirty="0" smtClean="0"/>
              <a:t>方法来实现，</a:t>
            </a:r>
            <a:r>
              <a:rPr lang="zh-CN" altLang="en-US" dirty="0"/>
              <a:t>也</a:t>
            </a:r>
            <a:r>
              <a:rPr lang="zh-CN" altLang="en-US" dirty="0" smtClean="0"/>
              <a:t>可以直接使用父</a:t>
            </a:r>
            <a:r>
              <a:rPr lang="zh-CN" altLang="en-US" dirty="0"/>
              <a:t>类的</a:t>
            </a:r>
            <a:r>
              <a:rPr lang="zh-CN" altLang="en-US" dirty="0" smtClean="0"/>
              <a:t>方法实现。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97237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空类的作用：</a:t>
            </a:r>
            <a:r>
              <a:rPr lang="en-US" altLang="zh-CN" dirty="0"/>
              <a:t>class A():pass </a:t>
            </a:r>
            <a:r>
              <a:rPr lang="zh-CN" altLang="en-US" dirty="0"/>
              <a:t>可以绑定数据结构：。比如 </a:t>
            </a:r>
            <a:r>
              <a:rPr lang="en-US" altLang="zh-CN" dirty="0"/>
              <a:t>a = A() </a:t>
            </a:r>
            <a:r>
              <a:rPr lang="en-US" altLang="zh-CN" dirty="0" err="1"/>
              <a:t>a.data</a:t>
            </a:r>
            <a:r>
              <a:rPr lang="en-US" altLang="zh-CN" dirty="0"/>
              <a:t> = ‘</a:t>
            </a:r>
            <a:r>
              <a:rPr lang="en-US" altLang="zh-CN" dirty="0" err="1"/>
              <a:t>abc</a:t>
            </a:r>
            <a:r>
              <a:rPr lang="en-US" altLang="zh-CN" dirty="0"/>
              <a:t>’ 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			</a:t>
            </a:r>
            <a:r>
              <a:rPr lang="zh-CN" altLang="en-US" dirty="0"/>
              <a:t>因为实例可以新增属性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zh-CN" altLang="en-US" dirty="0" smtClean="0"/>
              <a:t>相关函数：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isinstance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, type) </a:t>
            </a:r>
            <a:r>
              <a:rPr lang="zh-CN" altLang="en-US" dirty="0" smtClean="0"/>
              <a:t>类型判断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issubclass</a:t>
            </a:r>
            <a:r>
              <a:rPr lang="en-US" altLang="zh-CN" dirty="0" smtClean="0"/>
              <a:t>(subclass, superclass)</a:t>
            </a:r>
            <a:r>
              <a:rPr lang="zh-CN" altLang="en-US" dirty="0" smtClean="0"/>
              <a:t>是则为</a:t>
            </a:r>
            <a:r>
              <a:rPr lang="en-US" altLang="zh-CN" dirty="0" smtClean="0"/>
              <a:t>true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		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798693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生成器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生成器型</a:t>
            </a:r>
            <a:r>
              <a:rPr lang="zh-CN" altLang="en-US" dirty="0" smtClean="0"/>
              <a:t>列表：定义：</a:t>
            </a:r>
            <a:r>
              <a:rPr lang="en-US" altLang="zh-CN" dirty="0"/>
              <a:t>gen = (</a:t>
            </a:r>
            <a:r>
              <a:rPr lang="en-US" altLang="zh-CN" dirty="0" err="1"/>
              <a:t>i</a:t>
            </a:r>
            <a:r>
              <a:rPr lang="en-US" altLang="zh-CN" dirty="0"/>
              <a:t> * </a:t>
            </a:r>
            <a:r>
              <a:rPr lang="en-US" altLang="zh-CN" dirty="0" err="1"/>
              <a:t>i</a:t>
            </a:r>
            <a:r>
              <a:rPr lang="en-US" altLang="zh-CN" dirty="0"/>
              <a:t> for </a:t>
            </a:r>
            <a:r>
              <a:rPr lang="en-US" altLang="zh-CN" dirty="0" err="1"/>
              <a:t>i</a:t>
            </a:r>
            <a:r>
              <a:rPr lang="en-US" altLang="zh-CN" dirty="0"/>
              <a:t> in range(1,100,1</a:t>
            </a:r>
            <a:r>
              <a:rPr lang="en-US" altLang="zh-CN" dirty="0" smtClean="0"/>
              <a:t>)) </a:t>
            </a:r>
            <a:r>
              <a:rPr lang="zh-CN" altLang="en-US" dirty="0" smtClean="0"/>
              <a:t>则</a:t>
            </a:r>
            <a:r>
              <a:rPr lang="en-US" altLang="zh-CN" dirty="0" smtClean="0"/>
              <a:t>gen</a:t>
            </a:r>
            <a:r>
              <a:rPr lang="zh-CN" altLang="en-US" dirty="0" smtClean="0"/>
              <a:t>是一个生成器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定义时，没有生成列表元素在内存中。迭代生成器时，每次迭代计算出下一个列表元素。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生成器是用来迭代的，且只能迭代一次。迭代完不会再产生元素。可以减少内存开销。</a:t>
            </a:r>
            <a:endParaRPr lang="en-US" altLang="zh-CN" dirty="0" smtClean="0"/>
          </a:p>
          <a:p>
            <a:r>
              <a:rPr lang="zh-CN" altLang="en-US" dirty="0" smtClean="0"/>
              <a:t>函数里有</a:t>
            </a:r>
            <a:r>
              <a:rPr lang="en-US" altLang="zh-CN" dirty="0" err="1" smtClean="0"/>
              <a:t>yeild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: </a:t>
            </a:r>
            <a:r>
              <a:rPr lang="zh-CN" altLang="en-US" dirty="0" smtClean="0"/>
              <a:t>调用函数返回</a:t>
            </a:r>
            <a:r>
              <a:rPr lang="zh-CN" altLang="en-US" dirty="0"/>
              <a:t>一个生成器</a:t>
            </a:r>
            <a:r>
              <a:rPr lang="zh-CN" altLang="en-US" dirty="0" smtClean="0"/>
              <a:t>对象。函数本身未执行。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迭代生成器：第一次迭代，执行函数到遇到</a:t>
            </a:r>
            <a:r>
              <a:rPr lang="en-US" altLang="zh-CN" dirty="0" smtClean="0"/>
              <a:t>yield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,</a:t>
            </a:r>
            <a:r>
              <a:rPr lang="zh-CN" altLang="en-US" dirty="0" smtClean="0"/>
              <a:t>将</a:t>
            </a:r>
            <a:r>
              <a:rPr lang="en-US" altLang="zh-CN" dirty="0" smtClean="0"/>
              <a:t>yield</a:t>
            </a:r>
            <a:r>
              <a:rPr lang="zh-CN" altLang="en-US" dirty="0" smtClean="0"/>
              <a:t>后的表达式的值返回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				</a:t>
            </a:r>
            <a:r>
              <a:rPr lang="zh-CN" altLang="en-US" dirty="0" smtClean="0"/>
              <a:t>没遇到则退出迭代器。第二次迭代，继续</a:t>
            </a:r>
            <a:r>
              <a:rPr lang="en-US" altLang="zh-CN" dirty="0" smtClean="0"/>
              <a:t>yield</a:t>
            </a:r>
            <a:r>
              <a:rPr lang="zh-CN" altLang="en-US" dirty="0" smtClean="0"/>
              <a:t>语句的下一条语句，直至</a:t>
            </a:r>
            <a:r>
              <a:rPr lang="en-US" altLang="zh-CN" dirty="0" smtClean="0"/>
              <a:t>					</a:t>
            </a:r>
            <a:r>
              <a:rPr lang="zh-CN" altLang="en-US" dirty="0" smtClean="0"/>
              <a:t>再遇到</a:t>
            </a:r>
            <a:r>
              <a:rPr lang="en-US" altLang="zh-CN" dirty="0" smtClean="0"/>
              <a:t>yield</a:t>
            </a:r>
            <a:r>
              <a:rPr lang="zh-CN" altLang="en-US" dirty="0" smtClean="0"/>
              <a:t>语句，计算</a:t>
            </a:r>
            <a:r>
              <a:rPr lang="en-US" altLang="zh-CN" dirty="0" smtClean="0"/>
              <a:t>yield</a:t>
            </a:r>
            <a:r>
              <a:rPr lang="zh-CN" altLang="en-US" dirty="0" smtClean="0"/>
              <a:t>后的表达式的值返回。</a:t>
            </a:r>
            <a:r>
              <a:rPr lang="en-US" altLang="zh-CN" dirty="0" smtClean="0"/>
              <a:t>….</a:t>
            </a:r>
            <a:r>
              <a:rPr lang="zh-CN" altLang="en-US" dirty="0" smtClean="0"/>
              <a:t>直至函数执行完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</a:t>
            </a:r>
            <a:r>
              <a:rPr lang="en-US" altLang="zh-CN" dirty="0"/>
              <a:t>next</a:t>
            </a:r>
            <a:r>
              <a:rPr lang="zh-CN" altLang="en-US" dirty="0"/>
              <a:t>或用</a:t>
            </a:r>
            <a:r>
              <a:rPr lang="en-US" altLang="zh-CN" dirty="0"/>
              <a:t>for in </a:t>
            </a:r>
            <a:r>
              <a:rPr lang="zh-CN" altLang="en-US" dirty="0"/>
              <a:t>才能让迭代器对象运行</a:t>
            </a:r>
            <a:r>
              <a:rPr lang="en-US" altLang="zh-CN" dirty="0"/>
              <a:t>-</a:t>
            </a:r>
            <a:r>
              <a:rPr lang="zh-CN" altLang="en-US" dirty="0"/>
              <a:t>取值退出</a:t>
            </a:r>
            <a:r>
              <a:rPr lang="en-US" altLang="zh-CN" dirty="0"/>
              <a:t>-</a:t>
            </a:r>
            <a:r>
              <a:rPr lang="zh-CN" altLang="en-US" dirty="0"/>
              <a:t>再</a:t>
            </a:r>
            <a:r>
              <a:rPr lang="zh-CN" altLang="en-US" dirty="0" smtClean="0"/>
              <a:t>运行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2082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是怎么解决这些问题的？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解释器的原因部分和语言设计的原因部分</a:t>
            </a:r>
          </a:p>
        </p:txBody>
      </p:sp>
    </p:spTree>
    <p:extLst>
      <p:ext uri="{BB962C8B-B14F-4D97-AF65-F5344CB8AC3E}">
        <p14:creationId xmlns:p14="http://schemas.microsoft.com/office/powerpoint/2010/main" val="26082357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闭包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一个闭包是一个包含</a:t>
            </a:r>
            <a:r>
              <a:rPr lang="zh-CN" altLang="en-US" dirty="0"/>
              <a:t>独立的</a:t>
            </a:r>
            <a:r>
              <a:rPr lang="zh-CN" altLang="en-US" dirty="0" smtClean="0"/>
              <a:t>变量、函数的实体、实例。闭包之间不共享数据。</a:t>
            </a:r>
            <a:endParaRPr lang="en-US" altLang="zh-CN" dirty="0" smtClean="0"/>
          </a:p>
          <a:p>
            <a:r>
              <a:rPr lang="zh-CN" altLang="en-US" dirty="0" smtClean="0"/>
              <a:t>闭包的声明：</a:t>
            </a:r>
            <a:r>
              <a:rPr lang="en-US" altLang="zh-CN" dirty="0" smtClean="0"/>
              <a:t>{</a:t>
            </a:r>
            <a:r>
              <a:rPr lang="en-US" altLang="zh-CN" dirty="0" err="1" smtClean="0"/>
              <a:t>key:value</a:t>
            </a:r>
            <a:r>
              <a:rPr lang="en-US" altLang="zh-CN" dirty="0" smtClean="0"/>
              <a:t>,,,}//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中</a:t>
            </a:r>
            <a:r>
              <a:rPr lang="en-US" altLang="zh-CN" dirty="0" smtClean="0"/>
              <a:t>map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obj</a:t>
            </a:r>
            <a:r>
              <a:rPr lang="zh-CN" altLang="en-US" dirty="0" smtClean="0"/>
              <a:t>实例看作是快速的函数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闭包的性质：其中值为函数的函数可以访问到其他键值对。如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中</a:t>
            </a:r>
            <a:r>
              <a:rPr lang="en-US" altLang="zh-CN" dirty="0" smtClean="0"/>
              <a:t>,{}</a:t>
            </a:r>
            <a:r>
              <a:rPr lang="zh-CN" altLang="en-US" dirty="0" smtClean="0"/>
              <a:t>中的函数中可以用</a:t>
            </a:r>
            <a:r>
              <a:rPr lang="en-US" altLang="zh-CN" dirty="0" smtClean="0"/>
              <a:t>this</a:t>
            </a:r>
          </a:p>
          <a:p>
            <a:r>
              <a:rPr lang="zh-CN" altLang="en-US" dirty="0" smtClean="0"/>
              <a:t>内存空间中创建一个闭包：如内存空间中创建一个实体实例一样。</a:t>
            </a:r>
            <a:endParaRPr lang="en-US" altLang="zh-CN" dirty="0"/>
          </a:p>
          <a:p>
            <a:r>
              <a:rPr lang="zh-CN" altLang="en-US" dirty="0" smtClean="0"/>
              <a:t>产生一个闭包：创建一个实例，调用一个返回自定义函数的函数。</a:t>
            </a:r>
            <a:endParaRPr lang="en-US" altLang="zh-CN" dirty="0" smtClean="0"/>
          </a:p>
          <a:p>
            <a:r>
              <a:rPr lang="zh-CN" altLang="en-US" dirty="0" smtClean="0"/>
              <a:t>定义闭包的方便性：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直接定义一个实例，且后面可加属性。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需要先定义方法</a:t>
            </a:r>
            <a:r>
              <a:rPr lang="en-US" altLang="zh-CN" dirty="0" smtClean="0"/>
              <a:t>-</a:t>
            </a:r>
            <a:r>
              <a:rPr lang="zh-CN" altLang="en-US" dirty="0" smtClean="0"/>
              <a:t>该方法才能访问到新属性，实例创建后可以新加属性。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实例不能新加属性。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67877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注解</a:t>
            </a:r>
            <a:r>
              <a:rPr lang="en-US" altLang="zh-CN" dirty="0" smtClean="0"/>
              <a:t>(</a:t>
            </a:r>
            <a:r>
              <a:rPr lang="zh-CN" altLang="en-US" dirty="0" smtClean="0"/>
              <a:t>一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：无参注解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注解的效果：让被注解函数名称指向注解函数的返回值。</a:t>
            </a:r>
            <a:endParaRPr lang="en-US" altLang="zh-CN" dirty="0" smtClean="0"/>
          </a:p>
          <a:p>
            <a:r>
              <a:rPr lang="zh-CN" altLang="en-US" dirty="0" smtClean="0"/>
              <a:t>对一个函数注解：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functionName|className</a:t>
            </a:r>
            <a:r>
              <a:rPr lang="zh-CN" altLang="en-US" dirty="0" smtClean="0"/>
              <a:t>加在函数定义上，</a:t>
            </a:r>
            <a:r>
              <a:rPr lang="en-US" altLang="zh-CN" dirty="0" smtClean="0"/>
              <a:t>									</a:t>
            </a:r>
            <a:r>
              <a:rPr lang="en-US" altLang="zh-CN" dirty="0" err="1" smtClean="0"/>
              <a:t>functionName|className</a:t>
            </a:r>
            <a:r>
              <a:rPr lang="zh-CN" altLang="en-US" dirty="0" smtClean="0"/>
              <a:t>就是注解函数名称</a:t>
            </a:r>
            <a:endParaRPr lang="en-US" altLang="zh-CN" dirty="0" smtClean="0"/>
          </a:p>
          <a:p>
            <a:r>
              <a:rPr lang="zh-CN" altLang="en-US" dirty="0" smtClean="0"/>
              <a:t>注解函数：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已有的比如：静态方法注解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staticmethod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classmethod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自定义：有且只有一个形参，该形参会被赋值为被</a:t>
            </a:r>
            <a:r>
              <a:rPr lang="zh-CN" altLang="en-US" dirty="0"/>
              <a:t>注解</a:t>
            </a:r>
            <a:r>
              <a:rPr lang="zh-CN" altLang="en-US" dirty="0" smtClean="0"/>
              <a:t>函数</a:t>
            </a:r>
            <a:r>
              <a:rPr lang="zh-CN" altLang="en-US" dirty="0"/>
              <a:t>的</a:t>
            </a:r>
            <a:r>
              <a:rPr lang="zh-CN" altLang="en-US" dirty="0" smtClean="0"/>
              <a:t>引用</a:t>
            </a:r>
            <a:r>
              <a:rPr lang="zh-CN" altLang="en-US" dirty="0"/>
              <a:t>，返回值会赋给被</a:t>
            </a:r>
            <a:r>
              <a:rPr lang="zh-CN" altLang="en-US" dirty="0" smtClean="0"/>
              <a:t>注解</a:t>
            </a:r>
            <a:r>
              <a:rPr lang="en-US" altLang="zh-CN" dirty="0" smtClean="0"/>
              <a:t>				</a:t>
            </a:r>
            <a:r>
              <a:rPr lang="zh-CN" altLang="en-US" dirty="0" smtClean="0"/>
              <a:t>函数</a:t>
            </a:r>
            <a:r>
              <a:rPr lang="zh-CN" altLang="en-US" dirty="0"/>
              <a:t>名称</a:t>
            </a:r>
            <a:r>
              <a:rPr lang="zh-CN" altLang="en-US" dirty="0" smtClean="0"/>
              <a:t>。（可以没有返回值）</a:t>
            </a:r>
          </a:p>
          <a:p>
            <a:pPr marL="342900" lvl="1" indent="-342900"/>
            <a:r>
              <a:rPr lang="zh-CN" altLang="en-US" dirty="0" smtClean="0"/>
              <a:t>注解用于包装、代理一个函数：</a:t>
            </a:r>
            <a:endParaRPr lang="en-US" altLang="zh-CN" dirty="0" smtClean="0"/>
          </a:p>
          <a:p>
            <a:pPr marL="742950" lvl="2" indent="-342900"/>
            <a:r>
              <a:rPr lang="zh-CN" altLang="en-US" dirty="0" smtClean="0"/>
              <a:t>注解函数需要定义为闭包格式，即内部自定义一个函数，并返回这个函数。</a:t>
            </a:r>
            <a:endParaRPr lang="en-US" altLang="zh-CN" dirty="0" smtClean="0"/>
          </a:p>
          <a:p>
            <a:pPr marL="742950" lvl="2" indent="-342900"/>
            <a:r>
              <a:rPr lang="zh-CN" altLang="en-US" dirty="0" smtClean="0"/>
              <a:t>这个返回的函数就是被注解函数的代理函数</a:t>
            </a:r>
            <a:endParaRPr lang="en-US" altLang="zh-CN" dirty="0" smtClean="0"/>
          </a:p>
          <a:p>
            <a:pPr marL="342900" lvl="1" indent="-342900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291622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注解</a:t>
            </a:r>
            <a:r>
              <a:rPr lang="en-US" altLang="zh-CN" dirty="0" smtClean="0"/>
              <a:t>(</a:t>
            </a:r>
            <a:r>
              <a:rPr lang="zh-CN" altLang="en-US" dirty="0" smtClean="0"/>
              <a:t>二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：带参注解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注解的效果：让被注解函数名称指向注解函数的返回</a:t>
            </a:r>
            <a:r>
              <a:rPr lang="zh-CN" altLang="en-US" dirty="0" smtClean="0"/>
              <a:t>值的调用的返回值。</a:t>
            </a:r>
            <a:endParaRPr lang="en-US" altLang="zh-CN" dirty="0" smtClean="0"/>
          </a:p>
          <a:p>
            <a:r>
              <a:rPr lang="zh-CN" altLang="en-US" dirty="0" smtClean="0"/>
              <a:t>对一个函数注解：</a:t>
            </a:r>
            <a:r>
              <a:rPr lang="en-US" altLang="zh-CN" dirty="0"/>
              <a:t>@</a:t>
            </a:r>
            <a:r>
              <a:rPr lang="en-US" altLang="zh-CN" dirty="0" err="1" smtClean="0"/>
              <a:t>functionName</a:t>
            </a:r>
            <a:r>
              <a:rPr lang="en-US" altLang="zh-CN" dirty="0" smtClean="0"/>
              <a:t>(key1=val2,…)</a:t>
            </a:r>
            <a:r>
              <a:rPr lang="zh-CN" altLang="en-US" dirty="0" smtClean="0"/>
              <a:t>加</a:t>
            </a:r>
            <a:r>
              <a:rPr lang="zh-CN" altLang="en-US" dirty="0"/>
              <a:t>在函数定义上，</a:t>
            </a:r>
            <a:r>
              <a:rPr lang="en-US" altLang="zh-CN" dirty="0"/>
              <a:t>							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functionName</a:t>
            </a:r>
            <a:r>
              <a:rPr lang="zh-CN" altLang="en-US" dirty="0" smtClean="0"/>
              <a:t>就是</a:t>
            </a:r>
            <a:r>
              <a:rPr lang="zh-CN" altLang="en-US" dirty="0"/>
              <a:t>注解</a:t>
            </a:r>
            <a:r>
              <a:rPr lang="zh-CN" altLang="en-US" dirty="0" smtClean="0"/>
              <a:t>函数名称</a:t>
            </a:r>
            <a:endParaRPr lang="en-US" altLang="zh-CN" dirty="0" smtClean="0"/>
          </a:p>
          <a:p>
            <a:r>
              <a:rPr lang="zh-CN" altLang="en-US" dirty="0" smtClean="0"/>
              <a:t>注解函数：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框架中：如</a:t>
            </a:r>
            <a:r>
              <a:rPr lang="en-US" altLang="zh-CN" dirty="0" err="1" smtClean="0"/>
              <a:t>requestmapping</a:t>
            </a:r>
            <a:r>
              <a:rPr lang="zh-CN" altLang="en-US" dirty="0" smtClean="0"/>
              <a:t>路径匹配注解</a:t>
            </a:r>
            <a:endParaRPr lang="en-US" altLang="zh-CN" dirty="0" smtClean="0"/>
          </a:p>
          <a:p>
            <a:pPr lvl="1"/>
            <a:r>
              <a:rPr lang="zh-CN" altLang="en-US" dirty="0"/>
              <a:t>自定义</a:t>
            </a:r>
            <a:r>
              <a:rPr lang="zh-CN" altLang="en-US" dirty="0" smtClean="0"/>
              <a:t>：形参是注解需要的参数，返回值会被当作函数名称再次调用所以须是函数名称，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			</a:t>
            </a:r>
            <a:r>
              <a:rPr lang="zh-CN" altLang="en-US" dirty="0" smtClean="0"/>
              <a:t>而返回值被调用之后的返回值会被赋值给被注解函数名称。返回值函数的输</a:t>
            </a:r>
            <a:r>
              <a:rPr lang="en-US" altLang="zh-CN" dirty="0" smtClean="0"/>
              <a:t>				</a:t>
            </a:r>
            <a:r>
              <a:rPr lang="zh-CN" altLang="en-US" dirty="0" smtClean="0"/>
              <a:t>入有且只有一个形参，调用时会被赋值为被注解函数名称。</a:t>
            </a:r>
            <a:endParaRPr lang="en-US" altLang="zh-CN" dirty="0" smtClean="0"/>
          </a:p>
          <a:p>
            <a:r>
              <a:rPr lang="zh-CN" altLang="en-US" dirty="0"/>
              <a:t>注解用于包装、代理一个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:</a:t>
            </a:r>
          </a:p>
          <a:p>
            <a:pPr lvl="1"/>
            <a:r>
              <a:rPr lang="zh-CN" altLang="en-US" dirty="0"/>
              <a:t>注解</a:t>
            </a:r>
            <a:r>
              <a:rPr lang="zh-CN" altLang="en-US" dirty="0" smtClean="0"/>
              <a:t>函数及其返回值函数需要</a:t>
            </a:r>
            <a:r>
              <a:rPr lang="zh-CN" altLang="en-US" dirty="0"/>
              <a:t>定义为闭包格式，即内部自定义一个函数，并返回这个函数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注解函数的返回值调用返回的函数</a:t>
            </a:r>
            <a:r>
              <a:rPr lang="zh-CN" altLang="en-US" dirty="0"/>
              <a:t>就是被注解函数的代理</a:t>
            </a:r>
            <a:r>
              <a:rPr lang="zh-CN" altLang="en-US" dirty="0" smtClean="0"/>
              <a:t>函数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787772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注解</a:t>
            </a:r>
            <a:r>
              <a:rPr lang="en-US" altLang="zh-CN" dirty="0" smtClean="0"/>
              <a:t>(</a:t>
            </a:r>
            <a:r>
              <a:rPr lang="zh-CN" altLang="en-US" dirty="0"/>
              <a:t>三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注解函数的执行时间：扫描被注解的函数的时候。</a:t>
            </a:r>
            <a:endParaRPr lang="en-US" altLang="zh-CN" dirty="0" smtClean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个函数可以多次被注解：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多个注解函数的执行顺序：由下到上。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最上面的注解函数的返回值被赋值给被注解函数名称。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038202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序列化、反序列化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序列化：将一个</a:t>
            </a:r>
            <a:r>
              <a:rPr lang="en-US" altLang="zh-CN" dirty="0"/>
              <a:t>python</a:t>
            </a:r>
            <a:r>
              <a:rPr lang="zh-CN" altLang="en-US" dirty="0"/>
              <a:t>数据结构对象转换为</a:t>
            </a:r>
            <a:r>
              <a:rPr lang="en-US" altLang="zh-CN" dirty="0" err="1"/>
              <a:t>json</a:t>
            </a:r>
            <a:r>
              <a:rPr lang="zh-CN" altLang="en-US" dirty="0"/>
              <a:t>格式</a:t>
            </a:r>
            <a:r>
              <a:rPr lang="zh-CN" altLang="en-US" dirty="0" smtClean="0"/>
              <a:t>字符串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基本类型的序列化：</a:t>
            </a:r>
            <a:r>
              <a:rPr lang="en-US" altLang="zh-CN" dirty="0" smtClean="0"/>
              <a:t>int,float,,</a:t>
            </a:r>
            <a:r>
              <a:rPr lang="en-US" altLang="zh-CN" dirty="0" err="1" smtClean="0"/>
              <a:t>list,set,map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json.dumps</a:t>
            </a:r>
            <a:r>
              <a:rPr lang="en-US" altLang="zh-CN" dirty="0" smtClean="0"/>
              <a:t>(a)</a:t>
            </a:r>
          </a:p>
          <a:p>
            <a:pPr lvl="1"/>
            <a:r>
              <a:rPr lang="zh-CN" altLang="en-US" dirty="0" smtClean="0"/>
              <a:t>类实例的序列化：</a:t>
            </a:r>
            <a:r>
              <a:rPr lang="en-US" altLang="zh-CN" dirty="0" err="1" smtClean="0"/>
              <a:t>json.dumps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, default=</a:t>
            </a:r>
            <a:r>
              <a:rPr lang="zh-CN" altLang="en-US" dirty="0" smtClean="0"/>
              <a:t>返回字典的函数</a:t>
            </a:r>
            <a:r>
              <a:rPr lang="en-US" altLang="zh-CN" dirty="0" smtClean="0"/>
              <a:t>),</a:t>
            </a:r>
            <a:r>
              <a:rPr lang="zh-CN" altLang="en-US" dirty="0" smtClean="0"/>
              <a:t>函数常用</a:t>
            </a:r>
            <a:r>
              <a:rPr lang="en-US" altLang="zh-CN" dirty="0" smtClean="0"/>
              <a:t>lambda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			</a:t>
            </a:r>
            <a:r>
              <a:rPr lang="zh-CN" altLang="en-US" dirty="0" smtClean="0"/>
              <a:t>如</a:t>
            </a:r>
            <a:r>
              <a:rPr lang="en-US" altLang="zh-CN" dirty="0" err="1"/>
              <a:t>obj</a:t>
            </a:r>
            <a:r>
              <a:rPr lang="en-US" altLang="zh-CN" dirty="0" err="1" smtClean="0"/>
              <a:t>_json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 smtClean="0"/>
              <a:t>json.dumps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, </a:t>
            </a:r>
            <a:r>
              <a:rPr lang="en-US" altLang="zh-CN" dirty="0"/>
              <a:t>default=lambda o : o.__</a:t>
            </a:r>
            <a:r>
              <a:rPr lang="en-US" altLang="zh-CN" dirty="0" err="1"/>
              <a:t>dict</a:t>
            </a:r>
            <a:r>
              <a:rPr lang="en-US" altLang="zh-CN" dirty="0"/>
              <a:t>__)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键或值含有中文：</a:t>
            </a:r>
            <a:r>
              <a:rPr lang="en-US" altLang="zh-CN" dirty="0"/>
              <a:t> </a:t>
            </a:r>
            <a:r>
              <a:rPr lang="en-US" altLang="zh-CN" dirty="0" err="1" smtClean="0"/>
              <a:t>json.dumps</a:t>
            </a:r>
            <a:r>
              <a:rPr lang="en-US" altLang="zh-CN" dirty="0" smtClean="0"/>
              <a:t>(data</a:t>
            </a:r>
            <a:r>
              <a:rPr lang="en-US" altLang="zh-CN" dirty="0"/>
              <a:t>, </a:t>
            </a:r>
            <a:r>
              <a:rPr lang="en-US" altLang="zh-CN" dirty="0" err="1" smtClean="0"/>
              <a:t>ensure_ascii</a:t>
            </a:r>
            <a:r>
              <a:rPr lang="en-US" altLang="zh-CN" dirty="0" smtClean="0"/>
              <a:t>=False)</a:t>
            </a:r>
            <a:r>
              <a:rPr lang="zh-CN" altLang="en-US" dirty="0" smtClean="0"/>
              <a:t>默认中文编码是</a:t>
            </a:r>
            <a:r>
              <a:rPr lang="en-US" altLang="zh-CN" dirty="0" smtClean="0"/>
              <a:t>Unicode</a:t>
            </a:r>
            <a:br>
              <a:rPr lang="en-US" altLang="zh-CN" dirty="0" smtClean="0"/>
            </a:br>
            <a:r>
              <a:rPr lang="en-US" altLang="zh-CN" dirty="0" smtClean="0"/>
              <a:t>				  </a:t>
            </a:r>
            <a:r>
              <a:rPr lang="zh-CN" altLang="en-US" dirty="0" smtClean="0"/>
              <a:t>对于显示和输出到文件，中文就不会是</a:t>
            </a:r>
            <a:r>
              <a:rPr lang="en-US" altLang="zh-CN" dirty="0" err="1" smtClean="0"/>
              <a:t>unicode</a:t>
            </a:r>
            <a:r>
              <a:rPr lang="zh-CN" altLang="en-US" dirty="0" smtClean="0"/>
              <a:t>代码</a:t>
            </a:r>
            <a:endParaRPr lang="en-US" altLang="zh-CN" dirty="0" smtClean="0"/>
          </a:p>
          <a:p>
            <a:r>
              <a:rPr lang="zh-CN" altLang="en-US" dirty="0"/>
              <a:t>反序列化</a:t>
            </a:r>
            <a:r>
              <a:rPr lang="zh-CN" altLang="en-US" dirty="0" smtClean="0"/>
              <a:t>：</a:t>
            </a:r>
            <a:r>
              <a:rPr lang="en-US" altLang="zh-CN" dirty="0"/>
              <a:t> </a:t>
            </a:r>
            <a:r>
              <a:rPr lang="en-US" altLang="zh-CN" dirty="0" err="1"/>
              <a:t>json</a:t>
            </a:r>
            <a:r>
              <a:rPr lang="zh-CN" altLang="en-US" dirty="0"/>
              <a:t>格式</a:t>
            </a:r>
            <a:r>
              <a:rPr lang="zh-CN" altLang="en-US" dirty="0" smtClean="0"/>
              <a:t>字符串转换为</a:t>
            </a:r>
            <a:r>
              <a:rPr lang="zh-CN" altLang="en-US" dirty="0"/>
              <a:t>一个</a:t>
            </a:r>
            <a:r>
              <a:rPr lang="en-US" altLang="zh-CN" dirty="0"/>
              <a:t>python</a:t>
            </a:r>
            <a:r>
              <a:rPr lang="zh-CN" altLang="en-US" dirty="0"/>
              <a:t>数据结构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基本类型的反序列化：</a:t>
            </a:r>
            <a:r>
              <a:rPr lang="en-US" altLang="zh-CN" dirty="0"/>
              <a:t> int,float,,</a:t>
            </a:r>
            <a:r>
              <a:rPr lang="en-US" altLang="zh-CN" dirty="0" err="1"/>
              <a:t>list,set,map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json.loads</a:t>
            </a:r>
            <a:r>
              <a:rPr lang="en-US" altLang="zh-CN" dirty="0" smtClean="0"/>
              <a:t>(a)</a:t>
            </a:r>
          </a:p>
          <a:p>
            <a:pPr lvl="1"/>
            <a:r>
              <a:rPr lang="zh-CN" altLang="en-US" dirty="0" smtClean="0"/>
              <a:t>类实例的反序列化：</a:t>
            </a:r>
            <a:r>
              <a:rPr lang="en-US" altLang="zh-CN" dirty="0" err="1" smtClean="0"/>
              <a:t>json.loads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object_hook</a:t>
            </a:r>
            <a:r>
              <a:rPr lang="en-US" altLang="zh-CN" dirty="0" smtClean="0"/>
              <a:t>=</a:t>
            </a:r>
            <a:r>
              <a:rPr lang="zh-CN" altLang="en-US" dirty="0" smtClean="0"/>
              <a:t>返回对象的函数</a:t>
            </a:r>
            <a:r>
              <a:rPr lang="en-US" altLang="zh-CN" dirty="0" smtClean="0"/>
              <a:t>)</a:t>
            </a:r>
            <a:r>
              <a:rPr lang="zh-CN" altLang="en-US" dirty="0" smtClean="0"/>
              <a:t>函数可用</a:t>
            </a:r>
            <a:r>
              <a:rPr lang="en-US" altLang="zh-CN" dirty="0" smtClean="0"/>
              <a:t>lambda</a:t>
            </a:r>
            <a:r>
              <a:rPr lang="zh-CN" altLang="en-US" dirty="0" smtClean="0"/>
              <a:t>表达式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键或值中含有中文：</a:t>
            </a:r>
            <a:r>
              <a:rPr lang="en-US" altLang="zh-CN" dirty="0" err="1" smtClean="0"/>
              <a:t>json.loads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)</a:t>
            </a:r>
            <a:r>
              <a:rPr lang="zh-CN" altLang="en-US" dirty="0" smtClean="0"/>
              <a:t>之后，再次</a:t>
            </a:r>
            <a:r>
              <a:rPr lang="en-US" altLang="zh-CN" dirty="0" smtClean="0"/>
              <a:t>dumps</a:t>
            </a:r>
            <a:r>
              <a:rPr lang="zh-CN" altLang="en-US" dirty="0" smtClean="0"/>
              <a:t>，来显示中文</a:t>
            </a:r>
            <a:r>
              <a:rPr lang="en-US" altLang="zh-CN" dirty="0" err="1" smtClean="0"/>
              <a:t>json.dumps</a:t>
            </a:r>
            <a:r>
              <a:rPr lang="en-US" altLang="zh-CN" dirty="0" smtClean="0"/>
              <a:t>(data</a:t>
            </a:r>
            <a:r>
              <a:rPr lang="en-US" altLang="zh-CN" dirty="0"/>
              <a:t>, </a:t>
            </a:r>
            <a:r>
              <a:rPr lang="en-US" altLang="zh-CN" dirty="0" err="1" smtClean="0"/>
              <a:t>ensure_ascii</a:t>
            </a:r>
            <a:r>
              <a:rPr lang="en-US" altLang="zh-CN" dirty="0" smtClean="0"/>
              <a:t>=False)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另：</a:t>
            </a:r>
            <a:r>
              <a:rPr lang="en-US" altLang="zh-CN" dirty="0" err="1" smtClean="0"/>
              <a:t>json.dumps</a:t>
            </a:r>
            <a:r>
              <a:rPr lang="zh-CN" altLang="en-US" dirty="0" smtClean="0"/>
              <a:t>常用参数：</a:t>
            </a:r>
            <a:r>
              <a:rPr lang="en-US" altLang="zh-CN" dirty="0" smtClean="0"/>
              <a:t>key</a:t>
            </a:r>
            <a:r>
              <a:rPr lang="zh-CN" altLang="en-US" dirty="0" smtClean="0"/>
              <a:t>排序</a:t>
            </a:r>
            <a:r>
              <a:rPr lang="en-US" altLang="zh-CN" dirty="0" err="1" smtClean="0"/>
              <a:t>sort_keys</a:t>
            </a:r>
            <a:r>
              <a:rPr lang="en-US" altLang="zh-CN" dirty="0" smtClean="0"/>
              <a:t>=True, </a:t>
            </a:r>
            <a:r>
              <a:rPr lang="zh-CN" altLang="en-US" dirty="0" smtClean="0"/>
              <a:t>格式化输出</a:t>
            </a:r>
            <a:r>
              <a:rPr lang="en-US" altLang="zh-CN" dirty="0" smtClean="0"/>
              <a:t>indent=4</a:t>
            </a:r>
          </a:p>
        </p:txBody>
      </p:sp>
    </p:spTree>
    <p:extLst>
      <p:ext uri="{BB962C8B-B14F-4D97-AF65-F5344CB8AC3E}">
        <p14:creationId xmlns:p14="http://schemas.microsoft.com/office/powerpoint/2010/main" val="40758245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打开</a:t>
            </a:r>
            <a:r>
              <a:rPr lang="en-US" altLang="zh-CN" dirty="0"/>
              <a:t>-</a:t>
            </a:r>
            <a:r>
              <a:rPr lang="zh-CN" altLang="en-US" dirty="0" smtClean="0"/>
              <a:t>读写</a:t>
            </a:r>
            <a:r>
              <a:rPr lang="en-US" altLang="zh-CN" dirty="0" smtClean="0"/>
              <a:t>-</a:t>
            </a:r>
            <a:r>
              <a:rPr lang="zh-CN" altLang="en-US" dirty="0" smtClean="0"/>
              <a:t>关闭：</a:t>
            </a:r>
            <a:r>
              <a:rPr lang="en-US" altLang="zh-CN" dirty="0"/>
              <a:t>f = open(file, mode)</a:t>
            </a:r>
            <a:r>
              <a:rPr lang="zh-CN" altLang="en-US" dirty="0"/>
              <a:t>返回文件对象</a:t>
            </a:r>
            <a:r>
              <a:rPr lang="en-US" altLang="zh-CN" dirty="0"/>
              <a:t>.. w</a:t>
            </a:r>
            <a:r>
              <a:rPr lang="zh-CN" altLang="en-US" dirty="0"/>
              <a:t>、</a:t>
            </a:r>
            <a:r>
              <a:rPr lang="en-US" altLang="zh-CN" dirty="0"/>
              <a:t>a</a:t>
            </a:r>
            <a:r>
              <a:rPr lang="zh-CN" altLang="en-US" dirty="0"/>
              <a:t>都可以没文件自动</a:t>
            </a:r>
            <a:r>
              <a:rPr lang="zh-CN" altLang="en-US" dirty="0" smtClean="0"/>
              <a:t>创建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读：</a:t>
            </a:r>
            <a:r>
              <a:rPr lang="en-US" altLang="zh-CN" dirty="0" err="1" smtClean="0"/>
              <a:t>f.read</a:t>
            </a:r>
            <a:r>
              <a:rPr lang="en-US" altLang="zh-CN" dirty="0" smtClean="0"/>
              <a:t>(size</a:t>
            </a:r>
            <a:r>
              <a:rPr lang="en-US" altLang="zh-CN" dirty="0"/>
              <a:t>)  </a:t>
            </a:r>
            <a:r>
              <a:rPr lang="en-US" altLang="zh-CN" dirty="0" err="1"/>
              <a:t>f.readline</a:t>
            </a:r>
            <a:r>
              <a:rPr lang="en-US" altLang="zh-CN" dirty="0"/>
              <a:t>() </a:t>
            </a:r>
            <a:r>
              <a:rPr lang="zh-CN" altLang="en-US" dirty="0"/>
              <a:t>返回第一行：换行符会自动加上</a:t>
            </a:r>
            <a:r>
              <a:rPr lang="en-US" altLang="zh-CN" dirty="0"/>
              <a:t>--</a:t>
            </a:r>
            <a:r>
              <a:rPr lang="zh-CN" altLang="en-US" dirty="0"/>
              <a:t>即保留</a:t>
            </a:r>
            <a:r>
              <a:rPr lang="zh-CN" altLang="en-US" dirty="0" smtClean="0"/>
              <a:t>了</a:t>
            </a:r>
            <a:endParaRPr lang="en-US" altLang="zh-CN" dirty="0"/>
          </a:p>
          <a:p>
            <a:pPr lvl="1"/>
            <a:r>
              <a:rPr lang="zh-CN" altLang="en-US" dirty="0" smtClean="0"/>
              <a:t>写：</a:t>
            </a:r>
            <a:r>
              <a:rPr lang="en-US" altLang="zh-CN" dirty="0" err="1" smtClean="0"/>
              <a:t>f.write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关闭：</a:t>
            </a:r>
            <a:r>
              <a:rPr lang="en-US" altLang="zh-CN" dirty="0" err="1" smtClean="0"/>
              <a:t>f.close</a:t>
            </a:r>
            <a:r>
              <a:rPr lang="en-US" altLang="zh-CN" dirty="0" smtClean="0"/>
              <a:t>()</a:t>
            </a:r>
          </a:p>
          <a:p>
            <a:r>
              <a:rPr lang="zh-CN" altLang="en-US" dirty="0"/>
              <a:t>文件指针移动：</a:t>
            </a:r>
            <a:r>
              <a:rPr lang="en-US" altLang="zh-CN" dirty="0" smtClean="0"/>
              <a:t>seek(</a:t>
            </a:r>
            <a:r>
              <a:rPr lang="en-US" altLang="zh-CN" dirty="0"/>
              <a:t>offset [,from</a:t>
            </a:r>
            <a:r>
              <a:rPr lang="en-US" altLang="zh-CN" dirty="0" smtClean="0"/>
              <a:t>])</a:t>
            </a:r>
            <a:r>
              <a:rPr lang="zh-CN" altLang="en-US" dirty="0" smtClean="0"/>
              <a:t>文件指针移动位置</a:t>
            </a:r>
            <a:r>
              <a:rPr lang="en-US" altLang="zh-CN" dirty="0" smtClean="0"/>
              <a:t>   tell()</a:t>
            </a:r>
            <a:r>
              <a:rPr lang="zh-CN" altLang="en-US" dirty="0" smtClean="0"/>
              <a:t>当前位置</a:t>
            </a:r>
            <a:endParaRPr lang="en-US" altLang="zh-CN" dirty="0" smtClean="0"/>
          </a:p>
          <a:p>
            <a:r>
              <a:rPr lang="zh-CN" altLang="en-US" dirty="0"/>
              <a:t>用完文件自动关闭：</a:t>
            </a:r>
            <a:r>
              <a:rPr lang="en-US" altLang="zh-CN" dirty="0"/>
              <a:t>with  open</a:t>
            </a:r>
            <a:r>
              <a:rPr lang="en-US" altLang="zh-CN" dirty="0" smtClean="0"/>
              <a:t>(…) </a:t>
            </a:r>
            <a:r>
              <a:rPr lang="en-US" altLang="zh-CN" dirty="0"/>
              <a:t>as f:   </a:t>
            </a:r>
            <a:r>
              <a:rPr lang="zh-CN" altLang="en-US" dirty="0"/>
              <a:t>并且不会抛出异常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</a:t>
            </a:r>
            <a:r>
              <a:rPr lang="zh-CN" altLang="en-US" dirty="0"/>
              <a:t>上下文管理协议的对象，就可以</a:t>
            </a:r>
            <a:r>
              <a:rPr lang="zh-CN" altLang="en-US" dirty="0" smtClean="0"/>
              <a:t>用</a:t>
            </a:r>
            <a:r>
              <a:rPr lang="en-US" altLang="zh-CN" dirty="0" smtClean="0"/>
              <a:t>open</a:t>
            </a:r>
            <a:r>
              <a:rPr lang="zh-CN" altLang="en-US" dirty="0"/>
              <a:t>函数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管理</a:t>
            </a:r>
            <a:r>
              <a:rPr lang="zh-CN" altLang="en-US" dirty="0"/>
              <a:t>协议包括</a:t>
            </a:r>
            <a:r>
              <a:rPr lang="en-US" altLang="zh-CN" dirty="0"/>
              <a:t>enter</a:t>
            </a:r>
            <a:r>
              <a:rPr lang="zh-CN" altLang="en-US" dirty="0"/>
              <a:t>和</a:t>
            </a:r>
            <a:r>
              <a:rPr lang="en-US" altLang="zh-CN" dirty="0"/>
              <a:t>exit</a:t>
            </a:r>
            <a:r>
              <a:rPr lang="zh-CN" altLang="en-US" dirty="0"/>
              <a:t>两个方法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90813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数据库访问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访问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的模块：</a:t>
            </a:r>
            <a:r>
              <a:rPr lang="en-US" altLang="zh-CN" dirty="0" err="1" smtClean="0"/>
              <a:t>MySQLdb</a:t>
            </a:r>
            <a:r>
              <a:rPr lang="zh-CN" altLang="en-US" dirty="0" smtClean="0"/>
              <a:t>， </a:t>
            </a:r>
            <a:r>
              <a:rPr lang="en-US" altLang="zh-CN" dirty="0" err="1" smtClean="0"/>
              <a:t>pymysql</a:t>
            </a:r>
            <a:endParaRPr lang="en-US" altLang="zh-CN" dirty="0" smtClean="0"/>
          </a:p>
          <a:p>
            <a:r>
              <a:rPr lang="zh-CN" altLang="en-US" dirty="0" smtClean="0"/>
              <a:t>访问</a:t>
            </a:r>
            <a:r>
              <a:rPr lang="en-US" altLang="zh-CN" dirty="0" err="1" smtClean="0"/>
              <a:t>mongodb</a:t>
            </a:r>
            <a:r>
              <a:rPr lang="zh-CN" altLang="en-US" dirty="0" smtClean="0"/>
              <a:t>的模块：</a:t>
            </a:r>
            <a:r>
              <a:rPr lang="en-US" altLang="zh-CN" dirty="0" err="1" smtClean="0"/>
              <a:t>pymongo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06707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请求响应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requests</a:t>
            </a:r>
            <a:r>
              <a:rPr lang="zh-CN" altLang="en-US" dirty="0" smtClean="0"/>
              <a:t>网络请求：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response </a:t>
            </a:r>
            <a:r>
              <a:rPr lang="en-US" altLang="zh-CN" dirty="0"/>
              <a:t>= </a:t>
            </a:r>
            <a:r>
              <a:rPr lang="en-US" altLang="zh-CN" dirty="0" err="1"/>
              <a:t>requests.get</a:t>
            </a:r>
            <a:r>
              <a:rPr lang="en-US" altLang="zh-CN" dirty="0"/>
              <a:t>(</a:t>
            </a:r>
            <a:r>
              <a:rPr lang="en-US" altLang="zh-CN" dirty="0" err="1"/>
              <a:t>url</a:t>
            </a:r>
            <a:r>
              <a:rPr lang="en-US" altLang="zh-CN" dirty="0"/>
              <a:t>, headers=header, </a:t>
            </a:r>
            <a:r>
              <a:rPr lang="en-US" altLang="zh-CN" dirty="0" smtClean="0"/>
              <a:t>timeout=80, …)</a:t>
            </a:r>
          </a:p>
          <a:p>
            <a:pPr lvl="1"/>
            <a:r>
              <a:rPr lang="en-US" altLang="zh-CN" dirty="0"/>
              <a:t>r</a:t>
            </a:r>
            <a:r>
              <a:rPr lang="en-US" altLang="zh-CN" dirty="0" smtClean="0"/>
              <a:t>esponse = </a:t>
            </a:r>
            <a:r>
              <a:rPr lang="en-US" altLang="zh-CN" dirty="0" err="1" smtClean="0"/>
              <a:t>requests.post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, data={},…)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07426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小网站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在一个目录新建一个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服务器：在此目录下执行：</a:t>
            </a:r>
            <a:r>
              <a:rPr lang="en-US" altLang="zh-CN" dirty="0" smtClean="0"/>
              <a:t>python –m </a:t>
            </a:r>
            <a:r>
              <a:rPr lang="en-US" altLang="zh-CN" dirty="0" err="1" smtClean="0"/>
              <a:t>SimpleHTTPServer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指定端口：</a:t>
            </a:r>
            <a:r>
              <a:rPr lang="en-US" altLang="zh-CN" dirty="0"/>
              <a:t>python –m </a:t>
            </a:r>
            <a:r>
              <a:rPr lang="en-US" altLang="zh-CN" dirty="0" err="1" smtClean="0"/>
              <a:t>SimpleHTTPServer</a:t>
            </a:r>
            <a:r>
              <a:rPr lang="en-US" altLang="zh-CN" dirty="0" smtClean="0"/>
              <a:t> 8090 </a:t>
            </a:r>
            <a:r>
              <a:rPr lang="zh-CN" altLang="en-US" dirty="0" smtClean="0"/>
              <a:t>默认端口是</a:t>
            </a:r>
            <a:r>
              <a:rPr lang="en-US" altLang="zh-CN" dirty="0" smtClean="0"/>
              <a:t>8000</a:t>
            </a:r>
          </a:p>
          <a:p>
            <a:r>
              <a:rPr lang="zh-CN" altLang="en-US" dirty="0" smtClean="0"/>
              <a:t>用带参注解 </a:t>
            </a:r>
            <a:r>
              <a:rPr lang="en-US" altLang="zh-CN" dirty="0" smtClean="0"/>
              <a:t>+ </a:t>
            </a:r>
            <a:r>
              <a:rPr lang="zh-CN" altLang="en-US" dirty="0" smtClean="0"/>
              <a:t>请求正则匹配 </a:t>
            </a:r>
            <a:r>
              <a:rPr lang="en-US" altLang="zh-CN" dirty="0" smtClean="0"/>
              <a:t>+ </a:t>
            </a:r>
            <a:r>
              <a:rPr lang="en-US" altLang="zh-CN" dirty="0" err="1" smtClean="0"/>
              <a:t>BaseHTTPServer</a:t>
            </a:r>
            <a:r>
              <a:rPr lang="zh-CN" altLang="en-US" dirty="0" smtClean="0"/>
              <a:t>构造一个</a:t>
            </a:r>
            <a:r>
              <a:rPr lang="en-US" altLang="zh-CN" dirty="0" err="1" smtClean="0"/>
              <a:t>urlmapping</a:t>
            </a:r>
            <a:r>
              <a:rPr lang="zh-CN" altLang="en-US" dirty="0" smtClean="0"/>
              <a:t>风格的简略服</a:t>
            </a:r>
            <a:r>
              <a:rPr lang="en-US" altLang="zh-CN" dirty="0" smtClean="0"/>
              <a:t>		</a:t>
            </a:r>
            <a:r>
              <a:rPr lang="zh-CN" altLang="en-US" dirty="0" smtClean="0"/>
              <a:t>务器</a:t>
            </a:r>
            <a:r>
              <a:rPr lang="en-US" altLang="zh-CN" dirty="0"/>
              <a:t>(</a:t>
            </a:r>
            <a:r>
              <a:rPr lang="zh-CN" altLang="en-US" dirty="0"/>
              <a:t>不到</a:t>
            </a:r>
            <a:r>
              <a:rPr lang="en-US" altLang="zh-CN" dirty="0"/>
              <a:t>100</a:t>
            </a:r>
            <a:r>
              <a:rPr lang="zh-CN" altLang="en-US" dirty="0"/>
              <a:t>行代码</a:t>
            </a:r>
            <a:r>
              <a:rPr lang="en-US" altLang="zh-CN" dirty="0"/>
              <a:t>)</a:t>
            </a:r>
            <a:br>
              <a:rPr lang="en-US" altLang="zh-CN" dirty="0"/>
            </a:b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		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03861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创建：</a:t>
            </a:r>
            <a:endParaRPr lang="en-US" altLang="zh-CN" dirty="0" smtClean="0"/>
          </a:p>
          <a:p>
            <a:pPr lvl="1"/>
            <a:r>
              <a:rPr lang="zh-CN" altLang="en-US" dirty="0"/>
              <a:t>类</a:t>
            </a:r>
            <a:r>
              <a:rPr lang="zh-CN" altLang="en-US" dirty="0" smtClean="0"/>
              <a:t>方式：继承</a:t>
            </a:r>
            <a:r>
              <a:rPr lang="en-US" altLang="zh-CN" dirty="0" err="1" smtClean="0"/>
              <a:t>threading.Thread</a:t>
            </a:r>
            <a:r>
              <a:rPr lang="zh-CN" altLang="en-US" dirty="0" smtClean="0"/>
              <a:t>类，实现</a:t>
            </a:r>
            <a:r>
              <a:rPr lang="en-US" altLang="zh-CN" dirty="0" smtClean="0"/>
              <a:t>run()</a:t>
            </a:r>
            <a:r>
              <a:rPr lang="zh-CN" altLang="en-US" dirty="0" smtClean="0"/>
              <a:t>方法。</a:t>
            </a:r>
            <a:r>
              <a:rPr lang="en-US" altLang="zh-CN" dirty="0" smtClean="0"/>
              <a:t>.start()</a:t>
            </a:r>
            <a:r>
              <a:rPr lang="zh-CN" altLang="en-US" dirty="0" smtClean="0"/>
              <a:t>启动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函数方式：</a:t>
            </a:r>
            <a:r>
              <a:rPr lang="en-US" altLang="zh-CN" dirty="0" err="1" smtClean="0"/>
              <a:t>thread.start_new_thread</a:t>
            </a:r>
            <a:r>
              <a:rPr lang="en-US" altLang="zh-CN" dirty="0" smtClean="0"/>
              <a:t>(function, (param1, param2,…))</a:t>
            </a:r>
            <a:r>
              <a:rPr lang="zh-CN" altLang="en-US" dirty="0" smtClean="0"/>
              <a:t>。创建即启动</a:t>
            </a:r>
            <a:endParaRPr lang="en-US" altLang="zh-CN" dirty="0" smtClean="0"/>
          </a:p>
          <a:p>
            <a:r>
              <a:rPr lang="zh-CN" altLang="en-US" dirty="0" smtClean="0"/>
              <a:t>线程同步：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子线程之间同步：使用</a:t>
            </a:r>
            <a:r>
              <a:rPr lang="en-US" altLang="zh-CN" dirty="0" err="1" smtClean="0"/>
              <a:t>threading.Lock</a:t>
            </a:r>
            <a:r>
              <a:rPr lang="en-US" altLang="zh-CN" dirty="0" smtClean="0"/>
              <a:t>()</a:t>
            </a:r>
            <a:r>
              <a:rPr lang="zh-CN" altLang="en-US" dirty="0" smtClean="0"/>
              <a:t>锁对象的</a:t>
            </a:r>
            <a:r>
              <a:rPr lang="en-US" altLang="zh-CN" dirty="0" smtClean="0"/>
              <a:t>acquire()</a:t>
            </a:r>
            <a:r>
              <a:rPr lang="zh-CN" altLang="en-US" dirty="0" smtClean="0"/>
              <a:t>获取锁，和</a:t>
            </a:r>
            <a:r>
              <a:rPr lang="en-US" altLang="zh-CN" dirty="0" smtClean="0"/>
              <a:t>release()</a:t>
            </a:r>
            <a:r>
              <a:rPr lang="zh-CN" altLang="en-US" dirty="0" smtClean="0"/>
              <a:t>释放锁方法</a:t>
            </a:r>
            <a:r>
              <a:rPr lang="en-US" altLang="zh-CN" dirty="0" smtClean="0"/>
              <a:t>				</a:t>
            </a:r>
            <a:r>
              <a:rPr lang="zh-CN" altLang="en-US" dirty="0" smtClean="0"/>
              <a:t>完成。</a:t>
            </a:r>
            <a:endParaRPr lang="en-US" altLang="zh-CN" dirty="0" smtClean="0"/>
          </a:p>
          <a:p>
            <a:pPr lvl="1"/>
            <a:r>
              <a:rPr lang="zh-CN" altLang="en-US" dirty="0"/>
              <a:t>子</a:t>
            </a:r>
            <a:r>
              <a:rPr lang="zh-CN" altLang="en-US" dirty="0" smtClean="0"/>
              <a:t>线程和主线程同步：子线程</a:t>
            </a:r>
            <a:r>
              <a:rPr lang="en-US" altLang="zh-CN" dirty="0" smtClean="0"/>
              <a:t>.join()</a:t>
            </a:r>
            <a:r>
              <a:rPr lang="zh-CN" altLang="en-US" dirty="0" smtClean="0"/>
              <a:t>方法可以让主线程阻塞等待子线程执行完毕。</a:t>
            </a:r>
            <a:endParaRPr lang="en-US" altLang="zh-CN" dirty="0" smtClean="0"/>
          </a:p>
          <a:p>
            <a:r>
              <a:rPr lang="zh-CN" altLang="en-US" dirty="0" smtClean="0"/>
              <a:t>睡眠函数：</a:t>
            </a:r>
            <a:r>
              <a:rPr lang="en-US" altLang="zh-CN" dirty="0" err="1" smtClean="0"/>
              <a:t>time.sleep</a:t>
            </a:r>
            <a:r>
              <a:rPr lang="en-US" altLang="zh-CN" dirty="0" smtClean="0"/>
              <a:t>(long) </a:t>
            </a:r>
            <a:r>
              <a:rPr lang="zh-CN" altLang="en-US" dirty="0" smtClean="0"/>
              <a:t>单位</a:t>
            </a:r>
            <a:r>
              <a:rPr lang="en-US" altLang="zh-CN" dirty="0" smtClean="0"/>
              <a:t>:s</a:t>
            </a:r>
          </a:p>
          <a:p>
            <a:r>
              <a:rPr lang="zh-CN" altLang="en-US" dirty="0"/>
              <a:t>线程</a:t>
            </a:r>
            <a:r>
              <a:rPr lang="zh-CN" altLang="en-US" dirty="0" smtClean="0"/>
              <a:t>池：</a:t>
            </a:r>
            <a:r>
              <a:rPr lang="en-US" altLang="zh-CN" dirty="0" err="1" smtClean="0"/>
              <a:t>threadpool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创建线程池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构造处理函数</a:t>
            </a:r>
            <a:r>
              <a:rPr lang="en-US" altLang="zh-CN" dirty="0" smtClean="0">
                <a:sym typeface="Wingdings" panose="05000000000000000000" pitchFamily="2" charset="2"/>
              </a:rPr>
              <a:t>-</a:t>
            </a:r>
            <a:r>
              <a:rPr lang="zh-CN" altLang="en-US" dirty="0" smtClean="0">
                <a:sym typeface="Wingdings" panose="05000000000000000000" pitchFamily="2" charset="2"/>
              </a:rPr>
              <a:t>参数对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将构造的函数</a:t>
            </a:r>
            <a:r>
              <a:rPr lang="en-US" altLang="zh-CN" dirty="0" smtClean="0">
                <a:sym typeface="Wingdings" panose="05000000000000000000" pitchFamily="2" charset="2"/>
              </a:rPr>
              <a:t>-</a:t>
            </a:r>
            <a:r>
              <a:rPr lang="zh-CN" altLang="en-US" dirty="0" smtClean="0">
                <a:sym typeface="Wingdings" panose="05000000000000000000" pitchFamily="2" charset="2"/>
              </a:rPr>
              <a:t>参数对</a:t>
            </a:r>
            <a:r>
              <a:rPr lang="en-US" altLang="zh-CN" dirty="0" smtClean="0">
                <a:sym typeface="Wingdings" panose="05000000000000000000" pitchFamily="2" charset="2"/>
              </a:rPr>
              <a:t>request</a:t>
            </a:r>
            <a:r>
              <a:rPr lang="zh-CN" altLang="en-US" dirty="0" smtClean="0">
                <a:sym typeface="Wingdings" panose="05000000000000000000" pitchFamily="2" charset="2"/>
              </a:rPr>
              <a:t>放进</a:t>
            </a:r>
            <a:r>
              <a:rPr lang="en-US" altLang="zh-CN" dirty="0" smtClean="0">
                <a:sym typeface="Wingdings" panose="05000000000000000000" pitchFamily="2" charset="2"/>
              </a:rPr>
              <a:t>pool,</a:t>
            </a:r>
            <a:r>
              <a:rPr lang="zh-CN" altLang="en-US" dirty="0" smtClean="0">
                <a:sym typeface="Wingdings" panose="05000000000000000000" pitchFamily="2" charset="2"/>
              </a:rPr>
              <a:t>启动线程池等待结束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0263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为什么要用</a:t>
            </a:r>
            <a:r>
              <a:rPr lang="en-US" altLang="zh-CN" dirty="0"/>
              <a:t>python</a:t>
            </a:r>
            <a:r>
              <a:rPr lang="zh-CN" altLang="en-US" dirty="0"/>
              <a:t>来解决这些</a:t>
            </a:r>
            <a:r>
              <a:rPr lang="zh-CN" altLang="en-US" dirty="0" smtClean="0"/>
              <a:t>问题？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语言特点和解释器</a:t>
            </a:r>
            <a:r>
              <a:rPr lang="zh-CN" altLang="en-US" dirty="0" smtClean="0"/>
              <a:t>特点</a:t>
            </a:r>
            <a:endParaRPr lang="en-US" altLang="zh-CN" dirty="0" smtClean="0"/>
          </a:p>
          <a:p>
            <a:r>
              <a:rPr lang="zh-CN" altLang="en-US" dirty="0" smtClean="0"/>
              <a:t>运行效果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57233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队列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模块：</a:t>
            </a:r>
            <a:r>
              <a:rPr lang="en-US" altLang="zh-CN" dirty="0" smtClean="0"/>
              <a:t>Queue</a:t>
            </a:r>
            <a:r>
              <a:rPr lang="zh-CN" altLang="en-US" dirty="0" smtClean="0"/>
              <a:t>线程安全的，读写都加互斥锁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创建：</a:t>
            </a:r>
            <a:r>
              <a:rPr lang="en-US" altLang="zh-CN" dirty="0"/>
              <a:t>q = </a:t>
            </a:r>
            <a:r>
              <a:rPr lang="en-US" altLang="zh-CN" dirty="0" err="1"/>
              <a:t>Queue.Queue</a:t>
            </a:r>
            <a:r>
              <a:rPr lang="en-US" altLang="zh-CN" dirty="0"/>
              <a:t>(10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阻塞地添加元素：</a:t>
            </a:r>
            <a:r>
              <a:rPr lang="en-US" altLang="zh-CN" dirty="0" err="1"/>
              <a:t>q.put</a:t>
            </a:r>
            <a:r>
              <a:rPr lang="en-US" altLang="zh-CN" dirty="0" smtClean="0"/>
              <a:t>(‘A’,</a:t>
            </a:r>
            <a:r>
              <a:rPr lang="en-US" altLang="zh-CN" dirty="0"/>
              <a:t> block=True, timeout=None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，即写满了会阻塞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阻塞地读取元素：</a:t>
            </a:r>
            <a:r>
              <a:rPr lang="en-US" altLang="zh-CN" dirty="0" err="1" smtClean="0"/>
              <a:t>q.get</a:t>
            </a:r>
            <a:r>
              <a:rPr lang="en-US" altLang="zh-CN" dirty="0" smtClean="0"/>
              <a:t>(block=True, timeout=None)</a:t>
            </a:r>
            <a:r>
              <a:rPr lang="zh-CN" altLang="en-US" dirty="0" smtClean="0"/>
              <a:t>空队列会阻塞</a:t>
            </a:r>
            <a:endParaRPr lang="en-US" altLang="zh-CN" dirty="0" smtClean="0"/>
          </a:p>
          <a:p>
            <a:pPr lvl="1"/>
            <a:r>
              <a:rPr lang="zh-CN" altLang="en-US" dirty="0"/>
              <a:t>互斥</a:t>
            </a:r>
            <a:r>
              <a:rPr lang="zh-CN" altLang="en-US" dirty="0" smtClean="0"/>
              <a:t>锁：队列实例</a:t>
            </a:r>
            <a:r>
              <a:rPr lang="en-US" altLang="zh-CN" dirty="0" err="1" smtClean="0"/>
              <a:t>self.mutex</a:t>
            </a:r>
            <a:r>
              <a:rPr lang="en-US" altLang="zh-CN" dirty="0" smtClean="0"/>
              <a:t>   </a:t>
            </a:r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86700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数据处理</a:t>
            </a:r>
            <a:r>
              <a:rPr lang="en-US" altLang="zh-CN" dirty="0" err="1"/>
              <a:t>numpy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线</a:t>
            </a:r>
            <a:r>
              <a:rPr lang="zh-CN" altLang="en-US" dirty="0" smtClean="0"/>
              <a:t>代模块：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矩阵点乘：</a:t>
            </a:r>
            <a:r>
              <a:rPr lang="en-US" altLang="zh-CN" dirty="0"/>
              <a:t>b = </a:t>
            </a:r>
            <a:r>
              <a:rPr lang="en-US" altLang="zh-CN" dirty="0" err="1"/>
              <a:t>np.array</a:t>
            </a:r>
            <a:r>
              <a:rPr lang="en-US" altLang="zh-CN" dirty="0"/>
              <a:t>([[1, 2, 3],[4, 5, 6],[7, 8, 9]]) c = </a:t>
            </a:r>
            <a:r>
              <a:rPr lang="en-US" altLang="zh-CN" dirty="0" err="1"/>
              <a:t>np.array</a:t>
            </a:r>
            <a:r>
              <a:rPr lang="en-US" altLang="zh-CN" dirty="0"/>
              <a:t>([1, 0, 1]) np.dot(</a:t>
            </a:r>
            <a:r>
              <a:rPr lang="en-US" altLang="zh-CN" dirty="0" err="1"/>
              <a:t>b,c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矩阵的行列式：</a:t>
            </a:r>
            <a:r>
              <a:rPr lang="en-US" altLang="zh-CN" dirty="0" err="1"/>
              <a:t>np.linalg.det</a:t>
            </a:r>
            <a:r>
              <a:rPr lang="en-US" altLang="zh-CN" dirty="0"/>
              <a:t>(b</a:t>
            </a:r>
            <a:r>
              <a:rPr lang="en-US" altLang="zh-CN" dirty="0" smtClean="0"/>
              <a:t>) </a:t>
            </a:r>
          </a:p>
          <a:p>
            <a:pPr lvl="1"/>
            <a:r>
              <a:rPr lang="zh-CN" altLang="en-US" dirty="0" smtClean="0"/>
              <a:t>矩阵的</a:t>
            </a:r>
            <a:r>
              <a:rPr lang="zh-CN" altLang="en-US" i="1" dirty="0" smtClean="0"/>
              <a:t>秩：</a:t>
            </a:r>
            <a:r>
              <a:rPr lang="en-US" altLang="zh-CN" dirty="0"/>
              <a:t> </a:t>
            </a:r>
            <a:r>
              <a:rPr lang="en-US" altLang="zh-CN" dirty="0" err="1"/>
              <a:t>np.linalg.matrix_rank</a:t>
            </a:r>
            <a:r>
              <a:rPr lang="en-US" altLang="zh-CN" dirty="0"/>
              <a:t>(b)</a:t>
            </a:r>
            <a:endParaRPr lang="en-US" altLang="zh-CN" dirty="0" smtClean="0"/>
          </a:p>
          <a:p>
            <a:r>
              <a:rPr lang="zh-CN" altLang="en-US" dirty="0" smtClean="0"/>
              <a:t>随机模块：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随机取几个值：</a:t>
            </a:r>
            <a:r>
              <a:rPr lang="en-US" altLang="zh-CN" dirty="0" err="1"/>
              <a:t>random.choice</a:t>
            </a:r>
            <a:r>
              <a:rPr lang="en-US" altLang="zh-CN" dirty="0"/>
              <a:t>(a, 7</a:t>
            </a:r>
            <a:r>
              <a:rPr lang="en-US" altLang="zh-CN" dirty="0" smtClean="0"/>
              <a:t>)  </a:t>
            </a:r>
            <a:r>
              <a:rPr lang="zh-CN" altLang="en-US" dirty="0" smtClean="0"/>
              <a:t>其中</a:t>
            </a:r>
            <a:r>
              <a:rPr lang="en-US" altLang="zh-CN" dirty="0"/>
              <a:t>a = </a:t>
            </a:r>
            <a:r>
              <a:rPr lang="en-US" altLang="zh-CN" dirty="0" err="1"/>
              <a:t>np.array</a:t>
            </a:r>
            <a:r>
              <a:rPr lang="en-US" altLang="zh-CN" dirty="0"/>
              <a:t>([3,4</a:t>
            </a:r>
            <a:r>
              <a:rPr lang="en-US" altLang="zh-CN" dirty="0" smtClean="0"/>
              <a:t>])</a:t>
            </a:r>
          </a:p>
          <a:p>
            <a:pPr lvl="1"/>
            <a:r>
              <a:rPr lang="zh-CN" altLang="en-US" dirty="0"/>
              <a:t>乱</a:t>
            </a:r>
            <a:r>
              <a:rPr lang="zh-CN" altLang="en-US" dirty="0" smtClean="0"/>
              <a:t>序：</a:t>
            </a:r>
            <a:r>
              <a:rPr lang="en-US" altLang="zh-CN" dirty="0" err="1"/>
              <a:t>random.shuffle</a:t>
            </a:r>
            <a:r>
              <a:rPr lang="en-US" altLang="zh-CN" dirty="0"/>
              <a:t>(a</a:t>
            </a:r>
            <a:r>
              <a:rPr lang="en-US" altLang="zh-CN" dirty="0" smtClean="0"/>
              <a:t>) </a:t>
            </a:r>
            <a:r>
              <a:rPr lang="zh-CN" altLang="en-US" dirty="0" smtClean="0"/>
              <a:t>改变了</a:t>
            </a:r>
            <a:r>
              <a:rPr lang="en-US" altLang="zh-CN" dirty="0"/>
              <a:t>a  ; </a:t>
            </a:r>
            <a:r>
              <a:rPr lang="en-US" altLang="zh-CN" dirty="0" err="1" smtClean="0"/>
              <a:t>random.permutation</a:t>
            </a:r>
            <a:r>
              <a:rPr lang="en-US" altLang="zh-CN" dirty="0" smtClean="0"/>
              <a:t>(a)</a:t>
            </a:r>
            <a:r>
              <a:rPr lang="zh-CN" altLang="en-US" dirty="0" smtClean="0"/>
              <a:t>没有改变</a:t>
            </a:r>
            <a:r>
              <a:rPr lang="en-US" altLang="zh-CN" dirty="0" smtClean="0"/>
              <a:t>a,</a:t>
            </a:r>
            <a:r>
              <a:rPr lang="zh-CN" altLang="en-US" dirty="0" smtClean="0"/>
              <a:t>返回一个新的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785487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数据可视化</a:t>
            </a:r>
            <a:r>
              <a:rPr lang="en-US" altLang="zh-CN" dirty="0" err="1"/>
              <a:t>matplotlib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数据展示：</a:t>
            </a:r>
            <a:r>
              <a:rPr lang="en-US" altLang="zh-CN" dirty="0" err="1"/>
              <a:t>matplotlib.pyplot</a:t>
            </a:r>
            <a:r>
              <a:rPr lang="en-US" altLang="zh-CN" dirty="0"/>
              <a:t>  </a:t>
            </a:r>
            <a:r>
              <a:rPr lang="zh-CN" altLang="en-US" dirty="0"/>
              <a:t>三维图片： </a:t>
            </a:r>
            <a:r>
              <a:rPr lang="en-US" altLang="zh-CN" dirty="0"/>
              <a:t>+ mpl_toolkits.mplot3d</a:t>
            </a:r>
          </a:p>
          <a:p>
            <a:r>
              <a:rPr lang="zh-CN" altLang="en-US" dirty="0"/>
              <a:t>二维码生成：</a:t>
            </a:r>
            <a:r>
              <a:rPr lang="en-US" altLang="zh-CN" dirty="0" err="1"/>
              <a:t>matplotlib.pyplot</a:t>
            </a:r>
            <a:r>
              <a:rPr lang="en-US" altLang="zh-CN" dirty="0"/>
              <a:t> + </a:t>
            </a:r>
            <a:r>
              <a:rPr lang="en-US" altLang="zh-CN" dirty="0" err="1"/>
              <a:t>qrcode</a:t>
            </a:r>
            <a:endParaRPr lang="en-US" altLang="zh-CN" dirty="0"/>
          </a:p>
          <a:p>
            <a:r>
              <a:rPr lang="zh-CN" altLang="en-US" dirty="0"/>
              <a:t>实时</a:t>
            </a:r>
            <a:r>
              <a:rPr lang="zh-CN" altLang="en-US" dirty="0" smtClean="0"/>
              <a:t>统计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利用率：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matplotlib.pyplot</a:t>
            </a:r>
            <a:r>
              <a:rPr lang="en-US" altLang="zh-CN" dirty="0" smtClean="0"/>
              <a:t> + </a:t>
            </a:r>
            <a:r>
              <a:rPr lang="en-US" altLang="zh-CN" dirty="0" err="1" smtClean="0"/>
              <a:t>psutil</a:t>
            </a:r>
            <a:r>
              <a:rPr lang="en-US" altLang="zh-CN" dirty="0"/>
              <a:t> + </a:t>
            </a:r>
            <a:r>
              <a:rPr lang="en-US" altLang="zh-CN" dirty="0" err="1"/>
              <a:t>matplotlib.font_manager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92623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Socket</a:t>
            </a:r>
            <a:r>
              <a:rPr lang="zh-CN" altLang="en-US" dirty="0" smtClean="0"/>
              <a:t>编程</a:t>
            </a:r>
            <a:r>
              <a:rPr lang="en-US" altLang="zh-CN" dirty="0" smtClean="0"/>
              <a:t>(windows)</a:t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</a:t>
            </a:r>
            <a:r>
              <a:rPr lang="en-US" altLang="zh-CN" dirty="0" smtClean="0"/>
              <a:t>socket</a:t>
            </a:r>
            <a:r>
              <a:rPr lang="zh-CN" altLang="en-US" dirty="0"/>
              <a:t>编程：创建</a:t>
            </a:r>
            <a:r>
              <a:rPr lang="en-US" altLang="zh-CN" dirty="0"/>
              <a:t>socket</a:t>
            </a:r>
            <a:r>
              <a:rPr lang="zh-CN" altLang="en-US" dirty="0"/>
              <a:t>并</a:t>
            </a:r>
            <a:r>
              <a:rPr lang="zh-CN" altLang="en-US" dirty="0" smtClean="0"/>
              <a:t>初始化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/>
              <a:t>绑定</a:t>
            </a:r>
            <a:r>
              <a:rPr lang="zh-CN" altLang="en-US" dirty="0"/>
              <a:t>端口</a:t>
            </a:r>
            <a:r>
              <a:rPr lang="en-US" altLang="zh-CN" dirty="0" err="1" smtClean="0"/>
              <a:t>ip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/>
              <a:t>收发数据   </a:t>
            </a:r>
            <a:r>
              <a:rPr lang="en-US" altLang="zh-CN" dirty="0" smtClean="0"/>
              <a:t>client</a:t>
            </a:r>
          </a:p>
          <a:p>
            <a:pPr lvl="1"/>
            <a:r>
              <a:rPr lang="zh-CN" altLang="en-US" dirty="0" smtClean="0"/>
              <a:t>创建：</a:t>
            </a:r>
            <a:r>
              <a:rPr lang="en-US" altLang="zh-CN" dirty="0"/>
              <a:t> </a:t>
            </a:r>
            <a:r>
              <a:rPr lang="en-US" altLang="zh-CN" dirty="0" err="1"/>
              <a:t>socket.socket</a:t>
            </a:r>
            <a:r>
              <a:rPr lang="en-US" altLang="zh-CN" dirty="0"/>
              <a:t>() </a:t>
            </a:r>
            <a:endParaRPr lang="en-US" altLang="zh-CN" dirty="0" smtClean="0"/>
          </a:p>
          <a:p>
            <a:r>
              <a:rPr lang="zh-CN" altLang="en-US" dirty="0" smtClean="0"/>
              <a:t>链路层的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编程：</a:t>
            </a:r>
            <a:r>
              <a:rPr lang="zh-CN" altLang="en-US" dirty="0"/>
              <a:t>创建</a:t>
            </a:r>
            <a:r>
              <a:rPr lang="en-US" altLang="zh-CN" dirty="0"/>
              <a:t>socket</a:t>
            </a:r>
            <a:r>
              <a:rPr lang="zh-CN" altLang="en-US" dirty="0"/>
              <a:t>并</a:t>
            </a:r>
            <a:r>
              <a:rPr lang="zh-CN" altLang="en-US" dirty="0" smtClean="0"/>
              <a:t>初始化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绑定收发地址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构造</a:t>
            </a:r>
            <a:r>
              <a:rPr lang="en-US" altLang="zh-CN" dirty="0" smtClean="0">
                <a:sym typeface="Wingdings" panose="05000000000000000000" pitchFamily="2" charset="2"/>
              </a:rPr>
              <a:t>packet</a:t>
            </a:r>
            <a:r>
              <a:rPr lang="zh-CN" altLang="en-US" dirty="0" smtClean="0">
                <a:sym typeface="Wingdings" panose="05000000000000000000" pitchFamily="2" charset="2"/>
              </a:rPr>
              <a:t>发收</a:t>
            </a:r>
            <a:r>
              <a:rPr lang="en-US" altLang="zh-CN" dirty="0" smtClean="0">
                <a:sym typeface="Wingdings" panose="05000000000000000000" pitchFamily="2" charset="2"/>
              </a:rPr>
              <a:t>							</a:t>
            </a:r>
            <a:r>
              <a:rPr lang="zh-CN" altLang="en-US" dirty="0" smtClean="0">
                <a:sym typeface="Wingdings" panose="05000000000000000000" pitchFamily="2" charset="2"/>
              </a:rPr>
              <a:t>数据      </a:t>
            </a:r>
            <a:r>
              <a:rPr lang="en-US" altLang="zh-CN" dirty="0" smtClean="0">
                <a:sym typeface="Wingdings" panose="05000000000000000000" pitchFamily="2" charset="2"/>
              </a:rPr>
              <a:t>client</a:t>
            </a:r>
          </a:p>
          <a:p>
            <a:pPr lvl="1"/>
            <a:r>
              <a:rPr lang="zh-CN" altLang="en-US" dirty="0" smtClean="0">
                <a:sym typeface="Wingdings" panose="05000000000000000000" pitchFamily="2" charset="2"/>
              </a:rPr>
              <a:t>创建：</a:t>
            </a:r>
            <a:r>
              <a:rPr lang="en-US" altLang="zh-CN" dirty="0">
                <a:sym typeface="Wingdings" panose="05000000000000000000" pitchFamily="2" charset="2"/>
              </a:rPr>
              <a:t> </a:t>
            </a:r>
            <a:r>
              <a:rPr lang="en-US" altLang="zh-CN" dirty="0" err="1">
                <a:sym typeface="Wingdings" panose="05000000000000000000" pitchFamily="2" charset="2"/>
              </a:rPr>
              <a:t>socket.socket</a:t>
            </a:r>
            <a:r>
              <a:rPr lang="en-US" altLang="zh-CN" dirty="0">
                <a:sym typeface="Wingdings" panose="05000000000000000000" pitchFamily="2" charset="2"/>
              </a:rPr>
              <a:t>(</a:t>
            </a:r>
            <a:r>
              <a:rPr lang="en-US" altLang="zh-CN" dirty="0" err="1">
                <a:sym typeface="Wingdings" panose="05000000000000000000" pitchFamily="2" charset="2"/>
              </a:rPr>
              <a:t>socket.AF_INET</a:t>
            </a:r>
            <a:r>
              <a:rPr lang="en-US" altLang="zh-CN" dirty="0">
                <a:sym typeface="Wingdings" panose="05000000000000000000" pitchFamily="2" charset="2"/>
              </a:rPr>
              <a:t>, </a:t>
            </a:r>
            <a:r>
              <a:rPr lang="en-US" altLang="zh-CN" dirty="0" err="1">
                <a:sym typeface="Wingdings" panose="05000000000000000000" pitchFamily="2" charset="2"/>
              </a:rPr>
              <a:t>socket.SOCK_RAW</a:t>
            </a:r>
            <a:r>
              <a:rPr lang="en-US" altLang="zh-CN" dirty="0">
                <a:sym typeface="Wingdings" panose="05000000000000000000" pitchFamily="2" charset="2"/>
              </a:rPr>
              <a:t>, </a:t>
            </a:r>
            <a:r>
              <a:rPr lang="en-US" altLang="zh-CN" dirty="0" err="1">
                <a:sym typeface="Wingdings" panose="05000000000000000000" pitchFamily="2" charset="2"/>
              </a:rPr>
              <a:t>socket.IPPROTO_RAW</a:t>
            </a:r>
            <a:r>
              <a:rPr lang="en-US" altLang="zh-CN" dirty="0">
                <a:sym typeface="Wingdings" panose="05000000000000000000" pitchFamily="2" charset="2"/>
              </a:rPr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281179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Django</a:t>
            </a:r>
            <a:r>
              <a:rPr lang="zh-CN" altLang="en-US" dirty="0" smtClean="0"/>
              <a:t>网站开发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开发模式：</a:t>
            </a:r>
            <a:r>
              <a:rPr lang="en-US" altLang="zh-CN" dirty="0" smtClean="0"/>
              <a:t>MTV </a:t>
            </a:r>
            <a:r>
              <a:rPr lang="zh-CN" altLang="en-US" dirty="0" smtClean="0"/>
              <a:t>模型</a:t>
            </a:r>
            <a:r>
              <a:rPr lang="en-US" altLang="zh-CN" dirty="0" smtClean="0"/>
              <a:t>-</a:t>
            </a:r>
            <a:r>
              <a:rPr lang="zh-CN" altLang="en-US" dirty="0" smtClean="0"/>
              <a:t>模板</a:t>
            </a:r>
            <a:r>
              <a:rPr lang="en-US" altLang="zh-CN" dirty="0" smtClean="0"/>
              <a:t>-</a:t>
            </a:r>
            <a:r>
              <a:rPr lang="zh-CN" altLang="en-US" dirty="0" smtClean="0"/>
              <a:t>视图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请求转发：</a:t>
            </a:r>
            <a:r>
              <a:rPr lang="en-US" altLang="zh-CN" dirty="0"/>
              <a:t> </a:t>
            </a:r>
            <a:r>
              <a:rPr lang="en-US" altLang="zh-CN" dirty="0" smtClean="0"/>
              <a:t>urls.py</a:t>
            </a:r>
          </a:p>
          <a:p>
            <a:pPr lvl="1"/>
            <a:r>
              <a:rPr lang="zh-CN" altLang="en-US" dirty="0" smtClean="0"/>
              <a:t>视图控制：用户自定义开发，只写函数也可以，配置到</a:t>
            </a:r>
            <a:r>
              <a:rPr lang="en-US" altLang="zh-CN" dirty="0" smtClean="0"/>
              <a:t>urls.py</a:t>
            </a:r>
          </a:p>
          <a:p>
            <a:pPr lvl="1"/>
            <a:r>
              <a:rPr lang="zh-CN" altLang="en-US" dirty="0" smtClean="0"/>
              <a:t>视图模板：</a:t>
            </a:r>
            <a:r>
              <a:rPr lang="en-US" altLang="zh-CN" dirty="0" smtClean="0"/>
              <a:t>settings.py</a:t>
            </a:r>
            <a:r>
              <a:rPr lang="zh-CN" altLang="en-US" dirty="0" smtClean="0"/>
              <a:t>配置视图目录、数据库连接等。</a:t>
            </a:r>
            <a:endParaRPr lang="en-US" altLang="zh-CN" dirty="0" smtClean="0"/>
          </a:p>
          <a:p>
            <a:r>
              <a:rPr lang="zh-CN" altLang="en-US" dirty="0" smtClean="0"/>
              <a:t>安装：</a:t>
            </a:r>
            <a:r>
              <a:rPr lang="en-US" altLang="zh-CN" dirty="0"/>
              <a:t>pip install </a:t>
            </a:r>
            <a:r>
              <a:rPr lang="en-US" altLang="zh-CN" dirty="0" err="1"/>
              <a:t>django</a:t>
            </a:r>
            <a:r>
              <a:rPr lang="en-US" altLang="zh-CN" dirty="0"/>
              <a:t> </a:t>
            </a:r>
            <a:endParaRPr lang="en-US" altLang="zh-CN" dirty="0"/>
          </a:p>
          <a:p>
            <a:r>
              <a:rPr lang="zh-CN" altLang="en-US" dirty="0"/>
              <a:t>新建</a:t>
            </a:r>
            <a:r>
              <a:rPr lang="zh-CN" altLang="en-US" dirty="0" smtClean="0"/>
              <a:t>工程：</a:t>
            </a:r>
            <a:r>
              <a:rPr lang="en-US" altLang="zh-CN" dirty="0" err="1" smtClean="0"/>
              <a:t>django</a:t>
            </a:r>
            <a:r>
              <a:rPr lang="en-US" altLang="zh-CN" dirty="0" smtClean="0"/>
              <a:t>-admin </a:t>
            </a:r>
            <a:r>
              <a:rPr lang="en-US" altLang="zh-CN" dirty="0" err="1"/>
              <a:t>startproject</a:t>
            </a:r>
            <a:r>
              <a:rPr lang="en-US" altLang="zh-CN" dirty="0"/>
              <a:t> </a:t>
            </a:r>
            <a:r>
              <a:rPr lang="en-US" altLang="zh-CN" dirty="0" err="1" smtClean="0"/>
              <a:t>projectname</a:t>
            </a:r>
            <a:endParaRPr lang="en-US" altLang="zh-CN" dirty="0" smtClean="0"/>
          </a:p>
          <a:p>
            <a:r>
              <a:rPr lang="zh-CN" altLang="en-US" dirty="0"/>
              <a:t>启动</a:t>
            </a:r>
            <a:r>
              <a:rPr lang="zh-CN" altLang="en-US" dirty="0" smtClean="0"/>
              <a:t>项目</a:t>
            </a:r>
            <a:r>
              <a:rPr lang="en-US" altLang="zh-CN" dirty="0" smtClean="0"/>
              <a:t>-</a:t>
            </a:r>
            <a:r>
              <a:rPr lang="zh-CN" altLang="en-US" dirty="0" smtClean="0"/>
              <a:t>使用非生产服务器：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进入项目目录，</a:t>
            </a:r>
            <a:r>
              <a:rPr lang="en-US" altLang="zh-CN" dirty="0" smtClean="0"/>
              <a:t>python </a:t>
            </a:r>
            <a:r>
              <a:rPr lang="en-US" altLang="zh-CN" dirty="0"/>
              <a:t>manage.py </a:t>
            </a:r>
            <a:r>
              <a:rPr lang="en-US" altLang="zh-CN" dirty="0" err="1"/>
              <a:t>runserver</a:t>
            </a:r>
            <a:r>
              <a:rPr lang="en-US" altLang="zh-CN" dirty="0"/>
              <a:t> </a:t>
            </a:r>
            <a:r>
              <a:rPr lang="en-US" altLang="zh-CN" dirty="0" smtClean="0"/>
              <a:t>0.0.0.0:port</a:t>
            </a:r>
          </a:p>
          <a:p>
            <a:r>
              <a:rPr lang="zh-CN" altLang="en-US" dirty="0" smtClean="0"/>
              <a:t>部署到生产服务器</a:t>
            </a:r>
            <a:r>
              <a:rPr lang="en-US" altLang="zh-CN" dirty="0" smtClean="0"/>
              <a:t>Apache: 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模块：</a:t>
            </a:r>
            <a:r>
              <a:rPr lang="en-US" altLang="zh-CN" b="1" dirty="0"/>
              <a:t> </a:t>
            </a:r>
            <a:r>
              <a:rPr lang="en-US" altLang="zh-CN" b="1" dirty="0" err="1"/>
              <a:t>mod_python</a:t>
            </a:r>
            <a:r>
              <a:rPr lang="en-US" altLang="zh-CN" b="1" dirty="0"/>
              <a:t> </a:t>
            </a:r>
          </a:p>
          <a:p>
            <a:pPr lvl="1"/>
            <a:r>
              <a:rPr lang="zh-CN" altLang="en-US" dirty="0" smtClean="0"/>
              <a:t>配置</a:t>
            </a:r>
            <a:r>
              <a:rPr lang="en-US" altLang="zh-CN" dirty="0" err="1"/>
              <a:t>httpd.conf</a:t>
            </a:r>
            <a:r>
              <a:rPr lang="en-US" altLang="zh-CN" dirty="0"/>
              <a:t> 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LoadModule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python_module</a:t>
            </a:r>
            <a:r>
              <a:rPr lang="en-US" altLang="zh-CN" dirty="0" smtClean="0"/>
              <a:t> </a:t>
            </a:r>
            <a:r>
              <a:rPr lang="en-US" altLang="zh-CN" dirty="0"/>
              <a:t>/</a:t>
            </a:r>
            <a:r>
              <a:rPr lang="en-US" altLang="zh-CN" dirty="0" smtClean="0"/>
              <a:t>usr/lib/apache2/modules/mod_python.so</a:t>
            </a:r>
          </a:p>
          <a:p>
            <a:pPr lvl="1"/>
            <a:r>
              <a:rPr lang="en-US" altLang="zh-CN" dirty="0" smtClean="0"/>
              <a:t>…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60273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访问</a:t>
            </a:r>
            <a:r>
              <a:rPr lang="en-US" altLang="zh-CN" dirty="0" err="1" smtClean="0"/>
              <a:t>Hadoop,spark,hbase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5350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机器学习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90483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6026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22235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1363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不能解决什么</a:t>
            </a:r>
            <a:r>
              <a:rPr lang="zh-CN" altLang="en-US" dirty="0" smtClean="0"/>
              <a:t>问题？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不建议用来解决什么问题，相对的，特性决定的</a:t>
            </a:r>
          </a:p>
        </p:txBody>
      </p:sp>
    </p:spTree>
    <p:extLst>
      <p:ext uri="{BB962C8B-B14F-4D97-AF65-F5344CB8AC3E}">
        <p14:creationId xmlns:p14="http://schemas.microsoft.com/office/powerpoint/2010/main" val="1136852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环境搭建（</a:t>
            </a:r>
            <a:r>
              <a:rPr lang="en-US" altLang="zh-CN" dirty="0" smtClean="0"/>
              <a:t>python2.7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Windows</a:t>
            </a:r>
            <a:r>
              <a:rPr lang="zh-CN" altLang="en-US" dirty="0"/>
              <a:t>平台</a:t>
            </a:r>
            <a:r>
              <a:rPr lang="zh-CN" altLang="en-US" dirty="0" smtClean="0"/>
              <a:t>下载：</a:t>
            </a:r>
            <a:r>
              <a:rPr lang="en-US" altLang="zh-CN" dirty="0" smtClean="0"/>
              <a:t>python-2.7.14.amd64.msi   </a:t>
            </a:r>
            <a:r>
              <a:rPr lang="zh-CN" altLang="en-US" dirty="0" smtClean="0"/>
              <a:t>双击安装</a:t>
            </a:r>
            <a:r>
              <a:rPr lang="en-US" altLang="zh-CN" dirty="0" smtClean="0"/>
              <a:t> </a:t>
            </a:r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://www.python.org/downloads/windows/</a:t>
            </a:r>
            <a:endParaRPr lang="en-US" altLang="zh-CN" dirty="0" smtClean="0"/>
          </a:p>
          <a:p>
            <a:r>
              <a:rPr lang="en-US" altLang="zh-CN" dirty="0" smtClean="0"/>
              <a:t>Macs</a:t>
            </a:r>
            <a:r>
              <a:rPr lang="zh-CN" altLang="en-US" dirty="0" smtClean="0"/>
              <a:t>系统自带</a:t>
            </a:r>
            <a:endParaRPr lang="en-US" altLang="zh-CN" dirty="0" smtClean="0"/>
          </a:p>
          <a:p>
            <a:r>
              <a:rPr lang="en-US" altLang="zh-CN" dirty="0" smtClean="0"/>
              <a:t>Linux</a:t>
            </a:r>
            <a:r>
              <a:rPr lang="zh-CN" altLang="en-US" dirty="0" smtClean="0"/>
              <a:t>平台：下载源码安装：</a:t>
            </a:r>
            <a:r>
              <a:rPr lang="en-US" altLang="zh-CN" dirty="0">
                <a:hlinkClick r:id="rId3"/>
              </a:rPr>
              <a:t>https://www.python.org/downloads/source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环境变量配置：</a:t>
            </a:r>
            <a:r>
              <a:rPr lang="en-US" altLang="zh-CN" dirty="0" smtClean="0"/>
              <a:t>path</a:t>
            </a:r>
            <a:r>
              <a:rPr lang="zh-CN" altLang="en-US" dirty="0" smtClean="0"/>
              <a:t>添加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安装目录即可</a:t>
            </a:r>
            <a:endParaRPr lang="en-US" altLang="zh-CN" dirty="0" smtClean="0"/>
          </a:p>
          <a:p>
            <a:r>
              <a:rPr lang="zh-CN" altLang="en-US" dirty="0" smtClean="0"/>
              <a:t>安装成功验证：命令行环境输入 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会进入交互环境；或者</a:t>
            </a:r>
            <a:r>
              <a:rPr lang="en-US" altLang="zh-CN" dirty="0" smtClean="0"/>
              <a:t>python –V</a:t>
            </a:r>
            <a:r>
              <a:rPr lang="zh-CN" altLang="en-US" dirty="0" smtClean="0"/>
              <a:t>输出版本信息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开发环境推荐：</a:t>
            </a:r>
            <a:r>
              <a:rPr lang="en-US" altLang="zh-CN" dirty="0" err="1" smtClean="0"/>
              <a:t>Pycharm</a:t>
            </a:r>
            <a:r>
              <a:rPr lang="en-US" altLang="zh-CN" dirty="0" smtClean="0"/>
              <a:t>(</a:t>
            </a:r>
            <a:r>
              <a:rPr lang="zh-CN" altLang="en-US" dirty="0" smtClean="0"/>
              <a:t>社区版免费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2124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输出</a:t>
            </a:r>
            <a:r>
              <a:rPr lang="en-US" altLang="zh-CN" dirty="0" smtClean="0"/>
              <a:t>Hello, world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命令行交互环境：</a:t>
            </a:r>
            <a:r>
              <a:rPr lang="en-US" altLang="zh-CN" dirty="0"/>
              <a:t>&gt;</a:t>
            </a:r>
            <a:r>
              <a:rPr lang="en-US" altLang="zh-CN" dirty="0" smtClean="0"/>
              <a:t>python #</a:t>
            </a:r>
            <a:r>
              <a:rPr lang="zh-CN" altLang="en-US" dirty="0" smtClean="0"/>
              <a:t>进入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命令进入交互模式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		&gt;&gt;print ‘hello, world’ #</a:t>
            </a:r>
            <a:r>
              <a:rPr lang="zh-CN" altLang="en-US" dirty="0" smtClean="0"/>
              <a:t>输出 </a:t>
            </a:r>
            <a:r>
              <a:rPr lang="en-US" altLang="zh-CN" dirty="0" smtClean="0"/>
              <a:t>hello, world</a:t>
            </a:r>
          </a:p>
          <a:p>
            <a:r>
              <a:rPr lang="zh-CN" altLang="en-US" dirty="0" smtClean="0"/>
              <a:t>脚本式编程：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1.</a:t>
            </a:r>
            <a:r>
              <a:rPr lang="zh-CN" altLang="en-US" dirty="0" smtClean="0"/>
              <a:t>新建脚本文件</a:t>
            </a:r>
            <a:r>
              <a:rPr lang="en-US" altLang="zh-CN" dirty="0" smtClean="0"/>
              <a:t>abc.py  </a:t>
            </a:r>
          </a:p>
          <a:p>
            <a:pPr marL="457200" lvl="1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编辑内容：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#coding=utf-8</a:t>
            </a:r>
            <a:br>
              <a:rPr lang="en-US" altLang="zh-CN" dirty="0" smtClean="0"/>
            </a:br>
            <a:r>
              <a:rPr lang="en-US" altLang="zh-CN" dirty="0" smtClean="0"/>
              <a:t>  	print ‘hello, world’</a:t>
            </a:r>
            <a:br>
              <a:rPr lang="en-US" altLang="zh-CN" dirty="0" smtClean="0"/>
            </a:br>
            <a:r>
              <a:rPr lang="en-US" altLang="zh-CN" dirty="0" smtClean="0"/>
              <a:t>3.</a:t>
            </a:r>
            <a:r>
              <a:rPr lang="zh-CN" altLang="en-US" dirty="0" smtClean="0"/>
              <a:t>保存，执行：</a:t>
            </a:r>
            <a:r>
              <a:rPr lang="en-US" altLang="zh-CN" dirty="0" smtClean="0"/>
              <a:t>&gt;python abc.py</a:t>
            </a:r>
            <a:br>
              <a:rPr lang="en-US" altLang="zh-CN" dirty="0" smtClean="0"/>
            </a:br>
            <a:r>
              <a:rPr lang="en-US" altLang="zh-CN" dirty="0" smtClean="0"/>
              <a:t>   </a:t>
            </a:r>
            <a:r>
              <a:rPr lang="zh-CN" altLang="en-US" dirty="0" smtClean="0"/>
              <a:t>则会输出：</a:t>
            </a:r>
            <a:r>
              <a:rPr lang="en-US" altLang="zh-CN" dirty="0" smtClean="0"/>
              <a:t>hello, world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		</a:t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0084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输入一个字符串，统计字母、数字、空格其他字符的个数</a:t>
            </a:r>
            <a:endParaRPr lang="zh-CN" altLang="en-US" dirty="0"/>
          </a:p>
        </p:txBody>
      </p:sp>
      <p:sp>
        <p:nvSpPr>
          <p:cNvPr id="12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2589213" y="2133600"/>
            <a:ext cx="8915400" cy="37782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#coding=utf-8</a:t>
            </a:r>
            <a:br>
              <a:rPr kumimoji="0" lang="zh-CN" altLang="zh-CN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string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 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raw_input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'请输入一个字符串: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\n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stat = {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'letter'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'space'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'digit'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'others'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str: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c.isalpha():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stat[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'letter'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 +=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elif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c.isspace():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stat[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'space'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 +=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elif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c.isdigit():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stat[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'digit'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 +=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else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stat[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'others'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 +=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stat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138696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1728</TotalTime>
  <Words>3355</Words>
  <Application>Microsoft Office PowerPoint</Application>
  <PresentationFormat>宽屏</PresentationFormat>
  <Paragraphs>381</Paragraphs>
  <Slides>59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66" baseType="lpstr">
      <vt:lpstr>宋体</vt:lpstr>
      <vt:lpstr>幼圆</vt:lpstr>
      <vt:lpstr>Arial</vt:lpstr>
      <vt:lpstr>Century Gothic</vt:lpstr>
      <vt:lpstr>Wingdings</vt:lpstr>
      <vt:lpstr>Wingdings 3</vt:lpstr>
      <vt:lpstr>丝状</vt:lpstr>
      <vt:lpstr>Python基础入门知识分享</vt:lpstr>
      <vt:lpstr>Python是什么？</vt:lpstr>
      <vt:lpstr>Python可以解决什么问题？ </vt:lpstr>
      <vt:lpstr>Python是怎么解决这些问题的？</vt:lpstr>
      <vt:lpstr>为什么要用python来解决这些问题？</vt:lpstr>
      <vt:lpstr>python不能解决什么问题？</vt:lpstr>
      <vt:lpstr>环境搭建（python2.7）</vt:lpstr>
      <vt:lpstr>输出Hello, world </vt:lpstr>
      <vt:lpstr>输入一个字符串，统计字母、数字、空格其他字符的个数</vt:lpstr>
      <vt:lpstr>设计思想</vt:lpstr>
      <vt:lpstr>语法特点</vt:lpstr>
      <vt:lpstr>包管理</vt:lpstr>
      <vt:lpstr>名词解释</vt:lpstr>
      <vt:lpstr>Python文件</vt:lpstr>
      <vt:lpstr>模块 </vt:lpstr>
      <vt:lpstr>包</vt:lpstr>
      <vt:lpstr>如何执行一个python文件的？</vt:lpstr>
      <vt:lpstr>内存管理、数据区、虚拟环境</vt:lpstr>
      <vt:lpstr>标识符 </vt:lpstr>
      <vt:lpstr>关键字</vt:lpstr>
      <vt:lpstr>运算符、内建运算函数</vt:lpstr>
      <vt:lpstr>语句层次结构的组织</vt:lpstr>
      <vt:lpstr>流程控制</vt:lpstr>
      <vt:lpstr>变量作用域</vt:lpstr>
      <vt:lpstr>局部符号表</vt:lpstr>
      <vt:lpstr>数据类型</vt:lpstr>
      <vt:lpstr>字符串</vt:lpstr>
      <vt:lpstr>列表</vt:lpstr>
      <vt:lpstr>元组</vt:lpstr>
      <vt:lpstr>集合</vt:lpstr>
      <vt:lpstr>字典</vt:lpstr>
      <vt:lpstr>函数定义</vt:lpstr>
      <vt:lpstr>函数调用</vt:lpstr>
      <vt:lpstr>常用函数</vt:lpstr>
      <vt:lpstr>定义类</vt:lpstr>
      <vt:lpstr>类的实例化</vt:lpstr>
      <vt:lpstr>封装、继承、多态</vt:lpstr>
      <vt:lpstr>其他</vt:lpstr>
      <vt:lpstr>生成器</vt:lpstr>
      <vt:lpstr>闭包</vt:lpstr>
      <vt:lpstr>注解(一)：无参注解</vt:lpstr>
      <vt:lpstr>注解(二)：带参注解</vt:lpstr>
      <vt:lpstr>注解(三)</vt:lpstr>
      <vt:lpstr>序列化、反序列化</vt:lpstr>
      <vt:lpstr>文件操作</vt:lpstr>
      <vt:lpstr>数据库访问</vt:lpstr>
      <vt:lpstr>http请求响应</vt:lpstr>
      <vt:lpstr>小网站</vt:lpstr>
      <vt:lpstr>多线程</vt:lpstr>
      <vt:lpstr>队列</vt:lpstr>
      <vt:lpstr>数据处理numpy </vt:lpstr>
      <vt:lpstr>数据可视化matplotlib</vt:lpstr>
      <vt:lpstr>Socket编程(windows)   </vt:lpstr>
      <vt:lpstr>Django网站开发</vt:lpstr>
      <vt:lpstr>访问Hadoop,spark,hbase</vt:lpstr>
      <vt:lpstr>python机器学习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Python基础知识分享</dc:title>
  <dc:creator>lishaoping</dc:creator>
  <cp:lastModifiedBy>lishaoping</cp:lastModifiedBy>
  <cp:revision>261</cp:revision>
  <dcterms:created xsi:type="dcterms:W3CDTF">2018-03-24T06:54:52Z</dcterms:created>
  <dcterms:modified xsi:type="dcterms:W3CDTF">2018-04-03T01:40:16Z</dcterms:modified>
</cp:coreProperties>
</file>