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41"/>
  </p:notesMasterIdLst>
  <p:sldIdLst>
    <p:sldId id="856" r:id="rId6"/>
    <p:sldId id="892" r:id="rId7"/>
    <p:sldId id="865" r:id="rId8"/>
    <p:sldId id="879" r:id="rId9"/>
    <p:sldId id="893" r:id="rId10"/>
    <p:sldId id="885" r:id="rId11"/>
    <p:sldId id="866" r:id="rId12"/>
    <p:sldId id="868" r:id="rId13"/>
    <p:sldId id="869" r:id="rId14"/>
    <p:sldId id="870" r:id="rId15"/>
    <p:sldId id="897" r:id="rId16"/>
    <p:sldId id="871" r:id="rId17"/>
    <p:sldId id="872" r:id="rId18"/>
    <p:sldId id="884" r:id="rId19"/>
    <p:sldId id="888" r:id="rId20"/>
    <p:sldId id="874" r:id="rId21"/>
    <p:sldId id="876" r:id="rId22"/>
    <p:sldId id="877" r:id="rId23"/>
    <p:sldId id="878" r:id="rId24"/>
    <p:sldId id="880" r:id="rId25"/>
    <p:sldId id="895" r:id="rId26"/>
    <p:sldId id="896" r:id="rId27"/>
    <p:sldId id="887" r:id="rId28"/>
    <p:sldId id="899" r:id="rId29"/>
    <p:sldId id="900" r:id="rId30"/>
    <p:sldId id="908" r:id="rId31"/>
    <p:sldId id="904" r:id="rId32"/>
    <p:sldId id="905" r:id="rId33"/>
    <p:sldId id="903" r:id="rId34"/>
    <p:sldId id="901" r:id="rId35"/>
    <p:sldId id="902" r:id="rId36"/>
    <p:sldId id="906" r:id="rId37"/>
    <p:sldId id="907" r:id="rId38"/>
    <p:sldId id="894" r:id="rId39"/>
    <p:sldId id="89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56"/>
            <p14:sldId id="892"/>
            <p14:sldId id="865"/>
            <p14:sldId id="879"/>
            <p14:sldId id="893"/>
            <p14:sldId id="885"/>
            <p14:sldId id="866"/>
            <p14:sldId id="868"/>
            <p14:sldId id="869"/>
            <p14:sldId id="870"/>
            <p14:sldId id="897"/>
            <p14:sldId id="871"/>
            <p14:sldId id="872"/>
            <p14:sldId id="884"/>
            <p14:sldId id="888"/>
            <p14:sldId id="874"/>
            <p14:sldId id="876"/>
            <p14:sldId id="877"/>
            <p14:sldId id="878"/>
            <p14:sldId id="880"/>
            <p14:sldId id="895"/>
            <p14:sldId id="896"/>
            <p14:sldId id="887"/>
            <p14:sldId id="899"/>
            <p14:sldId id="900"/>
            <p14:sldId id="908"/>
            <p14:sldId id="904"/>
            <p14:sldId id="905"/>
            <p14:sldId id="903"/>
            <p14:sldId id="901"/>
            <p14:sldId id="902"/>
            <p14:sldId id="906"/>
            <p14:sldId id="907"/>
            <p14:sldId id="894"/>
            <p14:sldId id="898"/>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5226" autoAdjust="0"/>
  </p:normalViewPr>
  <p:slideViewPr>
    <p:cSldViewPr snapToGrid="0" snapToObjects="1" showGuides="1">
      <p:cViewPr varScale="1">
        <p:scale>
          <a:sx n="53" d="100"/>
          <a:sy n="53" d="100"/>
        </p:scale>
        <p:origin x="696" y="186"/>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91579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55375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38502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8799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1308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5915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26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735452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66052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3925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951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225477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531247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5488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475217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889678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55382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068374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25986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78568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26134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122419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619783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685573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232862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84280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346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43241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1828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21294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17901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2618453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1974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inimal Footer - Black">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7"/>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60" r:id="rId4"/>
    <p:sldLayoutId id="2147483661" r:id="rId5"/>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oauth2/authorize"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0/oauth2/token"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8984D7-C74A-279D-FD39-15302D61F53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Additional chapter intro…">
            <a:extLst>
              <a:ext uri="{FF2B5EF4-FFF2-40B4-BE49-F238E27FC236}">
                <a16:creationId xmlns:a16="http://schemas.microsoft.com/office/drawing/2014/main" id="{4A1BBAC4-2209-EE4D-B6B7-5830D6C00E65}"/>
              </a:ext>
            </a:extLst>
          </p:cNvPr>
          <p:cNvSpPr txBox="1"/>
          <p:nvPr/>
        </p:nvSpPr>
        <p:spPr>
          <a:xfrm>
            <a:off x="1625706" y="4799490"/>
            <a:ext cx="18156307" cy="1789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Deep diving in Spring Security</a:t>
            </a:r>
          </a:p>
          <a:p>
            <a:pPr>
              <a:lnSpc>
                <a:spcPct val="80000"/>
              </a:lnSpc>
              <a:defRPr sz="7000" cap="none" spc="-209">
                <a:solidFill>
                  <a:srgbClr val="000000"/>
                </a:solidFill>
              </a:defRPr>
            </a:pPr>
            <a:r>
              <a:rPr lang="en-US" sz="6000" dirty="0">
                <a:solidFill>
                  <a:srgbClr val="FF0000"/>
                </a:solidFill>
              </a:rPr>
              <a:t>with the latest trends and additions</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a:extLst>
              <a:ext uri="{FF2B5EF4-FFF2-40B4-BE49-F238E27FC236}">
                <a16:creationId xmlns:a16="http://schemas.microsoft.com/office/drawing/2014/main" id="{E15394BF-5478-40EF-B2B7-65FD2CDFB7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7837" y="791129"/>
            <a:ext cx="4920078" cy="12646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dava">
            <a:extLst>
              <a:ext uri="{FF2B5EF4-FFF2-40B4-BE49-F238E27FC236}">
                <a16:creationId xmlns:a16="http://schemas.microsoft.com/office/drawing/2014/main" id="{0F953780-6511-4E31-8FD8-E22554D4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7" y="446347"/>
            <a:ext cx="3801034" cy="12972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in a scuba suit&#10;&#10;Description automatically generated">
            <a:extLst>
              <a:ext uri="{FF2B5EF4-FFF2-40B4-BE49-F238E27FC236}">
                <a16:creationId xmlns:a16="http://schemas.microsoft.com/office/drawing/2014/main" id="{1E129332-25A2-8BF5-F529-F902F83B9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8896" y="2827822"/>
            <a:ext cx="11277600" cy="11277600"/>
          </a:xfrm>
          <a:prstGeom prst="rect">
            <a:avLst/>
          </a:prstGeom>
        </p:spPr>
      </p:pic>
    </p:spTree>
    <p:extLst>
      <p:ext uri="{BB962C8B-B14F-4D97-AF65-F5344CB8AC3E}">
        <p14:creationId xmlns:p14="http://schemas.microsoft.com/office/powerpoint/2010/main" val="31757119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D5B060-15F7-5F92-5651-C203D111FA69}"/>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1897106" y="5248337"/>
            <a:ext cx="12173712"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Easier to address circular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dependencies in </a:t>
            </a:r>
          </a:p>
          <a:p>
            <a:pPr marR="0" algn="ctr" defTabSz="825500" rtl="0" fontAlgn="auto" latinLnBrk="0" hangingPunct="0">
              <a:lnSpc>
                <a:spcPct val="100000"/>
              </a:lnSpc>
              <a:spcBef>
                <a:spcPts val="0"/>
              </a:spcBef>
              <a:spcAft>
                <a:spcPts val="0"/>
              </a:spcAft>
              <a:buClrTx/>
              <a:buSzTx/>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security configurations.</a:t>
            </a:r>
          </a:p>
        </p:txBody>
      </p:sp>
      <p:pic>
        <p:nvPicPr>
          <p:cNvPr id="2" name="Picture 1">
            <a:extLst>
              <a:ext uri="{FF2B5EF4-FFF2-40B4-BE49-F238E27FC236}">
                <a16:creationId xmlns:a16="http://schemas.microsoft.com/office/drawing/2014/main" id="{FF01D4BB-59AE-00AE-49ED-1D9053F45CD8}"/>
              </a:ext>
            </a:extLst>
          </p:cNvPr>
          <p:cNvPicPr>
            <a:picLocks noChangeAspect="1"/>
          </p:cNvPicPr>
          <p:nvPr/>
        </p:nvPicPr>
        <p:blipFill>
          <a:blip r:embed="rId3"/>
          <a:stretch>
            <a:fillRect/>
          </a:stretch>
        </p:blipFill>
        <p:spPr>
          <a:xfrm>
            <a:off x="457962" y="560546"/>
            <a:ext cx="11545824" cy="12305696"/>
          </a:xfrm>
          <a:prstGeom prst="rect">
            <a:avLst/>
          </a:prstGeom>
        </p:spPr>
      </p:pic>
    </p:spTree>
    <p:extLst>
      <p:ext uri="{BB962C8B-B14F-4D97-AF65-F5344CB8AC3E}">
        <p14:creationId xmlns:p14="http://schemas.microsoft.com/office/powerpoint/2010/main" val="403288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5" name="Picture 4" descr="Cartoon characters in a fight&#10;&#10;Description automatically generated with medium confidence">
            <a:extLst>
              <a:ext uri="{FF2B5EF4-FFF2-40B4-BE49-F238E27FC236}">
                <a16:creationId xmlns:a16="http://schemas.microsoft.com/office/drawing/2014/main" id="{AF03FF5A-BC59-B2D1-3C5A-885625AF7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76" y="224015"/>
            <a:ext cx="10290048" cy="13267970"/>
          </a:xfrm>
          <a:prstGeom prst="rect">
            <a:avLst/>
          </a:prstGeom>
        </p:spPr>
      </p:pic>
    </p:spTree>
    <p:extLst>
      <p:ext uri="{BB962C8B-B14F-4D97-AF65-F5344CB8AC3E}">
        <p14:creationId xmlns:p14="http://schemas.microsoft.com/office/powerpoint/2010/main" val="324975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C6723-B409-8743-05BF-8AA944B4467F}"/>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4934397"/>
            <a:ext cx="19811999" cy="3847207"/>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br>
              <a:rPr kumimoji="0" lang="en-US" sz="5000" b="1" i="0" u="none" strike="noStrike" cap="none" spc="0" normalizeH="0" baseline="0" dirty="0">
                <a:ln>
                  <a:noFill/>
                </a:ln>
                <a:solidFill>
                  <a:schemeClr val="bg2"/>
                </a:solidFill>
                <a:effectLst/>
                <a:uFillTx/>
                <a:latin typeface="+mn-lt"/>
                <a:ea typeface="+mn-ea"/>
                <a:cs typeface="+mn-cs"/>
                <a:sym typeface="Helvetica"/>
              </a:rPr>
            </a:b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a:ln>
                  <a:noFill/>
                </a:ln>
                <a:solidFill>
                  <a:schemeClr val="accent1"/>
                </a:solidFill>
                <a:effectLst/>
                <a:uFillTx/>
                <a:latin typeface="+mn-lt"/>
                <a:ea typeface="+mn-ea"/>
                <a:cs typeface="+mn-cs"/>
                <a:sym typeface="Helvetica"/>
              </a:rPr>
              <a:t>return </a:t>
            </a:r>
            <a:r>
              <a:rPr kumimoji="0" lang="en-US" sz="5000" b="1" i="0" u="none" strike="noStrike" cap="none" spc="0" normalizeH="0" baseline="0" dirty="0" err="1">
                <a:ln>
                  <a:noFill/>
                </a:ln>
                <a:solidFill>
                  <a:schemeClr val="accent1"/>
                </a:solidFill>
                <a:effectLst/>
                <a:uFillTx/>
                <a:latin typeface="+mn-lt"/>
                <a:ea typeface="+mn-ea"/>
                <a:cs typeface="+mn-cs"/>
                <a:sym typeface="Helvetica"/>
              </a:rPr>
              <a:t>http.build</a:t>
            </a:r>
            <a:r>
              <a:rPr kumimoji="0" lang="en-US" sz="5000" b="1" i="0" u="none" strike="noStrike" cap="none" spc="0" normalizeH="0" baseline="0" dirty="0">
                <a:ln>
                  <a:noFill/>
                </a:ln>
                <a:solidFill>
                  <a:schemeClr val="accent1"/>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5436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BDC9B-DABD-AB25-4B0F-17384CC762E8}"/>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922494" y="3780236"/>
            <a:ext cx="19811999" cy="615553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kumimoji="0" lang="en-US" sz="5000" b="1" i="0" u="none" strike="noStrike" cap="none" spc="0" normalizeH="0" baseline="0" dirty="0" err="1">
                <a:ln>
                  <a:noFill/>
                </a:ln>
                <a:solidFill>
                  <a:schemeClr val="bg2"/>
                </a:solidFill>
                <a:effectLst/>
                <a:uFillTx/>
                <a:latin typeface="+mn-lt"/>
                <a:ea typeface="+mn-ea"/>
                <a:cs typeface="+mn-cs"/>
                <a:sym typeface="Helvetica"/>
              </a:rPr>
              <a:t>HttpSecurity</a:t>
            </a:r>
            <a:r>
              <a:rPr kumimoji="0" lang="en-US" sz="5000" b="1" i="0" u="none" strike="noStrike" cap="none" spc="0" normalizeH="0" baseline="0" dirty="0">
                <a:ln>
                  <a:noFill/>
                </a:ln>
                <a:solidFill>
                  <a:schemeClr val="bg2"/>
                </a:solidFill>
                <a:effectLst/>
                <a:uFillTx/>
                <a:latin typeface="+mn-lt"/>
                <a:ea typeface="+mn-ea"/>
                <a:cs typeface="+mn-cs"/>
                <a:sym typeface="Helvetica"/>
              </a:rPr>
              <a:t> http)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throws Exception </a:t>
            </a:r>
            <a:r>
              <a:rPr kumimoji="0" lang="en-US" sz="5000" b="1" i="0" u="none" strike="noStrike" cap="none" spc="0" normalizeH="0" baseline="0" dirty="0">
                <a:ln>
                  <a:noFill/>
                </a:ln>
                <a:solidFill>
                  <a:schemeClr val="bg2"/>
                </a:solidFill>
                <a:effectLst/>
                <a:uFillTx/>
                <a:latin typeface="+mn-lt"/>
                <a:ea typeface="+mn-ea"/>
                <a:cs typeface="+mn-cs"/>
                <a:sym typeface="Helvetica"/>
              </a:rPr>
              <a:t>{</a:t>
            </a: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   </a:t>
            </a: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br>
              <a:rPr kumimoji="0" lang="en-US" sz="5000" b="1" i="0" u="none" strike="noStrike" cap="none" spc="0" normalizeH="0" baseline="0" dirty="0">
                <a:ln>
                  <a:noFill/>
                </a:ln>
                <a:solidFill>
                  <a:schemeClr val="bg2"/>
                </a:solidFill>
                <a:effectLst/>
                <a:uFillTx/>
                <a:latin typeface="+mn-lt"/>
                <a:ea typeface="+mn-ea"/>
                <a:cs typeface="+mn-cs"/>
                <a:sym typeface="Helvetica"/>
              </a:rPr>
            </a:br>
            <a:r>
              <a:rPr kumimoji="0" lang="en-US" sz="5000" b="1" i="0" u="none" strike="noStrike" cap="none" spc="0" normalizeH="0" baseline="0" dirty="0">
                <a:ln>
                  <a:noFill/>
                </a:ln>
                <a:solidFill>
                  <a:schemeClr val="bg2"/>
                </a:solidFill>
                <a:effectLst/>
                <a:uFillTx/>
                <a:latin typeface="+mn-lt"/>
                <a:ea typeface="+mn-ea"/>
                <a:cs typeface="+mn-cs"/>
                <a:sym typeface="Helvetica"/>
              </a:rPr>
              <a:t>   return </a:t>
            </a:r>
            <a:r>
              <a:rPr kumimoji="0" lang="en-US" sz="5000" b="1" i="0" u="none" strike="noStrike" cap="none" spc="0" normalizeH="0" baseline="0" dirty="0" err="1">
                <a:ln>
                  <a:noFill/>
                </a:ln>
                <a:solidFill>
                  <a:schemeClr val="bg2"/>
                </a:solidFill>
                <a:effectLst/>
                <a:uFillTx/>
                <a:latin typeface="+mn-lt"/>
                <a:ea typeface="+mn-ea"/>
                <a:cs typeface="+mn-cs"/>
                <a:sym typeface="Helvetica"/>
              </a:rPr>
              <a:t>http.build</a:t>
            </a:r>
            <a:r>
              <a:rPr kumimoji="0" lang="en-US" sz="5000" b="1" i="0" u="none" strike="no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350584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299013" y="1864366"/>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t>
            </a:r>
            <a:r>
              <a:rPr lang="en-US" sz="5000" strike="sngStrike" cap="none" spc="0" dirty="0" err="1">
                <a:solidFill>
                  <a:schemeClr val="accent1"/>
                </a:solidFill>
              </a:rPr>
              <a:t>authorizeRequests</a:t>
            </a:r>
            <a:r>
              <a:rPr lang="en-US" sz="5000" strike="sngStrike"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44649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76015" y="10285564"/>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6122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15483" y="4465544"/>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E8EDA0E5-34F5-2C3F-7B90-8470160A9994}"/>
              </a:ext>
            </a:extLst>
          </p:cNvPr>
          <p:cNvSpPr/>
          <p:nvPr/>
        </p:nvSpPr>
        <p:spPr>
          <a:xfrm>
            <a:off x="3056965" y="1848052"/>
            <a:ext cx="182700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r>
              <a:rPr lang="en-US" sz="5000" cap="none" spc="0" dirty="0">
                <a:solidFill>
                  <a:schemeClr val="bg2"/>
                </a:solidFill>
              </a:rPr>
              <a:t>.</a:t>
            </a:r>
            <a:r>
              <a:rPr lang="en-US" sz="5000" cap="none" spc="0" dirty="0" err="1">
                <a:solidFill>
                  <a:schemeClr val="bg2"/>
                </a:solidFill>
              </a:rPr>
              <a:t>anyRequest</a:t>
            </a:r>
            <a:r>
              <a:rPr lang="en-US" sz="5000" cap="none" spc="0" dirty="0">
                <a:solidFill>
                  <a:schemeClr val="bg2"/>
                </a:solidFill>
              </a:rPr>
              <a:t>().authenticated();</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9230E334-6CE0-8E74-B3EB-4EF4BC8D9CEF}"/>
              </a:ext>
            </a:extLst>
          </p:cNvPr>
          <p:cNvSpPr/>
          <p:nvPr/>
        </p:nvSpPr>
        <p:spPr>
          <a:xfrm>
            <a:off x="3076015" y="9982444"/>
            <a:ext cx="18270070"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http</a:t>
            </a:r>
            <a:r>
              <a:rPr lang="en-US" sz="5000" cap="none" spc="0" dirty="0" err="1">
                <a:solidFill>
                  <a:schemeClr val="accent1"/>
                </a:solidFill>
              </a:rPr>
              <a:t>.authorizeHttpRequests</a:t>
            </a:r>
            <a:r>
              <a:rPr lang="en-US" sz="5000" cap="none" spc="0" dirty="0">
                <a:solidFill>
                  <a:schemeClr val="accent1"/>
                </a:solidFill>
              </a:rPr>
              <a:t>(</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   c -&gt; </a:t>
            </a:r>
            <a:r>
              <a:rPr lang="en-US" sz="5000" cap="none" spc="0" dirty="0">
                <a:solidFill>
                  <a:srgbClr val="FF0000"/>
                </a:solidFill>
              </a:rPr>
              <a:t>c. </a:t>
            </a:r>
            <a:r>
              <a:rPr lang="en-US" sz="5000" cap="none" spc="0" dirty="0" err="1">
                <a:solidFill>
                  <a:srgbClr val="FF0000"/>
                </a:solidFill>
              </a:rPr>
              <a:t>anyRequest</a:t>
            </a:r>
            <a:r>
              <a:rPr lang="en-US" sz="5000" cap="none" spc="0" dirty="0">
                <a:solidFill>
                  <a:srgbClr val="FF0000"/>
                </a:solidFill>
              </a:rPr>
              <a:t>().authenticated()</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233406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C23808-1B3F-C7F4-6838-C1B0B62F4394}"/>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15469858" y="2223514"/>
            <a:ext cx="5629834"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strike="sngStrike" cap="none" spc="0" dirty="0" err="1">
                <a:solidFill>
                  <a:schemeClr val="bg2"/>
                </a:solidFill>
              </a:rPr>
              <a:t>antMatchers</a:t>
            </a:r>
            <a:r>
              <a:rPr lang="en-US" sz="5000" strike="sngStrike" cap="none" spc="0" dirty="0">
                <a:solidFill>
                  <a:schemeClr val="bg2"/>
                </a:solidFill>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mvcMatchers</a:t>
            </a:r>
            <a:r>
              <a:rPr kumimoji="0" lang="en-US" sz="5000" b="1" i="0" u="none" strike="sngStrike" cap="none" spc="0" normalizeH="0" baseline="0" dirty="0">
                <a:ln>
                  <a:noFill/>
                </a:ln>
                <a:solidFill>
                  <a:schemeClr val="bg2"/>
                </a:solidFill>
                <a:effectLst/>
                <a:uFillTx/>
                <a:latin typeface="+mn-lt"/>
                <a:ea typeface="+mn-ea"/>
                <a:cs typeface="+mn-cs"/>
                <a:sym typeface="Helvetica"/>
              </a:rPr>
              <a:t>()</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sngStrike" cap="none" spc="0" normalizeH="0" baseline="0" dirty="0" err="1">
                <a:ln>
                  <a:noFill/>
                </a:ln>
                <a:solidFill>
                  <a:schemeClr val="bg2"/>
                </a:solidFill>
                <a:effectLst/>
                <a:uFillTx/>
                <a:latin typeface="+mn-lt"/>
                <a:ea typeface="+mn-ea"/>
                <a:cs typeface="+mn-cs"/>
                <a:sym typeface="Helvetica"/>
              </a:rPr>
              <a:t>regex</a:t>
            </a:r>
            <a:r>
              <a:rPr lang="en-US" sz="5000" strike="sngStrike" cap="none" spc="0" dirty="0" err="1">
                <a:solidFill>
                  <a:schemeClr val="bg2"/>
                </a:solidFill>
              </a:rPr>
              <a:t>Matchers</a:t>
            </a:r>
            <a:r>
              <a:rPr lang="en-US" sz="5000" strike="sngStrike"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290562" y="10659753"/>
            <a:ext cx="577327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requestMatchers</a:t>
            </a:r>
            <a:r>
              <a:rPr lang="en-US" sz="5000" cap="none" spc="0" dirty="0">
                <a:solidFill>
                  <a:schemeClr val="accent1"/>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7944114" y="5379182"/>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0" name="Picture 9" descr="Cartoon character with mouth open and mouth open&#10;&#10;Description automatically generated">
            <a:extLst>
              <a:ext uri="{FF2B5EF4-FFF2-40B4-BE49-F238E27FC236}">
                <a16:creationId xmlns:a16="http://schemas.microsoft.com/office/drawing/2014/main" id="{00D33FA6-396F-E894-53A8-FA3E3890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824" y="3992403"/>
            <a:ext cx="7692392" cy="5769294"/>
          </a:xfrm>
          <a:prstGeom prst="rect">
            <a:avLst/>
          </a:prstGeom>
        </p:spPr>
      </p:pic>
    </p:spTree>
    <p:extLst>
      <p:ext uri="{BB962C8B-B14F-4D97-AF65-F5344CB8AC3E}">
        <p14:creationId xmlns:p14="http://schemas.microsoft.com/office/powerpoint/2010/main" val="41429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7458635" y="2262153"/>
            <a:ext cx="8821269"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err="1">
                <a:solidFill>
                  <a:schemeClr val="bg2"/>
                </a:solidFill>
              </a:rPr>
              <a:t>isAuthenticated</a:t>
            </a:r>
            <a:r>
              <a:rPr lang="en-US" sz="5000" cap="none" spc="0" dirty="0">
                <a:solidFill>
                  <a:schemeClr val="bg2"/>
                </a:solidFill>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1506072" y="9727065"/>
            <a:ext cx="21658726"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access(</a:t>
            </a:r>
            <a:r>
              <a:rPr lang="en-US" sz="5000" cap="none" spc="0" dirty="0">
                <a:solidFill>
                  <a:schemeClr val="accent1"/>
                </a:solidFill>
              </a:rPr>
              <a:t>new </a:t>
            </a:r>
            <a:r>
              <a:rPr lang="en-US" sz="5000" cap="none" spc="0" dirty="0" err="1">
                <a:solidFill>
                  <a:schemeClr val="accent1"/>
                </a:solidFill>
              </a:rPr>
              <a:t>WebExpressionAuthorizationManager</a:t>
            </a:r>
            <a:r>
              <a:rPr lang="en-US" sz="5000" cap="none" spc="0" dirty="0">
                <a:solidFill>
                  <a:schemeClr val="bg2"/>
                </a:solidFill>
              </a:rPr>
              <a:t>(“</a:t>
            </a:r>
            <a:r>
              <a:rPr lang="en-US" sz="5000" cap="none" spc="0" dirty="0" err="1">
                <a:solidFill>
                  <a:schemeClr val="bg2"/>
                </a:solidFill>
              </a:rPr>
              <a:t>isAuthenticated</a:t>
            </a: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1887199"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1156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8050305" y="2262153"/>
            <a:ext cx="6813177"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bg2"/>
                </a:solidFill>
              </a:rPr>
              <a:t>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flipV="1">
            <a:off x="11456894" y="3980329"/>
            <a:ext cx="0" cy="514574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6454588" y="9690084"/>
            <a:ext cx="11779624"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5000" cap="none" spc="0" dirty="0" err="1">
                <a:solidFill>
                  <a:schemeClr val="accent1"/>
                </a:solidFill>
              </a:rPr>
              <a:t>WebExpressionAuthorizationManager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11" name="Rectangle 10">
            <a:extLst>
              <a:ext uri="{FF2B5EF4-FFF2-40B4-BE49-F238E27FC236}">
                <a16:creationId xmlns:a16="http://schemas.microsoft.com/office/drawing/2014/main" id="{0DA43386-966F-15DE-2BD6-0AE66EC83499}"/>
              </a:ext>
            </a:extLst>
          </p:cNvPr>
          <p:cNvSpPr/>
          <p:nvPr/>
        </p:nvSpPr>
        <p:spPr>
          <a:xfrm>
            <a:off x="12344401" y="6029215"/>
            <a:ext cx="3272118" cy="61555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lang="en-US" sz="4000" i="1" cap="none" spc="0" dirty="0">
                <a:solidFill>
                  <a:schemeClr val="bg2"/>
                </a:solidFill>
              </a:rPr>
              <a:t>implements</a:t>
            </a:r>
            <a:endParaRPr kumimoji="0" lang="en-US" sz="4000" b="1" i="1"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1053908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4A78F-B404-3ABA-ED46-EDC30E10A1E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4267199" y="1829737"/>
            <a:ext cx="1676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@EnableGlobalMethodSecurity(prePostEnabled=true)</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a:cxnSpLocks/>
          </p:cNvCxnSpPr>
          <p:nvPr/>
        </p:nvCxnSpPr>
        <p:spPr>
          <a:xfrm>
            <a:off x="11689976" y="3496235"/>
            <a:ext cx="0" cy="521745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6E5FB631-A150-9D10-EA62-A32442088565}"/>
              </a:ext>
            </a:extLst>
          </p:cNvPr>
          <p:cNvSpPr/>
          <p:nvPr/>
        </p:nvSpPr>
        <p:spPr>
          <a:xfrm>
            <a:off x="7853082" y="10070210"/>
            <a:ext cx="7673788"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@EnableMet</a:t>
            </a:r>
            <a:r>
              <a:rPr lang="en-US" sz="5000" cap="none" spc="0" dirty="0">
                <a:solidFill>
                  <a:schemeClr val="accent1"/>
                </a:solidFill>
              </a:rPr>
              <a:t>hodSecurity</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Tree>
    <p:extLst>
      <p:ext uri="{BB962C8B-B14F-4D97-AF65-F5344CB8AC3E}">
        <p14:creationId xmlns:p14="http://schemas.microsoft.com/office/powerpoint/2010/main" val="52836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person in a scuba diving suit in the water&#10;&#10;Description automatically generated">
            <a:extLst>
              <a:ext uri="{FF2B5EF4-FFF2-40B4-BE49-F238E27FC236}">
                <a16:creationId xmlns:a16="http://schemas.microsoft.com/office/drawing/2014/main" id="{E9431BC2-46E1-045C-A2C7-236E0D5BF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336" y="209296"/>
            <a:ext cx="9863328" cy="13151104"/>
          </a:xfrm>
          <a:prstGeom prst="rect">
            <a:avLst/>
          </a:prstGeom>
        </p:spPr>
      </p:pic>
    </p:spTree>
    <p:extLst>
      <p:ext uri="{BB962C8B-B14F-4D97-AF65-F5344CB8AC3E}">
        <p14:creationId xmlns:p14="http://schemas.microsoft.com/office/powerpoint/2010/main" val="2354166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OpenID Connect / OAuth 2</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8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descr="A computer game with keys and computer equipment&#10;&#10;Description automatically generated">
            <a:extLst>
              <a:ext uri="{FF2B5EF4-FFF2-40B4-BE49-F238E27FC236}">
                <a16:creationId xmlns:a16="http://schemas.microsoft.com/office/drawing/2014/main" id="{2F831402-6B78-59A5-40C3-12866B0B8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879" y="3428655"/>
            <a:ext cx="18814290" cy="8668512"/>
          </a:xfrm>
          <a:prstGeom prst="rect">
            <a:avLst/>
          </a:prstGeom>
        </p:spPr>
      </p:pic>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spTree>
    <p:extLst>
      <p:ext uri="{BB962C8B-B14F-4D97-AF65-F5344CB8AC3E}">
        <p14:creationId xmlns:p14="http://schemas.microsoft.com/office/powerpoint/2010/main" val="359099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4" name="TextBox 3">
            <a:extLst>
              <a:ext uri="{FF2B5EF4-FFF2-40B4-BE49-F238E27FC236}">
                <a16:creationId xmlns:a16="http://schemas.microsoft.com/office/drawing/2014/main" id="{64D8BC25-DF0F-0098-460C-B1E6770D71A8}"/>
              </a:ext>
            </a:extLst>
          </p:cNvPr>
          <p:cNvSpPr txBox="1"/>
          <p:nvPr/>
        </p:nvSpPr>
        <p:spPr>
          <a:xfrm>
            <a:off x="969264" y="896112"/>
            <a:ext cx="8961120" cy="91371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rtlCol="0">
            <a:spAutoFit/>
          </a:bodyPr>
          <a:lstStyle/>
          <a:p>
            <a:pPr algn="l" defTabSz="821531">
              <a:lnSpc>
                <a:spcPct val="100000"/>
              </a:lnSpc>
              <a:spcBef>
                <a:spcPts val="3000"/>
              </a:spcBef>
            </a:pPr>
            <a:r>
              <a:rPr lang="en-US" sz="5000" cap="none" spc="0" dirty="0">
                <a:solidFill>
                  <a:srgbClr val="5E5E5E"/>
                </a:solidFill>
                <a:latin typeface="Arial" panose="020B0604020202020204" pitchFamily="34" charset="0"/>
                <a:ea typeface="Helvetica Light"/>
                <a:cs typeface="Arial" panose="020B0604020202020204" pitchFamily="34" charset="0"/>
                <a:sym typeface="Helvetica Light"/>
              </a:rPr>
              <a:t>OpenID Connect / OAuth 2</a:t>
            </a:r>
            <a:endParaRPr lang="ro-RO" sz="5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5" name="Picture 4" descr="A screenshot of a computer&#10;&#10;Description automatically generated">
            <a:extLst>
              <a:ext uri="{FF2B5EF4-FFF2-40B4-BE49-F238E27FC236}">
                <a16:creationId xmlns:a16="http://schemas.microsoft.com/office/drawing/2014/main" id="{DA49F0AA-7A23-0E7C-EB8C-C8045FE27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3179195"/>
            <a:ext cx="16629888" cy="10027658"/>
          </a:xfrm>
          <a:prstGeom prst="rect">
            <a:avLst/>
          </a:prstGeom>
        </p:spPr>
      </p:pic>
    </p:spTree>
    <p:extLst>
      <p:ext uri="{BB962C8B-B14F-4D97-AF65-F5344CB8AC3E}">
        <p14:creationId xmlns:p14="http://schemas.microsoft.com/office/powerpoint/2010/main" val="94439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pic>
        <p:nvPicPr>
          <p:cNvPr id="3" name="Picture 2">
            <a:extLst>
              <a:ext uri="{FF2B5EF4-FFF2-40B4-BE49-F238E27FC236}">
                <a16:creationId xmlns:a16="http://schemas.microsoft.com/office/drawing/2014/main" id="{9FAC5585-22F6-BA22-3BFD-E65B6F27025A}"/>
              </a:ext>
            </a:extLst>
          </p:cNvPr>
          <p:cNvPicPr>
            <a:picLocks noChangeAspect="1"/>
          </p:cNvPicPr>
          <p:nvPr/>
        </p:nvPicPr>
        <p:blipFill>
          <a:blip r:embed="rId3"/>
          <a:stretch>
            <a:fillRect/>
          </a:stretch>
        </p:blipFill>
        <p:spPr>
          <a:xfrm>
            <a:off x="2815665" y="5396753"/>
            <a:ext cx="18752670" cy="2922494"/>
          </a:xfrm>
          <a:prstGeom prst="rect">
            <a:avLst/>
          </a:prstGeom>
        </p:spPr>
      </p:pic>
    </p:spTree>
    <p:extLst>
      <p:ext uri="{BB962C8B-B14F-4D97-AF65-F5344CB8AC3E}">
        <p14:creationId xmlns:p14="http://schemas.microsoft.com/office/powerpoint/2010/main" val="326345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67E568B6-97D6-8481-B79A-A9BAFED0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1" y="914401"/>
            <a:ext cx="20259678" cy="11887198"/>
          </a:xfrm>
          <a:prstGeom prst="rect">
            <a:avLst/>
          </a:prstGeom>
        </p:spPr>
      </p:pic>
    </p:spTree>
    <p:extLst>
      <p:ext uri="{BB962C8B-B14F-4D97-AF65-F5344CB8AC3E}">
        <p14:creationId xmlns:p14="http://schemas.microsoft.com/office/powerpoint/2010/main" val="311467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video game&#10;&#10;Description automatically generated">
            <a:extLst>
              <a:ext uri="{FF2B5EF4-FFF2-40B4-BE49-F238E27FC236}">
                <a16:creationId xmlns:a16="http://schemas.microsoft.com/office/drawing/2014/main" id="{86D82F1D-E29D-C35A-668A-2E59D63F8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25894"/>
            <a:ext cx="18592800" cy="12664212"/>
          </a:xfrm>
          <a:prstGeom prst="rect">
            <a:avLst/>
          </a:prstGeom>
        </p:spPr>
      </p:pic>
    </p:spTree>
    <p:extLst>
      <p:ext uri="{BB962C8B-B14F-4D97-AF65-F5344CB8AC3E}">
        <p14:creationId xmlns:p14="http://schemas.microsoft.com/office/powerpoint/2010/main" val="3936801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542032" y="6507134"/>
            <a:ext cx="20354544" cy="70173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rPr>
              <a:t>http://localhost:8080/.well-known/openid-configuration</a:t>
            </a:r>
          </a:p>
        </p:txBody>
      </p:sp>
    </p:spTree>
    <p:extLst>
      <p:ext uri="{BB962C8B-B14F-4D97-AF65-F5344CB8AC3E}">
        <p14:creationId xmlns:p14="http://schemas.microsoft.com/office/powerpoint/2010/main" val="363978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5626894"/>
            <a:ext cx="24384000"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FFFF"/>
                </a:solidFill>
                <a:effectLst/>
                <a:uFillTx/>
                <a:latin typeface="+mn-lt"/>
                <a:ea typeface="+mn-ea"/>
                <a:cs typeface="+mn-cs"/>
                <a:sym typeface="Helvetica"/>
              </a:rPr>
              <a:t>http://localhost:8080/oauth2/authorize?response_type=code&amp;client_id=client&amp;scope=openid&amp;redirect_uri=https://devoxx.be/authorized&amp;code_challenge=QYPAZ5NU8yvtlQ9erXrUYR-T5AGCjCF47vN-KsaI2A8&amp;code_challenge_method=S256</a:t>
            </a:r>
          </a:p>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FFFFFF"/>
              </a:solidFill>
              <a:effectLst/>
              <a:uFillTx/>
              <a:latin typeface="+mn-lt"/>
              <a:ea typeface="+mn-ea"/>
              <a:cs typeface="+mn-cs"/>
              <a:sym typeface="Helvetica"/>
            </a:endParaRPr>
          </a:p>
        </p:txBody>
      </p:sp>
      <p:sp>
        <p:nvSpPr>
          <p:cNvPr id="3" name="TextBox 2">
            <a:extLst>
              <a:ext uri="{FF2B5EF4-FFF2-40B4-BE49-F238E27FC236}">
                <a16:creationId xmlns:a16="http://schemas.microsoft.com/office/drawing/2014/main" id="{1A06B975-4E2B-4F4E-2756-54628EF1558D}"/>
              </a:ext>
            </a:extLst>
          </p:cNvPr>
          <p:cNvSpPr txBox="1"/>
          <p:nvPr/>
        </p:nvSpPr>
        <p:spPr>
          <a:xfrm>
            <a:off x="2377440" y="3621024"/>
            <a:ext cx="20354544" cy="6795707"/>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hlinkClick r:id="rId3"/>
              </a:rPr>
              <a:t>http://localhost:8080/oauth2/authorize</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response_type</a:t>
            </a:r>
            <a:r>
              <a:rPr lang="ro-RO" sz="4400" dirty="0">
                <a:solidFill>
                  <a:schemeClr val="bg1"/>
                </a:solidFill>
              </a:rPr>
              <a:t>=code&amp;</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=client&amp;scope=</a:t>
            </a:r>
            <a:r>
              <a:rPr lang="ro-RO" sz="4400" dirty="0" err="1">
                <a:solidFill>
                  <a:schemeClr val="bg1"/>
                </a:solidFill>
              </a:rPr>
              <a:t>openid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=https://devoxx.be/authorized&amp;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code_challenge</a:t>
            </a:r>
            <a:r>
              <a:rPr lang="ro-RO" sz="4400" dirty="0">
                <a:solidFill>
                  <a:schemeClr val="bg1"/>
                </a:solidFill>
              </a:rPr>
              <a:t>=QYPAZ5NU8yvtlQ9erXrUYR-T5</a:t>
            </a:r>
            <a:r>
              <a:rPr lang="en-US" sz="4400" dirty="0">
                <a:solidFill>
                  <a:schemeClr val="bg1"/>
                </a:solidFill>
              </a:rPr>
              <a:t>…</a:t>
            </a:r>
          </a:p>
          <a:p>
            <a:endParaRPr lang="en-US" sz="4400" dirty="0">
              <a:solidFill>
                <a:schemeClr val="bg1"/>
              </a:solidFill>
            </a:endParaRPr>
          </a:p>
          <a:p>
            <a:r>
              <a:rPr lang="ro-RO" sz="4400" dirty="0" err="1">
                <a:solidFill>
                  <a:schemeClr val="bg1"/>
                </a:solidFill>
              </a:rPr>
              <a:t>code_challenge_method</a:t>
            </a:r>
            <a:r>
              <a:rPr lang="ro-RO" sz="4400" dirty="0">
                <a:solidFill>
                  <a:schemeClr val="bg1"/>
                </a:solidFill>
              </a:rPr>
              <a:t>=S256</a:t>
            </a:r>
          </a:p>
        </p:txBody>
      </p:sp>
    </p:spTree>
    <p:extLst>
      <p:ext uri="{BB962C8B-B14F-4D97-AF65-F5344CB8AC3E}">
        <p14:creationId xmlns:p14="http://schemas.microsoft.com/office/powerpoint/2010/main" val="397249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TextBox 1">
            <a:extLst>
              <a:ext uri="{FF2B5EF4-FFF2-40B4-BE49-F238E27FC236}">
                <a16:creationId xmlns:a16="http://schemas.microsoft.com/office/drawing/2014/main" id="{73B58214-50D0-6C85-FD1C-A53B6C635207}"/>
              </a:ext>
            </a:extLst>
          </p:cNvPr>
          <p:cNvSpPr txBox="1"/>
          <p:nvPr/>
        </p:nvSpPr>
        <p:spPr>
          <a:xfrm>
            <a:off x="2377440" y="3621024"/>
            <a:ext cx="20354544" cy="740510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ro-RO" sz="4400" dirty="0">
                <a:solidFill>
                  <a:schemeClr val="bg1"/>
                </a:solidFill>
                <a:hlinkClick r:id="rId3"/>
              </a:rPr>
              <a:t>http://localhost:8080/oauth2/token</a:t>
            </a:r>
            <a:r>
              <a:rPr lang="ro-RO" sz="4400" dirty="0">
                <a:solidFill>
                  <a:schemeClr val="bg1"/>
                </a:solidFill>
              </a:rPr>
              <a:t>?</a:t>
            </a:r>
            <a:endParaRPr lang="en-US" sz="4400" dirty="0">
              <a:solidFill>
                <a:schemeClr val="bg1"/>
              </a:solidFill>
            </a:endParaRPr>
          </a:p>
          <a:p>
            <a:endParaRPr lang="en-US" sz="4400" dirty="0">
              <a:solidFill>
                <a:schemeClr val="bg1"/>
              </a:solidFill>
            </a:endParaRPr>
          </a:p>
          <a:p>
            <a:r>
              <a:rPr lang="ro-RO" sz="4400" dirty="0" err="1">
                <a:solidFill>
                  <a:schemeClr val="bg1"/>
                </a:solidFill>
              </a:rPr>
              <a:t>client_id</a:t>
            </a:r>
            <a:r>
              <a:rPr lang="ro-RO" sz="4400" dirty="0">
                <a:solidFill>
                  <a:schemeClr val="bg1"/>
                </a:solidFill>
              </a:rPr>
              <a:t>=client&amp;</a:t>
            </a:r>
            <a:endParaRPr lang="en-US" sz="4400" dirty="0">
              <a:solidFill>
                <a:schemeClr val="bg1"/>
              </a:solidFill>
            </a:endParaRPr>
          </a:p>
          <a:p>
            <a:endParaRPr lang="en-US" sz="4400" dirty="0">
              <a:solidFill>
                <a:schemeClr val="bg1"/>
              </a:solidFill>
            </a:endParaRPr>
          </a:p>
          <a:p>
            <a:r>
              <a:rPr lang="ro-RO" sz="4400" dirty="0" err="1">
                <a:solidFill>
                  <a:schemeClr val="bg1"/>
                </a:solidFill>
              </a:rPr>
              <a:t>redirect_uri</a:t>
            </a:r>
            <a:r>
              <a:rPr lang="ro-RO" sz="4400" dirty="0">
                <a:solidFill>
                  <a:schemeClr val="bg1"/>
                </a:solidFill>
              </a:rPr>
              <a:t>=https://</a:t>
            </a:r>
            <a:r>
              <a:rPr lang="en-US" sz="4400" dirty="0" err="1">
                <a:solidFill>
                  <a:schemeClr val="bg1"/>
                </a:solidFill>
              </a:rPr>
              <a:t>devoxx</a:t>
            </a:r>
            <a:r>
              <a:rPr lang="ro-RO" sz="4400" dirty="0">
                <a:solidFill>
                  <a:schemeClr val="bg1"/>
                </a:solidFill>
              </a:rPr>
              <a:t>.</a:t>
            </a:r>
            <a:r>
              <a:rPr lang="en-US" sz="4400" dirty="0">
                <a:solidFill>
                  <a:schemeClr val="bg1"/>
                </a:solidFill>
              </a:rPr>
              <a:t>be</a:t>
            </a:r>
            <a:r>
              <a:rPr lang="ro-RO" sz="4400" dirty="0">
                <a:solidFill>
                  <a:schemeClr val="bg1"/>
                </a:solidFill>
              </a:rPr>
              <a:t>/</a:t>
            </a:r>
            <a:r>
              <a:rPr lang="ro-RO" sz="4400" dirty="0" err="1">
                <a:solidFill>
                  <a:schemeClr val="bg1"/>
                </a:solidFill>
              </a:rPr>
              <a:t>authorized</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err="1">
                <a:solidFill>
                  <a:schemeClr val="bg1"/>
                </a:solidFill>
              </a:rPr>
              <a:t>grant_type</a:t>
            </a:r>
            <a:r>
              <a:rPr lang="ro-RO" sz="4400" dirty="0">
                <a:solidFill>
                  <a:schemeClr val="bg1"/>
                </a:solidFill>
              </a:rPr>
              <a:t>=</a:t>
            </a:r>
            <a:r>
              <a:rPr lang="ro-RO" sz="4400" dirty="0" err="1">
                <a:solidFill>
                  <a:schemeClr val="bg1"/>
                </a:solidFill>
              </a:rPr>
              <a:t>authorization_code</a:t>
            </a:r>
            <a:r>
              <a:rPr lang="ro-RO" sz="4400" dirty="0">
                <a:solidFill>
                  <a:schemeClr val="bg1"/>
                </a:solidFill>
              </a:rPr>
              <a:t>&amp;</a:t>
            </a:r>
            <a:endParaRPr lang="en-US" sz="4400" dirty="0">
              <a:solidFill>
                <a:schemeClr val="bg1"/>
              </a:solidFill>
            </a:endParaRPr>
          </a:p>
          <a:p>
            <a:endParaRPr lang="en-US" sz="4400" dirty="0">
              <a:solidFill>
                <a:schemeClr val="bg1"/>
              </a:solidFill>
            </a:endParaRPr>
          </a:p>
          <a:p>
            <a:r>
              <a:rPr lang="ro-RO" sz="4400" dirty="0">
                <a:solidFill>
                  <a:schemeClr val="bg1"/>
                </a:solidFill>
              </a:rPr>
              <a:t>code=IhKRpq7GJ7P5VQI_...&amp;</a:t>
            </a:r>
            <a:endParaRPr lang="en-US" sz="4400" dirty="0">
              <a:solidFill>
                <a:schemeClr val="bg1"/>
              </a:solidFill>
            </a:endParaRPr>
          </a:p>
          <a:p>
            <a:endParaRPr lang="en-US" sz="4400" dirty="0">
              <a:solidFill>
                <a:schemeClr val="bg1"/>
              </a:solidFill>
            </a:endParaRPr>
          </a:p>
          <a:p>
            <a:r>
              <a:rPr lang="ro-RO" sz="4400" dirty="0" err="1">
                <a:solidFill>
                  <a:schemeClr val="bg1"/>
                </a:solidFill>
              </a:rPr>
              <a:t>code_verifier</a:t>
            </a:r>
            <a:r>
              <a:rPr lang="ro-RO" sz="4400" dirty="0">
                <a:solidFill>
                  <a:schemeClr val="bg1"/>
                </a:solidFill>
              </a:rPr>
              <a:t>=qPsH306-ZDDaOE8DFzVn05TkN3</a:t>
            </a:r>
            <a:r>
              <a:rPr lang="en-US" sz="4400" dirty="0">
                <a:solidFill>
                  <a:schemeClr val="bg1"/>
                </a:solidFill>
              </a:rPr>
              <a:t>…</a:t>
            </a:r>
            <a:endParaRPr lang="ro-RO" sz="4400" dirty="0">
              <a:solidFill>
                <a:schemeClr val="bg1"/>
              </a:solidFill>
            </a:endParaRPr>
          </a:p>
          <a:p>
            <a:endParaRPr lang="ro-RO" sz="4400" dirty="0">
              <a:solidFill>
                <a:schemeClr val="bg1"/>
              </a:solidFill>
            </a:endParaRPr>
          </a:p>
        </p:txBody>
      </p:sp>
    </p:spTree>
    <p:extLst>
      <p:ext uri="{BB962C8B-B14F-4D97-AF65-F5344CB8AC3E}">
        <p14:creationId xmlns:p14="http://schemas.microsoft.com/office/powerpoint/2010/main" val="395900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4840940" y="9598312"/>
            <a:ext cx="12678963"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Multitenancy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05" y="82319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5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computer&#10;&#10;Description automatically generated">
            <a:extLst>
              <a:ext uri="{FF2B5EF4-FFF2-40B4-BE49-F238E27FC236}">
                <a16:creationId xmlns:a16="http://schemas.microsoft.com/office/drawing/2014/main" id="{0E1357CA-FA66-0D14-8301-4645B9933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768" y="749809"/>
            <a:ext cx="21076464" cy="12216382"/>
          </a:xfrm>
          <a:prstGeom prst="rect">
            <a:avLst/>
          </a:prstGeom>
        </p:spPr>
      </p:pic>
    </p:spTree>
    <p:extLst>
      <p:ext uri="{BB962C8B-B14F-4D97-AF65-F5344CB8AC3E}">
        <p14:creationId xmlns:p14="http://schemas.microsoft.com/office/powerpoint/2010/main" val="3623686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screenshot of a computer&#10;&#10;Description automatically generated">
            <a:extLst>
              <a:ext uri="{FF2B5EF4-FFF2-40B4-BE49-F238E27FC236}">
                <a16:creationId xmlns:a16="http://schemas.microsoft.com/office/drawing/2014/main" id="{7C53BC96-C874-ECFC-5697-D368B8996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36" y="763751"/>
            <a:ext cx="20836128" cy="12188498"/>
          </a:xfrm>
          <a:prstGeom prst="rect">
            <a:avLst/>
          </a:prstGeom>
        </p:spPr>
      </p:pic>
    </p:spTree>
    <p:extLst>
      <p:ext uri="{BB962C8B-B14F-4D97-AF65-F5344CB8AC3E}">
        <p14:creationId xmlns:p14="http://schemas.microsoft.com/office/powerpoint/2010/main" val="131594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5" name="Picture 4">
            <a:extLst>
              <a:ext uri="{FF2B5EF4-FFF2-40B4-BE49-F238E27FC236}">
                <a16:creationId xmlns:a16="http://schemas.microsoft.com/office/drawing/2014/main" id="{FAFC8CF0-AF0E-4008-635E-9C8C8C1E7803}"/>
              </a:ext>
            </a:extLst>
          </p:cNvPr>
          <p:cNvPicPr>
            <a:picLocks noChangeAspect="1"/>
          </p:cNvPicPr>
          <p:nvPr/>
        </p:nvPicPr>
        <p:blipFill>
          <a:blip r:embed="rId3"/>
          <a:stretch>
            <a:fillRect/>
          </a:stretch>
        </p:blipFill>
        <p:spPr>
          <a:xfrm>
            <a:off x="3412629" y="5106476"/>
            <a:ext cx="17558742" cy="3503047"/>
          </a:xfrm>
          <a:prstGeom prst="rect">
            <a:avLst/>
          </a:prstGeom>
        </p:spPr>
      </p:pic>
      <p:pic>
        <p:nvPicPr>
          <p:cNvPr id="7" name="Picture 6">
            <a:extLst>
              <a:ext uri="{FF2B5EF4-FFF2-40B4-BE49-F238E27FC236}">
                <a16:creationId xmlns:a16="http://schemas.microsoft.com/office/drawing/2014/main" id="{F3575E99-80D6-49B6-F2D5-FF45754383F3}"/>
              </a:ext>
            </a:extLst>
          </p:cNvPr>
          <p:cNvPicPr>
            <a:picLocks noChangeAspect="1"/>
          </p:cNvPicPr>
          <p:nvPr/>
        </p:nvPicPr>
        <p:blipFill>
          <a:blip r:embed="rId4"/>
          <a:stretch>
            <a:fillRect/>
          </a:stretch>
        </p:blipFill>
        <p:spPr>
          <a:xfrm>
            <a:off x="3412629" y="8850785"/>
            <a:ext cx="17558742" cy="3681672"/>
          </a:xfrm>
          <a:prstGeom prst="rect">
            <a:avLst/>
          </a:prstGeom>
        </p:spPr>
      </p:pic>
      <p:pic>
        <p:nvPicPr>
          <p:cNvPr id="10" name="Picture 9">
            <a:extLst>
              <a:ext uri="{FF2B5EF4-FFF2-40B4-BE49-F238E27FC236}">
                <a16:creationId xmlns:a16="http://schemas.microsoft.com/office/drawing/2014/main" id="{8384EE69-5FFC-C3CF-F126-7F193A7FED92}"/>
              </a:ext>
            </a:extLst>
          </p:cNvPr>
          <p:cNvPicPr>
            <a:picLocks noChangeAspect="1"/>
          </p:cNvPicPr>
          <p:nvPr/>
        </p:nvPicPr>
        <p:blipFill>
          <a:blip r:embed="rId5"/>
          <a:stretch>
            <a:fillRect/>
          </a:stretch>
        </p:blipFill>
        <p:spPr>
          <a:xfrm>
            <a:off x="3412629" y="1414888"/>
            <a:ext cx="17558742" cy="3570957"/>
          </a:xfrm>
          <a:prstGeom prst="rect">
            <a:avLst/>
          </a:prstGeom>
        </p:spPr>
      </p:pic>
    </p:spTree>
    <p:extLst>
      <p:ext uri="{BB962C8B-B14F-4D97-AF65-F5344CB8AC3E}">
        <p14:creationId xmlns:p14="http://schemas.microsoft.com/office/powerpoint/2010/main" val="2018034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 name="Picture 1">
            <a:extLst>
              <a:ext uri="{FF2B5EF4-FFF2-40B4-BE49-F238E27FC236}">
                <a16:creationId xmlns:a16="http://schemas.microsoft.com/office/drawing/2014/main" id="{57C5CE1C-AEF1-5924-9CA7-89FA96182936}"/>
              </a:ext>
            </a:extLst>
          </p:cNvPr>
          <p:cNvPicPr>
            <a:picLocks noChangeAspect="1"/>
          </p:cNvPicPr>
          <p:nvPr/>
        </p:nvPicPr>
        <p:blipFill>
          <a:blip r:embed="rId3"/>
          <a:stretch>
            <a:fillRect/>
          </a:stretch>
        </p:blipFill>
        <p:spPr>
          <a:xfrm>
            <a:off x="3383155" y="758503"/>
            <a:ext cx="17617689" cy="3400675"/>
          </a:xfrm>
          <a:prstGeom prst="rect">
            <a:avLst/>
          </a:prstGeom>
        </p:spPr>
      </p:pic>
      <p:pic>
        <p:nvPicPr>
          <p:cNvPr id="4" name="Picture 3">
            <a:extLst>
              <a:ext uri="{FF2B5EF4-FFF2-40B4-BE49-F238E27FC236}">
                <a16:creationId xmlns:a16="http://schemas.microsoft.com/office/drawing/2014/main" id="{7D2E057A-2012-2C12-70FF-06D03B7ACC23}"/>
              </a:ext>
            </a:extLst>
          </p:cNvPr>
          <p:cNvPicPr>
            <a:picLocks noChangeAspect="1"/>
          </p:cNvPicPr>
          <p:nvPr/>
        </p:nvPicPr>
        <p:blipFill>
          <a:blip r:embed="rId4"/>
          <a:stretch>
            <a:fillRect/>
          </a:stretch>
        </p:blipFill>
        <p:spPr>
          <a:xfrm>
            <a:off x="3383154" y="4500234"/>
            <a:ext cx="17682529" cy="3637926"/>
          </a:xfrm>
          <a:prstGeom prst="rect">
            <a:avLst/>
          </a:prstGeom>
        </p:spPr>
      </p:pic>
      <p:pic>
        <p:nvPicPr>
          <p:cNvPr id="6" name="Picture 5">
            <a:extLst>
              <a:ext uri="{FF2B5EF4-FFF2-40B4-BE49-F238E27FC236}">
                <a16:creationId xmlns:a16="http://schemas.microsoft.com/office/drawing/2014/main" id="{58E365DA-B8A0-9867-FE49-C3070C40E000}"/>
              </a:ext>
            </a:extLst>
          </p:cNvPr>
          <p:cNvPicPr>
            <a:picLocks noChangeAspect="1"/>
          </p:cNvPicPr>
          <p:nvPr/>
        </p:nvPicPr>
        <p:blipFill>
          <a:blip r:embed="rId5"/>
          <a:stretch>
            <a:fillRect/>
          </a:stretch>
        </p:blipFill>
        <p:spPr>
          <a:xfrm>
            <a:off x="3383154" y="8138160"/>
            <a:ext cx="17702909" cy="3426368"/>
          </a:xfrm>
          <a:prstGeom prst="rect">
            <a:avLst/>
          </a:prstGeom>
        </p:spPr>
      </p:pic>
    </p:spTree>
    <p:extLst>
      <p:ext uri="{BB962C8B-B14F-4D97-AF65-F5344CB8AC3E}">
        <p14:creationId xmlns:p14="http://schemas.microsoft.com/office/powerpoint/2010/main" val="200514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3CB566E-E417-4192-B233-5AD60446230B}"/>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58" y="2382362"/>
            <a:ext cx="3582112" cy="448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5" y="3396689"/>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9778842" y="5201189"/>
            <a:ext cx="11297964"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2461" y="6583654"/>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9778842" y="8328462"/>
            <a:ext cx="4485201"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28131" y="10356911"/>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9778843" y="11877204"/>
            <a:ext cx="6126676"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sp>
        <p:nvSpPr>
          <p:cNvPr id="11" name="TextBox 10">
            <a:extLst>
              <a:ext uri="{FF2B5EF4-FFF2-40B4-BE49-F238E27FC236}">
                <a16:creationId xmlns:a16="http://schemas.microsoft.com/office/drawing/2014/main" id="{828A6D63-E9CB-42B4-9767-F8ACE525A89A}"/>
              </a:ext>
            </a:extLst>
          </p:cNvPr>
          <p:cNvSpPr txBox="1"/>
          <p:nvPr/>
        </p:nvSpPr>
        <p:spPr>
          <a:xfrm>
            <a:off x="9778842" y="2020812"/>
            <a:ext cx="7622278" cy="106759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laurspilca.com/blog</a:t>
            </a:r>
          </a:p>
        </p:txBody>
      </p:sp>
      <p:pic>
        <p:nvPicPr>
          <p:cNvPr id="4" name="Picture 3" descr="Logo&#10;&#10;Description automatically generated">
            <a:extLst>
              <a:ext uri="{FF2B5EF4-FFF2-40B4-BE49-F238E27FC236}">
                <a16:creationId xmlns:a16="http://schemas.microsoft.com/office/drawing/2014/main" id="{6312F1C8-31CF-436D-B3A2-BA8DB9536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9895" y="431737"/>
            <a:ext cx="1695824" cy="1695824"/>
          </a:xfrm>
          <a:prstGeom prst="rect">
            <a:avLst/>
          </a:prstGeom>
        </p:spPr>
      </p:pic>
      <p:pic>
        <p:nvPicPr>
          <p:cNvPr id="1026" name="Picture 2" descr="Spring Start Here | Book by Laurentiu Spilca | Official Publisher Page |  Simon &amp;amp; Schuster">
            <a:extLst>
              <a:ext uri="{FF2B5EF4-FFF2-40B4-BE49-F238E27FC236}">
                <a16:creationId xmlns:a16="http://schemas.microsoft.com/office/drawing/2014/main" id="{533E8AB4-E6A8-4719-B35E-EF1C7E91A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8211" y="2382362"/>
            <a:ext cx="3523162" cy="4417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a16="http://schemas.microsoft.com/office/drawing/2014/main" id="{5782B0FF-9124-3427-08B4-FFA263BF92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0896" y="7168818"/>
            <a:ext cx="3974630" cy="4982482"/>
          </a:xfrm>
          <a:prstGeom prst="rect">
            <a:avLst/>
          </a:prstGeom>
        </p:spPr>
      </p:pic>
      <p:pic>
        <p:nvPicPr>
          <p:cNvPr id="6" name="Picture 5" descr="A black x on a black background&#10;&#10;Description automatically generated">
            <a:extLst>
              <a:ext uri="{FF2B5EF4-FFF2-40B4-BE49-F238E27FC236}">
                <a16:creationId xmlns:a16="http://schemas.microsoft.com/office/drawing/2014/main" id="{F607C319-5A28-2E95-D666-DC5DD330F6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76318" y="6982325"/>
            <a:ext cx="2321934" cy="1306088"/>
          </a:xfrm>
          <a:prstGeom prst="rect">
            <a:avLst/>
          </a:prstGeom>
        </p:spPr>
      </p:pic>
    </p:spTree>
    <p:extLst>
      <p:ext uri="{BB962C8B-B14F-4D97-AF65-F5344CB8AC3E}">
        <p14:creationId xmlns:p14="http://schemas.microsoft.com/office/powerpoint/2010/main" val="419147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Tree>
    <p:extLst>
      <p:ext uri="{BB962C8B-B14F-4D97-AF65-F5344CB8AC3E}">
        <p14:creationId xmlns:p14="http://schemas.microsoft.com/office/powerpoint/2010/main" val="152154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2456329" y="955524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Spring Security</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3074" name="Picture 2" descr="Spring Security (@SpringSecurity) / Twitter">
            <a:extLst>
              <a:ext uri="{FF2B5EF4-FFF2-40B4-BE49-F238E27FC236}">
                <a16:creationId xmlns:a16="http://schemas.microsoft.com/office/drawing/2014/main" id="{026DBD42-48B2-C5AB-6132-7FA4AFFC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95" y="833229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8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CEE575CB-0A85-B82B-4F65-3F1685460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161" y="914401"/>
            <a:ext cx="17007678" cy="11887198"/>
          </a:xfrm>
          <a:prstGeom prst="rect">
            <a:avLst/>
          </a:prstGeom>
        </p:spPr>
      </p:pic>
    </p:spTree>
    <p:extLst>
      <p:ext uri="{BB962C8B-B14F-4D97-AF65-F5344CB8AC3E}">
        <p14:creationId xmlns:p14="http://schemas.microsoft.com/office/powerpoint/2010/main" val="40458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2" name="Rectangle 1">
            <a:extLst>
              <a:ext uri="{FF2B5EF4-FFF2-40B4-BE49-F238E27FC236}">
                <a16:creationId xmlns:a16="http://schemas.microsoft.com/office/drawing/2014/main" id="{AB85EAF9-0BD5-61E4-24FF-ADCF13B1D5FD}"/>
              </a:ext>
            </a:extLst>
          </p:cNvPr>
          <p:cNvSpPr/>
          <p:nvPr/>
        </p:nvSpPr>
        <p:spPr>
          <a:xfrm>
            <a:off x="3279289" y="9372367"/>
            <a:ext cx="12460941" cy="107721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chemeClr val="bg2"/>
                </a:solidFill>
                <a:effectLst/>
                <a:uFillTx/>
                <a:latin typeface="+mn-lt"/>
                <a:ea typeface="+mn-ea"/>
                <a:cs typeface="+mn-cs"/>
                <a:sym typeface="Helvetica"/>
              </a:rPr>
              <a:t>Latest changes</a:t>
            </a:r>
            <a:endParaRPr kumimoji="0" lang="en-US" sz="7000" b="1" i="0" u="none" strike="sngStrike" cap="none" spc="0" normalizeH="0" baseline="0" dirty="0">
              <a:ln>
                <a:noFill/>
              </a:ln>
              <a:solidFill>
                <a:schemeClr val="accent1"/>
              </a:solidFill>
              <a:effectLst/>
              <a:uFillTx/>
              <a:latin typeface="+mn-lt"/>
              <a:ea typeface="+mn-ea"/>
              <a:cs typeface="+mn-cs"/>
              <a:sym typeface="Helvetica"/>
            </a:endParaRPr>
          </a:p>
        </p:txBody>
      </p:sp>
      <p:pic>
        <p:nvPicPr>
          <p:cNvPr id="4" name="Picture 3" descr="A cartoon of a person evolution&#10;&#10;Description automatically generated">
            <a:extLst>
              <a:ext uri="{FF2B5EF4-FFF2-40B4-BE49-F238E27FC236}">
                <a16:creationId xmlns:a16="http://schemas.microsoft.com/office/drawing/2014/main" id="{3D0B2B42-6FF4-C1A6-5B16-EB010BA5B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5" y="7655761"/>
            <a:ext cx="4876190" cy="4876190"/>
          </a:xfrm>
          <a:prstGeom prst="rect">
            <a:avLst/>
          </a:prstGeom>
        </p:spPr>
      </p:pic>
    </p:spTree>
    <p:extLst>
      <p:ext uri="{BB962C8B-B14F-4D97-AF65-F5344CB8AC3E}">
        <p14:creationId xmlns:p14="http://schemas.microsoft.com/office/powerpoint/2010/main" val="405867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BCDEA5-B17D-CE78-DF6E-15D52BEA717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0" y="2547859"/>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extends </a:t>
            </a:r>
            <a:r>
              <a:rPr kumimoji="0" lang="en-US" sz="5000" b="1" i="0" u="none" strike="noStrike" cap="none" spc="0" normalizeH="0" baseline="0" dirty="0" err="1">
                <a:ln>
                  <a:noFill/>
                </a:ln>
                <a:solidFill>
                  <a:schemeClr val="accent1"/>
                </a:solidFill>
                <a:effectLst/>
                <a:uFillTx/>
                <a:latin typeface="+mn-lt"/>
                <a:ea typeface="+mn-ea"/>
                <a:cs typeface="+mn-cs"/>
                <a:sym typeface="Helvetica"/>
              </a:rPr>
              <a:t>WebSecurityConfigurer</a:t>
            </a:r>
            <a:r>
              <a:rPr lang="en-US" sz="5000" cap="none" spc="0" dirty="0" err="1">
                <a:solidFill>
                  <a:schemeClr val="accent1"/>
                </a:solidFill>
              </a:rPr>
              <a:t>Adapter</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0" y="9332618"/>
            <a:ext cx="24384000" cy="769441"/>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class </a:t>
            </a:r>
            <a:r>
              <a:rPr kumimoji="0" lang="en-US" sz="5000" b="1" i="0" u="none" strike="noStrike" cap="none" spc="0" normalizeH="0" baseline="0" dirty="0" err="1">
                <a:ln>
                  <a:noFill/>
                </a:ln>
                <a:solidFill>
                  <a:schemeClr val="bg2"/>
                </a:solidFill>
                <a:effectLst/>
                <a:uFillTx/>
                <a:latin typeface="+mn-lt"/>
                <a:ea typeface="+mn-ea"/>
                <a:cs typeface="+mn-cs"/>
                <a:sym typeface="Helvetica"/>
              </a:rPr>
              <a:t>ProjectConfig</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sngStrike" cap="none" spc="0" normalizeH="0" baseline="0" dirty="0">
                <a:ln>
                  <a:noFill/>
                </a:ln>
                <a:solidFill>
                  <a:schemeClr val="bg2"/>
                </a:solidFill>
                <a:effectLst/>
                <a:uFillTx/>
                <a:latin typeface="+mn-lt"/>
                <a:ea typeface="+mn-ea"/>
                <a:cs typeface="+mn-cs"/>
                <a:sym typeface="Helvetica"/>
              </a:rPr>
              <a:t>extends </a:t>
            </a:r>
            <a:r>
              <a:rPr kumimoji="0" lang="en-US" sz="5000" b="1" i="0" u="none" strike="sngStrike" cap="none" spc="0" normalizeH="0" baseline="0" dirty="0" err="1">
                <a:ln>
                  <a:noFill/>
                </a:ln>
                <a:solidFill>
                  <a:schemeClr val="accent1"/>
                </a:solidFill>
                <a:effectLst/>
                <a:uFillTx/>
                <a:latin typeface="+mn-lt"/>
                <a:ea typeface="+mn-ea"/>
                <a:cs typeface="+mn-cs"/>
                <a:sym typeface="Helvetica"/>
              </a:rPr>
              <a:t>WebSecurityConfigurer</a:t>
            </a:r>
            <a:r>
              <a:rPr lang="en-US" sz="5000" strike="sngStrike" cap="none" spc="0" dirty="0" err="1">
                <a:solidFill>
                  <a:schemeClr val="accent1"/>
                </a:solidFill>
              </a:rPr>
              <a:t>Adapter</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347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A3AD70-9E52-7BC9-DE31-C6B2DBC49F25}"/>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3048001" y="1725794"/>
            <a:ext cx="15724093" cy="230832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@Override</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public void configure(</a:t>
            </a:r>
            <a:r>
              <a:rPr lang="en-US" sz="5000" cap="none" spc="0" dirty="0" err="1">
                <a:solidFill>
                  <a:schemeClr val="bg2"/>
                </a:solidFill>
              </a:rPr>
              <a:t>HttpSecurity</a:t>
            </a:r>
            <a:r>
              <a:rPr lang="en-US" sz="5000" cap="none" spc="0" dirty="0">
                <a:solidFill>
                  <a:schemeClr val="bg2"/>
                </a:solidFill>
              </a:rPr>
              <a:t> http) {</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a:t>
            </a:r>
            <a:endParaRPr kumimoji="0" lang="en-US" sz="5000" b="1" i="0" u="none" strike="noStrike" cap="none" spc="0" normalizeH="0" baseline="0" dirty="0">
              <a:ln>
                <a:noFill/>
              </a:ln>
              <a:solidFill>
                <a:schemeClr val="accent1"/>
              </a:solidFill>
              <a:effectLst/>
              <a:uFillTx/>
              <a:latin typeface="+mn-lt"/>
              <a:ea typeface="+mn-ea"/>
              <a:cs typeface="+mn-cs"/>
              <a:sym typeface="Helvetica"/>
            </a:endParaRPr>
          </a:p>
        </p:txBody>
      </p:sp>
      <p:sp>
        <p:nvSpPr>
          <p:cNvPr id="3" name="Rectangle 2">
            <a:extLst>
              <a:ext uri="{FF2B5EF4-FFF2-40B4-BE49-F238E27FC236}">
                <a16:creationId xmlns:a16="http://schemas.microsoft.com/office/drawing/2014/main" id="{87C764FB-D4D7-66D5-7DEF-33731DDD8BC6}"/>
              </a:ext>
            </a:extLst>
          </p:cNvPr>
          <p:cNvSpPr/>
          <p:nvPr/>
        </p:nvSpPr>
        <p:spPr>
          <a:xfrm>
            <a:off x="3048001" y="8572903"/>
            <a:ext cx="19704424" cy="3077766"/>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accent1"/>
                </a:solidFill>
                <a:effectLst/>
                <a:uFillTx/>
                <a:latin typeface="+mn-lt"/>
                <a:ea typeface="+mn-ea"/>
                <a:cs typeface="+mn-cs"/>
                <a:sym typeface="Helvetica"/>
              </a:rPr>
              <a:t>@Bean</a:t>
            </a:r>
          </a:p>
          <a:p>
            <a:pPr marL="0" marR="0" indent="0" defTabSz="825500"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a:ln>
                  <a:noFill/>
                </a:ln>
                <a:solidFill>
                  <a:schemeClr val="bg2"/>
                </a:solidFill>
                <a:effectLst/>
                <a:uFillTx/>
                <a:latin typeface="+mn-lt"/>
                <a:ea typeface="+mn-ea"/>
                <a:cs typeface="+mn-cs"/>
                <a:sym typeface="Helvetica"/>
              </a:rPr>
              <a:t>public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 </a:t>
            </a:r>
            <a:r>
              <a:rPr kumimoji="0" lang="en-US" sz="5000" b="1" i="0" u="none" strike="noStrike" cap="none" spc="0" normalizeH="0" baseline="0" dirty="0" err="1">
                <a:ln>
                  <a:noFill/>
                </a:ln>
                <a:solidFill>
                  <a:schemeClr val="bg2"/>
                </a:solidFill>
                <a:effectLst/>
                <a:uFillTx/>
                <a:latin typeface="+mn-lt"/>
                <a:ea typeface="+mn-ea"/>
                <a:cs typeface="+mn-cs"/>
                <a:sym typeface="Helvetica"/>
              </a:rPr>
              <a:t>securityFilterChain</a:t>
            </a:r>
            <a:r>
              <a:rPr kumimoji="0" lang="en-US" sz="5000" b="1" i="0" u="none" strike="noStrike" cap="none" spc="0" normalizeH="0" baseline="0" dirty="0">
                <a:ln>
                  <a:noFill/>
                </a:ln>
                <a:solidFill>
                  <a:schemeClr val="bg2"/>
                </a:solidFill>
                <a:effectLst/>
                <a:uFillTx/>
                <a:latin typeface="+mn-lt"/>
                <a:ea typeface="+mn-ea"/>
                <a:cs typeface="+mn-cs"/>
                <a:sym typeface="Helvetica"/>
              </a:rPr>
              <a:t>(</a:t>
            </a:r>
            <a:r>
              <a:rPr lang="en-US" sz="5000" cap="none" spc="0" dirty="0" err="1">
                <a:solidFill>
                  <a:schemeClr val="bg2"/>
                </a:solidFill>
              </a:rPr>
              <a:t>HttpSecurity</a:t>
            </a:r>
            <a:r>
              <a:rPr lang="en-US" sz="5000" cap="none" spc="0" dirty="0">
                <a:solidFill>
                  <a:schemeClr val="bg2"/>
                </a:solidFill>
              </a:rPr>
              <a:t> http</a:t>
            </a:r>
            <a:r>
              <a:rPr kumimoji="0" lang="en-US" sz="5000" b="1" i="0" u="none" strike="noStrike" cap="none" spc="0" normalizeH="0" baseline="0" dirty="0">
                <a:ln>
                  <a:noFill/>
                </a:ln>
                <a:solidFill>
                  <a:schemeClr val="bg2"/>
                </a:solidFill>
                <a:effectLst/>
                <a:uFillTx/>
                <a:latin typeface="+mn-lt"/>
                <a:ea typeface="+mn-ea"/>
                <a:cs typeface="+mn-cs"/>
                <a:sym typeface="Helvetica"/>
              </a:rPr>
              <a:t>) {</a:t>
            </a:r>
          </a:p>
          <a:p>
            <a:pPr marL="0" marR="0" indent="0" defTabSz="825500" rtl="0" fontAlgn="auto" latinLnBrk="0" hangingPunct="0">
              <a:lnSpc>
                <a:spcPct val="100000"/>
              </a:lnSpc>
              <a:spcBef>
                <a:spcPts val="0"/>
              </a:spcBef>
              <a:spcAft>
                <a:spcPts val="0"/>
              </a:spcAft>
              <a:buClrTx/>
              <a:buSzTx/>
              <a:buFontTx/>
              <a:buNone/>
              <a:tabLst/>
            </a:pPr>
            <a:r>
              <a:rPr lang="en-US" sz="5000" cap="none" spc="0" dirty="0">
                <a:solidFill>
                  <a:schemeClr val="bg2"/>
                </a:solidFill>
              </a:rPr>
              <a:t>}</a:t>
            </a:r>
            <a:endParaRPr kumimoji="0" lang="en-US" sz="5000" b="1" i="0" u="none" strike="sngStrike" cap="none" spc="0" normalizeH="0" baseline="0" dirty="0">
              <a:ln>
                <a:noFill/>
              </a:ln>
              <a:solidFill>
                <a:schemeClr val="accent1"/>
              </a:solidFill>
              <a:effectLst/>
              <a:uFillTx/>
              <a:latin typeface="+mn-lt"/>
              <a:ea typeface="+mn-ea"/>
              <a:cs typeface="+mn-cs"/>
              <a:sym typeface="Helvetica"/>
            </a:endParaRPr>
          </a:p>
        </p:txBody>
      </p:sp>
      <p:cxnSp>
        <p:nvCxnSpPr>
          <p:cNvPr id="7" name="Straight Arrow Connector 6">
            <a:extLst>
              <a:ext uri="{FF2B5EF4-FFF2-40B4-BE49-F238E27FC236}">
                <a16:creationId xmlns:a16="http://schemas.microsoft.com/office/drawing/2014/main" id="{5F0A549A-E697-EEE6-8ACC-BCCFB89BC665}"/>
              </a:ext>
            </a:extLst>
          </p:cNvPr>
          <p:cNvCxnSpPr/>
          <p:nvPr/>
        </p:nvCxnSpPr>
        <p:spPr>
          <a:xfrm>
            <a:off x="10793506" y="4034118"/>
            <a:ext cx="0" cy="48230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527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9753B-6B62-1D24-D47F-C25E690AD041}"/>
              </a:ext>
            </a:extLst>
          </p:cNvPr>
          <p:cNvSpPr/>
          <p:nvPr/>
        </p:nvSpPr>
        <p:spPr>
          <a:xfrm>
            <a:off x="19050" y="19050"/>
            <a:ext cx="24384000" cy="1371600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a:ln>
                <a:noFill/>
              </a:ln>
              <a:solidFill>
                <a:srgbClr val="FFFFFF"/>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83CB566E-E417-4192-B233-5AD60446230B}"/>
              </a:ext>
            </a:extLst>
          </p:cNvPr>
          <p:cNvSpPr/>
          <p:nvPr/>
        </p:nvSpPr>
        <p:spPr>
          <a:xfrm>
            <a:off x="5181600" y="4549676"/>
            <a:ext cx="14020800" cy="4616648"/>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685800" marR="0" indent="-685800" defTabSz="825500" rtl="0" fontAlgn="auto" latinLnBrk="0" hangingPunct="0">
              <a:lnSpc>
                <a:spcPct val="100000"/>
              </a:lnSpc>
              <a:spcBef>
                <a:spcPts val="0"/>
              </a:spcBef>
              <a:spcAft>
                <a:spcPts val="0"/>
              </a:spcAft>
              <a:buClrTx/>
              <a:buSzTx/>
              <a:buFontTx/>
              <a:buChar char="-"/>
              <a:tabLst/>
            </a:pPr>
            <a:r>
              <a:rPr kumimoji="0" lang="en-US" sz="5000" b="1" i="0" u="none" strike="noStrike" cap="none" spc="0" normalizeH="0" baseline="0" dirty="0">
                <a:ln>
                  <a:noFill/>
                </a:ln>
                <a:solidFill>
                  <a:schemeClr val="bg2"/>
                </a:solidFill>
                <a:effectLst/>
                <a:uFillTx/>
                <a:latin typeface="+mn-lt"/>
                <a:ea typeface="+mn-ea"/>
                <a:cs typeface="+mn-cs"/>
                <a:sym typeface="Helvetica"/>
              </a:rPr>
              <a:t>Improved flexibility in configuration helps for better maintainability</a:t>
            </a:r>
            <a:br>
              <a:rPr kumimoji="0" lang="en-US" sz="5000" b="1" i="0" u="none" strike="noStrike" cap="none" spc="0" normalizeH="0" baseline="0" dirty="0">
                <a:ln>
                  <a:noFill/>
                </a:ln>
                <a:solidFill>
                  <a:schemeClr val="bg2"/>
                </a:solidFill>
                <a:effectLst/>
                <a:uFillTx/>
                <a:latin typeface="+mn-lt"/>
                <a:ea typeface="+mn-ea"/>
                <a:cs typeface="+mn-cs"/>
                <a:sym typeface="Helvetica"/>
              </a:rPr>
            </a:br>
            <a:endParaRPr kumimoji="0" lang="en-US" sz="5000" b="1" i="0" u="none" strike="noStrike" cap="none" spc="0" normalizeH="0" baseline="0" dirty="0">
              <a:ln>
                <a:noFill/>
              </a:ln>
              <a:solidFill>
                <a:schemeClr val="bg2"/>
              </a:solidFill>
              <a:effectLst/>
              <a:uFillTx/>
              <a:latin typeface="+mn-lt"/>
              <a:ea typeface="+mn-ea"/>
              <a:cs typeface="+mn-cs"/>
              <a:sym typeface="Helvetica"/>
            </a:endParaRPr>
          </a:p>
          <a:p>
            <a:pPr marL="685800" marR="0" indent="-685800" defTabSz="825500" rtl="0" fontAlgn="auto" latinLnBrk="0" hangingPunct="0">
              <a:lnSpc>
                <a:spcPct val="100000"/>
              </a:lnSpc>
              <a:spcBef>
                <a:spcPts val="0"/>
              </a:spcBef>
              <a:spcAft>
                <a:spcPts val="0"/>
              </a:spcAft>
              <a:buClrTx/>
              <a:buSzTx/>
              <a:buFontTx/>
              <a:buChar char="-"/>
              <a:tabLst/>
            </a:pPr>
            <a:r>
              <a:rPr lang="en-US" sz="5000" cap="none" spc="0" dirty="0">
                <a:solidFill>
                  <a:schemeClr val="bg2"/>
                </a:solidFill>
              </a:rPr>
              <a:t>Decoupling helps with testability and integrability</a:t>
            </a:r>
          </a:p>
          <a:p>
            <a:pPr marL="685800" marR="0" indent="-685800" defTabSz="825500" rtl="0" fontAlgn="auto" latinLnBrk="0" hangingPunct="0">
              <a:lnSpc>
                <a:spcPct val="100000"/>
              </a:lnSpc>
              <a:spcBef>
                <a:spcPts val="0"/>
              </a:spcBef>
              <a:spcAft>
                <a:spcPts val="0"/>
              </a:spcAft>
              <a:buClrTx/>
              <a:buSzTx/>
              <a:buFontTx/>
              <a:buChar char="-"/>
              <a:tabLst/>
            </a:pPr>
            <a:endParaRPr kumimoji="0" lang="en-US" sz="5000" b="1" i="0" u="none" strike="noStrike" cap="none" spc="0" normalizeH="0" baseline="0" dirty="0">
              <a:ln>
                <a:noFill/>
              </a:ln>
              <a:solidFill>
                <a:schemeClr val="bg2"/>
              </a:solidFill>
              <a:effectLst/>
              <a:uFillTx/>
              <a:latin typeface="+mn-lt"/>
              <a:ea typeface="+mn-ea"/>
              <a:cs typeface="+mn-cs"/>
              <a:sym typeface="Helvetica"/>
            </a:endParaRPr>
          </a:p>
        </p:txBody>
      </p:sp>
    </p:spTree>
    <p:extLst>
      <p:ext uri="{BB962C8B-B14F-4D97-AF65-F5344CB8AC3E}">
        <p14:creationId xmlns:p14="http://schemas.microsoft.com/office/powerpoint/2010/main" val="426252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BDF74B-9CF7-4AA9-9E46-A5E60BA26783}">
  <ds:schemaRefs>
    <ds:schemaRef ds:uri="http://schemas.microsoft.com/sharepoint/v3/contenttype/forms"/>
  </ds:schemaRefs>
</ds:datastoreItem>
</file>

<file path=customXml/itemProps3.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customXml/itemProps4.xml><?xml version="1.0" encoding="utf-8"?>
<ds:datastoreItem xmlns:ds="http://schemas.openxmlformats.org/officeDocument/2006/customXml" ds:itemID="{57163CE5-3DCE-4934-9982-DBB0AAED674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11523</TotalTime>
  <Words>4561</Words>
  <Application>Microsoft Office PowerPoint</Application>
  <PresentationFormat>Custom</PresentationFormat>
  <Paragraphs>252</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Helvetica</vt:lpstr>
      <vt:lpstr>Helvetica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340</cp:revision>
  <dcterms:modified xsi:type="dcterms:W3CDTF">2023-10-02T10:12:39Z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