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35"/>
  </p:notesMasterIdLst>
  <p:sldIdLst>
    <p:sldId id="856" r:id="rId6"/>
    <p:sldId id="865" r:id="rId7"/>
    <p:sldId id="885" r:id="rId8"/>
    <p:sldId id="866" r:id="rId9"/>
    <p:sldId id="868" r:id="rId10"/>
    <p:sldId id="869" r:id="rId11"/>
    <p:sldId id="870" r:id="rId12"/>
    <p:sldId id="871" r:id="rId13"/>
    <p:sldId id="872" r:id="rId14"/>
    <p:sldId id="884" r:id="rId15"/>
    <p:sldId id="888" r:id="rId16"/>
    <p:sldId id="874" r:id="rId17"/>
    <p:sldId id="876" r:id="rId18"/>
    <p:sldId id="877" r:id="rId19"/>
    <p:sldId id="878" r:id="rId20"/>
    <p:sldId id="880" r:id="rId21"/>
    <p:sldId id="916" r:id="rId22"/>
    <p:sldId id="887" r:id="rId23"/>
    <p:sldId id="895" r:id="rId24"/>
    <p:sldId id="899" r:id="rId25"/>
    <p:sldId id="896" r:id="rId26"/>
    <p:sldId id="900" r:id="rId27"/>
    <p:sldId id="908" r:id="rId28"/>
    <p:sldId id="904" r:id="rId29"/>
    <p:sldId id="905" r:id="rId30"/>
    <p:sldId id="915" r:id="rId31"/>
    <p:sldId id="907" r:id="rId32"/>
    <p:sldId id="894" r:id="rId33"/>
    <p:sldId id="898"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56"/>
            <p14:sldId id="865"/>
            <p14:sldId id="885"/>
            <p14:sldId id="866"/>
            <p14:sldId id="868"/>
            <p14:sldId id="869"/>
            <p14:sldId id="870"/>
            <p14:sldId id="871"/>
            <p14:sldId id="872"/>
            <p14:sldId id="884"/>
            <p14:sldId id="888"/>
            <p14:sldId id="874"/>
            <p14:sldId id="876"/>
            <p14:sldId id="877"/>
            <p14:sldId id="878"/>
            <p14:sldId id="880"/>
            <p14:sldId id="916"/>
            <p14:sldId id="887"/>
            <p14:sldId id="895"/>
            <p14:sldId id="899"/>
            <p14:sldId id="896"/>
            <p14:sldId id="900"/>
            <p14:sldId id="908"/>
            <p14:sldId id="904"/>
            <p14:sldId id="905"/>
            <p14:sldId id="915"/>
            <p14:sldId id="907"/>
            <p14:sldId id="894"/>
            <p14:sldId id="898"/>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5226" autoAdjust="0"/>
  </p:normalViewPr>
  <p:slideViewPr>
    <p:cSldViewPr snapToGrid="0" snapToObjects="1" showGuides="1">
      <p:cViewPr varScale="1">
        <p:scale>
          <a:sx n="53" d="100"/>
          <a:sy n="53" d="100"/>
        </p:scale>
        <p:origin x="516" y="186"/>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591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26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73545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6605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3925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9519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073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54888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22547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47521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8286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31247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89678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55382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68374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25986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30542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32862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42807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346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21294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7901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845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74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8502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87994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13082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inimal Footer - Black">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7"/>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080/oauth2/authorize"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80/oauth2/token"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8984D7-C74A-279D-FD39-15302D61F53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Additional chapter intro…">
            <a:extLst>
              <a:ext uri="{FF2B5EF4-FFF2-40B4-BE49-F238E27FC236}">
                <a16:creationId xmlns:a16="http://schemas.microsoft.com/office/drawing/2014/main" id="{4A1BBAC4-2209-EE4D-B6B7-5830D6C00E65}"/>
              </a:ext>
            </a:extLst>
          </p:cNvPr>
          <p:cNvSpPr txBox="1"/>
          <p:nvPr/>
        </p:nvSpPr>
        <p:spPr>
          <a:xfrm>
            <a:off x="1625706" y="4799490"/>
            <a:ext cx="18156307" cy="1789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Everything new in Spring Security 6</a:t>
            </a:r>
          </a:p>
          <a:p>
            <a:pPr>
              <a:lnSpc>
                <a:spcPct val="80000"/>
              </a:lnSpc>
              <a:defRPr sz="7000" cap="none" spc="-209">
                <a:solidFill>
                  <a:srgbClr val="000000"/>
                </a:solidFill>
              </a:defRPr>
            </a:pPr>
            <a:r>
              <a:rPr lang="en-US" sz="6000" dirty="0">
                <a:solidFill>
                  <a:srgbClr val="FF0000"/>
                </a:solidFill>
              </a:rPr>
              <a:t>baked with a Spring Boot 3 recipe</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a:extLst>
              <a:ext uri="{FF2B5EF4-FFF2-40B4-BE49-F238E27FC236}">
                <a16:creationId xmlns:a16="http://schemas.microsoft.com/office/drawing/2014/main" id="{E15394BF-5478-40EF-B2B7-65FD2CDFB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7837" y="791129"/>
            <a:ext cx="4920078" cy="126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dava">
            <a:extLst>
              <a:ext uri="{FF2B5EF4-FFF2-40B4-BE49-F238E27FC236}">
                <a16:creationId xmlns:a16="http://schemas.microsoft.com/office/drawing/2014/main" id="{0F953780-6511-4E31-8FD8-E22554D4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7" y="446347"/>
            <a:ext cx="3801034" cy="12972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an over a fire with food on it&#10;&#10;Description automatically generated">
            <a:extLst>
              <a:ext uri="{FF2B5EF4-FFF2-40B4-BE49-F238E27FC236}">
                <a16:creationId xmlns:a16="http://schemas.microsoft.com/office/drawing/2014/main" id="{9B5F110B-40F0-AAF2-B755-AF9ACD15A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8984" y="6306590"/>
            <a:ext cx="7156704" cy="7156704"/>
          </a:xfrm>
          <a:prstGeom prst="rect">
            <a:avLst/>
          </a:prstGeom>
        </p:spPr>
      </p:pic>
    </p:spTree>
    <p:extLst>
      <p:ext uri="{BB962C8B-B14F-4D97-AF65-F5344CB8AC3E}">
        <p14:creationId xmlns:p14="http://schemas.microsoft.com/office/powerpoint/2010/main" val="31757119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299013" y="1864366"/>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76015" y="10285564"/>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6122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15483" y="446554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56965" y="1848052"/>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9230E334-6CE0-8E74-B3EB-4EF4BC8D9CEF}"/>
              </a:ext>
            </a:extLst>
          </p:cNvPr>
          <p:cNvSpPr/>
          <p:nvPr/>
        </p:nvSpPr>
        <p:spPr>
          <a:xfrm>
            <a:off x="3076015" y="9982444"/>
            <a:ext cx="18270070"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   c -&gt; </a:t>
            </a:r>
            <a:r>
              <a:rPr lang="en-US" sz="5000" cap="none" spc="0" dirty="0">
                <a:solidFill>
                  <a:srgbClr val="FF0000"/>
                </a:solidFill>
              </a:rPr>
              <a:t>c. </a:t>
            </a:r>
            <a:r>
              <a:rPr lang="en-US" sz="5000" cap="none" spc="0" dirty="0" err="1">
                <a:solidFill>
                  <a:srgbClr val="FF0000"/>
                </a:solidFill>
              </a:rPr>
              <a:t>anyRequest</a:t>
            </a:r>
            <a:r>
              <a:rPr lang="en-US" sz="5000" cap="none" spc="0" dirty="0">
                <a:solidFill>
                  <a:srgbClr val="FF0000"/>
                </a:solidFill>
              </a:rPr>
              <a:t>().authenticated()</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33406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5469858" y="2223514"/>
            <a:ext cx="5629834"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strike="sngStrike" cap="none" spc="0" dirty="0" err="1">
                <a:solidFill>
                  <a:schemeClr val="bg2"/>
                </a:solidFill>
              </a:rPr>
              <a:t>antMatchers</a:t>
            </a:r>
            <a:r>
              <a:rPr lang="en-US" sz="5000" strike="sngStrike" cap="none" spc="0" dirty="0">
                <a:solidFill>
                  <a:schemeClr val="bg2"/>
                </a:solidFill>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mvcMatchers</a:t>
            </a:r>
            <a:r>
              <a:rPr kumimoji="0" lang="en-US" sz="5000" b="1" i="0" u="none" strike="sng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regex</a:t>
            </a:r>
            <a:r>
              <a:rPr lang="en-US" sz="5000" strike="sngStrike" cap="none" spc="0" dirty="0" err="1">
                <a:solidFill>
                  <a:schemeClr val="bg2"/>
                </a:solidFill>
              </a:rPr>
              <a:t>Matchers</a:t>
            </a:r>
            <a:r>
              <a:rPr lang="en-US" sz="5000" strike="sngStrike"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290562" y="10659753"/>
            <a:ext cx="57732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requestMatchers</a:t>
            </a: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7944114" y="5379182"/>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0" name="Picture 9" descr="Cartoon character with mouth open and mouth open&#10;&#10;Description automatically generated">
            <a:extLst>
              <a:ext uri="{FF2B5EF4-FFF2-40B4-BE49-F238E27FC236}">
                <a16:creationId xmlns:a16="http://schemas.microsoft.com/office/drawing/2014/main" id="{00D33FA6-396F-E894-53A8-FA3E3890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824" y="3992403"/>
            <a:ext cx="7692392" cy="5769294"/>
          </a:xfrm>
          <a:prstGeom prst="rect">
            <a:avLst/>
          </a:prstGeom>
        </p:spPr>
      </p:pic>
    </p:spTree>
    <p:extLst>
      <p:ext uri="{BB962C8B-B14F-4D97-AF65-F5344CB8AC3E}">
        <p14:creationId xmlns:p14="http://schemas.microsoft.com/office/powerpoint/2010/main" val="41429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7458635" y="2262153"/>
            <a:ext cx="8821269"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err="1">
                <a:solidFill>
                  <a:schemeClr val="bg2"/>
                </a:solidFill>
              </a:rPr>
              <a:t>isAuthenticated</a:t>
            </a:r>
            <a:r>
              <a:rPr lang="en-US" sz="5000" cap="none" spc="0" dirty="0">
                <a:solidFill>
                  <a:schemeClr val="bg2"/>
                </a:solidFill>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06072" y="9727065"/>
            <a:ext cx="21658726"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a:solidFill>
                  <a:schemeClr val="accent1"/>
                </a:solidFill>
              </a:rPr>
              <a:t>new </a:t>
            </a:r>
            <a:r>
              <a:rPr lang="en-US" sz="5000" cap="none" spc="0" dirty="0" err="1">
                <a:solidFill>
                  <a:schemeClr val="accent1"/>
                </a:solidFill>
              </a:rPr>
              <a:t>WebExpressionAuthorizationManager</a:t>
            </a:r>
            <a:r>
              <a:rPr lang="en-US" sz="5000" cap="none" spc="0" dirty="0">
                <a:solidFill>
                  <a:schemeClr val="bg2"/>
                </a:solidFill>
              </a:rPr>
              <a:t>(“</a:t>
            </a:r>
            <a:r>
              <a:rPr lang="en-US" sz="5000" cap="none" spc="0" dirty="0" err="1">
                <a:solidFill>
                  <a:schemeClr val="bg2"/>
                </a:solidFill>
              </a:rPr>
              <a:t>isAuthenticated</a:t>
            </a: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87199"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1156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050305" y="2262153"/>
            <a:ext cx="6813177"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flipV="1">
            <a:off x="11456894" y="3980329"/>
            <a:ext cx="0" cy="514574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6454588" y="9690084"/>
            <a:ext cx="11779624"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WebExpressionAuthorizationManager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11" name="Rectangle 10">
            <a:extLst>
              <a:ext uri="{FF2B5EF4-FFF2-40B4-BE49-F238E27FC236}">
                <a16:creationId xmlns:a16="http://schemas.microsoft.com/office/drawing/2014/main" id="{0DA43386-966F-15DE-2BD6-0AE66EC83499}"/>
              </a:ext>
            </a:extLst>
          </p:cNvPr>
          <p:cNvSpPr/>
          <p:nvPr/>
        </p:nvSpPr>
        <p:spPr>
          <a:xfrm>
            <a:off x="12344401" y="6029215"/>
            <a:ext cx="3272118" cy="61555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i="1" cap="none" spc="0" dirty="0">
                <a:solidFill>
                  <a:schemeClr val="bg2"/>
                </a:solidFill>
              </a:rPr>
              <a:t>implements</a:t>
            </a:r>
            <a:endParaRPr kumimoji="0" lang="en-US" sz="4000" b="1" i="1"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105390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4267199" y="1829737"/>
            <a:ext cx="1676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@EnableGlobalMethodSecurity(prePostEnabled=true)</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a:off x="11689976" y="3496235"/>
            <a:ext cx="0" cy="521745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7853082" y="10070210"/>
            <a:ext cx="7673788"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@EnableMet</a:t>
            </a:r>
            <a:r>
              <a:rPr lang="en-US" sz="5000" cap="none" spc="0" dirty="0">
                <a:solidFill>
                  <a:schemeClr val="accent1"/>
                </a:solidFill>
              </a:rPr>
              <a:t>hodSecurity</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52836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4" name="Picture 3" descr="A cake with a strawberry on top&#10;&#10;Description automatically generated">
            <a:extLst>
              <a:ext uri="{FF2B5EF4-FFF2-40B4-BE49-F238E27FC236}">
                <a16:creationId xmlns:a16="http://schemas.microsoft.com/office/drawing/2014/main" id="{EEE069FD-7D44-95F9-4411-8FEE377F0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928" y="3169920"/>
            <a:ext cx="9534144" cy="9534144"/>
          </a:xfrm>
          <a:prstGeom prst="rect">
            <a:avLst/>
          </a:prstGeom>
        </p:spPr>
      </p:pic>
    </p:spTree>
    <p:extLst>
      <p:ext uri="{BB962C8B-B14F-4D97-AF65-F5344CB8AC3E}">
        <p14:creationId xmlns:p14="http://schemas.microsoft.com/office/powerpoint/2010/main" val="229518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Authorization Server</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48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9FAC5585-22F6-BA22-3BFD-E65B6F27025A}"/>
              </a:ext>
            </a:extLst>
          </p:cNvPr>
          <p:cNvPicPr>
            <a:picLocks noChangeAspect="1"/>
          </p:cNvPicPr>
          <p:nvPr/>
        </p:nvPicPr>
        <p:blipFill>
          <a:blip r:embed="rId3"/>
          <a:stretch>
            <a:fillRect/>
          </a:stretch>
        </p:blipFill>
        <p:spPr>
          <a:xfrm>
            <a:off x="2815665" y="5396753"/>
            <a:ext cx="18752670" cy="2922494"/>
          </a:xfrm>
          <a:prstGeom prst="rect">
            <a:avLst/>
          </a:prstGeom>
        </p:spPr>
      </p:pic>
    </p:spTree>
    <p:extLst>
      <p:ext uri="{BB962C8B-B14F-4D97-AF65-F5344CB8AC3E}">
        <p14:creationId xmlns:p14="http://schemas.microsoft.com/office/powerpoint/2010/main" val="326345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descr="A computer game with keys and computer equipment&#10;&#10;Description automatically generated">
            <a:extLst>
              <a:ext uri="{FF2B5EF4-FFF2-40B4-BE49-F238E27FC236}">
                <a16:creationId xmlns:a16="http://schemas.microsoft.com/office/drawing/2014/main" id="{2F831402-6B78-59A5-40C3-12866B0B8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879" y="3428655"/>
            <a:ext cx="18814290" cy="8668512"/>
          </a:xfrm>
          <a:prstGeom prst="rect">
            <a:avLst/>
          </a:prstGeom>
        </p:spPr>
      </p:pic>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359099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67E568B6-97D6-8481-B79A-A9BAFED0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1" y="914401"/>
            <a:ext cx="20259678" cy="11887198"/>
          </a:xfrm>
          <a:prstGeom prst="rect">
            <a:avLst/>
          </a:prstGeom>
        </p:spPr>
      </p:pic>
    </p:spTree>
    <p:extLst>
      <p:ext uri="{BB962C8B-B14F-4D97-AF65-F5344CB8AC3E}">
        <p14:creationId xmlns:p14="http://schemas.microsoft.com/office/powerpoint/2010/main" val="31146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5" name="Picture 4" descr="A screenshot of a computer&#10;&#10;Description automatically generated">
            <a:extLst>
              <a:ext uri="{FF2B5EF4-FFF2-40B4-BE49-F238E27FC236}">
                <a16:creationId xmlns:a16="http://schemas.microsoft.com/office/drawing/2014/main" id="{DA49F0AA-7A23-0E7C-EB8C-C8045FE27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3179195"/>
            <a:ext cx="16629888" cy="10027658"/>
          </a:xfrm>
          <a:prstGeom prst="rect">
            <a:avLst/>
          </a:prstGeom>
        </p:spPr>
      </p:pic>
    </p:spTree>
    <p:extLst>
      <p:ext uri="{BB962C8B-B14F-4D97-AF65-F5344CB8AC3E}">
        <p14:creationId xmlns:p14="http://schemas.microsoft.com/office/powerpoint/2010/main" val="94439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86D82F1D-E29D-C35A-668A-2E59D63F8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25894"/>
            <a:ext cx="18592800" cy="12664212"/>
          </a:xfrm>
          <a:prstGeom prst="rect">
            <a:avLst/>
          </a:prstGeom>
        </p:spPr>
      </p:pic>
    </p:spTree>
    <p:extLst>
      <p:ext uri="{BB962C8B-B14F-4D97-AF65-F5344CB8AC3E}">
        <p14:creationId xmlns:p14="http://schemas.microsoft.com/office/powerpoint/2010/main" val="3936801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1F0C-19E2-DE34-EB58-7945A32EB3BD}"/>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542032" y="6507134"/>
            <a:ext cx="20354544" cy="70173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rPr>
              <a:t>http://localhost:8080/.well-known/openid-configuration</a:t>
            </a:r>
          </a:p>
        </p:txBody>
      </p:sp>
    </p:spTree>
    <p:extLst>
      <p:ext uri="{BB962C8B-B14F-4D97-AF65-F5344CB8AC3E}">
        <p14:creationId xmlns:p14="http://schemas.microsoft.com/office/powerpoint/2010/main" val="363978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31D82-B5A9-D480-F327-727F08633659}"/>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377440" y="3621024"/>
            <a:ext cx="20354544" cy="801450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hlinkClick r:id="rId3"/>
              </a:rPr>
              <a:t>http://localhost:8080/oauth2/authorize</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response_type</a:t>
            </a:r>
            <a:r>
              <a:rPr lang="ro-RO" sz="4400" dirty="0">
                <a:solidFill>
                  <a:schemeClr val="bg1"/>
                </a:solidFill>
              </a:rPr>
              <a:t>=code&amp;</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a:t>
            </a:r>
            <a:endParaRPr lang="en-US" sz="4400" dirty="0">
              <a:solidFill>
                <a:schemeClr val="bg1"/>
              </a:solidFill>
            </a:endParaRPr>
          </a:p>
          <a:p>
            <a:endParaRPr lang="en-US" sz="4400" dirty="0">
              <a:solidFill>
                <a:schemeClr val="bg1"/>
              </a:solidFill>
            </a:endParaRPr>
          </a:p>
          <a:p>
            <a:r>
              <a:rPr lang="ro-RO" sz="4400" dirty="0" err="1">
                <a:solidFill>
                  <a:schemeClr val="bg1"/>
                </a:solidFill>
              </a:rPr>
              <a:t>scope</a:t>
            </a:r>
            <a:r>
              <a:rPr lang="ro-RO" sz="4400" dirty="0">
                <a:solidFill>
                  <a:schemeClr val="bg1"/>
                </a:solidFill>
              </a:rPr>
              <a:t>=</a:t>
            </a:r>
            <a:r>
              <a:rPr lang="ro-RO" sz="4400" dirty="0" err="1">
                <a:solidFill>
                  <a:schemeClr val="bg1"/>
                </a:solidFill>
              </a:rPr>
              <a:t>openid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=https://devoxx.be/authorized&amp;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code_challenge</a:t>
            </a:r>
            <a:r>
              <a:rPr lang="ro-RO" sz="4400" dirty="0">
                <a:solidFill>
                  <a:schemeClr val="bg1"/>
                </a:solidFill>
              </a:rPr>
              <a:t>=QYPAZ5NU8yvtlQ9erXrUYR-T5</a:t>
            </a:r>
            <a:r>
              <a:rPr lang="en-US" sz="4400" dirty="0">
                <a:solidFill>
                  <a:schemeClr val="bg1"/>
                </a:solidFill>
              </a:rPr>
              <a:t>…</a:t>
            </a:r>
          </a:p>
          <a:p>
            <a:endParaRPr lang="en-US" sz="4400" dirty="0">
              <a:solidFill>
                <a:schemeClr val="bg1"/>
              </a:solidFill>
            </a:endParaRPr>
          </a:p>
          <a:p>
            <a:r>
              <a:rPr lang="ro-RO" sz="4400" dirty="0" err="1">
                <a:solidFill>
                  <a:schemeClr val="bg1"/>
                </a:solidFill>
              </a:rPr>
              <a:t>code_challenge_method</a:t>
            </a:r>
            <a:r>
              <a:rPr lang="ro-RO" sz="4400" dirty="0">
                <a:solidFill>
                  <a:schemeClr val="bg1"/>
                </a:solidFill>
              </a:rPr>
              <a:t>=S256</a:t>
            </a:r>
          </a:p>
        </p:txBody>
      </p:sp>
    </p:spTree>
    <p:extLst>
      <p:ext uri="{BB962C8B-B14F-4D97-AF65-F5344CB8AC3E}">
        <p14:creationId xmlns:p14="http://schemas.microsoft.com/office/powerpoint/2010/main" val="397249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TextBox 1">
            <a:extLst>
              <a:ext uri="{FF2B5EF4-FFF2-40B4-BE49-F238E27FC236}">
                <a16:creationId xmlns:a16="http://schemas.microsoft.com/office/drawing/2014/main" id="{73B58214-50D0-6C85-FD1C-A53B6C635207}"/>
              </a:ext>
            </a:extLst>
          </p:cNvPr>
          <p:cNvSpPr txBox="1"/>
          <p:nvPr/>
        </p:nvSpPr>
        <p:spPr>
          <a:xfrm>
            <a:off x="2377440" y="3621024"/>
            <a:ext cx="20354544" cy="740510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hlinkClick r:id="rId3"/>
              </a:rPr>
              <a:t>http://localhost:8080/oauth2/token</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a:t>
            </a:r>
            <a:r>
              <a:rPr lang="en-US" sz="4400" dirty="0" err="1">
                <a:solidFill>
                  <a:schemeClr val="bg1"/>
                </a:solidFill>
              </a:rPr>
              <a:t>devoxx</a:t>
            </a:r>
            <a:r>
              <a:rPr lang="ro-RO" sz="4400" dirty="0">
                <a:solidFill>
                  <a:schemeClr val="bg1"/>
                </a:solidFill>
              </a:rPr>
              <a:t>.</a:t>
            </a:r>
            <a:r>
              <a:rPr lang="en-US" sz="4400" dirty="0">
                <a:solidFill>
                  <a:schemeClr val="bg1"/>
                </a:solidFill>
              </a:rPr>
              <a:t>be</a:t>
            </a:r>
            <a:r>
              <a:rPr lang="ro-RO" sz="4400" dirty="0">
                <a:solidFill>
                  <a:schemeClr val="bg1"/>
                </a:solidFill>
              </a:rPr>
              <a:t>/</a:t>
            </a:r>
            <a:r>
              <a:rPr lang="ro-RO" sz="4400" dirty="0" err="1">
                <a:solidFill>
                  <a:schemeClr val="bg1"/>
                </a:solidFill>
              </a:rPr>
              <a:t>authorized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grant_type</a:t>
            </a:r>
            <a:r>
              <a:rPr lang="ro-RO" sz="4400" dirty="0">
                <a:solidFill>
                  <a:schemeClr val="bg1"/>
                </a:solidFill>
              </a:rPr>
              <a:t>=</a:t>
            </a:r>
            <a:r>
              <a:rPr lang="ro-RO" sz="4400" dirty="0" err="1">
                <a:solidFill>
                  <a:schemeClr val="bg1"/>
                </a:solidFill>
              </a:rPr>
              <a:t>authorization_code</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a:solidFill>
                  <a:schemeClr val="bg1"/>
                </a:solidFill>
              </a:rPr>
              <a:t>code=IhKRpq7GJ7P5VQI_...&amp;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code_verifier</a:t>
            </a:r>
            <a:r>
              <a:rPr lang="ro-RO" sz="4400" dirty="0">
                <a:solidFill>
                  <a:schemeClr val="bg1"/>
                </a:solidFill>
              </a:rPr>
              <a:t>=qPsH306-ZDDaOE8DFzVn05TkN3</a:t>
            </a:r>
            <a:r>
              <a:rPr lang="en-US" sz="4400" dirty="0">
                <a:solidFill>
                  <a:schemeClr val="bg1"/>
                </a:solidFill>
              </a:rPr>
              <a:t>…</a:t>
            </a:r>
            <a:endParaRPr lang="ro-RO" sz="4400" dirty="0">
              <a:solidFill>
                <a:schemeClr val="bg1"/>
              </a:solidFill>
            </a:endParaRPr>
          </a:p>
          <a:p>
            <a:endParaRPr lang="ro-RO" sz="4400" dirty="0">
              <a:solidFill>
                <a:schemeClr val="bg1"/>
              </a:solidFill>
            </a:endParaRPr>
          </a:p>
        </p:txBody>
      </p:sp>
    </p:spTree>
    <p:extLst>
      <p:ext uri="{BB962C8B-B14F-4D97-AF65-F5344CB8AC3E}">
        <p14:creationId xmlns:p14="http://schemas.microsoft.com/office/powerpoint/2010/main" val="395900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What to next at #Devoxx?</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6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4" name="Picture 3">
            <a:extLst>
              <a:ext uri="{FF2B5EF4-FFF2-40B4-BE49-F238E27FC236}">
                <a16:creationId xmlns:a16="http://schemas.microsoft.com/office/drawing/2014/main" id="{7D2E057A-2012-2C12-70FF-06D03B7ACC23}"/>
              </a:ext>
            </a:extLst>
          </p:cNvPr>
          <p:cNvPicPr>
            <a:picLocks noChangeAspect="1"/>
          </p:cNvPicPr>
          <p:nvPr/>
        </p:nvPicPr>
        <p:blipFill>
          <a:blip r:embed="rId3"/>
          <a:stretch>
            <a:fillRect/>
          </a:stretch>
        </p:blipFill>
        <p:spPr>
          <a:xfrm>
            <a:off x="3403534" y="1939914"/>
            <a:ext cx="17682529" cy="3637926"/>
          </a:xfrm>
          <a:prstGeom prst="rect">
            <a:avLst/>
          </a:prstGeom>
        </p:spPr>
      </p:pic>
      <p:pic>
        <p:nvPicPr>
          <p:cNvPr id="6" name="Picture 5">
            <a:extLst>
              <a:ext uri="{FF2B5EF4-FFF2-40B4-BE49-F238E27FC236}">
                <a16:creationId xmlns:a16="http://schemas.microsoft.com/office/drawing/2014/main" id="{58E365DA-B8A0-9867-FE49-C3070C40E000}"/>
              </a:ext>
            </a:extLst>
          </p:cNvPr>
          <p:cNvPicPr>
            <a:picLocks noChangeAspect="1"/>
          </p:cNvPicPr>
          <p:nvPr/>
        </p:nvPicPr>
        <p:blipFill>
          <a:blip r:embed="rId4"/>
          <a:stretch>
            <a:fillRect/>
          </a:stretch>
        </p:blipFill>
        <p:spPr>
          <a:xfrm>
            <a:off x="3340545" y="6858000"/>
            <a:ext cx="17702909" cy="3426368"/>
          </a:xfrm>
          <a:prstGeom prst="rect">
            <a:avLst/>
          </a:prstGeom>
        </p:spPr>
      </p:pic>
    </p:spTree>
    <p:extLst>
      <p:ext uri="{BB962C8B-B14F-4D97-AF65-F5344CB8AC3E}">
        <p14:creationId xmlns:p14="http://schemas.microsoft.com/office/powerpoint/2010/main" val="200514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419147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11" name="Picture 10" descr="A screenshot of a survey&#10;&#10;Description automatically generated">
            <a:extLst>
              <a:ext uri="{FF2B5EF4-FFF2-40B4-BE49-F238E27FC236}">
                <a16:creationId xmlns:a16="http://schemas.microsoft.com/office/drawing/2014/main" id="{26CF3456-DE34-6F23-7FCB-927F82552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472" y="2617892"/>
            <a:ext cx="7972044" cy="8857827"/>
          </a:xfrm>
          <a:prstGeom prst="rect">
            <a:avLst/>
          </a:prstGeom>
        </p:spPr>
      </p:pic>
    </p:spTree>
    <p:extLst>
      <p:ext uri="{BB962C8B-B14F-4D97-AF65-F5344CB8AC3E}">
        <p14:creationId xmlns:p14="http://schemas.microsoft.com/office/powerpoint/2010/main" val="152154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Rectangle 1">
            <a:extLst>
              <a:ext uri="{FF2B5EF4-FFF2-40B4-BE49-F238E27FC236}">
                <a16:creationId xmlns:a16="http://schemas.microsoft.com/office/drawing/2014/main" id="{AB85EAF9-0BD5-61E4-24FF-ADCF13B1D5FD}"/>
              </a:ext>
            </a:extLst>
          </p:cNvPr>
          <p:cNvSpPr/>
          <p:nvPr/>
        </p:nvSpPr>
        <p:spPr>
          <a:xfrm>
            <a:off x="3279289" y="937236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Latest changes</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4" name="Picture 3" descr="A cartoon of a person evolution&#10;&#10;Description automatically generated">
            <a:extLst>
              <a:ext uri="{FF2B5EF4-FFF2-40B4-BE49-F238E27FC236}">
                <a16:creationId xmlns:a16="http://schemas.microsoft.com/office/drawing/2014/main" id="{3D0B2B42-6FF4-C1A6-5B16-EB010BA5B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5" y="7655761"/>
            <a:ext cx="4876190" cy="4876190"/>
          </a:xfrm>
          <a:prstGeom prst="rect">
            <a:avLst/>
          </a:prstGeom>
        </p:spPr>
      </p:pic>
    </p:spTree>
    <p:extLst>
      <p:ext uri="{BB962C8B-B14F-4D97-AF65-F5344CB8AC3E}">
        <p14:creationId xmlns:p14="http://schemas.microsoft.com/office/powerpoint/2010/main" val="405867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0" y="2547859"/>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extends </a:t>
            </a:r>
            <a:r>
              <a:rPr kumimoji="0" lang="en-US" sz="5000" b="1" i="0" u="none" strike="noStrike" cap="none" spc="0" normalizeH="0" baseline="0" dirty="0" err="1">
                <a:ln>
                  <a:noFill/>
                </a:ln>
                <a:solidFill>
                  <a:schemeClr val="accent1"/>
                </a:solidFill>
                <a:effectLst/>
                <a:uFillTx/>
                <a:latin typeface="+mn-lt"/>
                <a:ea typeface="+mn-ea"/>
                <a:cs typeface="+mn-cs"/>
                <a:sym typeface="Helvetica"/>
              </a:rPr>
              <a:t>WebSecurityConfigurer</a:t>
            </a:r>
            <a:r>
              <a:rPr lang="en-US" sz="5000" cap="none" spc="0" dirty="0" err="1">
                <a:solidFill>
                  <a:schemeClr val="accent1"/>
                </a:solidFill>
              </a:rPr>
              <a:t>Adapter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0" y="9332618"/>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sngStrike" cap="none" spc="0" normalizeH="0" baseline="0" dirty="0">
                <a:ln>
                  <a:noFill/>
                </a:ln>
                <a:solidFill>
                  <a:schemeClr val="bg2"/>
                </a:solidFill>
                <a:effectLst/>
                <a:uFillTx/>
                <a:latin typeface="+mn-lt"/>
                <a:ea typeface="+mn-ea"/>
                <a:cs typeface="+mn-cs"/>
                <a:sym typeface="Helvetica"/>
              </a:rPr>
              <a:t>extends </a:t>
            </a:r>
            <a:r>
              <a:rPr kumimoji="0" lang="en-US" sz="5000" b="1" i="0" u="none" strike="sngStrike" cap="none" spc="0" normalizeH="0" baseline="0" dirty="0" err="1">
                <a:ln>
                  <a:noFill/>
                </a:ln>
                <a:solidFill>
                  <a:schemeClr val="accent1"/>
                </a:solidFill>
                <a:effectLst/>
                <a:uFillTx/>
                <a:latin typeface="+mn-lt"/>
                <a:ea typeface="+mn-ea"/>
                <a:cs typeface="+mn-cs"/>
                <a:sym typeface="Helvetica"/>
              </a:rPr>
              <a:t>WebSecurityConfigurer</a:t>
            </a:r>
            <a:r>
              <a:rPr lang="en-US" sz="5000" strike="sngStrike" cap="none" spc="0" dirty="0" err="1">
                <a:solidFill>
                  <a:schemeClr val="accent1"/>
                </a:solidFill>
              </a:rPr>
              <a:t>Adapter</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347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3AD70-9E52-7BC9-DE31-C6B2DBC49F25}"/>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048001" y="1725794"/>
            <a:ext cx="15724093"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@Override</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public void configure(</a:t>
            </a:r>
            <a:r>
              <a:rPr lang="en-US" sz="5000" cap="none" spc="0" dirty="0" err="1">
                <a:solidFill>
                  <a:schemeClr val="bg2"/>
                </a:solidFill>
              </a:rPr>
              <a:t>HttpSecurity</a:t>
            </a:r>
            <a:r>
              <a:rPr lang="en-US" sz="5000" cap="none" spc="0" dirty="0">
                <a:solidFill>
                  <a:schemeClr val="bg2"/>
                </a:solidFill>
              </a:rPr>
              <a:t> http)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3048001" y="8572903"/>
            <a:ext cx="19704424" cy="307776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lang="en-US" sz="5000" cap="none" spc="0" dirty="0" err="1">
                <a:solidFill>
                  <a:schemeClr val="bg2"/>
                </a:solidFill>
              </a:rPr>
              <a:t>HttpSecurity</a:t>
            </a:r>
            <a:r>
              <a:rPr lang="en-US" sz="5000" cap="none" spc="0" dirty="0">
                <a:solidFill>
                  <a:schemeClr val="bg2"/>
                </a:solidFill>
              </a:rPr>
              <a:t> http</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52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9753B-6B62-1D24-D47F-C25E690AD04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4549676"/>
            <a:ext cx="14020800" cy="461664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685800" marR="0" indent="-685800" defTabSz="825500" rtl="0" fontAlgn="auto" latinLnBrk="0" hangingPunct="0">
              <a:lnSpc>
                <a:spcPct val="100000"/>
              </a:lnSpc>
              <a:spcBef>
                <a:spcPts val="0"/>
              </a:spcBef>
              <a:spcAft>
                <a:spcPts val="0"/>
              </a:spcAft>
              <a:buClrTx/>
              <a:buSzTx/>
              <a:buFontTx/>
              <a:buChar char="-"/>
              <a:tabLst/>
            </a:pPr>
            <a:r>
              <a:rPr kumimoji="0" lang="en-US" sz="5000" b="1" i="0" u="none" strike="noStrike" cap="none" spc="0" normalizeH="0" baseline="0" dirty="0">
                <a:ln>
                  <a:noFill/>
                </a:ln>
                <a:solidFill>
                  <a:schemeClr val="bg2"/>
                </a:solidFill>
                <a:effectLst/>
                <a:uFillTx/>
                <a:latin typeface="+mn-lt"/>
                <a:ea typeface="+mn-ea"/>
                <a:cs typeface="+mn-cs"/>
                <a:sym typeface="Helvetica"/>
              </a:rPr>
              <a:t>Improved flexibility in configuration helps for better maintainability</a:t>
            </a:r>
            <a:br>
              <a:rPr kumimoji="0" lang="en-US" sz="5000" b="1" i="0" u="none" strike="noStrike" cap="none" spc="0" normalizeH="0" baseline="0" dirty="0">
                <a:ln>
                  <a:noFill/>
                </a:ln>
                <a:solidFill>
                  <a:schemeClr val="bg2"/>
                </a:solidFill>
                <a:effectLst/>
                <a:uFillTx/>
                <a:latin typeface="+mn-lt"/>
                <a:ea typeface="+mn-ea"/>
                <a:cs typeface="+mn-cs"/>
                <a:sym typeface="Helvetica"/>
              </a:rPr>
            </a:b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685800" marR="0" indent="-685800" defTabSz="825500" rtl="0" fontAlgn="auto" latinLnBrk="0" hangingPunct="0">
              <a:lnSpc>
                <a:spcPct val="100000"/>
              </a:lnSpc>
              <a:spcBef>
                <a:spcPts val="0"/>
              </a:spcBef>
              <a:spcAft>
                <a:spcPts val="0"/>
              </a:spcAft>
              <a:buClrTx/>
              <a:buSzTx/>
              <a:buFontTx/>
              <a:buChar char="-"/>
              <a:tabLst/>
            </a:pPr>
            <a:r>
              <a:rPr lang="en-US" sz="5000" cap="none" spc="0" dirty="0">
                <a:solidFill>
                  <a:schemeClr val="bg2"/>
                </a:solidFill>
              </a:rPr>
              <a:t>Decoupling helps with testability and integrability</a:t>
            </a:r>
          </a:p>
          <a:p>
            <a:pPr marL="685800" marR="0" indent="-685800" defTabSz="825500" rtl="0" fontAlgn="auto" latinLnBrk="0" hangingPunct="0">
              <a:lnSpc>
                <a:spcPct val="100000"/>
              </a:lnSpc>
              <a:spcBef>
                <a:spcPts val="0"/>
              </a:spcBef>
              <a:spcAft>
                <a:spcPts val="0"/>
              </a:spcAft>
              <a:buClrTx/>
              <a:buSzTx/>
              <a:buFontTx/>
              <a:buChar char="-"/>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p:txBody>
      </p:sp>
    </p:spTree>
    <p:extLst>
      <p:ext uri="{BB962C8B-B14F-4D97-AF65-F5344CB8AC3E}">
        <p14:creationId xmlns:p14="http://schemas.microsoft.com/office/powerpoint/2010/main" val="426252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D5B060-15F7-5F92-5651-C203D111FA69}"/>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1897106" y="5248337"/>
            <a:ext cx="12173712"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Easier to address circular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dependencies in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security configurations.</a:t>
            </a:r>
          </a:p>
        </p:txBody>
      </p:sp>
      <p:pic>
        <p:nvPicPr>
          <p:cNvPr id="2" name="Picture 1">
            <a:extLst>
              <a:ext uri="{FF2B5EF4-FFF2-40B4-BE49-F238E27FC236}">
                <a16:creationId xmlns:a16="http://schemas.microsoft.com/office/drawing/2014/main" id="{FF01D4BB-59AE-00AE-49ED-1D9053F45CD8}"/>
              </a:ext>
            </a:extLst>
          </p:cNvPr>
          <p:cNvPicPr>
            <a:picLocks noChangeAspect="1"/>
          </p:cNvPicPr>
          <p:nvPr/>
        </p:nvPicPr>
        <p:blipFill>
          <a:blip r:embed="rId3"/>
          <a:stretch>
            <a:fillRect/>
          </a:stretch>
        </p:blipFill>
        <p:spPr>
          <a:xfrm>
            <a:off x="457962" y="560546"/>
            <a:ext cx="11545824" cy="12305696"/>
          </a:xfrm>
          <a:prstGeom prst="rect">
            <a:avLst/>
          </a:prstGeom>
        </p:spPr>
      </p:pic>
    </p:spTree>
    <p:extLst>
      <p:ext uri="{BB962C8B-B14F-4D97-AF65-F5344CB8AC3E}">
        <p14:creationId xmlns:p14="http://schemas.microsoft.com/office/powerpoint/2010/main" val="403288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C6723-B409-8743-05BF-8AA944B4467F}"/>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4934397"/>
            <a:ext cx="19811999" cy="3847207"/>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br>
              <a:rPr kumimoji="0" lang="en-US" sz="5000" b="1" i="0" u="none" strike="noStrike" cap="none" spc="0" normalizeH="0" baseline="0" dirty="0">
                <a:ln>
                  <a:noFill/>
                </a:ln>
                <a:solidFill>
                  <a:schemeClr val="bg2"/>
                </a:solidFill>
                <a:effectLst/>
                <a:uFillTx/>
                <a:latin typeface="+mn-lt"/>
                <a:ea typeface="+mn-ea"/>
                <a:cs typeface="+mn-cs"/>
                <a:sym typeface="Helvetica"/>
              </a:rPr>
            </a:b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return </a:t>
            </a:r>
            <a:r>
              <a:rPr kumimoji="0" lang="en-US" sz="5000" b="1" i="0" u="none" strike="noStrike" cap="none" spc="0" normalizeH="0" baseline="0" dirty="0" err="1">
                <a:ln>
                  <a:noFill/>
                </a:ln>
                <a:solidFill>
                  <a:schemeClr val="accent1"/>
                </a:solidFill>
                <a:effectLst/>
                <a:uFillTx/>
                <a:latin typeface="+mn-lt"/>
                <a:ea typeface="+mn-ea"/>
                <a:cs typeface="+mn-cs"/>
                <a:sym typeface="Helvetica"/>
              </a:rPr>
              <a:t>http.build</a:t>
            </a:r>
            <a:r>
              <a:rPr kumimoji="0" lang="en-US" sz="5000" b="1" i="0" u="none" strike="noStrike" cap="none" spc="0" normalizeH="0" baseline="0" dirty="0">
                <a:ln>
                  <a:noFill/>
                </a:ln>
                <a:solidFill>
                  <a:schemeClr val="accent1"/>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5436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BDC9B-DABD-AB25-4B0F-17384CC762E8}"/>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3780236"/>
            <a:ext cx="19811999" cy="615553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throws Exception </a:t>
            </a:r>
            <a:r>
              <a:rPr kumimoji="0" lang="en-US" sz="5000" b="1" i="0" u="none" strike="noStrike" cap="none" spc="0" normalizeH="0" baseline="0" dirty="0">
                <a:ln>
                  <a:noFill/>
                </a:ln>
                <a:solidFill>
                  <a:schemeClr val="bg2"/>
                </a:solidFill>
                <a:effectLst/>
                <a:uFillTx/>
                <a:latin typeface="+mn-lt"/>
                <a:ea typeface="+mn-ea"/>
                <a:cs typeface="+mn-cs"/>
                <a:sym typeface="Helvetica"/>
              </a:rPr>
              <a:t>{</a:t>
            </a: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50584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customXml/itemProps3.xml><?xml version="1.0" encoding="utf-8"?>
<ds:datastoreItem xmlns:ds="http://schemas.openxmlformats.org/officeDocument/2006/customXml" ds:itemID="{57163CE5-3DCE-4934-9982-DBB0AAED674B}">
  <ds:schemaRefs>
    <ds:schemaRef ds:uri="http://schemas.microsoft.com/sharepoint/events"/>
  </ds:schemaRefs>
</ds:datastoreItem>
</file>

<file path=customXml/itemProps4.xml><?xml version="1.0" encoding="utf-8"?>
<ds:datastoreItem xmlns:ds="http://schemas.openxmlformats.org/officeDocument/2006/customXml" ds:itemID="{05BDF74B-9CF7-4AA9-9E46-A5E60BA267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13058</TotalTime>
  <Words>3857</Words>
  <Application>Microsoft Office PowerPoint</Application>
  <PresentationFormat>Custom</PresentationFormat>
  <Paragraphs>223</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Helvetica</vt:lpstr>
      <vt:lpstr>Helvetica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352</cp:revision>
  <dcterms:modified xsi:type="dcterms:W3CDTF">2023-10-04T09:05:12Z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