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qEJz6x7k26RbLIHCh12UbUodiR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1633"/>
  </p:normalViewPr>
  <p:slideViewPr>
    <p:cSldViewPr snapToGrid="0">
      <p:cViewPr>
        <p:scale>
          <a:sx n="100" d="100"/>
          <a:sy n="100" d="100"/>
        </p:scale>
        <p:origin x="1914" y="-15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Font typeface="+mj-lt"/>
              <a:buNone/>
            </a:pPr>
            <a:r>
              <a:rPr lang="en-US" b="1" dirty="0"/>
              <a:t>Digital Engagement and Supply Chain Innovation</a:t>
            </a:r>
            <a:r>
              <a:rPr lang="en-US" dirty="0"/>
              <a:t> </a:t>
            </a:r>
          </a:p>
          <a:p>
            <a:pPr marL="158750" indent="0">
              <a:buFont typeface="+mj-lt"/>
              <a:buNone/>
            </a:pPr>
            <a:endParaRPr lang="en-US" dirty="0"/>
          </a:p>
          <a:p>
            <a:pPr marL="158750" indent="0">
              <a:buFont typeface="+mj-lt"/>
              <a:buNone/>
            </a:pPr>
            <a:r>
              <a:rPr lang="en-US" dirty="0"/>
              <a:t>Unilever should continue to intensify its digital transformation efforts. Enhancing digital channels for customer engagement and optimizing the supply chain through technology can lead to more personalized consumer relationships and operational efficiencies.</a:t>
            </a:r>
          </a:p>
          <a:p>
            <a:pPr marL="158750" indent="0">
              <a:buFont typeface="+mj-lt"/>
              <a:buNone/>
            </a:pPr>
            <a:endParaRPr lang="en-US" b="1" dirty="0"/>
          </a:p>
          <a:p>
            <a:pPr marL="158750" indent="0">
              <a:buFont typeface="+mj-lt"/>
              <a:buNone/>
            </a:pPr>
            <a:r>
              <a:rPr lang="en-US" b="1" dirty="0"/>
              <a:t>Focus on Emerging Consumer Trends</a:t>
            </a:r>
          </a:p>
          <a:p>
            <a:pPr marL="158750" indent="0">
              <a:buFont typeface="+mj-lt"/>
              <a:buNone/>
            </a:pPr>
            <a:endParaRPr lang="en-US" b="1" dirty="0"/>
          </a:p>
          <a:p>
            <a:pPr marL="158750" indent="0">
              <a:buFont typeface="+mj-lt"/>
              <a:buNone/>
            </a:pPr>
            <a:r>
              <a:rPr lang="en-US" dirty="0"/>
              <a:t>Unilever could also integrate a Focus strategy, targeting segments such as health-conscious consumers more aggressively with tailored products.</a:t>
            </a:r>
          </a:p>
          <a:p>
            <a:pPr marL="158750" indent="0">
              <a:buFont typeface="+mj-lt"/>
              <a:buNone/>
            </a:pPr>
            <a:endParaRPr lang="en-US" b="1" dirty="0"/>
          </a:p>
          <a:p>
            <a:pPr marL="158750" indent="0">
              <a:buFont typeface="+mj-lt"/>
              <a:buNone/>
            </a:pPr>
            <a:r>
              <a:rPr lang="en-US" b="1" dirty="0"/>
              <a:t>Strategic Acquisitions</a:t>
            </a:r>
          </a:p>
          <a:p>
            <a:pPr marL="158750" indent="0">
              <a:buFont typeface="+mj-lt"/>
              <a:buNone/>
            </a:pPr>
            <a:endParaRPr lang="en-US" b="1" dirty="0"/>
          </a:p>
          <a:p>
            <a:pPr marL="158750" indent="0">
              <a:buFont typeface="+mj-lt"/>
              <a:buNone/>
            </a:pPr>
            <a:r>
              <a:rPr lang="en-US" dirty="0"/>
              <a:t>Unilever could look for strategic acquisitions that offer innovative technologies or have a strong foothold in the sustainability space.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Unilever's structure does appear to align well with a Differentiation strategy rather than Cost Leadership.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key elements that indicate this "fit" include:</a:t>
            </a:r>
          </a:p>
          <a:p>
            <a:pPr marL="0" lvl="0" indent="0" algn="l" rtl="0">
              <a:lnSpc>
                <a:spcPct val="100000"/>
              </a:lnSpc>
              <a:spcBef>
                <a:spcPts val="0"/>
              </a:spcBef>
              <a:spcAft>
                <a:spcPts val="0"/>
              </a:spcAft>
              <a:buSzPts val="1100"/>
              <a:buNone/>
            </a:pPr>
            <a:endParaRPr lang="en-US" b="1" dirty="0"/>
          </a:p>
          <a:p>
            <a:pPr marL="457200" lvl="1" indent="0" algn="l" rtl="0">
              <a:lnSpc>
                <a:spcPct val="100000"/>
              </a:lnSpc>
              <a:spcBef>
                <a:spcPts val="0"/>
              </a:spcBef>
              <a:spcAft>
                <a:spcPts val="0"/>
              </a:spcAft>
              <a:buSzPts val="1100"/>
              <a:buNone/>
            </a:pPr>
            <a:r>
              <a:rPr lang="en-US" b="1" dirty="0"/>
              <a:t>Decentralized Operations</a:t>
            </a:r>
          </a:p>
          <a:p>
            <a:pPr marL="457200" lvl="1" indent="0" algn="l" rtl="0">
              <a:lnSpc>
                <a:spcPct val="100000"/>
              </a:lnSpc>
              <a:spcBef>
                <a:spcPts val="0"/>
              </a:spcBef>
              <a:spcAft>
                <a:spcPts val="0"/>
              </a:spcAft>
              <a:buSzPts val="1100"/>
              <a:buNone/>
            </a:pPr>
            <a:endParaRPr lang="en-US" b="1" dirty="0"/>
          </a:p>
          <a:p>
            <a:pPr marL="457200" lvl="1" indent="0" algn="l" rtl="0">
              <a:lnSpc>
                <a:spcPct val="100000"/>
              </a:lnSpc>
              <a:spcBef>
                <a:spcPts val="0"/>
              </a:spcBef>
              <a:spcAft>
                <a:spcPts val="0"/>
              </a:spcAft>
              <a:buSzPts val="1100"/>
              <a:buNone/>
            </a:pPr>
            <a:r>
              <a:rPr lang="en-US" dirty="0"/>
              <a:t>Unilever operates with a certain degree of decentralization, which is common in companies pursuing Differentiation. This allows for responsiveness to local consumer preferences and the ability to innovate and adapt products for local markets.</a:t>
            </a:r>
          </a:p>
          <a:p>
            <a:pPr marL="457200" lvl="1" indent="0" algn="l" rtl="0">
              <a:lnSpc>
                <a:spcPct val="100000"/>
              </a:lnSpc>
              <a:spcBef>
                <a:spcPts val="0"/>
              </a:spcBef>
              <a:spcAft>
                <a:spcPts val="0"/>
              </a:spcAft>
              <a:buSzPts val="1100"/>
              <a:buNone/>
            </a:pPr>
            <a:endParaRPr lang="en-US" b="1" dirty="0"/>
          </a:p>
          <a:p>
            <a:pPr marL="457200" lvl="1" indent="0" algn="l" rtl="0">
              <a:lnSpc>
                <a:spcPct val="100000"/>
              </a:lnSpc>
              <a:spcBef>
                <a:spcPts val="0"/>
              </a:spcBef>
              <a:spcAft>
                <a:spcPts val="0"/>
              </a:spcAft>
              <a:buSzPts val="1100"/>
              <a:buNone/>
            </a:pPr>
            <a:r>
              <a:rPr lang="en-US" b="1" dirty="0"/>
              <a:t>Dedicated Research and Development</a:t>
            </a:r>
          </a:p>
          <a:p>
            <a:pPr marL="457200" lvl="1" indent="0" algn="l" rtl="0">
              <a:lnSpc>
                <a:spcPct val="100000"/>
              </a:lnSpc>
              <a:spcBef>
                <a:spcPts val="0"/>
              </a:spcBef>
              <a:spcAft>
                <a:spcPts val="0"/>
              </a:spcAft>
              <a:buSzPts val="1100"/>
              <a:buNone/>
            </a:pPr>
            <a:endParaRPr lang="en-US" b="1" dirty="0"/>
          </a:p>
          <a:p>
            <a:pPr marL="457200" lvl="1" indent="0" algn="l" rtl="0">
              <a:lnSpc>
                <a:spcPct val="100000"/>
              </a:lnSpc>
              <a:spcBef>
                <a:spcPts val="0"/>
              </a:spcBef>
              <a:spcAft>
                <a:spcPts val="0"/>
              </a:spcAft>
              <a:buSzPts val="1100"/>
              <a:buNone/>
            </a:pPr>
            <a:r>
              <a:rPr lang="en-US" dirty="0"/>
              <a:t>The existence of specialized R&amp;D facilities and significant investment in innovation is indicative of a company structured to differentiate through product innovation and sustainable practices.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C’mon. Everyone knows this. Unilever has been called out for using too much throwaway plastic packaging. This adds to the big problem of plastic waste and uses more of the earth's oil resources. People are questioning how serious Unilever is about protecting the planet.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solidFill>
                  <a:schemeClr val="dk1"/>
                </a:solidFill>
              </a:rPr>
              <a:t>Slide Instructions:  </a:t>
            </a:r>
            <a:r>
              <a:rPr lang="en" dirty="0">
                <a:solidFill>
                  <a:schemeClr val="dk1"/>
                </a:solidFill>
              </a:rPr>
              <a:t>This touchstone requires you to use at least four sources, including the course tutorials. Following </a:t>
            </a:r>
            <a:r>
              <a:rPr lang="en" sz="1100" b="0" i="0" u="none" strike="noStrike" cap="none" dirty="0">
                <a:solidFill>
                  <a:srgbClr val="000000"/>
                </a:solidFill>
                <a:latin typeface="Arial"/>
                <a:ea typeface="Arial"/>
                <a:cs typeface="Arial"/>
                <a:sym typeface="Arial"/>
              </a:rPr>
              <a:t>APA formatting, your sources should appear in alphabetical order. </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 b="1" dirty="0">
                <a:solidFill>
                  <a:schemeClr val="dk1"/>
                </a:solidFill>
              </a:rPr>
              <a:t>Speaker Note Instructions: </a:t>
            </a:r>
            <a:r>
              <a:rPr lang="en" b="0" i="1" dirty="0">
                <a:solidFill>
                  <a:schemeClr val="dk1"/>
                </a:solidFill>
              </a:rPr>
              <a:t>Speaker notes are not needed on this slide.</a:t>
            </a:r>
            <a:endParaRPr sz="1100" b="0" i="1"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Font typeface="Arial" panose="020B0604020202020204" pitchFamily="34" charset="0"/>
              <a:buNone/>
            </a:pPr>
            <a:r>
              <a:rPr lang="en-US" dirty="0"/>
              <a:t>Today, we're exploring strategic insights into Unilever, a global leader in consumer goods known for its commitment to sustainability and innovation. This executive summary will highlight the key points from our comprehensive analysis and outline strategic recommendations. </a:t>
            </a:r>
          </a:p>
          <a:p>
            <a:pPr marL="158750" indent="0">
              <a:buFont typeface="Arial" panose="020B0604020202020204" pitchFamily="34" charset="0"/>
              <a:buNone/>
            </a:pPr>
            <a:endParaRPr lang="en-US" b="0" i="0" dirty="0">
              <a:solidFill>
                <a:srgbClr val="FFFFFF"/>
              </a:solidFill>
              <a:effectLst/>
              <a:latin typeface="-apple-system"/>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b="0" i="0" dirty="0">
                <a:solidFill>
                  <a:srgbClr val="FFFFFF"/>
                </a:solidFill>
                <a:effectLst/>
                <a:latin typeface="-apple-system"/>
              </a:rPr>
              <a:t>“Unilever possesses strong brand equity and a global presence. Intense competition and market saturation pose challenges for Unilever</a:t>
            </a:r>
            <a:r>
              <a:rPr lang="en-US" b="0" i="1" dirty="0">
                <a:solidFill>
                  <a:srgbClr val="FFFFFF"/>
                </a:solidFill>
                <a:effectLst/>
                <a:latin typeface="-apple-system"/>
              </a:rPr>
              <a:t>.” </a:t>
            </a:r>
            <a:r>
              <a:rPr lang="en-US" sz="3200" dirty="0"/>
              <a:t>(Plc, 2023)</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b="0" i="0" dirty="0">
                <a:solidFill>
                  <a:srgbClr val="FFFFFF"/>
                </a:solidFill>
                <a:effectLst/>
                <a:latin typeface="-apple-system"/>
              </a:rPr>
              <a:t>“Unilever needs to adapt to digital market trends and evolving consumer preferences, particularly towards sustainability and health-conscious products” </a:t>
            </a:r>
            <a:r>
              <a:rPr lang="en-US" sz="1800" dirty="0">
                <a:effectLst/>
                <a:latin typeface="Times New Roman" panose="02020603050405020304" pitchFamily="18" charset="0"/>
              </a:rPr>
              <a:t> </a:t>
            </a:r>
            <a:r>
              <a:rPr lang="en-US" dirty="0"/>
              <a:t>(Van Den Driest, 2020)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b="0" i="0" dirty="0">
                <a:solidFill>
                  <a:srgbClr val="FFFFFF"/>
                </a:solidFill>
                <a:effectLst/>
                <a:latin typeface="-apple-system"/>
              </a:rPr>
              <a:t>“Regulatory changes and environmental factors also impact the company” </a:t>
            </a:r>
            <a:r>
              <a:rPr lang="en-US" sz="1800" dirty="0">
                <a:effectLst/>
                <a:latin typeface="Times New Roman" panose="02020603050405020304" pitchFamily="18" charset="0"/>
              </a:rPr>
              <a:t>Naidu, R. (2023, October 26). Unilever CEO’s strategy plan fails to excite investors. </a:t>
            </a:r>
            <a:r>
              <a:rPr lang="en-US" sz="3200" dirty="0"/>
              <a:t>(Naidu, 2023)</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US" b="1" dirty="0"/>
          </a:p>
          <a:p>
            <a:pPr marL="158750" indent="0">
              <a:buFont typeface="Arial" panose="020B0604020202020204" pitchFamily="34" charset="0"/>
              <a:buNone/>
            </a:pPr>
            <a:r>
              <a:rPr lang="en-US" b="1" dirty="0"/>
              <a:t>Recommendations</a:t>
            </a:r>
            <a:r>
              <a:rPr lang="en-US" dirty="0"/>
              <a:t>:</a:t>
            </a:r>
          </a:p>
          <a:p>
            <a:pPr marL="914400" lvl="1" indent="-298450">
              <a:buFont typeface="Arial" panose="020B0604020202020204" pitchFamily="34" charset="0"/>
              <a:buChar char="•"/>
            </a:pPr>
            <a:r>
              <a:rPr lang="en-US" b="0" i="0" dirty="0">
                <a:solidFill>
                  <a:srgbClr val="FFFFFF"/>
                </a:solidFill>
                <a:effectLst/>
                <a:latin typeface="-apple-system"/>
              </a:rPr>
              <a:t>“Enhance Sustainability Practices: Strengthening sustainability practices is crucial for Unilever to appeal to environmentally conscious consumers and enhance its reputation” </a:t>
            </a:r>
            <a:r>
              <a:rPr lang="en-US" sz="1100" dirty="0"/>
              <a:t>(Plc, 2023)</a:t>
            </a:r>
          </a:p>
          <a:p>
            <a:pPr marL="914400" lvl="1" indent="-298450">
              <a:buFont typeface="Arial" panose="020B0604020202020204" pitchFamily="34" charset="0"/>
              <a:buChar char="•"/>
            </a:pPr>
            <a:r>
              <a:rPr lang="en-US" b="0" i="0" dirty="0">
                <a:solidFill>
                  <a:srgbClr val="FFFFFF"/>
                </a:solidFill>
                <a:effectLst/>
                <a:latin typeface="-apple-system"/>
              </a:rPr>
              <a:t>“Diversify into Health-Oriented Products: Capturing the emerging market trend towards wellness and healthy living can mitigate risks associated with market saturation in traditional product categories” </a:t>
            </a:r>
            <a:r>
              <a:rPr lang="en-US" sz="1100" dirty="0"/>
              <a:t>(Plc, 2023)</a:t>
            </a:r>
          </a:p>
          <a:p>
            <a:pPr marL="914400" lvl="1" indent="-298450">
              <a:buFont typeface="Arial" panose="020B0604020202020204" pitchFamily="34" charset="0"/>
              <a:buChar char="•"/>
            </a:pPr>
            <a:r>
              <a:rPr lang="en-US" b="0" i="0" dirty="0">
                <a:solidFill>
                  <a:srgbClr val="FFFFFF"/>
                </a:solidFill>
                <a:effectLst/>
                <a:latin typeface="-apple-system"/>
              </a:rPr>
              <a:t>“Invest in Digital Transformation: Investing in digital technologies, especially in the supply chain and customer engagement platforms, can improve efficiency and foster stronger connections with consumers” </a:t>
            </a:r>
            <a:r>
              <a:rPr lang="en-US" dirty="0"/>
              <a:t>(Van Den Driest, 2020) </a:t>
            </a:r>
            <a:endParaRPr lang="en-US" b="0" i="0" dirty="0">
              <a:solidFill>
                <a:srgbClr val="FFFFFF"/>
              </a:solidFill>
              <a:effectLst/>
              <a:latin typeface="-apple-system"/>
            </a:endParaRPr>
          </a:p>
          <a:p>
            <a:pPr marL="158750" indent="0" algn="l">
              <a:buNone/>
            </a:pPr>
            <a:endParaRPr lang="en-US" b="1" i="0" dirty="0">
              <a:solidFill>
                <a:srgbClr val="000000"/>
              </a:solidFill>
              <a:effectLst/>
              <a:latin typeface="Arial"/>
            </a:endParaRPr>
          </a:p>
          <a:p>
            <a:pPr marL="158750" indent="0" algn="l">
              <a:buNone/>
            </a:pPr>
            <a:r>
              <a:rPr lang="en-US" b="0" i="0" dirty="0">
                <a:solidFill>
                  <a:srgbClr val="FFFFFF"/>
                </a:solidFill>
                <a:effectLst/>
                <a:latin typeface="-apple-system"/>
              </a:rPr>
              <a:t>By addressing these strategic areas, Unilever can reinforce its market position, respond proactively to evolving market trends, and continue its legacy of innovation and sustainability.</a:t>
            </a:r>
            <a:br>
              <a:rPr lang="en-US" dirty="0"/>
            </a:b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None/>
            </a:pPr>
            <a:r>
              <a:rPr lang="en-US" b="1" i="0" dirty="0">
                <a:solidFill>
                  <a:srgbClr val="FFFFFF"/>
                </a:solidFill>
                <a:effectLst/>
                <a:latin typeface="-apple-system"/>
              </a:rPr>
              <a:t>History of the Organization</a:t>
            </a:r>
          </a:p>
          <a:p>
            <a:pPr marL="158750" indent="0" algn="l">
              <a:buNone/>
            </a:pPr>
            <a:endParaRPr lang="en-US" b="0" i="0" dirty="0">
              <a:solidFill>
                <a:srgbClr val="FFFFFF"/>
              </a:solidFill>
              <a:effectLst/>
              <a:latin typeface="-apple-system"/>
            </a:endParaRPr>
          </a:p>
          <a:p>
            <a:pPr marL="158750" indent="0">
              <a:buNone/>
            </a:pPr>
            <a:r>
              <a:rPr lang="en-US" dirty="0"/>
              <a:t>Unilever, a global giant in consumer goods, came into existence in September 1929, the result of merging the Dutch entity Margarine </a:t>
            </a:r>
            <a:r>
              <a:rPr lang="en-US" dirty="0" err="1"/>
              <a:t>Unie</a:t>
            </a:r>
            <a:r>
              <a:rPr lang="en-US" dirty="0"/>
              <a:t> with the British soapmaking company Lever Brothers. Operating under dual headquarters, Unilever PLC in the UK and Unilever N.V. in the Netherlands, it stands as the world's second-largest company in its sector.</a:t>
            </a:r>
          </a:p>
          <a:p>
            <a:pPr marL="158750" indent="0" algn="l">
              <a:buFont typeface="Arial" panose="020B0604020202020204" pitchFamily="34" charset="0"/>
              <a:buNone/>
            </a:pPr>
            <a:endParaRPr lang="en-US" b="0" i="0" dirty="0">
              <a:solidFill>
                <a:srgbClr val="FFFFFF"/>
              </a:solidFill>
              <a:effectLst/>
              <a:latin typeface="-apple-system"/>
            </a:endParaRPr>
          </a:p>
          <a:p>
            <a:pPr marL="158750" indent="0" algn="l">
              <a:buNone/>
            </a:pPr>
            <a:r>
              <a:rPr lang="en-US" b="1" i="0" dirty="0">
                <a:solidFill>
                  <a:srgbClr val="FFFFFF"/>
                </a:solidFill>
                <a:effectLst/>
                <a:latin typeface="-apple-system"/>
              </a:rPr>
              <a:t>Major Products and Services</a:t>
            </a:r>
          </a:p>
          <a:p>
            <a:pPr marL="158750" indent="0" algn="l">
              <a:buFont typeface="Arial" panose="020B0604020202020204" pitchFamily="34" charset="0"/>
              <a:buNone/>
            </a:pPr>
            <a:endParaRPr lang="en-US" b="0" i="0" dirty="0">
              <a:solidFill>
                <a:srgbClr val="FFFFFF"/>
              </a:solidFill>
              <a:effectLst/>
              <a:latin typeface="-apple-system"/>
            </a:endParaRPr>
          </a:p>
          <a:p>
            <a:pPr marL="158750" indent="0">
              <a:buNone/>
            </a:pPr>
            <a:r>
              <a:rPr lang="en-US" dirty="0"/>
              <a:t>The portfolio of Unilever spans a diverse range. It includes food products, an array of beauty and personal care items, a variety of beverages, home care essentials, and an assortment of vitamins, minerals, and supplements. The company's brand umbrella is impressive, featuring names like Bango, Ben &amp; Jerry’s, Hellmann’s, Knorr, Magnum, Dove, Lifebuoy, Lux, Rexona, and </a:t>
            </a:r>
            <a:r>
              <a:rPr lang="en-US" dirty="0" err="1"/>
              <a:t>Sunsilk</a:t>
            </a:r>
            <a:r>
              <a:rPr lang="en-US" dirty="0"/>
              <a:t>, along with </a:t>
            </a:r>
            <a:r>
              <a:rPr lang="en-US" dirty="0" err="1"/>
              <a:t>Domestos</a:t>
            </a:r>
            <a:r>
              <a:rPr lang="en-US" dirty="0"/>
              <a:t>, Omo, and several others.</a:t>
            </a:r>
          </a:p>
          <a:p>
            <a:pPr marL="158750" indent="0" algn="l">
              <a:buNone/>
            </a:pPr>
            <a:endParaRPr lang="en-US" b="0" i="0" dirty="0">
              <a:solidFill>
                <a:srgbClr val="FFFFFF"/>
              </a:solidFill>
              <a:effectLst/>
              <a:latin typeface="-apple-system"/>
            </a:endParaRPr>
          </a:p>
          <a:p>
            <a:pPr marL="158750" indent="0" algn="l">
              <a:buNone/>
            </a:pPr>
            <a:r>
              <a:rPr lang="en-US" b="1" i="0" dirty="0">
                <a:solidFill>
                  <a:srgbClr val="FFFFFF"/>
                </a:solidFill>
                <a:effectLst/>
                <a:latin typeface="-apple-system"/>
              </a:rPr>
              <a:t>Markets Served</a:t>
            </a:r>
          </a:p>
          <a:p>
            <a:pPr marL="158750" indent="0" algn="l">
              <a:buFont typeface="Arial" panose="020B0604020202020204" pitchFamily="34" charset="0"/>
              <a:buNone/>
            </a:pPr>
            <a:endParaRPr lang="en-US" b="0" i="0" dirty="0">
              <a:solidFill>
                <a:srgbClr val="FFFFFF"/>
              </a:solidFill>
              <a:effectLst/>
              <a:latin typeface="-apple-system"/>
            </a:endParaRPr>
          </a:p>
          <a:p>
            <a:pPr marL="158750" indent="0">
              <a:buNone/>
            </a:pPr>
            <a:r>
              <a:rPr lang="en-US" dirty="0"/>
              <a:t>Unilever's market reach is extensive, covering continents like the Americas, Europe, Asia-Pacific, Africa, and the Middle East. Its distribution network is multifaceted, encompassing traditional brick-and-mortar stores, family-owned small shops, online marketplaces, and value-focused retailers.</a:t>
            </a:r>
          </a:p>
          <a:p>
            <a:pPr marL="158750" indent="0" algn="l">
              <a:buFont typeface="Arial" panose="020B0604020202020204" pitchFamily="34" charset="0"/>
              <a:buNone/>
            </a:pPr>
            <a:endParaRPr lang="en-US" b="0" i="0" dirty="0">
              <a:solidFill>
                <a:srgbClr val="FFFFFF"/>
              </a:solidFill>
              <a:effectLst/>
              <a:latin typeface="-apple-system"/>
            </a:endParaRPr>
          </a:p>
          <a:p>
            <a:pPr marL="158750" indent="0" algn="l">
              <a:buFont typeface="Arial" panose="020B0604020202020204" pitchFamily="34" charset="0"/>
              <a:buNone/>
            </a:pPr>
            <a:endParaRPr lang="en-US" b="0" i="0" dirty="0">
              <a:solidFill>
                <a:srgbClr val="FFFFFF"/>
              </a:solidFill>
              <a:effectLst/>
              <a:latin typeface="-apple-system"/>
            </a:endParaRPr>
          </a:p>
          <a:p>
            <a:pPr marL="158750" indent="0" algn="l">
              <a:buFont typeface="Arial" panose="020B0604020202020204" pitchFamily="34" charset="0"/>
              <a:buNone/>
            </a:pPr>
            <a:endParaRPr lang="en-US" b="0" i="0" dirty="0">
              <a:solidFill>
                <a:srgbClr val="FFFFFF"/>
              </a:solidFill>
              <a:effectLst/>
              <a:latin typeface="-apple-system"/>
            </a:endParaRPr>
          </a:p>
          <a:p>
            <a:pPr marL="158750" indent="0" algn="l">
              <a:buFont typeface="Arial" panose="020B0604020202020204" pitchFamily="34" charset="0"/>
              <a:buNone/>
            </a:pPr>
            <a:endParaRPr lang="en-US" b="0" i="0" dirty="0">
              <a:solidFill>
                <a:srgbClr val="FFFFFF"/>
              </a:solidFill>
              <a:effectLst/>
              <a:latin typeface="-apple-system"/>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Font typeface="+mj-lt"/>
              <a:buNone/>
            </a:pPr>
            <a:r>
              <a:rPr lang="en-US" b="1" i="0" dirty="0">
                <a:solidFill>
                  <a:srgbClr val="FFFFFF"/>
                </a:solidFill>
                <a:effectLst/>
                <a:latin typeface="-apple-system"/>
              </a:rPr>
              <a:t>Strong global presence </a:t>
            </a:r>
          </a:p>
          <a:p>
            <a:pPr marL="158750" indent="0" algn="l">
              <a:buFont typeface="+mj-lt"/>
              <a:buNone/>
            </a:pPr>
            <a:endParaRPr lang="en-US" b="1" i="0" dirty="0">
              <a:solidFill>
                <a:srgbClr val="FFFFFF"/>
              </a:solidFill>
              <a:effectLst/>
              <a:latin typeface="-apple-system"/>
            </a:endParaRPr>
          </a:p>
          <a:p>
            <a:pPr marL="158750" indent="0">
              <a:buNone/>
            </a:pPr>
            <a:r>
              <a:rPr lang="en-US" dirty="0"/>
              <a:t>Unilever boasts an extensive international footprint, with its business operations spanning more than 190 nations. This vast reach enables the company to leverage scale benefits and effectively navigate the diverse cultural and regulatory landscapes globally.</a:t>
            </a: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Diversified product portfolio </a:t>
            </a:r>
          </a:p>
          <a:p>
            <a:pPr marL="158750" indent="0" algn="l">
              <a:buFont typeface="+mj-lt"/>
              <a:buNone/>
            </a:pPr>
            <a:endParaRPr lang="en-US" b="1" i="0" dirty="0">
              <a:solidFill>
                <a:srgbClr val="FFFFFF"/>
              </a:solidFill>
              <a:effectLst/>
              <a:latin typeface="-apple-system"/>
            </a:endParaRPr>
          </a:p>
          <a:p>
            <a:pPr marL="158750" indent="0">
              <a:buNone/>
            </a:pPr>
            <a:r>
              <a:rPr lang="en-US" dirty="0"/>
              <a:t>The company's product range is notably broad and diversified, encompassing food items, home and personal care, as well as beauty products. Such a wide array of offerings positions Unilever to mitigate risks that come with reliance on any single product category.</a:t>
            </a: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Strong brand portfolio</a:t>
            </a:r>
          </a:p>
          <a:p>
            <a:pPr marL="158750" indent="0" algn="l">
              <a:buFont typeface="+mj-lt"/>
              <a:buNone/>
            </a:pPr>
            <a:endParaRPr lang="en-US" b="0" i="0" dirty="0">
              <a:solidFill>
                <a:srgbClr val="FFFFFF"/>
              </a:solidFill>
              <a:effectLst/>
              <a:latin typeface="-apple-system"/>
            </a:endParaRPr>
          </a:p>
          <a:p>
            <a:pPr marL="158750" indent="0">
              <a:buNone/>
            </a:pPr>
            <a:r>
              <a:rPr lang="en-US" dirty="0"/>
              <a:t>At the forefront of Unilever's strengths is its robust portfolio of established and reputable brands. Household names such as Dove, Lipton, and Knorr fall under its umbrella, enjoying global recognition and customer loyalty.</a:t>
            </a: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Innovation</a:t>
            </a:r>
            <a:r>
              <a:rPr lang="en-US" b="0" i="0" dirty="0">
                <a:solidFill>
                  <a:srgbClr val="FFFFFF"/>
                </a:solidFill>
                <a:effectLst/>
                <a:latin typeface="-apple-system"/>
              </a:rPr>
              <a:t> </a:t>
            </a:r>
          </a:p>
          <a:p>
            <a:pPr marL="158750" indent="0" algn="l">
              <a:buFont typeface="+mj-lt"/>
              <a:buNone/>
            </a:pPr>
            <a:endParaRPr lang="en-US" b="0" i="0" dirty="0">
              <a:solidFill>
                <a:srgbClr val="FFFFFF"/>
              </a:solidFill>
              <a:effectLst/>
              <a:latin typeface="-apple-system"/>
            </a:endParaRPr>
          </a:p>
          <a:p>
            <a:pPr marL="158750" indent="0">
              <a:buNone/>
            </a:pPr>
            <a:r>
              <a:rPr lang="en-US" dirty="0"/>
              <a:t>A commitment to innovation is a hallmark of Unilever's strategy. The company dedicates substantial resources to research and development, fostering the creation of cutting-edge products that align with evolving consumer preferences. With specialized R&amp;D facilities, Unilever remains at the forefront of introducing novel products and refining existing ones.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2329fe4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2329fe4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mj-lt"/>
              <a:buNone/>
            </a:pPr>
            <a:r>
              <a:rPr lang="en-US" b="1" i="0" dirty="0">
                <a:solidFill>
                  <a:srgbClr val="FFFFFF"/>
                </a:solidFill>
                <a:effectLst/>
                <a:latin typeface="-apple-system"/>
              </a:rPr>
              <a:t>Imitable products</a:t>
            </a: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“Unilever faces the challenge of other firms being able to imitate some qualities of its products, such as Dove and Rexona.” </a:t>
            </a:r>
            <a:r>
              <a:rPr lang="en-US" dirty="0"/>
              <a:t>(Kissinger, 2023)</a:t>
            </a:r>
            <a:endParaRPr lang="en-US" b="0" i="0" dirty="0">
              <a:solidFill>
                <a:srgbClr val="FFFFFF"/>
              </a:solidFill>
              <a:effectLst/>
              <a:latin typeface="-apple-system"/>
            </a:endParaRP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Limited business diversification</a:t>
            </a: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“Unilever's weaknesses include limited diversification in businesses outside the consumer goods industry.”</a:t>
            </a:r>
            <a:r>
              <a:rPr lang="en-US" dirty="0"/>
              <a:t> (Kissinger, 2023)</a:t>
            </a:r>
            <a:endParaRPr lang="en-US" b="0" i="0" dirty="0">
              <a:solidFill>
                <a:srgbClr val="FFFFFF"/>
              </a:solidFill>
              <a:effectLst/>
              <a:latin typeface="-apple-system"/>
            </a:endParaRP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Dependence on retailers</a:t>
            </a: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“Unilever lacks a direct strong influence on consumers and is dependent on retailers, who directly affect buyers.” </a:t>
            </a:r>
            <a:r>
              <a:rPr lang="en-US" dirty="0"/>
              <a:t>(Kissinger, 2023)</a:t>
            </a:r>
            <a:endParaRPr lang="en-US" b="0" i="0" dirty="0">
              <a:solidFill>
                <a:srgbClr val="FFFFFF"/>
              </a:solidFill>
              <a:effectLst/>
              <a:latin typeface="-apple-system"/>
            </a:endParaRP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Sustainability challenges</a:t>
            </a: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“Unilever may face weaknesses in terms of sustainability practices and environmental impact. This is an area where the company may need to improve to align with growing consumer demand for environmentally friendly products and practices.” </a:t>
            </a:r>
            <a:r>
              <a:rPr lang="en-US" dirty="0"/>
              <a:t>(Kissinger, 2023)</a:t>
            </a:r>
            <a:endParaRPr lang="en-US" b="0" i="0" dirty="0">
              <a:solidFill>
                <a:srgbClr val="FFFFFF"/>
              </a:solidFill>
              <a:effectLst/>
              <a:latin typeface="-apple-system"/>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Font typeface="+mj-lt"/>
              <a:buNone/>
            </a:pPr>
            <a:r>
              <a:rPr lang="en-US" b="1" i="0" dirty="0">
                <a:solidFill>
                  <a:srgbClr val="FFFFFF"/>
                </a:solidFill>
                <a:effectLst/>
                <a:latin typeface="-apple-system"/>
              </a:rPr>
              <a:t>Business Diversification</a:t>
            </a:r>
          </a:p>
          <a:p>
            <a:pPr algn="l">
              <a:buFont typeface="+mj-lt"/>
              <a:buAutoNum type="arabicPeriod"/>
            </a:pPr>
            <a:endParaRPr lang="en-US" b="0"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“Unilever has the opportunity to diversify its business by entering industries outside the consumer goods sector. This diversification can help reduce market-based risks and enhance business resilience.” </a:t>
            </a:r>
            <a:r>
              <a:rPr lang="en-US" dirty="0"/>
              <a:t>(Kissinger, 2023)</a:t>
            </a:r>
            <a:endParaRPr lang="en-US" b="0" i="0" dirty="0">
              <a:solidFill>
                <a:srgbClr val="FFFFFF"/>
              </a:solidFill>
              <a:effectLst/>
              <a:latin typeface="-apple-system"/>
            </a:endParaRPr>
          </a:p>
          <a:p>
            <a:pPr algn="l">
              <a:buFont typeface="+mj-lt"/>
              <a:buAutoNum type="arabicPeriod"/>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Product Innovation for Health</a:t>
            </a:r>
          </a:p>
          <a:p>
            <a:pPr algn="l">
              <a:buFont typeface="+mj-lt"/>
              <a:buAutoNum type="arabicPeriod"/>
            </a:pPr>
            <a:endParaRPr lang="en-US" b="0"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“There is an opportunity for Unilever to focus on product innovation that caters to the needs of health-conscious consumers. By developing and offering healthier alternatives, Unilever can attract and retain a growing segment of health-conscious consumers.” </a:t>
            </a:r>
            <a:r>
              <a:rPr lang="en-US" dirty="0"/>
              <a:t>(Kissinger, 2023)</a:t>
            </a:r>
            <a:endParaRPr lang="en-US" b="0" i="0" dirty="0">
              <a:solidFill>
                <a:srgbClr val="FFFFFF"/>
              </a:solidFill>
              <a:effectLst/>
              <a:latin typeface="-apple-system"/>
            </a:endParaRPr>
          </a:p>
          <a:p>
            <a:pPr algn="l">
              <a:buFont typeface="+mj-lt"/>
              <a:buAutoNum type="arabicPeriod"/>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Business Enhancement for Environmental Conservation</a:t>
            </a:r>
          </a:p>
          <a:p>
            <a:pPr algn="l">
              <a:buFont typeface="+mj-lt"/>
              <a:buAutoNum type="arabicPeriod"/>
            </a:pPr>
            <a:endParaRPr lang="en-US" b="0"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“Unilever can seize the opportunity to enhance its business practices and operations to be more sustainable and environmentally friendly. This can help attract and retain environmentally conscious consumers who prioritize sustainability in their purchasing decisions.” </a:t>
            </a:r>
            <a:r>
              <a:rPr lang="en-US" dirty="0"/>
              <a:t>(Kissinger, 2023)</a:t>
            </a:r>
            <a:endParaRPr lang="en-US" b="0" i="0" dirty="0">
              <a:solidFill>
                <a:srgbClr val="FFFFFF"/>
              </a:solidFill>
              <a:effectLst/>
              <a:latin typeface="-apple-system"/>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2329fe4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2329fe4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mj-lt"/>
              <a:buNone/>
            </a:pPr>
            <a:r>
              <a:rPr lang="en-US" b="1" i="0" dirty="0">
                <a:solidFill>
                  <a:srgbClr val="FFFFFF"/>
                </a:solidFill>
                <a:effectLst/>
                <a:latin typeface="-apple-system"/>
              </a:rPr>
              <a:t>Tough competitive rivalry</a:t>
            </a: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“Unilever faces strong competition from other multinational consumer goods companies such as Procter &amp; Gamble, Colgate-Palmolive, and Johnson &amp; Johnson.” </a:t>
            </a:r>
            <a:r>
              <a:rPr lang="en-US" dirty="0"/>
              <a:t>(Kissinger, 2023)</a:t>
            </a:r>
            <a:endParaRPr lang="en-US" b="0" i="0" dirty="0">
              <a:solidFill>
                <a:srgbClr val="FFFFFF"/>
              </a:solidFill>
              <a:effectLst/>
              <a:latin typeface="-apple-system"/>
            </a:endParaRPr>
          </a:p>
          <a:p>
            <a:pPr marL="158750" indent="0" algn="l">
              <a:buFont typeface="+mj-lt"/>
              <a:buNone/>
            </a:pPr>
            <a:endParaRPr lang="en-US" b="1"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Product imitation</a:t>
            </a: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“Unilever's products are imitable, meaning that other firms can replicate some qualities of their products, which can lead to market share loss.” </a:t>
            </a:r>
            <a:r>
              <a:rPr lang="en-US" dirty="0"/>
              <a:t>(Kissinger, 2023)</a:t>
            </a:r>
            <a:endParaRPr lang="en-US" b="0" i="0" dirty="0">
              <a:solidFill>
                <a:srgbClr val="FFFFFF"/>
              </a:solidFill>
              <a:effectLst/>
              <a:latin typeface="-apple-system"/>
            </a:endParaRP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Increasing popularity of retailers' house brands</a:t>
            </a: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“Retailers selling their own house brands pose a threat to Unilever. These house brands, also known as store brands or generic brands, compete directly with Unilever's brands.” </a:t>
            </a:r>
            <a:r>
              <a:rPr lang="en-US" dirty="0"/>
              <a:t>(Kissinger, 2023)</a:t>
            </a:r>
            <a:endParaRPr lang="en-US" b="0" i="0" dirty="0">
              <a:solidFill>
                <a:srgbClr val="FFFFFF"/>
              </a:solidFill>
              <a:effectLst/>
              <a:latin typeface="-apple-system"/>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Font typeface="+mj-lt"/>
              <a:buNone/>
            </a:pPr>
            <a:r>
              <a:rPr lang="en-US" b="1" i="0" dirty="0">
                <a:solidFill>
                  <a:srgbClr val="FFFFFF"/>
                </a:solidFill>
                <a:effectLst/>
                <a:latin typeface="-apple-system"/>
              </a:rPr>
              <a:t>Political Factors</a:t>
            </a:r>
          </a:p>
          <a:p>
            <a:pPr marL="158750" indent="0" algn="l">
              <a:buFont typeface="+mj-lt"/>
              <a:buNone/>
            </a:pPr>
            <a:endParaRPr lang="en-US" b="1"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“Growing free-trade relations” </a:t>
            </a:r>
            <a:r>
              <a:rPr lang="en-US" dirty="0"/>
              <a:t>(Smithson, 2023)</a:t>
            </a:r>
            <a:endParaRPr lang="en-US" b="0" i="0" dirty="0">
              <a:solidFill>
                <a:srgbClr val="FFFFFF"/>
              </a:solidFill>
              <a:effectLst/>
              <a:latin typeface="-apple-system"/>
            </a:endParaRP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Economic Factors</a:t>
            </a: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“Economic stability of developed countries” </a:t>
            </a:r>
            <a:r>
              <a:rPr lang="en-US" dirty="0"/>
              <a:t>(Smithson, 2023)</a:t>
            </a:r>
            <a:endParaRPr lang="en-US" b="0" i="0" u="none" strike="noStrike" dirty="0">
              <a:solidFill>
                <a:srgbClr val="FFFFFF"/>
              </a:solidFill>
              <a:effectLst/>
              <a:latin typeface="-apple-system"/>
            </a:endParaRP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Sociocultural Factors</a:t>
            </a:r>
          </a:p>
          <a:p>
            <a:pPr marL="158750" indent="0" algn="l">
              <a:buFont typeface="+mj-lt"/>
              <a:buNone/>
            </a:pPr>
            <a:endParaRPr lang="en-US" b="1"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“Gradual dismantling of the gender divide” </a:t>
            </a:r>
            <a:r>
              <a:rPr lang="en-US" dirty="0"/>
              <a:t>(Smithson, 2023)</a:t>
            </a:r>
            <a:endParaRPr lang="en-US" b="0" i="0" u="none" strike="noStrike" dirty="0">
              <a:solidFill>
                <a:srgbClr val="FFFFFF"/>
              </a:solidFill>
              <a:effectLst/>
              <a:latin typeface="-apple-system"/>
            </a:endParaRP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Technological Factors</a:t>
            </a:r>
          </a:p>
          <a:p>
            <a:pPr marL="158750" indent="0" algn="l">
              <a:buFont typeface="+mj-lt"/>
              <a:buNone/>
            </a:pPr>
            <a:endParaRPr lang="en-US" b="1"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“Decreasing cost of transportation based on technological efficiencies” </a:t>
            </a:r>
            <a:r>
              <a:rPr lang="en-US" dirty="0"/>
              <a:t>(Smithson, 2023)</a:t>
            </a:r>
            <a:endParaRPr lang="en-US" b="0" i="0" dirty="0">
              <a:solidFill>
                <a:srgbClr val="FFFFFF"/>
              </a:solidFill>
              <a:effectLst/>
              <a:latin typeface="-apple-system"/>
            </a:endParaRP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Environmental Factors</a:t>
            </a:r>
          </a:p>
          <a:p>
            <a:pPr marL="158750" indent="0" algn="l">
              <a:buFont typeface="+mj-lt"/>
              <a:buNone/>
            </a:pPr>
            <a:endParaRPr lang="en-US" b="1"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“Rising interest in business environmentalism” </a:t>
            </a:r>
            <a:r>
              <a:rPr lang="en-US" dirty="0"/>
              <a:t>(Smithson, 2023)</a:t>
            </a:r>
            <a:endParaRPr lang="en-US" b="0" i="0" dirty="0">
              <a:solidFill>
                <a:srgbClr val="FFFFFF"/>
              </a:solidFill>
              <a:effectLst/>
              <a:latin typeface="-apple-system"/>
            </a:endParaRPr>
          </a:p>
          <a:p>
            <a:pPr marL="158750" indent="0" algn="l">
              <a:buFont typeface="+mj-lt"/>
              <a:buNone/>
            </a:pPr>
            <a:endParaRPr lang="en-US" b="0" i="0" dirty="0">
              <a:solidFill>
                <a:srgbClr val="FFFFFF"/>
              </a:solidFill>
              <a:effectLst/>
              <a:latin typeface="-apple-system"/>
            </a:endParaRPr>
          </a:p>
          <a:p>
            <a:pPr marL="158750" indent="0" algn="l">
              <a:buFont typeface="+mj-lt"/>
              <a:buNone/>
            </a:pPr>
            <a:r>
              <a:rPr lang="en-US" b="1" i="0" dirty="0">
                <a:solidFill>
                  <a:srgbClr val="FFFFFF"/>
                </a:solidFill>
                <a:effectLst/>
                <a:latin typeface="-apple-system"/>
              </a:rPr>
              <a:t>Legal Factors</a:t>
            </a:r>
          </a:p>
          <a:p>
            <a:pPr marL="158750" indent="0" algn="l">
              <a:buFont typeface="+mj-lt"/>
              <a:buNone/>
            </a:pPr>
            <a:endParaRPr lang="en-US" b="1" i="0" dirty="0">
              <a:solidFill>
                <a:srgbClr val="FFFFFF"/>
              </a:solidFill>
              <a:effectLst/>
              <a:latin typeface="-apple-system"/>
            </a:endParaRPr>
          </a:p>
          <a:p>
            <a:pPr marL="158750" indent="0" algn="l">
              <a:buFont typeface="+mj-lt"/>
              <a:buNone/>
            </a:pPr>
            <a:r>
              <a:rPr lang="en-US" b="0" i="0" dirty="0">
                <a:solidFill>
                  <a:srgbClr val="FFFFFF"/>
                </a:solidFill>
                <a:effectLst/>
                <a:latin typeface="-apple-system"/>
              </a:rPr>
              <a:t>“Increasing complexity of environmental regulations” </a:t>
            </a:r>
            <a:r>
              <a:rPr lang="en-US" dirty="0"/>
              <a:t>(Smithson, 2023)</a:t>
            </a:r>
            <a:endParaRPr lang="en-US" b="0" i="0" dirty="0">
              <a:solidFill>
                <a:srgbClr val="FFFFFF"/>
              </a:solidFill>
              <a:effectLst/>
              <a:latin typeface="-apple-system"/>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Bargaining power of buyers</a:t>
            </a:r>
            <a:endParaRPr lang="en-US" b="0" i="0" dirty="0">
              <a:solidFill>
                <a:srgbClr val="000000"/>
              </a:solidFill>
              <a:effectLst/>
              <a:latin typeface="Arial"/>
            </a:endParaRPr>
          </a:p>
          <a:p>
            <a:pPr marL="0" lvl="0" indent="0" algn="l" rtl="0">
              <a:lnSpc>
                <a:spcPct val="100000"/>
              </a:lnSpc>
              <a:spcBef>
                <a:spcPts val="0"/>
              </a:spcBef>
              <a:spcAft>
                <a:spcPts val="0"/>
              </a:spcAft>
              <a:buSzPts val="1100"/>
              <a:buNone/>
            </a:pPr>
            <a:endParaRPr lang="en-US" b="0" i="0" dirty="0">
              <a:solidFill>
                <a:srgbClr val="000000"/>
              </a:solidFill>
              <a:effectLst/>
              <a:latin typeface="Arial"/>
            </a:endParaRPr>
          </a:p>
          <a:p>
            <a:pPr marL="0" lvl="0" indent="0" algn="l" rtl="0">
              <a:lnSpc>
                <a:spcPct val="100000"/>
              </a:lnSpc>
              <a:spcBef>
                <a:spcPts val="0"/>
              </a:spcBef>
              <a:spcAft>
                <a:spcPts val="0"/>
              </a:spcAft>
              <a:buSzPts val="1100"/>
              <a:buNone/>
            </a:pPr>
            <a:r>
              <a:rPr lang="en-US" b="0" i="0" dirty="0">
                <a:solidFill>
                  <a:srgbClr val="FFFFFF"/>
                </a:solidFill>
                <a:effectLst/>
                <a:latin typeface="-apple-system"/>
              </a:rPr>
              <a:t>“Consumers can easily switch from one consumer goods brand to another, including Unilever's competitors. This gives buyers more power to choose based on factors such as price, quality, and brand loyalty.” </a:t>
            </a:r>
            <a:r>
              <a:rPr lang="en-US" dirty="0"/>
              <a:t>(Team, 2022)</a:t>
            </a: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r>
              <a:rPr lang="en-US" b="0" i="0" dirty="0">
                <a:solidFill>
                  <a:srgbClr val="FFFFFF"/>
                </a:solidFill>
                <a:effectLst/>
                <a:latin typeface="-apple-system"/>
              </a:rPr>
              <a:t>“Consumers have access to high-quality information about consumer goods products, allowing them to make informed decisions and compare different brands. This increases buyer power and puts pressure on Unilever to meet consumer expectations.” </a:t>
            </a:r>
            <a:r>
              <a:rPr lang="en-US" dirty="0"/>
              <a:t>(Team, 2022)</a:t>
            </a: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endParaRPr lang="en-US" b="1" dirty="0"/>
          </a:p>
          <a:p>
            <a:pPr marL="0" lvl="0" indent="0" algn="l" rtl="0">
              <a:lnSpc>
                <a:spcPct val="100000"/>
              </a:lnSpc>
              <a:spcBef>
                <a:spcPts val="0"/>
              </a:spcBef>
              <a:spcAft>
                <a:spcPts val="0"/>
              </a:spcAft>
              <a:buSzPts val="1100"/>
              <a:buNone/>
            </a:pPr>
            <a:r>
              <a:rPr lang="en-US" b="1" dirty="0"/>
              <a:t>Bargaining power of suppliers</a:t>
            </a:r>
          </a:p>
          <a:p>
            <a:pPr marL="0" lvl="0" indent="0" algn="l" rtl="0">
              <a:lnSpc>
                <a:spcPct val="100000"/>
              </a:lnSpc>
              <a:spcBef>
                <a:spcPts val="0"/>
              </a:spcBef>
              <a:spcAft>
                <a:spcPts val="0"/>
              </a:spcAft>
              <a:buSzPts val="1100"/>
              <a:buNone/>
            </a:pP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r>
              <a:rPr lang="en-US" b="0" i="0" dirty="0">
                <a:solidFill>
                  <a:srgbClr val="FFFFFF"/>
                </a:solidFill>
                <a:effectLst/>
                <a:latin typeface="-apple-system"/>
              </a:rPr>
              <a:t>“Unilever works with both large and moderate-sized suppliers. While large suppliers may have some bargaining power, the overall size of individual suppliers is moderate, limiting their influence on Unilever.” </a:t>
            </a:r>
            <a:r>
              <a:rPr lang="en-US" dirty="0"/>
              <a:t>(Team, 2022)</a:t>
            </a: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r>
              <a:rPr lang="en-US" b="0" i="0" dirty="0">
                <a:solidFill>
                  <a:srgbClr val="FFFFFF"/>
                </a:solidFill>
                <a:effectLst/>
                <a:latin typeface="-apple-system"/>
              </a:rPr>
              <a:t>“The consumer goods industry has a moderate number of suppliers, which gives Unilever some leverage in negotiations and reduces supplier power.” </a:t>
            </a:r>
            <a:r>
              <a:rPr lang="en-US" dirty="0"/>
              <a:t>(Team, 2022)</a:t>
            </a: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endParaRPr lang="en-US" b="1" dirty="0"/>
          </a:p>
          <a:p>
            <a:pPr marL="0" lvl="0" indent="0" algn="l" rtl="0">
              <a:lnSpc>
                <a:spcPct val="100000"/>
              </a:lnSpc>
              <a:spcBef>
                <a:spcPts val="0"/>
              </a:spcBef>
              <a:spcAft>
                <a:spcPts val="0"/>
              </a:spcAft>
              <a:buSzPts val="1100"/>
              <a:buNone/>
            </a:pPr>
            <a:r>
              <a:rPr lang="en-US" b="1" dirty="0"/>
              <a:t>Threat of new entrants</a:t>
            </a:r>
          </a:p>
          <a:p>
            <a:pPr marL="0" lvl="0" indent="0" algn="l" rtl="0">
              <a:lnSpc>
                <a:spcPct val="100000"/>
              </a:lnSpc>
              <a:spcBef>
                <a:spcPts val="0"/>
              </a:spcBef>
              <a:spcAft>
                <a:spcPts val="0"/>
              </a:spcAft>
              <a:buSzPts val="1100"/>
              <a:buNone/>
            </a:pP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r>
              <a:rPr lang="en-US" b="0" i="0" dirty="0">
                <a:solidFill>
                  <a:srgbClr val="FFFFFF"/>
                </a:solidFill>
                <a:effectLst/>
                <a:latin typeface="-apple-system"/>
              </a:rPr>
              <a:t>“The fast-moving consumer goods industry requires significant investments in manufacturing facilities, distribution networks, and marketing campaigns. This poses a barrier to entry for new competitors.” </a:t>
            </a:r>
            <a:r>
              <a:rPr lang="en-US" dirty="0"/>
              <a:t>(Team, 2022)</a:t>
            </a: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r>
              <a:rPr lang="en-US" b="0" i="0" dirty="0">
                <a:solidFill>
                  <a:srgbClr val="FFFFFF"/>
                </a:solidFill>
                <a:effectLst/>
                <a:latin typeface="-apple-system"/>
              </a:rPr>
              <a:t>“Unilever owns around 400 well-known brands, which gives them a strong competitive advantage and makes it difficult for new entrants to gain market share.” </a:t>
            </a:r>
            <a:r>
              <a:rPr lang="en-US" dirty="0"/>
              <a:t>(Team, 2022)</a:t>
            </a: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endParaRPr lang="en-US" b="1" dirty="0"/>
          </a:p>
          <a:p>
            <a:pPr marL="0" lvl="0" indent="0" algn="l" rtl="0">
              <a:lnSpc>
                <a:spcPct val="100000"/>
              </a:lnSpc>
              <a:spcBef>
                <a:spcPts val="0"/>
              </a:spcBef>
              <a:spcAft>
                <a:spcPts val="0"/>
              </a:spcAft>
              <a:buSzPts val="1100"/>
              <a:buNone/>
            </a:pPr>
            <a:r>
              <a:rPr lang="en-US" b="1" dirty="0"/>
              <a:t>Threat of substitutes</a:t>
            </a:r>
          </a:p>
          <a:p>
            <a:pPr marL="0" lvl="0" indent="0" algn="l" rtl="0">
              <a:lnSpc>
                <a:spcPct val="100000"/>
              </a:lnSpc>
              <a:spcBef>
                <a:spcPts val="0"/>
              </a:spcBef>
              <a:spcAft>
                <a:spcPts val="0"/>
              </a:spcAft>
              <a:buSzPts val="1100"/>
              <a:buNone/>
            </a:pPr>
            <a:endParaRPr lang="en-US" b="1" i="0" dirty="0">
              <a:solidFill>
                <a:srgbClr val="FFFFFF"/>
              </a:solidFill>
              <a:effectLst/>
              <a:latin typeface="-apple-system"/>
            </a:endParaRPr>
          </a:p>
          <a:p>
            <a:pPr marL="0" lvl="0" indent="0" algn="l" rtl="0">
              <a:lnSpc>
                <a:spcPct val="100000"/>
              </a:lnSpc>
              <a:spcBef>
                <a:spcPts val="0"/>
              </a:spcBef>
              <a:spcAft>
                <a:spcPts val="0"/>
              </a:spcAft>
              <a:buSzPts val="1100"/>
              <a:buNone/>
            </a:pPr>
            <a:r>
              <a:rPr lang="en-US" b="0" i="0" dirty="0">
                <a:solidFill>
                  <a:srgbClr val="FFFFFF"/>
                </a:solidFill>
                <a:effectLst/>
                <a:latin typeface="-apple-system"/>
              </a:rPr>
              <a:t>“Unilever offers a wide range of consumer goods products, including personal care, home care, and food products. The availability of close substitutes with similar quality and price is limited, reducing the threat of substitutes.” </a:t>
            </a:r>
            <a:r>
              <a:rPr lang="en-US" dirty="0"/>
              <a:t>(Team, 2022)</a:t>
            </a: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r>
              <a:rPr lang="en-US" b="0" i="0" dirty="0">
                <a:solidFill>
                  <a:srgbClr val="FFFFFF"/>
                </a:solidFill>
                <a:effectLst/>
                <a:latin typeface="-apple-system"/>
              </a:rPr>
              <a:t>“Unilever's products are known for their quality and affordability. Substitutes often have lower performance levels or higher prices, making Unilever's products more attractive to consumers.” </a:t>
            </a:r>
            <a:r>
              <a:rPr lang="en-US" dirty="0"/>
              <a:t>(Team, 2022)</a:t>
            </a:r>
            <a:endParaRPr lang="en-US" b="1" dirty="0"/>
          </a:p>
          <a:p>
            <a:pPr marL="0" lvl="0" indent="0" algn="l" rtl="0">
              <a:lnSpc>
                <a:spcPct val="100000"/>
              </a:lnSpc>
              <a:spcBef>
                <a:spcPts val="0"/>
              </a:spcBef>
              <a:spcAft>
                <a:spcPts val="0"/>
              </a:spcAft>
              <a:buSzPts val="1100"/>
              <a:buNone/>
            </a:pPr>
            <a:endParaRPr lang="en-US" b="1" dirty="0"/>
          </a:p>
          <a:p>
            <a:pPr marL="0" lvl="0" indent="0" algn="l" rtl="0">
              <a:lnSpc>
                <a:spcPct val="100000"/>
              </a:lnSpc>
              <a:spcBef>
                <a:spcPts val="0"/>
              </a:spcBef>
              <a:spcAft>
                <a:spcPts val="0"/>
              </a:spcAft>
              <a:buSzPts val="1100"/>
              <a:buNone/>
            </a:pPr>
            <a:r>
              <a:rPr lang="en-US" b="1" dirty="0"/>
              <a:t>Rivalry among existing competitors</a:t>
            </a:r>
          </a:p>
          <a:p>
            <a:pPr marL="0" lvl="0" indent="0" algn="l" rtl="0">
              <a:lnSpc>
                <a:spcPct val="100000"/>
              </a:lnSpc>
              <a:spcBef>
                <a:spcPts val="0"/>
              </a:spcBef>
              <a:spcAft>
                <a:spcPts val="0"/>
              </a:spcAft>
              <a:buSzPts val="1100"/>
              <a:buNone/>
            </a:pPr>
            <a:endParaRPr lang="en-US" b="1" i="0" dirty="0">
              <a:solidFill>
                <a:srgbClr val="FFFFFF"/>
              </a:solidFill>
              <a:effectLst/>
              <a:latin typeface="-apple-system"/>
            </a:endParaRPr>
          </a:p>
          <a:p>
            <a:pPr marL="0" lvl="0" indent="0" algn="l" rtl="0">
              <a:lnSpc>
                <a:spcPct val="100000"/>
              </a:lnSpc>
              <a:spcBef>
                <a:spcPts val="0"/>
              </a:spcBef>
              <a:spcAft>
                <a:spcPts val="0"/>
              </a:spcAft>
              <a:buSzPts val="1100"/>
              <a:buNone/>
            </a:pPr>
            <a:r>
              <a:rPr lang="en-US" b="0" i="0" dirty="0">
                <a:solidFill>
                  <a:srgbClr val="FFFFFF"/>
                </a:solidFill>
                <a:effectLst/>
                <a:latin typeface="-apple-system"/>
              </a:rPr>
              <a:t>“The consumer goods industry is highly competitive, with numerous companies competing for market share. Unilever faces strong competition from companies like Procter &amp; Gamble and PepsiCo.” </a:t>
            </a:r>
            <a:r>
              <a:rPr lang="en-US" dirty="0"/>
              <a:t>(Team, 2022)</a:t>
            </a: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r>
              <a:rPr lang="en-US" b="0" i="0" dirty="0">
                <a:solidFill>
                  <a:srgbClr val="FFFFFF"/>
                </a:solidFill>
                <a:effectLst/>
                <a:latin typeface="-apple-system"/>
              </a:rPr>
              <a:t>“Competitors in the industry are generally aggressive in their marketing and product development strategies, intensifying the rivalry. This requires Unilever to continuously innovate and differentiate its products to stay competitive.” </a:t>
            </a:r>
            <a:r>
              <a:rPr lang="en-US" dirty="0"/>
              <a:t>(Team, 2022)</a:t>
            </a:r>
            <a:endParaRPr lang="en-US" b="0" i="0" dirty="0">
              <a:solidFill>
                <a:srgbClr val="FFFFFF"/>
              </a:solidFill>
              <a:effectLst/>
              <a:latin typeface="-apple-system"/>
            </a:endParaRPr>
          </a:p>
          <a:p>
            <a:pPr marL="0" lvl="0" indent="0" algn="l" rtl="0">
              <a:lnSpc>
                <a:spcPct val="100000"/>
              </a:lnSpc>
              <a:spcBef>
                <a:spcPts val="0"/>
              </a:spcBef>
              <a:spcAft>
                <a:spcPts val="0"/>
              </a:spcAft>
              <a:buSzPts val="11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11/22/2023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453507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67603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22581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76026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48210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46768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67128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58753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37840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821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05610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71092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0E59FD0C-5451-4CA0-86AF-E70AE3279989}" type="datetimeFigureOut">
              <a:rPr lang="en-US" dirty="0"/>
              <a:t>11/22/2023</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8506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Unilever</a:t>
            </a:r>
            <a:endParaRPr dirty="0"/>
          </a:p>
        </p:txBody>
      </p:sp>
      <p:sp>
        <p:nvSpPr>
          <p:cNvPr id="55" name="Google Shape;55;p1"/>
          <p:cNvSpPr txBox="1">
            <a:spLocks noGrp="1"/>
          </p:cNvSpPr>
          <p:nvPr>
            <p:ph type="subTitle" idx="1"/>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solidFill>
                  <a:schemeClr val="tx1"/>
                </a:solidFill>
              </a:rPr>
              <a:t>Luis Parra</a:t>
            </a:r>
            <a:endParaRPr dirty="0">
              <a:solidFill>
                <a:schemeClr val="tx1"/>
              </a:solidFill>
            </a:endParaRPr>
          </a:p>
          <a:p>
            <a:pPr marL="0" lvl="0" indent="0" algn="ctr" rtl="0">
              <a:lnSpc>
                <a:spcPct val="100000"/>
              </a:lnSpc>
              <a:spcBef>
                <a:spcPts val="0"/>
              </a:spcBef>
              <a:spcAft>
                <a:spcPts val="0"/>
              </a:spcAft>
              <a:buSzPts val="2800"/>
              <a:buNone/>
            </a:pPr>
            <a:r>
              <a:rPr lang="en" dirty="0">
                <a:solidFill>
                  <a:schemeClr val="tx1"/>
                </a:solidFill>
              </a:rPr>
              <a:t>11/22/2023</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Generic Strategy Recommendations</a:t>
            </a:r>
            <a:endParaRPr/>
          </a:p>
        </p:txBody>
      </p:sp>
      <p:sp>
        <p:nvSpPr>
          <p:cNvPr id="109" name="Google Shape;109;p9"/>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742950" lvl="1" indent="-285750">
              <a:lnSpc>
                <a:spcPct val="100000"/>
              </a:lnSpc>
              <a:spcAft>
                <a:spcPts val="1600"/>
              </a:spcAft>
              <a:buFont typeface="Arial" panose="020B0604020202020204" pitchFamily="34" charset="0"/>
              <a:buChar char="•"/>
            </a:pPr>
            <a:r>
              <a:rPr lang="en-US" sz="1400" b="1" dirty="0"/>
              <a:t>Digital Engagement and Supply Chain Innovation</a:t>
            </a:r>
          </a:p>
          <a:p>
            <a:pPr marL="742950" lvl="1" indent="-285750">
              <a:lnSpc>
                <a:spcPct val="100000"/>
              </a:lnSpc>
              <a:spcAft>
                <a:spcPts val="1600"/>
              </a:spcAft>
              <a:buFont typeface="Arial" panose="020B0604020202020204" pitchFamily="34" charset="0"/>
              <a:buChar char="•"/>
            </a:pPr>
            <a:r>
              <a:rPr lang="en-US" sz="1400" b="1" dirty="0"/>
              <a:t>Focus on Emerging Consumer Trends</a:t>
            </a:r>
          </a:p>
          <a:p>
            <a:pPr marL="742950" lvl="1" indent="-285750">
              <a:lnSpc>
                <a:spcPct val="100000"/>
              </a:lnSpc>
              <a:spcAft>
                <a:spcPts val="1600"/>
              </a:spcAft>
              <a:buFont typeface="Arial" panose="020B0604020202020204" pitchFamily="34" charset="0"/>
              <a:buChar char="•"/>
            </a:pPr>
            <a:r>
              <a:rPr lang="en-US" sz="1400" b="1" dirty="0"/>
              <a:t>Strategic Acquisitions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Organization Design Recommendations</a:t>
            </a:r>
            <a:endParaRPr/>
          </a:p>
        </p:txBody>
      </p:sp>
      <p:sp>
        <p:nvSpPr>
          <p:cNvPr id="115" name="Google Shape;115;p10"/>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742950" lvl="1" indent="-285750">
              <a:lnSpc>
                <a:spcPct val="100000"/>
              </a:lnSpc>
              <a:spcAft>
                <a:spcPts val="1600"/>
              </a:spcAft>
              <a:buFont typeface="Arial" panose="020B0604020202020204" pitchFamily="34" charset="0"/>
              <a:buChar char="•"/>
            </a:pPr>
            <a:r>
              <a:rPr lang="en-US" sz="1400" b="1" dirty="0"/>
              <a:t>Decentralized Operations</a:t>
            </a:r>
          </a:p>
          <a:p>
            <a:pPr marL="742950" lvl="1" indent="-285750">
              <a:lnSpc>
                <a:spcPct val="100000"/>
              </a:lnSpc>
              <a:spcAft>
                <a:spcPts val="1600"/>
              </a:spcAft>
              <a:buFont typeface="Arial" panose="020B0604020202020204" pitchFamily="34" charset="0"/>
              <a:buChar char="•"/>
            </a:pPr>
            <a:r>
              <a:rPr lang="en-US" sz="1400" b="1" dirty="0"/>
              <a:t>Dedicated Research and Development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Ethical Considerations</a:t>
            </a:r>
            <a:endParaRPr/>
          </a:p>
        </p:txBody>
      </p:sp>
      <p:sp>
        <p:nvSpPr>
          <p:cNvPr id="121" name="Google Shape;121;p1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1" indent="0">
              <a:lnSpc>
                <a:spcPct val="100000"/>
              </a:lnSpc>
              <a:spcAft>
                <a:spcPts val="1600"/>
              </a:spcAft>
              <a:buNone/>
            </a:pPr>
            <a:endParaRPr lang="en-US" sz="5400" b="1" dirty="0"/>
          </a:p>
          <a:p>
            <a:pPr marL="457200" lvl="1" indent="0">
              <a:lnSpc>
                <a:spcPct val="100000"/>
              </a:lnSpc>
              <a:spcAft>
                <a:spcPts val="1600"/>
              </a:spcAft>
              <a:buNone/>
            </a:pPr>
            <a:r>
              <a:rPr lang="en-US" sz="5000" b="1" dirty="0"/>
              <a:t>Environment Impact!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References</a:t>
            </a:r>
            <a:endParaRPr/>
          </a:p>
        </p:txBody>
      </p:sp>
      <p:sp>
        <p:nvSpPr>
          <p:cNvPr id="127" name="Google Shape;127;p12"/>
          <p:cNvSpPr txBox="1">
            <a:spLocks noGrp="1"/>
          </p:cNvSpPr>
          <p:nvPr>
            <p:ph type="body" idx="1"/>
          </p:nvPr>
        </p:nvSpPr>
        <p:spPr>
          <a:xfrm>
            <a:off x="311700" y="1152474"/>
            <a:ext cx="8117925" cy="3803989"/>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sz="1400" dirty="0">
                <a:solidFill>
                  <a:srgbClr val="7030A0"/>
                </a:solidFill>
              </a:rPr>
              <a:t>Kissinger, D. (2023, July 17). Unilever SWOT Analysis &amp; Recommendations. </a:t>
            </a:r>
            <a:r>
              <a:rPr lang="en-US" sz="1400" dirty="0" err="1">
                <a:solidFill>
                  <a:srgbClr val="7030A0"/>
                </a:solidFill>
              </a:rPr>
              <a:t>Panmore</a:t>
            </a:r>
            <a:r>
              <a:rPr lang="en-US" sz="1400" dirty="0">
                <a:solidFill>
                  <a:srgbClr val="7030A0"/>
                </a:solidFill>
              </a:rPr>
              <a:t> Institute. https://panmore.com/unilever-swot-analysis-recommendations </a:t>
            </a:r>
          </a:p>
          <a:p>
            <a:pPr algn="l">
              <a:buFont typeface="+mj-lt"/>
              <a:buAutoNum type="arabicPeriod"/>
            </a:pPr>
            <a:r>
              <a:rPr lang="en-US" sz="1400" dirty="0">
                <a:solidFill>
                  <a:srgbClr val="7030A0"/>
                </a:solidFill>
              </a:rPr>
              <a:t>Naidu, R. (2023, October 26). Unilever CEO’s strategy plan fails to excite investors. Reuters. https://www.reuters.com/business/retail-consumer/unilever-quarterly-sales-meet-estimates-prices-rise-2023-10-26/ </a:t>
            </a:r>
          </a:p>
          <a:p>
            <a:pPr algn="l">
              <a:buFont typeface="+mj-lt"/>
              <a:buAutoNum type="arabicPeriod"/>
            </a:pPr>
            <a:r>
              <a:rPr lang="en-US" sz="1400" dirty="0">
                <a:solidFill>
                  <a:srgbClr val="7030A0"/>
                </a:solidFill>
              </a:rPr>
              <a:t>Plc, U. (2023, September 7). Strategy. Unilever. https://www.unilever.com/our-company/strategy/ </a:t>
            </a:r>
          </a:p>
          <a:p>
            <a:pPr algn="l">
              <a:buFont typeface="+mj-lt"/>
              <a:buAutoNum type="arabicPeriod"/>
            </a:pPr>
            <a:r>
              <a:rPr lang="en-US" sz="1400" dirty="0">
                <a:solidFill>
                  <a:srgbClr val="7030A0"/>
                </a:solidFill>
              </a:rPr>
              <a:t>Smithson, N. (2023, July 12). Unilever PESTEL/PESTLE Analysis &amp; Recommendations. </a:t>
            </a:r>
            <a:r>
              <a:rPr lang="en-US" sz="1400" dirty="0" err="1">
                <a:solidFill>
                  <a:srgbClr val="7030A0"/>
                </a:solidFill>
              </a:rPr>
              <a:t>Panmore</a:t>
            </a:r>
            <a:r>
              <a:rPr lang="en-US" sz="1400" dirty="0">
                <a:solidFill>
                  <a:srgbClr val="7030A0"/>
                </a:solidFill>
              </a:rPr>
              <a:t> Institute. https://panmore.com/unilever-pestel-pestle-analysis-recommendations </a:t>
            </a:r>
          </a:p>
          <a:p>
            <a:pPr algn="l">
              <a:buFont typeface="+mj-lt"/>
              <a:buAutoNum type="arabicPeriod"/>
            </a:pPr>
            <a:r>
              <a:rPr lang="en-US" sz="1400" dirty="0">
                <a:solidFill>
                  <a:srgbClr val="7030A0"/>
                </a:solidFill>
              </a:rPr>
              <a:t>Team, M. S. (2022, February 27). Unilever Porter Five Forces analysis. MBA </a:t>
            </a:r>
            <a:r>
              <a:rPr lang="en-US" sz="1400" dirty="0" err="1">
                <a:solidFill>
                  <a:srgbClr val="7030A0"/>
                </a:solidFill>
              </a:rPr>
              <a:t>Skool</a:t>
            </a:r>
            <a:r>
              <a:rPr lang="en-US" sz="1400" dirty="0">
                <a:solidFill>
                  <a:srgbClr val="7030A0"/>
                </a:solidFill>
              </a:rPr>
              <a:t>. https://www.mbaskool.com/five-forces-analysis/companies/18354-unilever.html </a:t>
            </a:r>
          </a:p>
          <a:p>
            <a:pPr algn="l">
              <a:buFont typeface="+mj-lt"/>
              <a:buAutoNum type="arabicPeriod"/>
            </a:pPr>
            <a:r>
              <a:rPr lang="en-US" sz="1400" dirty="0">
                <a:solidFill>
                  <a:srgbClr val="7030A0"/>
                </a:solidFill>
              </a:rPr>
              <a:t>Van Den Driest, F. (2020, September 14). Building an insights engine. Harvard Business Review. https://hbr.org/2016/09/building-an-insights-engine</a:t>
            </a:r>
          </a:p>
          <a:p>
            <a:pPr>
              <a:buFont typeface="+mj-lt"/>
              <a:buAutoNum type="arabicPeriod"/>
            </a:pPr>
            <a:endParaRPr lang="en-US" sz="1400" dirty="0">
              <a:solidFill>
                <a:srgbClr val="7030A0"/>
              </a:solidFill>
            </a:endParaRPr>
          </a:p>
          <a:p>
            <a:pPr algn="l">
              <a:buFont typeface="+mj-lt"/>
              <a:buAutoNum type="arabicPeriod"/>
            </a:pPr>
            <a:endParaRPr lang="en-US" sz="1400" b="0" i="0" dirty="0">
              <a:solidFill>
                <a:srgbClr val="7030A0"/>
              </a:solidFill>
              <a:effectLst/>
            </a:endParaRPr>
          </a:p>
          <a:p>
            <a:pPr>
              <a:buFont typeface="+mj-lt"/>
              <a:buAutoNum type="arabicPeriod"/>
            </a:pPr>
            <a:endParaRPr lang="en-US" sz="1400" b="0" i="0" dirty="0">
              <a:solidFill>
                <a:srgbClr val="7030A0"/>
              </a:solidFill>
              <a:effectLst/>
            </a:endParaRPr>
          </a:p>
          <a:p>
            <a:pPr>
              <a:buFont typeface="+mj-lt"/>
              <a:buAutoNum type="arabicPeriod"/>
            </a:pPr>
            <a:endParaRPr lang="en-US" sz="1400" b="0" i="0" dirty="0">
              <a:solidFill>
                <a:srgbClr val="7030A0"/>
              </a:solidFill>
              <a:effectLst/>
            </a:endParaRPr>
          </a:p>
          <a:p>
            <a:pPr marL="457200" lvl="0" indent="0" algn="l" rtl="0">
              <a:lnSpc>
                <a:spcPct val="115000"/>
              </a:lnSpc>
              <a:spcBef>
                <a:spcPts val="0"/>
              </a:spcBef>
              <a:spcAft>
                <a:spcPts val="0"/>
              </a:spcAft>
              <a:buSzPts val="1800"/>
              <a:buNone/>
            </a:pPr>
            <a:endParaRPr dirty="0">
              <a:solidFill>
                <a:srgbClr val="7030A0"/>
              </a:solidFill>
            </a:endParaRPr>
          </a:p>
          <a:p>
            <a:pPr marL="0" lvl="0" indent="0" algn="l" rtl="0">
              <a:lnSpc>
                <a:spcPct val="115000"/>
              </a:lnSpc>
              <a:spcBef>
                <a:spcPts val="1600"/>
              </a:spcBef>
              <a:spcAft>
                <a:spcPts val="1600"/>
              </a:spcAft>
              <a:buSzPts val="1800"/>
              <a:buNone/>
            </a:pPr>
            <a:endParaRPr dirty="0">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t>Executive Summary</a:t>
            </a:r>
            <a:endParaRPr dirty="0"/>
          </a:p>
          <a:p>
            <a:pPr marL="0" lvl="0" indent="0" algn="l" rtl="0">
              <a:lnSpc>
                <a:spcPct val="100000"/>
              </a:lnSpc>
              <a:spcBef>
                <a:spcPts val="0"/>
              </a:spcBef>
              <a:spcAft>
                <a:spcPts val="0"/>
              </a:spcAft>
              <a:buSzPts val="2800"/>
              <a:buNone/>
            </a:pPr>
            <a:endParaRPr dirty="0"/>
          </a:p>
        </p:txBody>
      </p:sp>
      <p:sp>
        <p:nvSpPr>
          <p:cNvPr id="2" name="Text Placeholder 1">
            <a:extLst>
              <a:ext uri="{FF2B5EF4-FFF2-40B4-BE49-F238E27FC236}">
                <a16:creationId xmlns:a16="http://schemas.microsoft.com/office/drawing/2014/main" id="{F42A170D-FE15-26DB-F4F4-DAB62E88FD0E}"/>
              </a:ext>
            </a:extLst>
          </p:cNvPr>
          <p:cNvSpPr>
            <a:spLocks noGrp="1" noChangeArrowheads="1"/>
          </p:cNvSpPr>
          <p:nvPr>
            <p:ph type="body" idx="1"/>
          </p:nvPr>
        </p:nvSpPr>
        <p:spPr bwMode="auto">
          <a:xfrm>
            <a:off x="311700" y="1397969"/>
            <a:ext cx="6828839" cy="292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US" sz="1400" b="1" dirty="0"/>
              <a:t>Key Recommendations</a:t>
            </a:r>
          </a:p>
          <a:p>
            <a:pPr marL="0" indent="0" defTabSz="914400" eaLnBrk="0" fontAlgn="base" hangingPunct="0">
              <a:lnSpc>
                <a:spcPct val="100000"/>
              </a:lnSpc>
              <a:spcBef>
                <a:spcPct val="0"/>
              </a:spcBef>
              <a:spcAft>
                <a:spcPct val="0"/>
              </a:spcAft>
              <a:buClrTx/>
              <a:buSzTx/>
              <a:buNone/>
            </a:pPr>
            <a:endParaRPr lang="en-US" sz="1400" b="1" dirty="0"/>
          </a:p>
          <a:p>
            <a:pPr>
              <a:lnSpc>
                <a:spcPct val="300000"/>
              </a:lnSpc>
              <a:buFont typeface="Arial" panose="020B0604020202020204" pitchFamily="34" charset="0"/>
              <a:buChar char="•"/>
            </a:pPr>
            <a:r>
              <a:rPr lang="en-US" sz="1400" b="1" dirty="0"/>
              <a:t>Enhancing Sustainability Practices</a:t>
            </a:r>
          </a:p>
          <a:p>
            <a:pPr>
              <a:lnSpc>
                <a:spcPct val="300000"/>
              </a:lnSpc>
              <a:buFont typeface="Arial" panose="020B0604020202020204" pitchFamily="34" charset="0"/>
              <a:buChar char="•"/>
            </a:pPr>
            <a:r>
              <a:rPr lang="en-US" sz="1400" b="1" dirty="0"/>
              <a:t>Diversifying into Health-Oriented Products</a:t>
            </a:r>
          </a:p>
          <a:p>
            <a:pPr>
              <a:lnSpc>
                <a:spcPct val="300000"/>
              </a:lnSpc>
              <a:buFont typeface="Arial" panose="020B0604020202020204" pitchFamily="34" charset="0"/>
              <a:buChar char="•"/>
            </a:pPr>
            <a:r>
              <a:rPr lang="en-US" sz="1400" b="1" dirty="0"/>
              <a:t>Investing in Digital Transformation</a:t>
            </a:r>
          </a:p>
          <a:p>
            <a:pPr marL="114300" indent="0">
              <a:buNone/>
            </a:pPr>
            <a:endParaRPr lang="en-US" sz="1400" dirty="0"/>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Organization Background</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2800"/>
              <a:buNone/>
            </a:pPr>
            <a:endParaRPr dirty="0"/>
          </a:p>
        </p:txBody>
      </p:sp>
      <p:sp>
        <p:nvSpPr>
          <p:cNvPr id="67" name="Google Shape;67;p4"/>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lnSpc>
                <a:spcPct val="300000"/>
              </a:lnSpc>
              <a:buFont typeface="Arial" panose="020B0604020202020204" pitchFamily="34" charset="0"/>
              <a:buChar char="•"/>
            </a:pPr>
            <a:r>
              <a:rPr lang="en-US" sz="1400" b="1" dirty="0"/>
              <a:t>History of the Organization </a:t>
            </a:r>
          </a:p>
          <a:p>
            <a:pPr marL="285750" indent="-285750">
              <a:lnSpc>
                <a:spcPct val="300000"/>
              </a:lnSpc>
              <a:buFont typeface="Arial" panose="020B0604020202020204" pitchFamily="34" charset="0"/>
              <a:buChar char="•"/>
            </a:pPr>
            <a:r>
              <a:rPr lang="en-US" sz="1400" b="1" dirty="0"/>
              <a:t>Major Products and Services Offered</a:t>
            </a:r>
          </a:p>
          <a:p>
            <a:pPr marL="285750" indent="-285750">
              <a:lnSpc>
                <a:spcPct val="300000"/>
              </a:lnSpc>
              <a:buFont typeface="Arial" panose="020B0604020202020204" pitchFamily="34" charset="0"/>
              <a:buChar char="•"/>
            </a:pPr>
            <a:r>
              <a:rPr lang="en-US" sz="1400" b="1" dirty="0"/>
              <a:t>Markets Being 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Internal Strengths</a:t>
            </a:r>
            <a:endParaRPr dirty="0"/>
          </a:p>
        </p:txBody>
      </p:sp>
      <p:sp>
        <p:nvSpPr>
          <p:cNvPr id="73" name="Google Shape;73;p5"/>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lnSpc>
                <a:spcPct val="250000"/>
              </a:lnSpc>
              <a:spcBef>
                <a:spcPts val="1600"/>
              </a:spcBef>
              <a:spcAft>
                <a:spcPts val="1600"/>
              </a:spcAft>
              <a:buFont typeface="Arial" panose="020B0604020202020204" pitchFamily="34" charset="0"/>
              <a:buChar char="•"/>
            </a:pPr>
            <a:r>
              <a:rPr lang="en-US" sz="1400" b="1" dirty="0"/>
              <a:t>Strong global presence</a:t>
            </a:r>
          </a:p>
          <a:p>
            <a:pPr marL="285750" indent="-285750">
              <a:lnSpc>
                <a:spcPct val="250000"/>
              </a:lnSpc>
              <a:spcBef>
                <a:spcPts val="1600"/>
              </a:spcBef>
              <a:spcAft>
                <a:spcPts val="1600"/>
              </a:spcAft>
              <a:buFont typeface="Arial" panose="020B0604020202020204" pitchFamily="34" charset="0"/>
              <a:buChar char="•"/>
            </a:pPr>
            <a:r>
              <a:rPr lang="en-US" sz="1400" b="1" dirty="0"/>
              <a:t>Diversified product portfolio</a:t>
            </a:r>
          </a:p>
          <a:p>
            <a:pPr marL="285750" indent="-285750">
              <a:lnSpc>
                <a:spcPct val="250000"/>
              </a:lnSpc>
              <a:spcBef>
                <a:spcPts val="1600"/>
              </a:spcBef>
              <a:spcAft>
                <a:spcPts val="1600"/>
              </a:spcAft>
              <a:buFont typeface="Arial" panose="020B0604020202020204" pitchFamily="34" charset="0"/>
              <a:buChar char="•"/>
            </a:pPr>
            <a:r>
              <a:rPr lang="en-US" sz="1400" b="1" dirty="0"/>
              <a:t>Strong brand portfolio</a:t>
            </a:r>
          </a:p>
          <a:p>
            <a:pPr marL="285750" indent="-285750">
              <a:lnSpc>
                <a:spcPct val="250000"/>
              </a:lnSpc>
              <a:spcBef>
                <a:spcPts val="1600"/>
              </a:spcBef>
              <a:spcAft>
                <a:spcPts val="1600"/>
              </a:spcAft>
              <a:buFont typeface="Arial" panose="020B0604020202020204" pitchFamily="34" charset="0"/>
              <a:buChar char="•"/>
            </a:pPr>
            <a:r>
              <a:rPr lang="en-US" sz="1400" b="1" dirty="0"/>
              <a:t>Innovation</a:t>
            </a:r>
          </a:p>
          <a:p>
            <a:pPr marL="0" lvl="0" indent="0" algn="l" rtl="0">
              <a:lnSpc>
                <a:spcPct val="250000"/>
              </a:lnSpc>
              <a:spcBef>
                <a:spcPts val="1600"/>
              </a:spcBef>
              <a:spcAft>
                <a:spcPts val="1600"/>
              </a:spcAft>
              <a:buSzPts val="1800"/>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f2329fe408_0_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a:t>Internal Weaknesses</a:t>
            </a:r>
            <a:endParaRPr/>
          </a:p>
          <a:p>
            <a:pPr marL="0" lvl="0" indent="0" algn="l" rtl="0">
              <a:spcBef>
                <a:spcPts val="0"/>
              </a:spcBef>
              <a:spcAft>
                <a:spcPts val="0"/>
              </a:spcAft>
              <a:buNone/>
            </a:pPr>
            <a:endParaRPr/>
          </a:p>
        </p:txBody>
      </p:sp>
      <p:sp>
        <p:nvSpPr>
          <p:cNvPr id="79" name="Google Shape;79;gf2329fe408_0_0"/>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lnSpc>
                <a:spcPct val="250000"/>
              </a:lnSpc>
              <a:spcBef>
                <a:spcPts val="1600"/>
              </a:spcBef>
              <a:spcAft>
                <a:spcPts val="1600"/>
              </a:spcAft>
              <a:buFont typeface="Arial" panose="020B0604020202020204" pitchFamily="34" charset="0"/>
              <a:buChar char="•"/>
            </a:pPr>
            <a:r>
              <a:rPr lang="en-US" sz="1400" b="1" dirty="0"/>
              <a:t>Imitable products</a:t>
            </a:r>
          </a:p>
          <a:p>
            <a:pPr marL="285750" indent="-285750">
              <a:lnSpc>
                <a:spcPct val="250000"/>
              </a:lnSpc>
              <a:spcBef>
                <a:spcPts val="1600"/>
              </a:spcBef>
              <a:spcAft>
                <a:spcPts val="1600"/>
              </a:spcAft>
              <a:buFont typeface="Arial" panose="020B0604020202020204" pitchFamily="34" charset="0"/>
              <a:buChar char="•"/>
            </a:pPr>
            <a:r>
              <a:rPr lang="en-US" sz="1400" b="1" dirty="0"/>
              <a:t>Limited business diversification</a:t>
            </a:r>
          </a:p>
          <a:p>
            <a:pPr marL="285750" indent="-285750">
              <a:lnSpc>
                <a:spcPct val="250000"/>
              </a:lnSpc>
              <a:spcBef>
                <a:spcPts val="1600"/>
              </a:spcBef>
              <a:spcAft>
                <a:spcPts val="1600"/>
              </a:spcAft>
              <a:buFont typeface="Arial" panose="020B0604020202020204" pitchFamily="34" charset="0"/>
              <a:buChar char="•"/>
            </a:pPr>
            <a:r>
              <a:rPr lang="en-US" sz="1400" b="1" dirty="0"/>
              <a:t>Dependence on retailers </a:t>
            </a:r>
          </a:p>
          <a:p>
            <a:pPr marL="285750" indent="-285750">
              <a:lnSpc>
                <a:spcPct val="250000"/>
              </a:lnSpc>
              <a:spcBef>
                <a:spcPts val="1600"/>
              </a:spcBef>
              <a:spcAft>
                <a:spcPts val="1600"/>
              </a:spcAft>
              <a:buFont typeface="Arial" panose="020B0604020202020204" pitchFamily="34" charset="0"/>
              <a:buChar char="•"/>
            </a:pPr>
            <a:r>
              <a:rPr lang="en-US" sz="1400" b="1" dirty="0"/>
              <a:t>Sustainability challenges </a:t>
            </a:r>
          </a:p>
          <a:p>
            <a:pPr marL="0" lvl="0" indent="0" algn="l" rtl="0">
              <a:lnSpc>
                <a:spcPct val="250000"/>
              </a:lnSpc>
              <a:spcBef>
                <a:spcPts val="1600"/>
              </a:spcBef>
              <a:spcAft>
                <a:spcPts val="1600"/>
              </a:spcAft>
              <a:buSzPts val="1800"/>
              <a:buNone/>
            </a:pPr>
            <a:endParaRPr lang="en-US" dirty="0"/>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External Opportunities</a:t>
            </a:r>
            <a:endParaRPr dirty="0"/>
          </a:p>
        </p:txBody>
      </p:sp>
      <p:sp>
        <p:nvSpPr>
          <p:cNvPr id="85" name="Google Shape;85;p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lnSpc>
                <a:spcPct val="300000"/>
              </a:lnSpc>
              <a:spcBef>
                <a:spcPts val="1600"/>
              </a:spcBef>
              <a:spcAft>
                <a:spcPts val="1600"/>
              </a:spcAft>
              <a:buFont typeface="Arial" panose="020B0604020202020204" pitchFamily="34" charset="0"/>
              <a:buChar char="•"/>
            </a:pPr>
            <a:r>
              <a:rPr lang="en-US" sz="1400" b="1" dirty="0"/>
              <a:t>Business Diversification</a:t>
            </a:r>
          </a:p>
          <a:p>
            <a:pPr marL="285750" indent="-285750">
              <a:lnSpc>
                <a:spcPct val="300000"/>
              </a:lnSpc>
              <a:spcBef>
                <a:spcPts val="1600"/>
              </a:spcBef>
              <a:spcAft>
                <a:spcPts val="1600"/>
              </a:spcAft>
              <a:buFont typeface="Arial" panose="020B0604020202020204" pitchFamily="34" charset="0"/>
              <a:buChar char="•"/>
            </a:pPr>
            <a:r>
              <a:rPr lang="en-US" sz="1400" b="1" dirty="0"/>
              <a:t>Product Innovation for Health </a:t>
            </a:r>
          </a:p>
          <a:p>
            <a:pPr marL="285750" indent="-285750">
              <a:lnSpc>
                <a:spcPct val="300000"/>
              </a:lnSpc>
              <a:spcBef>
                <a:spcPts val="1600"/>
              </a:spcBef>
              <a:spcAft>
                <a:spcPts val="1600"/>
              </a:spcAft>
              <a:buFont typeface="Arial" panose="020B0604020202020204" pitchFamily="34" charset="0"/>
              <a:buChar char="•"/>
            </a:pPr>
            <a:r>
              <a:rPr lang="en-US" sz="1400" b="1" dirty="0"/>
              <a:t>Business Enhancement for Environmental Conservation</a:t>
            </a:r>
            <a:endParaRPr lang="en-US" sz="1400" dirty="0"/>
          </a:p>
          <a:p>
            <a:pPr marL="0" lvl="0" indent="0" algn="l" rtl="0">
              <a:lnSpc>
                <a:spcPct val="300000"/>
              </a:lnSpc>
              <a:spcBef>
                <a:spcPts val="0"/>
              </a:spcBef>
              <a:spcAft>
                <a:spcPts val="0"/>
              </a:spcAft>
              <a:buNone/>
            </a:pPr>
            <a:endParaRPr lang="en-US" sz="1400" dirty="0"/>
          </a:p>
          <a:p>
            <a:pPr marL="0" lvl="0" indent="0" algn="l" rtl="0">
              <a:lnSpc>
                <a:spcPct val="300000"/>
              </a:lnSpc>
              <a:spcBef>
                <a:spcPts val="1600"/>
              </a:spcBef>
              <a:spcAft>
                <a:spcPts val="1600"/>
              </a:spcAft>
              <a:buSzPts val="1800"/>
              <a:buNone/>
            </a:pP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f2329fe408_0_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a:t>External Threats</a:t>
            </a:r>
            <a:endParaRPr/>
          </a:p>
          <a:p>
            <a:pPr marL="0" lvl="0" indent="0" algn="l" rtl="0">
              <a:spcBef>
                <a:spcPts val="0"/>
              </a:spcBef>
              <a:spcAft>
                <a:spcPts val="0"/>
              </a:spcAft>
              <a:buNone/>
            </a:pPr>
            <a:endParaRPr/>
          </a:p>
        </p:txBody>
      </p:sp>
      <p:sp>
        <p:nvSpPr>
          <p:cNvPr id="91" name="Google Shape;91;gf2329fe408_0_5"/>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lnSpc>
                <a:spcPct val="300000"/>
              </a:lnSpc>
              <a:spcBef>
                <a:spcPts val="1600"/>
              </a:spcBef>
              <a:spcAft>
                <a:spcPts val="1600"/>
              </a:spcAft>
              <a:buFont typeface="Arial" panose="020B0604020202020204" pitchFamily="34" charset="0"/>
              <a:buChar char="•"/>
            </a:pPr>
            <a:r>
              <a:rPr lang="en-US" sz="1400" b="1" dirty="0"/>
              <a:t>Tough competitive rivalry</a:t>
            </a:r>
          </a:p>
          <a:p>
            <a:pPr marL="285750" indent="-285750">
              <a:lnSpc>
                <a:spcPct val="300000"/>
              </a:lnSpc>
              <a:spcBef>
                <a:spcPts val="1600"/>
              </a:spcBef>
              <a:spcAft>
                <a:spcPts val="1600"/>
              </a:spcAft>
              <a:buFont typeface="Arial" panose="020B0604020202020204" pitchFamily="34" charset="0"/>
              <a:buChar char="•"/>
            </a:pPr>
            <a:r>
              <a:rPr lang="en-US" sz="1400" b="1" dirty="0"/>
              <a:t>Product imitation</a:t>
            </a:r>
          </a:p>
          <a:p>
            <a:pPr marL="285750" indent="-285750">
              <a:lnSpc>
                <a:spcPct val="300000"/>
              </a:lnSpc>
              <a:spcBef>
                <a:spcPts val="1600"/>
              </a:spcBef>
              <a:spcAft>
                <a:spcPts val="1600"/>
              </a:spcAft>
              <a:buFont typeface="Arial" panose="020B0604020202020204" pitchFamily="34" charset="0"/>
              <a:buChar char="•"/>
            </a:pPr>
            <a:r>
              <a:rPr lang="en-US" sz="1400" b="1" dirty="0"/>
              <a:t>Increasing popularity of retailers’ house brands</a:t>
            </a:r>
            <a:endParaRPr lang="en-US" sz="1400" dirty="0"/>
          </a:p>
          <a:p>
            <a:pPr marL="0" lvl="0" indent="0" algn="l" rtl="0">
              <a:lnSpc>
                <a:spcPct val="300000"/>
              </a:lnSpc>
              <a:spcBef>
                <a:spcPts val="0"/>
              </a:spcBef>
              <a:spcAft>
                <a:spcPts val="0"/>
              </a:spcAft>
              <a:buNone/>
            </a:pPr>
            <a:endParaRPr lang="en-US" sz="1400" dirty="0"/>
          </a:p>
          <a:p>
            <a:pPr marL="0" lvl="0" indent="0" algn="l" rtl="0">
              <a:lnSpc>
                <a:spcPct val="300000"/>
              </a:lnSpc>
              <a:spcBef>
                <a:spcPts val="1600"/>
              </a:spcBef>
              <a:spcAft>
                <a:spcPts val="1600"/>
              </a:spcAft>
              <a:buSzPts val="1800"/>
              <a:buNone/>
            </a:pPr>
            <a:endParaRPr lang="en-US" sz="1400" dirty="0"/>
          </a:p>
          <a:p>
            <a:pPr marL="0" lvl="0" indent="0" algn="l" rtl="0">
              <a:spcBef>
                <a:spcPts val="0"/>
              </a:spcBef>
              <a:spcAft>
                <a:spcPts val="0"/>
              </a:spcAft>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Macro Environment Analysis: PESTEL</a:t>
            </a:r>
            <a:endParaRPr/>
          </a:p>
        </p:txBody>
      </p:sp>
      <p:sp>
        <p:nvSpPr>
          <p:cNvPr id="97" name="Google Shape;97;p7"/>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lnSpc>
                <a:spcPct val="100000"/>
              </a:lnSpc>
              <a:spcBef>
                <a:spcPts val="1600"/>
              </a:spcBef>
              <a:spcAft>
                <a:spcPts val="1600"/>
              </a:spcAft>
              <a:buFont typeface="Arial" panose="020B0604020202020204" pitchFamily="34" charset="0"/>
              <a:buChar char="•"/>
            </a:pPr>
            <a:r>
              <a:rPr lang="en-US" sz="1400" b="1" dirty="0"/>
              <a:t>Political</a:t>
            </a:r>
          </a:p>
          <a:p>
            <a:pPr marL="285750" indent="-285750">
              <a:lnSpc>
                <a:spcPct val="100000"/>
              </a:lnSpc>
              <a:spcBef>
                <a:spcPts val="1600"/>
              </a:spcBef>
              <a:spcAft>
                <a:spcPts val="1600"/>
              </a:spcAft>
              <a:buFont typeface="Arial" panose="020B0604020202020204" pitchFamily="34" charset="0"/>
              <a:buChar char="•"/>
            </a:pPr>
            <a:r>
              <a:rPr lang="en-US" sz="1400" b="1" dirty="0"/>
              <a:t>Economic</a:t>
            </a:r>
          </a:p>
          <a:p>
            <a:pPr marL="285750" indent="-285750">
              <a:lnSpc>
                <a:spcPct val="100000"/>
              </a:lnSpc>
              <a:spcBef>
                <a:spcPts val="1600"/>
              </a:spcBef>
              <a:spcAft>
                <a:spcPts val="1600"/>
              </a:spcAft>
              <a:buFont typeface="Arial" panose="020B0604020202020204" pitchFamily="34" charset="0"/>
              <a:buChar char="•"/>
            </a:pPr>
            <a:r>
              <a:rPr lang="en-US" sz="1400" b="1" dirty="0"/>
              <a:t>Social</a:t>
            </a:r>
          </a:p>
          <a:p>
            <a:pPr marL="285750" indent="-285750">
              <a:lnSpc>
                <a:spcPct val="100000"/>
              </a:lnSpc>
              <a:spcBef>
                <a:spcPts val="1600"/>
              </a:spcBef>
              <a:spcAft>
                <a:spcPts val="1600"/>
              </a:spcAft>
              <a:buFont typeface="Arial" panose="020B0604020202020204" pitchFamily="34" charset="0"/>
              <a:buChar char="•"/>
            </a:pPr>
            <a:r>
              <a:rPr lang="en-US" sz="1400" b="1" dirty="0"/>
              <a:t>Technological</a:t>
            </a:r>
          </a:p>
          <a:p>
            <a:pPr marL="285750" indent="-285750">
              <a:lnSpc>
                <a:spcPct val="100000"/>
              </a:lnSpc>
              <a:spcBef>
                <a:spcPts val="1600"/>
              </a:spcBef>
              <a:spcAft>
                <a:spcPts val="1600"/>
              </a:spcAft>
              <a:buFont typeface="Arial" panose="020B0604020202020204" pitchFamily="34" charset="0"/>
              <a:buChar char="•"/>
            </a:pPr>
            <a:r>
              <a:rPr lang="en-US" sz="1400" b="1" dirty="0"/>
              <a:t>Environmental </a:t>
            </a:r>
          </a:p>
          <a:p>
            <a:pPr marL="285750" indent="-285750">
              <a:lnSpc>
                <a:spcPct val="100000"/>
              </a:lnSpc>
              <a:spcBef>
                <a:spcPts val="1600"/>
              </a:spcBef>
              <a:spcAft>
                <a:spcPts val="1600"/>
              </a:spcAft>
              <a:buFont typeface="Arial" panose="020B0604020202020204" pitchFamily="34" charset="0"/>
              <a:buChar char="•"/>
            </a:pPr>
            <a:r>
              <a:rPr lang="en-US" sz="1400" b="1" dirty="0"/>
              <a:t>Legal</a:t>
            </a:r>
            <a:endParaRPr lang="en-US" sz="1400" dirty="0"/>
          </a:p>
          <a:p>
            <a:pPr marL="0" lvl="0" indent="0" algn="l" rtl="0">
              <a:lnSpc>
                <a:spcPct val="100000"/>
              </a:lnSpc>
              <a:spcBef>
                <a:spcPts val="0"/>
              </a:spcBef>
              <a:spcAft>
                <a:spcPts val="0"/>
              </a:spcAft>
              <a:buNone/>
            </a:pPr>
            <a:endParaRPr lang="en-US" sz="1400" dirty="0"/>
          </a:p>
          <a:p>
            <a:pPr marL="0" lvl="0" indent="0" algn="l" rtl="0">
              <a:lnSpc>
                <a:spcPct val="100000"/>
              </a:lnSpc>
              <a:spcBef>
                <a:spcPts val="1600"/>
              </a:spcBef>
              <a:spcAft>
                <a:spcPts val="1600"/>
              </a:spcAft>
              <a:buSzPts val="1800"/>
              <a:buNone/>
            </a:pPr>
            <a:endParaRPr lang="en-US" sz="1400" dirty="0"/>
          </a:p>
          <a:p>
            <a:pPr marL="0" lvl="0" indent="0" algn="l" rtl="0">
              <a:lnSpc>
                <a:spcPct val="100000"/>
              </a:lnSpc>
              <a:spcBef>
                <a:spcPts val="0"/>
              </a:spcBef>
              <a:spcAft>
                <a:spcPts val="0"/>
              </a:spcAft>
              <a:buNone/>
            </a:pP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Micro Industry Analysis: Porter’s Five Forces</a:t>
            </a:r>
            <a:endParaRPr/>
          </a:p>
        </p:txBody>
      </p:sp>
      <p:sp>
        <p:nvSpPr>
          <p:cNvPr id="103" name="Google Shape;103;p8"/>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lnSpc>
                <a:spcPct val="100000"/>
              </a:lnSpc>
              <a:spcBef>
                <a:spcPts val="1600"/>
              </a:spcBef>
              <a:spcAft>
                <a:spcPts val="1600"/>
              </a:spcAft>
              <a:buFont typeface="Arial" panose="020B0604020202020204" pitchFamily="34" charset="0"/>
              <a:buChar char="•"/>
            </a:pPr>
            <a:endParaRPr lang="en-US" sz="1400" b="1" dirty="0"/>
          </a:p>
          <a:p>
            <a:pPr marL="742950" lvl="1" indent="-285750">
              <a:lnSpc>
                <a:spcPct val="100000"/>
              </a:lnSpc>
              <a:spcAft>
                <a:spcPts val="1600"/>
              </a:spcAft>
              <a:buFont typeface="Arial" panose="020B0604020202020204" pitchFamily="34" charset="0"/>
              <a:buChar char="•"/>
            </a:pPr>
            <a:r>
              <a:rPr lang="en-US" sz="1400" b="1" dirty="0"/>
              <a:t>Bargaining power of buyers</a:t>
            </a:r>
          </a:p>
          <a:p>
            <a:pPr marL="742950" lvl="1" indent="-285750">
              <a:lnSpc>
                <a:spcPct val="100000"/>
              </a:lnSpc>
              <a:spcAft>
                <a:spcPts val="1600"/>
              </a:spcAft>
              <a:buFont typeface="Arial" panose="020B0604020202020204" pitchFamily="34" charset="0"/>
              <a:buChar char="•"/>
            </a:pPr>
            <a:r>
              <a:rPr lang="en-US" sz="1400" b="1" dirty="0"/>
              <a:t>Bargaining power of suppliers </a:t>
            </a:r>
          </a:p>
          <a:p>
            <a:pPr marL="742950" lvl="1" indent="-285750">
              <a:lnSpc>
                <a:spcPct val="100000"/>
              </a:lnSpc>
              <a:spcAft>
                <a:spcPts val="1600"/>
              </a:spcAft>
              <a:buFont typeface="Arial" panose="020B0604020202020204" pitchFamily="34" charset="0"/>
              <a:buChar char="•"/>
            </a:pPr>
            <a:r>
              <a:rPr lang="en-US" sz="1400" b="1" dirty="0"/>
              <a:t>Threat of new entrants</a:t>
            </a:r>
          </a:p>
          <a:p>
            <a:pPr marL="742950" lvl="1" indent="-285750">
              <a:lnSpc>
                <a:spcPct val="100000"/>
              </a:lnSpc>
              <a:spcAft>
                <a:spcPts val="1600"/>
              </a:spcAft>
              <a:buFont typeface="Arial" panose="020B0604020202020204" pitchFamily="34" charset="0"/>
              <a:buChar char="•"/>
            </a:pPr>
            <a:r>
              <a:rPr lang="en-US" sz="1400" b="1" dirty="0"/>
              <a:t>Threat of substitutes </a:t>
            </a:r>
          </a:p>
          <a:p>
            <a:pPr marL="742950" lvl="1" indent="-285750">
              <a:lnSpc>
                <a:spcPct val="100000"/>
              </a:lnSpc>
              <a:spcAft>
                <a:spcPts val="1600"/>
              </a:spcAft>
              <a:buFont typeface="Arial" panose="020B0604020202020204" pitchFamily="34" charset="0"/>
              <a:buChar char="•"/>
            </a:pPr>
            <a:r>
              <a:rPr lang="en-US" sz="1400" b="1" dirty="0"/>
              <a:t>Rivalry among existing competitors</a:t>
            </a:r>
          </a:p>
        </p:txBody>
      </p:sp>
    </p:spTree>
  </p:cSld>
  <p:clrMapOvr>
    <a:masterClrMapping/>
  </p:clrMapOvr>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404</TotalTime>
  <Words>2111</Words>
  <Application>Microsoft Office PowerPoint</Application>
  <PresentationFormat>On-screen Show (16:9)</PresentationFormat>
  <Paragraphs>223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Century Schoolbook</vt:lpstr>
      <vt:lpstr>Times New Roman</vt:lpstr>
      <vt:lpstr>Wingdings 2</vt:lpstr>
      <vt:lpstr>View</vt:lpstr>
      <vt:lpstr>Unilever</vt:lpstr>
      <vt:lpstr>Executive Summary </vt:lpstr>
      <vt:lpstr>Organization Background  </vt:lpstr>
      <vt:lpstr>Internal Strengths</vt:lpstr>
      <vt:lpstr>Internal Weaknesses </vt:lpstr>
      <vt:lpstr>External Opportunities</vt:lpstr>
      <vt:lpstr>External Threats </vt:lpstr>
      <vt:lpstr>Macro Environment Analysis: PESTEL</vt:lpstr>
      <vt:lpstr>Micro Industry Analysis: Porter’s Five Forces</vt:lpstr>
      <vt:lpstr>Generic Strategy Recommendations</vt:lpstr>
      <vt:lpstr>Organization Design Recommendations</vt:lpstr>
      <vt:lpstr>Ethical Considerations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Organization</dc:title>
  <dc:creator>Rod</dc:creator>
  <cp:lastModifiedBy>Luis Parra</cp:lastModifiedBy>
  <cp:revision>113</cp:revision>
  <dcterms:modified xsi:type="dcterms:W3CDTF">2023-11-23T03:23:58Z</dcterms:modified>
</cp:coreProperties>
</file>