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Neo Tech Bold" charset="1" panose="020B0804030504040204"/>
      <p:regular r:id="rId16"/>
    </p:embeddedFont>
    <p:embeddedFont>
      <p:font typeface="Neo Tech" charset="1" panose="020B0504030504040204"/>
      <p:regular r:id="rId17"/>
    </p:embeddedFont>
    <p:embeddedFont>
      <p:font typeface="Neo Tech Light" charset="1" panose="020B030403050404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9946" y="1028700"/>
            <a:ext cx="14828108" cy="8229600"/>
          </a:xfrm>
          <a:custGeom>
            <a:avLst/>
            <a:gdLst/>
            <a:ahLst/>
            <a:cxnLst/>
            <a:rect r="r" b="b" t="t" l="l"/>
            <a:pathLst>
              <a:path h="8229600" w="14828108">
                <a:moveTo>
                  <a:pt x="0" y="0"/>
                </a:moveTo>
                <a:lnTo>
                  <a:pt x="14828108" y="0"/>
                </a:lnTo>
                <a:lnTo>
                  <a:pt x="148281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71355" y="7684325"/>
            <a:ext cx="3731115" cy="2957757"/>
          </a:xfrm>
          <a:custGeom>
            <a:avLst/>
            <a:gdLst/>
            <a:ahLst/>
            <a:cxnLst/>
            <a:rect r="r" b="b" t="t" l="l"/>
            <a:pathLst>
              <a:path h="2957757" w="3731115">
                <a:moveTo>
                  <a:pt x="0" y="0"/>
                </a:moveTo>
                <a:lnTo>
                  <a:pt x="3731115" y="0"/>
                </a:lnTo>
                <a:lnTo>
                  <a:pt x="3731115" y="2957757"/>
                </a:lnTo>
                <a:lnTo>
                  <a:pt x="0" y="295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604847" y="-832180"/>
            <a:ext cx="3396344" cy="2692375"/>
          </a:xfrm>
          <a:custGeom>
            <a:avLst/>
            <a:gdLst/>
            <a:ahLst/>
            <a:cxnLst/>
            <a:rect r="r" b="b" t="t" l="l"/>
            <a:pathLst>
              <a:path h="2692375" w="3396344">
                <a:moveTo>
                  <a:pt x="3396345" y="0"/>
                </a:moveTo>
                <a:lnTo>
                  <a:pt x="0" y="0"/>
                </a:lnTo>
                <a:lnTo>
                  <a:pt x="0" y="2692375"/>
                </a:lnTo>
                <a:lnTo>
                  <a:pt x="3396345" y="2692375"/>
                </a:lnTo>
                <a:lnTo>
                  <a:pt x="339634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4030157" y="4766747"/>
            <a:ext cx="1022768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259760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81048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800" y="0"/>
                </a:lnTo>
                <a:lnTo>
                  <a:pt x="2242800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78024" y="2664709"/>
            <a:ext cx="10531951" cy="1721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6"/>
              </a:lnSpc>
            </a:pPr>
            <a:r>
              <a:rPr lang="en-US" b="true" sz="4981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SALES PERFORMANCE DASHBOARD - LS_ID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66550" y="5159595"/>
            <a:ext cx="10754899" cy="1453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1"/>
              </a:lnSpc>
            </a:pPr>
            <a:r>
              <a:rPr lang="en-US" sz="4267" spc="-123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Mini Course Power BI 2025</a:t>
            </a:r>
          </a:p>
          <a:p>
            <a:pPr algn="ctr">
              <a:lnSpc>
                <a:spcPts val="5461"/>
              </a:lnSpc>
            </a:pPr>
            <a:r>
              <a:rPr lang="en-US" sz="4267" spc="-123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Created by: Luthfa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9946" y="1028700"/>
            <a:ext cx="14828108" cy="8229600"/>
          </a:xfrm>
          <a:custGeom>
            <a:avLst/>
            <a:gdLst/>
            <a:ahLst/>
            <a:cxnLst/>
            <a:rect r="r" b="b" t="t" l="l"/>
            <a:pathLst>
              <a:path h="8229600" w="14828108">
                <a:moveTo>
                  <a:pt x="0" y="0"/>
                </a:moveTo>
                <a:lnTo>
                  <a:pt x="14828108" y="0"/>
                </a:lnTo>
                <a:lnTo>
                  <a:pt x="148281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71355" y="7684325"/>
            <a:ext cx="3731115" cy="2957757"/>
          </a:xfrm>
          <a:custGeom>
            <a:avLst/>
            <a:gdLst/>
            <a:ahLst/>
            <a:cxnLst/>
            <a:rect r="r" b="b" t="t" l="l"/>
            <a:pathLst>
              <a:path h="2957757" w="3731115">
                <a:moveTo>
                  <a:pt x="0" y="0"/>
                </a:moveTo>
                <a:lnTo>
                  <a:pt x="3731115" y="0"/>
                </a:lnTo>
                <a:lnTo>
                  <a:pt x="3731115" y="2957757"/>
                </a:lnTo>
                <a:lnTo>
                  <a:pt x="0" y="295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604847" y="-832180"/>
            <a:ext cx="3396344" cy="2692375"/>
          </a:xfrm>
          <a:custGeom>
            <a:avLst/>
            <a:gdLst/>
            <a:ahLst/>
            <a:cxnLst/>
            <a:rect r="r" b="b" t="t" l="l"/>
            <a:pathLst>
              <a:path h="2692375" w="3396344">
                <a:moveTo>
                  <a:pt x="3396345" y="0"/>
                </a:moveTo>
                <a:lnTo>
                  <a:pt x="0" y="0"/>
                </a:lnTo>
                <a:lnTo>
                  <a:pt x="0" y="2692375"/>
                </a:lnTo>
                <a:lnTo>
                  <a:pt x="3396345" y="2692375"/>
                </a:lnTo>
                <a:lnTo>
                  <a:pt x="339634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4030157" y="5244524"/>
            <a:ext cx="1022768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259760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81048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800" y="0"/>
                </a:lnTo>
                <a:lnTo>
                  <a:pt x="2242800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381159" y="2501770"/>
            <a:ext cx="9526209" cy="2590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6"/>
              </a:lnSpc>
            </a:pPr>
            <a:r>
              <a:rPr lang="en-US" b="true" sz="7543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THANK YOU FOR YOUR ATTENTION!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66550" y="5430941"/>
            <a:ext cx="10754899" cy="110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3"/>
              </a:lnSpc>
            </a:pPr>
            <a:r>
              <a:rPr lang="en-US" sz="3667" spc="-106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Let's make data work for better business decisions</a:t>
            </a:r>
          </a:p>
          <a:p>
            <a:pPr algn="ctr">
              <a:lnSpc>
                <a:spcPts val="3670"/>
              </a:lnSpc>
            </a:pPr>
            <a:r>
              <a:rPr lang="en-US" sz="2867" spc="-83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Created by: Luthfa | Mini Course Power BI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973263" y="2288402"/>
            <a:ext cx="8591401" cy="91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8"/>
              </a:lnSpc>
            </a:pPr>
            <a:r>
              <a:rPr lang="en-US" b="true" sz="50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OBJECTIVE OF THIS PROJECT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07510" y="3638168"/>
            <a:ext cx="11962567" cy="329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041" spc="33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Create an interactive Power BI dashboard that visualizes</a:t>
            </a:r>
          </a:p>
          <a:p>
            <a:pPr algn="l" marL="656654" indent="-328327" lvl="1">
              <a:lnSpc>
                <a:spcPts val="5200"/>
              </a:lnSpc>
              <a:buFont typeface="Arial"/>
              <a:buChar char="•"/>
            </a:pPr>
            <a:r>
              <a:rPr lang="en-US" sz="3041" spc="33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Sales performance across different malls and product categories.</a:t>
            </a:r>
          </a:p>
          <a:p>
            <a:pPr algn="l" marL="656654" indent="-328327" lvl="1">
              <a:lnSpc>
                <a:spcPts val="5200"/>
              </a:lnSpc>
              <a:buFont typeface="Arial"/>
              <a:buChar char="•"/>
            </a:pPr>
            <a:r>
              <a:rPr lang="en-US" sz="3041" spc="33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A breakdown of total sales by product.</a:t>
            </a:r>
          </a:p>
          <a:p>
            <a:pPr algn="l" marL="656654" indent="-328327" lvl="1">
              <a:lnSpc>
                <a:spcPts val="5200"/>
              </a:lnSpc>
              <a:buFont typeface="Arial"/>
              <a:buChar char="•"/>
            </a:pPr>
            <a:r>
              <a:rPr lang="en-US" sz="3041" spc="33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A comparison of sales performance over time (monthly and quarterly).</a:t>
            </a:r>
          </a:p>
          <a:p>
            <a:pPr algn="l" marL="656654" indent="-328327" lvl="1">
              <a:lnSpc>
                <a:spcPts val="5200"/>
              </a:lnSpc>
              <a:buFont typeface="Arial"/>
              <a:buChar char="•"/>
            </a:pPr>
            <a:r>
              <a:rPr lang="en-US" sz="3041" spc="33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A trend visualization of overall sales progression.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935562" y="2288402"/>
            <a:ext cx="4666804" cy="91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8"/>
              </a:lnSpc>
            </a:pPr>
            <a:r>
              <a:rPr lang="en-US" b="true" sz="50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DATASET USED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42873" y="2932413"/>
            <a:ext cx="11962567" cy="5327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7"/>
              </a:lnSpc>
            </a:pPr>
            <a:r>
              <a:rPr lang="en-US" sz="2741" spc="30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Dataset :</a:t>
            </a:r>
          </a:p>
          <a:p>
            <a:pPr algn="l">
              <a:lnSpc>
                <a:spcPts val="4687"/>
              </a:lnSpc>
            </a:pPr>
            <a:r>
              <a:rPr lang="en-US" sz="2741" spc="3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Customer Shopping Data (Retail Stores in Istanbul)</a:t>
            </a:r>
          </a:p>
          <a:p>
            <a:pPr algn="l">
              <a:lnSpc>
                <a:spcPts val="4687"/>
              </a:lnSpc>
            </a:pPr>
            <a:r>
              <a:rPr lang="en-US" sz="2741" spc="30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Fields Used:</a:t>
            </a:r>
          </a:p>
          <a:p>
            <a:pPr algn="l">
              <a:lnSpc>
                <a:spcPts val="4687"/>
              </a:lnSpc>
            </a:pPr>
            <a:r>
              <a:rPr lang="en-US" sz="2741" spc="3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invoice_date, shopping_mall, category, price, quantity, gender, age, payment_method</a:t>
            </a:r>
          </a:p>
          <a:p>
            <a:pPr algn="l">
              <a:lnSpc>
                <a:spcPts val="4687"/>
              </a:lnSpc>
            </a:pPr>
            <a:r>
              <a:rPr lang="en-US" sz="2741" spc="30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Data Processing Done in Power BI:</a:t>
            </a:r>
          </a:p>
          <a:p>
            <a:pPr algn="l" marL="591886" indent="-295943" lvl="1">
              <a:lnSpc>
                <a:spcPts val="4687"/>
              </a:lnSpc>
              <a:buFont typeface="Arial"/>
              <a:buChar char="•"/>
            </a:pPr>
            <a:r>
              <a:rPr lang="en-US" sz="2741" spc="3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Created calculated column: Total = price * quantity</a:t>
            </a:r>
          </a:p>
          <a:p>
            <a:pPr algn="l" marL="591886" indent="-295943" lvl="1">
              <a:lnSpc>
                <a:spcPts val="4687"/>
              </a:lnSpc>
              <a:buFont typeface="Arial"/>
              <a:buChar char="•"/>
            </a:pPr>
            <a:r>
              <a:rPr lang="en-US" sz="2741" spc="3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Extracted: Year, Month, Quarter from invoice_date</a:t>
            </a:r>
          </a:p>
          <a:p>
            <a:pPr algn="l" marL="591886" indent="-295943" lvl="1">
              <a:lnSpc>
                <a:spcPts val="4687"/>
              </a:lnSpc>
              <a:buFont typeface="Arial"/>
              <a:buChar char="•"/>
            </a:pPr>
            <a:r>
              <a:rPr lang="en-US" sz="2741" spc="3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Cleaned &amp; formatted data types (dates, numeric)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997671" y="2422130"/>
            <a:ext cx="8542586" cy="63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8"/>
              </a:lnSpc>
            </a:pPr>
            <a:r>
              <a:rPr lang="en-US" b="true" sz="35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INSIGHT: SALES PER MALL &amp; CATEGORY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07510" y="3471639"/>
            <a:ext cx="11962567" cy="448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9"/>
              </a:lnSpc>
            </a:pPr>
            <a:r>
              <a:rPr lang="en-US" sz="2941" spc="3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Sales Performance Across Shopping Malls:</a:t>
            </a:r>
          </a:p>
          <a:p>
            <a:pPr algn="l" marL="635065" indent="-317532" lvl="1">
              <a:lnSpc>
                <a:spcPts val="5029"/>
              </a:lnSpc>
              <a:buFont typeface="Arial"/>
              <a:buChar char="•"/>
            </a:pPr>
            <a:r>
              <a:rPr lang="en-US" sz="2941" spc="32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Mall dengan penjualan tertinggi: Mall of Istanbul, Kanyon, Metrocity</a:t>
            </a:r>
          </a:p>
          <a:p>
            <a:pPr algn="l" marL="635065" indent="-317532" lvl="1">
              <a:lnSpc>
                <a:spcPts val="5029"/>
              </a:lnSpc>
              <a:buFont typeface="Arial"/>
              <a:buChar char="•"/>
            </a:pPr>
            <a:r>
              <a:rPr lang="en-US" sz="2941" spc="32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Mall lain memiliki kontribusi lebih rendah</a:t>
            </a:r>
          </a:p>
          <a:p>
            <a:pPr algn="l">
              <a:lnSpc>
                <a:spcPts val="5029"/>
              </a:lnSpc>
            </a:pPr>
            <a:r>
              <a:rPr lang="en-US" sz="2941" spc="3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Sal</a:t>
            </a:r>
            <a:r>
              <a:rPr lang="en-US" sz="2941" spc="3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es by Product Category:</a:t>
            </a:r>
          </a:p>
          <a:p>
            <a:pPr algn="l" marL="635065" indent="-317532" lvl="1">
              <a:lnSpc>
                <a:spcPts val="5029"/>
              </a:lnSpc>
              <a:buFont typeface="Arial"/>
              <a:buChar char="•"/>
            </a:pPr>
            <a:r>
              <a:rPr lang="en-US" sz="2941" spc="32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Produk paling laris: Clothing dan Shoes</a:t>
            </a:r>
          </a:p>
          <a:p>
            <a:pPr algn="l" marL="635065" indent="-317532" lvl="1">
              <a:lnSpc>
                <a:spcPts val="5029"/>
              </a:lnSpc>
              <a:buFont typeface="Arial"/>
              <a:buChar char="•"/>
            </a:pPr>
            <a:r>
              <a:rPr lang="en-US" sz="2941" spc="32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Produk yang kurang diminati: Books, Technology, Souvenir</a:t>
            </a:r>
          </a:p>
          <a:p>
            <a:pPr algn="l" marL="635065" indent="-317532" lvl="1">
              <a:lnSpc>
                <a:spcPts val="5029"/>
              </a:lnSpc>
              <a:buFont typeface="Arial"/>
              <a:buChar char="•"/>
            </a:pPr>
            <a:r>
              <a:rPr lang="en-US" sz="2941" spc="32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Potensi promosi bisa difokuskan ke kategori minor.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383508" y="2422130"/>
            <a:ext cx="7770912" cy="63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8"/>
              </a:lnSpc>
            </a:pPr>
            <a:r>
              <a:rPr lang="en-US" b="true" sz="35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INSIGHT: TIME-BASED SALES TREND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07510" y="3471639"/>
            <a:ext cx="11962567" cy="4432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9"/>
              </a:lnSpc>
            </a:pPr>
            <a:r>
              <a:rPr lang="en-US" sz="2941" spc="3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Monthly Sales Trend:</a:t>
            </a:r>
          </a:p>
          <a:p>
            <a:pPr algn="l" marL="635065" indent="-317532" lvl="1">
              <a:lnSpc>
                <a:spcPts val="5029"/>
              </a:lnSpc>
              <a:buFont typeface="Arial"/>
              <a:buChar char="•"/>
            </a:pPr>
            <a:r>
              <a:rPr lang="en-US" sz="2941" spc="32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Penjualan tertinggi di awal tahun (Januari–Februari)</a:t>
            </a:r>
          </a:p>
          <a:p>
            <a:pPr algn="l" marL="635065" indent="-317532" lvl="1">
              <a:lnSpc>
                <a:spcPts val="5029"/>
              </a:lnSpc>
              <a:buFont typeface="Arial"/>
              <a:buChar char="•"/>
            </a:pPr>
            <a:r>
              <a:rPr lang="en-US" sz="2941" spc="32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Fluktuasi selama tahun berjalan</a:t>
            </a:r>
          </a:p>
          <a:p>
            <a:pPr algn="l">
              <a:lnSpc>
                <a:spcPts val="5029"/>
              </a:lnSpc>
            </a:pPr>
            <a:r>
              <a:rPr lang="en-US" sz="2941" spc="3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Quarterly</a:t>
            </a:r>
            <a:r>
              <a:rPr lang="en-US" sz="2941" spc="3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 Sales Trend:</a:t>
            </a:r>
          </a:p>
          <a:p>
            <a:pPr algn="l" marL="613476" indent="-306738" lvl="1">
              <a:lnSpc>
                <a:spcPts val="4858"/>
              </a:lnSpc>
              <a:buFont typeface="Arial"/>
              <a:buChar char="•"/>
            </a:pPr>
            <a:r>
              <a:rPr lang="en-US" sz="2841" spc="3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Total penjualan tertinggi terjadi pada Q1 (Kuartal 1), lalu menurun di Q2–Q4.</a:t>
            </a:r>
          </a:p>
          <a:p>
            <a:pPr algn="l" marL="613476" indent="-306738" lvl="1">
              <a:lnSpc>
                <a:spcPts val="4858"/>
              </a:lnSpc>
              <a:buFont typeface="Arial"/>
              <a:buChar char="•"/>
            </a:pPr>
            <a:r>
              <a:rPr lang="en-US" sz="2841" spc="3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Q4 tidak mengalami lonjakan yang biasa terjadi pada musim liburan → bisa jadi strategi akhir tahun kurang optimal.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767783" y="2606515"/>
            <a:ext cx="8752433" cy="387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6"/>
              </a:lnSpc>
            </a:pPr>
            <a:r>
              <a:rPr lang="en-US" b="true" sz="21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INSIGHT: CUSTOMER DEMOGRAPHICS &amp; SALES TRENDS OVER TIME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07510" y="3522328"/>
            <a:ext cx="11962567" cy="402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6"/>
              </a:lnSpc>
            </a:pPr>
            <a:r>
              <a:rPr lang="en-US" sz="2641" spc="29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Sales Trends Over Time:</a:t>
            </a:r>
          </a:p>
          <a:p>
            <a:pPr algn="l" marL="570297" indent="-285148" lvl="1">
              <a:lnSpc>
                <a:spcPts val="4516"/>
              </a:lnSpc>
              <a:buFont typeface="Arial"/>
              <a:buChar char="•"/>
            </a:pPr>
            <a:r>
              <a:rPr lang="en-US" sz="2641" spc="29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Penjualan cenderung stabil dari 2021–2022, naik turun ringan.</a:t>
            </a:r>
          </a:p>
          <a:p>
            <a:pPr algn="l" marL="570297" indent="-285148" lvl="1">
              <a:lnSpc>
                <a:spcPts val="4516"/>
              </a:lnSpc>
              <a:buFont typeface="Arial"/>
              <a:buChar char="•"/>
            </a:pPr>
            <a:r>
              <a:rPr lang="en-US" sz="2641" spc="29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Penurunan awal 2023 bisa jadi bukan karena performa buruk, tapi karena data belum terkumpul seluruhnya.</a:t>
            </a:r>
          </a:p>
          <a:p>
            <a:pPr algn="l">
              <a:lnSpc>
                <a:spcPts val="4516"/>
              </a:lnSpc>
            </a:pPr>
            <a:r>
              <a:rPr lang="en-US" sz="2641" spc="29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Demografi Pelanggan:</a:t>
            </a:r>
          </a:p>
          <a:p>
            <a:pPr algn="l" marL="570297" indent="-285148" lvl="1">
              <a:lnSpc>
                <a:spcPts val="4516"/>
              </a:lnSpc>
              <a:buFont typeface="Arial"/>
              <a:buChar char="•"/>
            </a:pPr>
            <a:r>
              <a:rPr lang="en-US" sz="2641" spc="29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Mayoritas pembeli berusia 20–40 tahun</a:t>
            </a:r>
          </a:p>
          <a:p>
            <a:pPr algn="l" marL="570297" indent="-285148" lvl="1">
              <a:lnSpc>
                <a:spcPts val="4516"/>
              </a:lnSpc>
              <a:buFont typeface="Arial"/>
              <a:buChar char="•"/>
            </a:pPr>
            <a:r>
              <a:rPr lang="en-US" sz="2641" spc="29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Gender perempuan lebih dominan dalam belanja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02039" y="2461699"/>
            <a:ext cx="7083921" cy="694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2"/>
              </a:lnSpc>
            </a:pPr>
            <a:r>
              <a:rPr lang="en-US" b="true" sz="38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INTERAKTIVITAS DASHBOARD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07510" y="3471639"/>
            <a:ext cx="11962567" cy="3848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9"/>
              </a:lnSpc>
            </a:pPr>
            <a:r>
              <a:rPr lang="en-US" sz="2941" spc="3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Slicers Digunakan:</a:t>
            </a:r>
          </a:p>
          <a:p>
            <a:pPr algn="l">
              <a:lnSpc>
                <a:spcPts val="5029"/>
              </a:lnSpc>
            </a:pPr>
            <a:r>
              <a:rPr lang="en-US" sz="2941" spc="32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Year, Gender, Shopping Mall</a:t>
            </a:r>
          </a:p>
          <a:p>
            <a:pPr algn="l">
              <a:lnSpc>
                <a:spcPts val="5029"/>
              </a:lnSpc>
            </a:pPr>
            <a:r>
              <a:rPr lang="en-US" sz="2941" spc="32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→ Memungkinkan user untuk filter visual secara dinamis</a:t>
            </a:r>
          </a:p>
          <a:p>
            <a:pPr algn="l">
              <a:lnSpc>
                <a:spcPts val="5029"/>
              </a:lnSpc>
            </a:pPr>
            <a:r>
              <a:rPr lang="en-US" sz="2941" spc="3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</a:t>
            </a:r>
            <a:r>
              <a:rPr lang="en-US" sz="2941" spc="3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anfaat</a:t>
            </a:r>
            <a:r>
              <a:rPr lang="en-US" sz="2941" spc="32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:</a:t>
            </a:r>
          </a:p>
          <a:p>
            <a:pPr algn="l" marL="635065" indent="-317532" lvl="1">
              <a:lnSpc>
                <a:spcPts val="5029"/>
              </a:lnSpc>
              <a:buFont typeface="Arial"/>
              <a:buChar char="•"/>
            </a:pPr>
            <a:r>
              <a:rPr lang="en-US" sz="2941" spc="32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Analisis lebih fleksibel</a:t>
            </a:r>
          </a:p>
          <a:p>
            <a:pPr algn="l" marL="635065" indent="-317532" lvl="1">
              <a:lnSpc>
                <a:spcPts val="5029"/>
              </a:lnSpc>
              <a:buFont typeface="Arial"/>
              <a:buChar char="•"/>
            </a:pPr>
            <a:r>
              <a:rPr lang="en-US" sz="2941" spc="32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Fokus pada segmentasi tertentu jadi lebih mudah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718447" y="2310878"/>
            <a:ext cx="8851106" cy="757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6"/>
              </a:lnSpc>
            </a:pPr>
            <a:r>
              <a:rPr lang="en-US" b="true" sz="41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CONCLUSION &amp; RECOMMENDATION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07510" y="3306666"/>
            <a:ext cx="11962567" cy="3921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8"/>
              </a:lnSpc>
            </a:pPr>
            <a:r>
              <a:rPr lang="en-US" sz="2841" spc="31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Conclusion:</a:t>
            </a:r>
          </a:p>
          <a:p>
            <a:pPr algn="l" marL="527118" indent="-263559" lvl="1">
              <a:lnSpc>
                <a:spcPts val="4174"/>
              </a:lnSpc>
              <a:buFont typeface="Arial"/>
              <a:buChar char="•"/>
            </a:pPr>
            <a:r>
              <a:rPr lang="en-US" sz="2441" spc="26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Power BI membantu menyajikan data secara visual dan interaktif</a:t>
            </a:r>
          </a:p>
          <a:p>
            <a:pPr algn="l" marL="527118" indent="-263559" lvl="1">
              <a:lnSpc>
                <a:spcPts val="4174"/>
              </a:lnSpc>
              <a:buFont typeface="Arial"/>
              <a:buChar char="•"/>
            </a:pPr>
            <a:r>
              <a:rPr lang="en-US" sz="2441" spc="26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Dashboard ini memberikan insight mendalam untuk mendukung keputusan bisnis</a:t>
            </a:r>
          </a:p>
          <a:p>
            <a:pPr algn="l">
              <a:lnSpc>
                <a:spcPts val="4858"/>
              </a:lnSpc>
            </a:pPr>
            <a:r>
              <a:rPr lang="en-US" b="true" sz="2841" spc="3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Recommendation:</a:t>
            </a:r>
          </a:p>
          <a:p>
            <a:pPr algn="l" marL="548707" indent="-274354" lvl="1">
              <a:lnSpc>
                <a:spcPts val="4345"/>
              </a:lnSpc>
              <a:buFont typeface="Arial"/>
              <a:buChar char="•"/>
            </a:pPr>
            <a:r>
              <a:rPr lang="en-US" sz="2541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Fokus promosi di mall performa tinggi</a:t>
            </a:r>
          </a:p>
          <a:p>
            <a:pPr algn="l" marL="548707" indent="-274354" lvl="1">
              <a:lnSpc>
                <a:spcPts val="4345"/>
              </a:lnSpc>
              <a:buFont typeface="Arial"/>
              <a:buChar char="•"/>
            </a:pPr>
            <a:r>
              <a:rPr lang="en-US" sz="2541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Dorong pembelian kategori rendah dengan strategi bundling</a:t>
            </a:r>
          </a:p>
          <a:p>
            <a:pPr algn="l" marL="548707" indent="-274354" lvl="1">
              <a:lnSpc>
                <a:spcPts val="4345"/>
              </a:lnSpc>
              <a:buFont typeface="Arial"/>
              <a:buChar char="•"/>
            </a:pPr>
            <a:r>
              <a:rPr lang="en-US" sz="2541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Siapkan stok dan promo menjelang bulan-bulan puncak (awal &amp; akhir tahun)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DAGrc-ANaU0</dc:identifier>
  <dcterms:modified xsi:type="dcterms:W3CDTF">2011-08-01T06:04:30Z</dcterms:modified>
  <cp:revision>1</cp:revision>
  <dc:title>SALES PERFORMANCE DASHBOARD - LS_ID</dc:title>
</cp:coreProperties>
</file>