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63" r:id="rId5"/>
    <p:sldId id="266" r:id="rId6"/>
    <p:sldId id="268" r:id="rId7"/>
    <p:sldId id="269" r:id="rId8"/>
    <p:sldId id="270" r:id="rId9"/>
    <p:sldId id="271" r:id="rId10"/>
    <p:sldId id="273" r:id="rId11"/>
    <p:sldId id="274" r:id="rId12"/>
    <p:sldId id="272" r:id="rId13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E6B"/>
    <a:srgbClr val="5A85B8"/>
    <a:srgbClr val="66CCFF"/>
    <a:srgbClr val="547EA8"/>
    <a:srgbClr val="A5CAF1"/>
    <a:srgbClr val="61A6D1"/>
    <a:srgbClr val="48383C"/>
    <a:srgbClr val="89E0FF"/>
    <a:srgbClr val="43AE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164" y="-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nnyLian\Desktop\hybrid_prediction\prediction_analys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_Lian:Users:lanny2121:Desktop:prediction_analysi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_Lian:Users:lanny2121:Desktop:prediction_analysi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_Lian:Users:lanny2121:Desktop:prediction_analysi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_Lian:Users:lanny2121:Desktop:prediction_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zh-CN" sz="2400" b="0" i="0" u="none" strike="noStrike" baseline="0" dirty="0" smtClean="0"/>
              <a:t>Error </a:t>
            </a:r>
            <a:r>
              <a:rPr lang="en-US" altLang="zh-CN" sz="2400" b="0" i="0" u="none" strike="noStrike" baseline="0" dirty="0"/>
              <a:t>Distribution</a:t>
            </a:r>
            <a:r>
              <a:rPr lang="en-US" altLang="en-US" sz="2400" b="0" dirty="0"/>
              <a:t> of SW Wrapper Cycle</a:t>
            </a:r>
          </a:p>
        </c:rich>
      </c:tx>
      <c:layout>
        <c:manualLayout>
          <c:xMode val="edge"/>
          <c:yMode val="edge"/>
          <c:x val="0.23070614376180404"/>
          <c:y val="4.4873062884611715E-2"/>
        </c:manualLayout>
      </c:layout>
    </c:title>
    <c:plotArea>
      <c:layout>
        <c:manualLayout>
          <c:layoutTarget val="inner"/>
          <c:xMode val="edge"/>
          <c:yMode val="edge"/>
          <c:x val="7.6896880854360194E-2"/>
          <c:y val="0.18518193120596801"/>
          <c:w val="0.8909250116981392"/>
          <c:h val="0.70868959801077713"/>
        </c:manualLayout>
      </c:layout>
      <c:barChart>
        <c:barDir val="col"/>
        <c:grouping val="clustered"/>
        <c:ser>
          <c:idx val="1"/>
          <c:order val="0"/>
          <c:tx>
            <c:strRef>
              <c:f>Sheet1!$AG$1</c:f>
              <c:strCache>
                <c:ptCount val="1"/>
                <c:pt idx="0">
                  <c:v>SW Wrapper Cycle Tolerance</c:v>
                </c:pt>
              </c:strCache>
            </c:strRef>
          </c:tx>
          <c:cat>
            <c:strRef>
              <c:f>Sheet1!$AB$55:$AB$62</c:f>
              <c:strCache>
                <c:ptCount val="8"/>
                <c:pt idx="0">
                  <c:v>&lt;5%</c:v>
                </c:pt>
                <c:pt idx="1">
                  <c:v>5%~10%</c:v>
                </c:pt>
                <c:pt idx="2">
                  <c:v>10%~15%</c:v>
                </c:pt>
                <c:pt idx="3">
                  <c:v>15%~20%</c:v>
                </c:pt>
                <c:pt idx="4">
                  <c:v>20%~25%</c:v>
                </c:pt>
                <c:pt idx="5">
                  <c:v>25%~30%</c:v>
                </c:pt>
                <c:pt idx="6">
                  <c:v>30%~35%</c:v>
                </c:pt>
                <c:pt idx="7">
                  <c:v>&gt;35%</c:v>
                </c:pt>
              </c:strCache>
            </c:strRef>
          </c:cat>
          <c:val>
            <c:numRef>
              <c:f>Sheet1!$AG$55:$AG$62</c:f>
              <c:numCache>
                <c:formatCode>General</c:formatCode>
                <c:ptCount val="8"/>
                <c:pt idx="0">
                  <c:v>35</c:v>
                </c:pt>
                <c:pt idx="1">
                  <c:v>9</c:v>
                </c:pt>
                <c:pt idx="2">
                  <c:v>2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dLbls/>
        <c:axId val="74988928"/>
        <c:axId val="76481664"/>
      </c:barChart>
      <c:catAx>
        <c:axId val="74988928"/>
        <c:scaling>
          <c:orientation val="minMax"/>
        </c:scaling>
        <c:axPos val="b"/>
        <c:tickLblPos val="nextTo"/>
        <c:crossAx val="76481664"/>
        <c:crosses val="autoZero"/>
        <c:auto val="1"/>
        <c:lblAlgn val="ctr"/>
        <c:lblOffset val="100"/>
      </c:catAx>
      <c:valAx>
        <c:axId val="76481664"/>
        <c:scaling>
          <c:orientation val="minMax"/>
        </c:scaling>
        <c:axPos val="l"/>
        <c:majorGridlines/>
        <c:numFmt formatCode="General" sourceLinked="1"/>
        <c:tickLblPos val="nextTo"/>
        <c:crossAx val="74988928"/>
        <c:crosses val="autoZero"/>
        <c:crossBetween val="between"/>
      </c:val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zh-CN" sz="2400" b="0" i="0" u="none" strike="noStrike" baseline="0" dirty="0" smtClean="0"/>
              <a:t>Error Distribution</a:t>
            </a:r>
            <a:r>
              <a:rPr lang="en-US" altLang="en-US" sz="2400" b="0" dirty="0" smtClean="0"/>
              <a:t> </a:t>
            </a:r>
            <a:r>
              <a:rPr lang="en-US" altLang="en-US" sz="2400" b="0" dirty="0"/>
              <a:t>of Data </a:t>
            </a:r>
            <a:r>
              <a:rPr lang="en-US" altLang="en-US" sz="2400" b="0" dirty="0" smtClean="0"/>
              <a:t>Load </a:t>
            </a:r>
            <a:r>
              <a:rPr lang="en-US" altLang="en-US" sz="2400" b="0" dirty="0"/>
              <a:t>Cycle</a:t>
            </a:r>
          </a:p>
        </c:rich>
      </c:tx>
      <c:layout>
        <c:manualLayout>
          <c:xMode val="edge"/>
          <c:yMode val="edge"/>
          <c:x val="0.22773978744269005"/>
          <c:y val="3.5324379666627097E-2"/>
        </c:manualLayout>
      </c:layout>
    </c:title>
    <c:plotArea>
      <c:layout>
        <c:manualLayout>
          <c:layoutTarget val="inner"/>
          <c:xMode val="edge"/>
          <c:yMode val="edge"/>
          <c:x val="7.6896880854360097E-2"/>
          <c:y val="0.18518193120596801"/>
          <c:w val="0.8909250116981382"/>
          <c:h val="0.70868959801077613"/>
        </c:manualLayout>
      </c:layout>
      <c:barChart>
        <c:barDir val="col"/>
        <c:grouping val="clustered"/>
        <c:ser>
          <c:idx val="1"/>
          <c:order val="0"/>
          <c:tx>
            <c:strRef>
              <c:f>Sheet1!$AE$1</c:f>
              <c:strCache>
                <c:ptCount val="1"/>
                <c:pt idx="0">
                  <c:v>Data Cache Cycle Tolerance</c:v>
                </c:pt>
              </c:strCache>
            </c:strRef>
          </c:tx>
          <c:cat>
            <c:strRef>
              <c:f>Sheet1!$AB$55:$AB$62</c:f>
              <c:strCache>
                <c:ptCount val="8"/>
                <c:pt idx="0">
                  <c:v>&lt;5%</c:v>
                </c:pt>
                <c:pt idx="1">
                  <c:v>5%~10%</c:v>
                </c:pt>
                <c:pt idx="2">
                  <c:v>10%~15%</c:v>
                </c:pt>
                <c:pt idx="3">
                  <c:v>15%~20%</c:v>
                </c:pt>
                <c:pt idx="4">
                  <c:v>20%~25%</c:v>
                </c:pt>
                <c:pt idx="5">
                  <c:v>25%~30%</c:v>
                </c:pt>
                <c:pt idx="6">
                  <c:v>30%~35%</c:v>
                </c:pt>
                <c:pt idx="7">
                  <c:v>&gt;35%</c:v>
                </c:pt>
              </c:strCache>
            </c:strRef>
          </c:cat>
          <c:val>
            <c:numRef>
              <c:f>Sheet1!$AE$55:$AE$62</c:f>
              <c:numCache>
                <c:formatCode>General</c:formatCode>
                <c:ptCount val="8"/>
                <c:pt idx="0">
                  <c:v>45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dLbls/>
        <c:axId val="76850304"/>
        <c:axId val="76851840"/>
      </c:barChart>
      <c:catAx>
        <c:axId val="76850304"/>
        <c:scaling>
          <c:orientation val="minMax"/>
        </c:scaling>
        <c:axPos val="b"/>
        <c:tickLblPos val="nextTo"/>
        <c:crossAx val="76851840"/>
        <c:crosses val="autoZero"/>
        <c:auto val="1"/>
        <c:lblAlgn val="ctr"/>
        <c:lblOffset val="100"/>
      </c:catAx>
      <c:valAx>
        <c:axId val="76851840"/>
        <c:scaling>
          <c:orientation val="minMax"/>
        </c:scaling>
        <c:axPos val="l"/>
        <c:majorGridlines/>
        <c:numFmt formatCode="General" sourceLinked="1"/>
        <c:tickLblPos val="nextTo"/>
        <c:crossAx val="76850304"/>
        <c:crosses val="autoZero"/>
        <c:crossBetween val="between"/>
      </c:valAx>
    </c:plotArea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zh-CN" sz="2400" b="0" i="0" u="none" strike="noStrike" baseline="0" dirty="0" smtClean="0"/>
              <a:t>Error Distribution of Data Store Cycle</a:t>
            </a:r>
            <a:endParaRPr lang="en-US" altLang="en-US" sz="2400" b="0" dirty="0"/>
          </a:p>
        </c:rich>
      </c:tx>
      <c:layout>
        <c:manualLayout>
          <c:xMode val="edge"/>
          <c:yMode val="edge"/>
          <c:x val="0.18885521906139904"/>
          <c:y val="2.1032385290523304E-2"/>
        </c:manualLayout>
      </c:layout>
    </c:title>
    <c:plotArea>
      <c:layout>
        <c:manualLayout>
          <c:layoutTarget val="inner"/>
          <c:xMode val="edge"/>
          <c:yMode val="edge"/>
          <c:x val="7.6896880854360194E-2"/>
          <c:y val="0.18518193120596801"/>
          <c:w val="0.8909250116981392"/>
          <c:h val="0.70868959801077613"/>
        </c:manualLayout>
      </c:layout>
      <c:barChart>
        <c:barDir val="col"/>
        <c:grouping val="clustered"/>
        <c:ser>
          <c:idx val="1"/>
          <c:order val="0"/>
          <c:tx>
            <c:strRef>
              <c:f>Sheet1!$AF$1</c:f>
              <c:strCache>
                <c:ptCount val="1"/>
                <c:pt idx="0">
                  <c:v>Data Store Cycle Tolerance</c:v>
                </c:pt>
              </c:strCache>
            </c:strRef>
          </c:tx>
          <c:cat>
            <c:strRef>
              <c:f>Sheet1!$AB$55:$AB$62</c:f>
              <c:strCache>
                <c:ptCount val="8"/>
                <c:pt idx="0">
                  <c:v>&lt;5%</c:v>
                </c:pt>
                <c:pt idx="1">
                  <c:v>5%~10%</c:v>
                </c:pt>
                <c:pt idx="2">
                  <c:v>10%~15%</c:v>
                </c:pt>
                <c:pt idx="3">
                  <c:v>15%~20%</c:v>
                </c:pt>
                <c:pt idx="4">
                  <c:v>20%~25%</c:v>
                </c:pt>
                <c:pt idx="5">
                  <c:v>25%~30%</c:v>
                </c:pt>
                <c:pt idx="6">
                  <c:v>30%~35%</c:v>
                </c:pt>
                <c:pt idx="7">
                  <c:v>&gt;35%</c:v>
                </c:pt>
              </c:strCache>
            </c:strRef>
          </c:cat>
          <c:val>
            <c:numRef>
              <c:f>Sheet1!$AF$55:$AF$62</c:f>
              <c:numCache>
                <c:formatCode>General</c:formatCode>
                <c:ptCount val="8"/>
                <c:pt idx="0">
                  <c:v>34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</c:numCache>
            </c:numRef>
          </c:val>
        </c:ser>
        <c:dLbls/>
        <c:axId val="76896896"/>
        <c:axId val="79081856"/>
      </c:barChart>
      <c:catAx>
        <c:axId val="76896896"/>
        <c:scaling>
          <c:orientation val="minMax"/>
        </c:scaling>
        <c:axPos val="b"/>
        <c:tickLblPos val="nextTo"/>
        <c:crossAx val="79081856"/>
        <c:crosses val="autoZero"/>
        <c:auto val="1"/>
        <c:lblAlgn val="ctr"/>
        <c:lblOffset val="100"/>
      </c:catAx>
      <c:valAx>
        <c:axId val="79081856"/>
        <c:scaling>
          <c:orientation val="minMax"/>
        </c:scaling>
        <c:axPos val="l"/>
        <c:majorGridlines/>
        <c:numFmt formatCode="General" sourceLinked="1"/>
        <c:tickLblPos val="nextTo"/>
        <c:crossAx val="76896896"/>
        <c:crosses val="autoZero"/>
        <c:crossBetween val="between"/>
      </c:valAx>
    </c:plotArea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zh-CN" sz="2400" b="0" i="0" u="none" strike="noStrike" baseline="0" dirty="0" smtClean="0"/>
              <a:t>Error Distribution of Predicted Hybrid Cycle</a:t>
            </a:r>
            <a:endParaRPr lang="en-US" altLang="en-US" sz="2400" b="0" dirty="0"/>
          </a:p>
        </c:rich>
      </c:tx>
      <c:layout>
        <c:manualLayout>
          <c:xMode val="edge"/>
          <c:yMode val="edge"/>
          <c:x val="0.17867041101732903"/>
          <c:y val="2.7075698106544008E-2"/>
        </c:manualLayout>
      </c:layout>
    </c:title>
    <c:plotArea>
      <c:layout>
        <c:manualLayout>
          <c:layoutTarget val="inner"/>
          <c:xMode val="edge"/>
          <c:yMode val="edge"/>
          <c:x val="7.6896880854360097E-2"/>
          <c:y val="0.18518193120596801"/>
          <c:w val="0.8909250116981372"/>
          <c:h val="0.70868959801077513"/>
        </c:manualLayout>
      </c:layout>
      <c:barChart>
        <c:barDir val="col"/>
        <c:grouping val="clustered"/>
        <c:ser>
          <c:idx val="0"/>
          <c:order val="0"/>
          <c:tx>
            <c:strRef>
              <c:f>Sheet1!$AC$1</c:f>
              <c:strCache>
                <c:ptCount val="1"/>
                <c:pt idx="0">
                  <c:v>Hybrid Cycle Tolerance</c:v>
                </c:pt>
              </c:strCache>
            </c:strRef>
          </c:tx>
          <c:cat>
            <c:strRef>
              <c:f>Sheet1!$AB$55:$AB$62</c:f>
              <c:strCache>
                <c:ptCount val="8"/>
                <c:pt idx="0">
                  <c:v>&lt;5%</c:v>
                </c:pt>
                <c:pt idx="1">
                  <c:v>5%~10%</c:v>
                </c:pt>
                <c:pt idx="2">
                  <c:v>10%~15%</c:v>
                </c:pt>
                <c:pt idx="3">
                  <c:v>15%~20%</c:v>
                </c:pt>
                <c:pt idx="4">
                  <c:v>20%~25%</c:v>
                </c:pt>
                <c:pt idx="5">
                  <c:v>25%~30%</c:v>
                </c:pt>
                <c:pt idx="6">
                  <c:v>30%~35%</c:v>
                </c:pt>
                <c:pt idx="7">
                  <c:v>&gt;35%</c:v>
                </c:pt>
              </c:strCache>
            </c:strRef>
          </c:cat>
          <c:val>
            <c:numRef>
              <c:f>Sheet1!$AC$55:$AC$62</c:f>
              <c:numCache>
                <c:formatCode>General</c:formatCode>
                <c:ptCount val="8"/>
                <c:pt idx="0">
                  <c:v>25</c:v>
                </c:pt>
                <c:pt idx="1">
                  <c:v>9</c:v>
                </c:pt>
                <c:pt idx="2">
                  <c:v>8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</c:numCache>
            </c:numRef>
          </c:val>
        </c:ser>
        <c:dLbls/>
        <c:axId val="78115200"/>
        <c:axId val="78116736"/>
      </c:barChart>
      <c:catAx>
        <c:axId val="78115200"/>
        <c:scaling>
          <c:orientation val="minMax"/>
        </c:scaling>
        <c:axPos val="b"/>
        <c:tickLblPos val="nextTo"/>
        <c:crossAx val="78116736"/>
        <c:crosses val="autoZero"/>
        <c:auto val="1"/>
        <c:lblAlgn val="ctr"/>
        <c:lblOffset val="100"/>
      </c:catAx>
      <c:valAx>
        <c:axId val="78116736"/>
        <c:scaling>
          <c:orientation val="minMax"/>
        </c:scaling>
        <c:axPos val="l"/>
        <c:majorGridlines/>
        <c:numFmt formatCode="General" sourceLinked="1"/>
        <c:tickLblPos val="nextTo"/>
        <c:crossAx val="78115200"/>
        <c:crosses val="autoZero"/>
        <c:crossBetween val="between"/>
      </c:valAx>
    </c:plotArea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en-US" altLang="zh-CN" sz="2400" b="0" dirty="0"/>
              <a:t>Hybrid</a:t>
            </a:r>
            <a:r>
              <a:rPr lang="en-US" altLang="zh-CN" sz="2400" b="0" baseline="0" dirty="0"/>
              <a:t> Cycle Tolerance </a:t>
            </a:r>
            <a:r>
              <a:rPr lang="en-US" altLang="zh-CN" sz="2400" b="0" baseline="0" dirty="0" smtClean="0"/>
              <a:t>vs.</a:t>
            </a:r>
          </a:p>
          <a:p>
            <a:pPr>
              <a:defRPr/>
            </a:pPr>
            <a:r>
              <a:rPr lang="en-US" altLang="zh-CN" sz="2400" b="0" baseline="0" dirty="0" smtClean="0"/>
              <a:t>	Data </a:t>
            </a:r>
            <a:r>
              <a:rPr lang="en-US" altLang="zh-CN" sz="2400" b="0" baseline="0" dirty="0"/>
              <a:t>Store Cycle Tolerance</a:t>
            </a:r>
            <a:endParaRPr lang="zh-CN" altLang="en-US" sz="2400" b="0" dirty="0"/>
          </a:p>
        </c:rich>
      </c:tx>
      <c:layout>
        <c:manualLayout>
          <c:xMode val="edge"/>
          <c:yMode val="edge"/>
          <c:x val="0.20017023398726808"/>
          <c:y val="1.4373763665509E-2"/>
        </c:manualLayout>
      </c:layout>
    </c:title>
    <c:plotArea>
      <c:layout>
        <c:manualLayout>
          <c:layoutTarget val="inner"/>
          <c:xMode val="edge"/>
          <c:yMode val="edge"/>
          <c:x val="3.7361821146738514E-2"/>
          <c:y val="0.16775372721934192"/>
          <c:w val="0.94708712541088502"/>
          <c:h val="0.47646563801713199"/>
        </c:manualLayout>
      </c:layout>
      <c:lineChart>
        <c:grouping val="standard"/>
        <c:ser>
          <c:idx val="0"/>
          <c:order val="0"/>
          <c:tx>
            <c:strRef>
              <c:f>Sheet1!$AC$1</c:f>
              <c:strCache>
                <c:ptCount val="1"/>
                <c:pt idx="0">
                  <c:v>Hybrid Cycle Tolerance</c:v>
                </c:pt>
              </c:strCache>
            </c:strRef>
          </c:tx>
          <c:marker>
            <c:symbol val="none"/>
          </c:marker>
          <c:cat>
            <c:strRef>
              <c:f>Sheet1!$B$2:$B$48</c:f>
              <c:strCache>
                <c:ptCount val="47"/>
                <c:pt idx="0">
                  <c:v>adpcm_main</c:v>
                </c:pt>
                <c:pt idx="1">
                  <c:v>decode</c:v>
                </c:pt>
                <c:pt idx="2">
                  <c:v>encode</c:v>
                </c:pt>
                <c:pt idx="3">
                  <c:v>filtez</c:v>
                </c:pt>
                <c:pt idx="4">
                  <c:v>quantl</c:v>
                </c:pt>
                <c:pt idx="5">
                  <c:v>upzero</c:v>
                </c:pt>
                <c:pt idx="6">
                  <c:v>AddRoundKey_InversMixColumn</c:v>
                </c:pt>
                <c:pt idx="7">
                  <c:v>aes_main</c:v>
                </c:pt>
                <c:pt idx="8">
                  <c:v>ByteSub_ShiftRow</c:v>
                </c:pt>
                <c:pt idx="9">
                  <c:v>decrypt</c:v>
                </c:pt>
                <c:pt idx="10">
                  <c:v>encrypt</c:v>
                </c:pt>
                <c:pt idx="11">
                  <c:v>InversShiftRow_ByteSub</c:v>
                </c:pt>
                <c:pt idx="12">
                  <c:v>KeySchedule</c:v>
                </c:pt>
                <c:pt idx="13">
                  <c:v>MixColumn_AddRoundKey</c:v>
                </c:pt>
                <c:pt idx="14">
                  <c:v>BF_cfb64_encrypt</c:v>
                </c:pt>
                <c:pt idx="15">
                  <c:v>BF_encrypt</c:v>
                </c:pt>
                <c:pt idx="16">
                  <c:v>BF_set_key</c:v>
                </c:pt>
                <c:pt idx="17">
                  <c:v>blowfish_main</c:v>
                </c:pt>
                <c:pt idx="18">
                  <c:v>float64_add</c:v>
                </c:pt>
                <c:pt idx="19">
                  <c:v>propagateFloat64NaN</c:v>
                </c:pt>
                <c:pt idx="20">
                  <c:v>roundAndPackFloat64</c:v>
                </c:pt>
                <c:pt idx="21">
                  <c:v>shift64RightJamming</c:v>
                </c:pt>
                <c:pt idx="22">
                  <c:v>float64_div</c:v>
                </c:pt>
                <c:pt idx="23">
                  <c:v>float64_mul</c:v>
                </c:pt>
                <c:pt idx="24">
                  <c:v>mul64To128</c:v>
                </c:pt>
                <c:pt idx="25">
                  <c:v>propagateFloat64NaN</c:v>
                </c:pt>
                <c:pt idx="26">
                  <c:v>float64_add</c:v>
                </c:pt>
                <c:pt idx="27">
                  <c:v>float64_div</c:v>
                </c:pt>
                <c:pt idx="28">
                  <c:v>sin</c:v>
                </c:pt>
                <c:pt idx="29">
                  <c:v>Autocorrelation</c:v>
                </c:pt>
                <c:pt idx="30">
                  <c:v>Gsm_LPC_Analysis</c:v>
                </c:pt>
                <c:pt idx="31">
                  <c:v>gsm_mult_r</c:v>
                </c:pt>
                <c:pt idx="32">
                  <c:v>Reflection_coefficients</c:v>
                </c:pt>
                <c:pt idx="33">
                  <c:v>buf_getb</c:v>
                </c:pt>
                <c:pt idx="34">
                  <c:v>buf_getv</c:v>
                </c:pt>
                <c:pt idx="35">
                  <c:v>ChenIDct</c:v>
                </c:pt>
                <c:pt idx="36">
                  <c:v>YuvToRgb</c:v>
                </c:pt>
                <c:pt idx="37">
                  <c:v>Fill_Buffer</c:v>
                </c:pt>
                <c:pt idx="38">
                  <c:v>Flush_Buffer</c:v>
                </c:pt>
                <c:pt idx="39">
                  <c:v>Initialize_Buffer</c:v>
                </c:pt>
                <c:pt idx="40">
                  <c:v>motion_vector</c:v>
                </c:pt>
                <c:pt idx="41">
                  <c:v>motion_vectors</c:v>
                </c:pt>
                <c:pt idx="42">
                  <c:v>read</c:v>
                </c:pt>
                <c:pt idx="43">
                  <c:v>memcpy</c:v>
                </c:pt>
                <c:pt idx="44">
                  <c:v>sha_stream</c:v>
                </c:pt>
                <c:pt idx="45">
                  <c:v>sha_transform</c:v>
                </c:pt>
                <c:pt idx="46">
                  <c:v>sha_update</c:v>
                </c:pt>
              </c:strCache>
            </c:strRef>
          </c:cat>
          <c:val>
            <c:numRef>
              <c:f>Sheet1!$AC$2:$AC$48</c:f>
              <c:numCache>
                <c:formatCode>0.00%</c:formatCode>
                <c:ptCount val="47"/>
                <c:pt idx="0">
                  <c:v>0.14746609059036028</c:v>
                </c:pt>
                <c:pt idx="1">
                  <c:v>0.32257925938654525</c:v>
                </c:pt>
                <c:pt idx="2">
                  <c:v>0.13928156467854388</c:v>
                </c:pt>
                <c:pt idx="3">
                  <c:v>2.6666666666666606E-2</c:v>
                </c:pt>
                <c:pt idx="4">
                  <c:v>6.9832402234636494E-3</c:v>
                </c:pt>
                <c:pt idx="5">
                  <c:v>2.158492095662741E-2</c:v>
                </c:pt>
                <c:pt idx="6">
                  <c:v>1.0285179990650007E-3</c:v>
                </c:pt>
                <c:pt idx="7">
                  <c:v>0.10187319884726198</c:v>
                </c:pt>
                <c:pt idx="8">
                  <c:v>8.0948487326246932E-2</c:v>
                </c:pt>
                <c:pt idx="9">
                  <c:v>3.6408796268249916E-2</c:v>
                </c:pt>
                <c:pt idx="10">
                  <c:v>4.9747580984434221E-2</c:v>
                </c:pt>
                <c:pt idx="11">
                  <c:v>9.8919368246051673E-2</c:v>
                </c:pt>
                <c:pt idx="12">
                  <c:v>0.14814477991997094</c:v>
                </c:pt>
                <c:pt idx="13">
                  <c:v>0.11775878442545104</c:v>
                </c:pt>
                <c:pt idx="14">
                  <c:v>7.8890448390662726E-3</c:v>
                </c:pt>
                <c:pt idx="15">
                  <c:v>2.0005238183274723E-2</c:v>
                </c:pt>
                <c:pt idx="16">
                  <c:v>1.4961866115319706E-2</c:v>
                </c:pt>
                <c:pt idx="17">
                  <c:v>5.5226703156470124E-3</c:v>
                </c:pt>
                <c:pt idx="18">
                  <c:v>7.3837739288970014E-2</c:v>
                </c:pt>
                <c:pt idx="19">
                  <c:v>0.11278195488721802</c:v>
                </c:pt>
                <c:pt idx="20">
                  <c:v>1.4416775884665804E-2</c:v>
                </c:pt>
                <c:pt idx="21">
                  <c:v>1.6423357664233518E-2</c:v>
                </c:pt>
                <c:pt idx="22">
                  <c:v>3.0564784053156095E-2</c:v>
                </c:pt>
                <c:pt idx="23">
                  <c:v>9.2077087794432591E-2</c:v>
                </c:pt>
                <c:pt idx="24">
                  <c:v>2.9017857142857116E-2</c:v>
                </c:pt>
                <c:pt idx="25">
                  <c:v>8.9473684210526164E-2</c:v>
                </c:pt>
                <c:pt idx="26">
                  <c:v>5.5112800392349226E-2</c:v>
                </c:pt>
                <c:pt idx="27">
                  <c:v>1.3445084686572307E-2</c:v>
                </c:pt>
                <c:pt idx="28">
                  <c:v>5.8072171424583523E-3</c:v>
                </c:pt>
                <c:pt idx="29">
                  <c:v>9.1057797164667317E-2</c:v>
                </c:pt>
                <c:pt idx="30">
                  <c:v>7.4996061131243075E-2</c:v>
                </c:pt>
                <c:pt idx="31">
                  <c:v>4.8078550871847009E-2</c:v>
                </c:pt>
                <c:pt idx="32">
                  <c:v>9.7087378640776639E-3</c:v>
                </c:pt>
                <c:pt idx="33">
                  <c:v>0.103697490631228</c:v>
                </c:pt>
                <c:pt idx="34">
                  <c:v>7.9894407930180072E-2</c:v>
                </c:pt>
                <c:pt idx="35">
                  <c:v>4.0345423751698712E-3</c:v>
                </c:pt>
                <c:pt idx="36">
                  <c:v>0.34394883419421718</c:v>
                </c:pt>
                <c:pt idx="37">
                  <c:v>0.19047619047619016</c:v>
                </c:pt>
                <c:pt idx="38">
                  <c:v>0.18040262484706912</c:v>
                </c:pt>
                <c:pt idx="39">
                  <c:v>0.18931583880037517</c:v>
                </c:pt>
                <c:pt idx="40">
                  <c:v>1.5384615384614903E-3</c:v>
                </c:pt>
                <c:pt idx="41">
                  <c:v>0.10486486486486496</c:v>
                </c:pt>
                <c:pt idx="42">
                  <c:v>2.8669427905772604E-2</c:v>
                </c:pt>
                <c:pt idx="43">
                  <c:v>3.6109461866465208E-2</c:v>
                </c:pt>
                <c:pt idx="44">
                  <c:v>1.2170632264346198E-2</c:v>
                </c:pt>
                <c:pt idx="45">
                  <c:v>7.4538478774821527E-4</c:v>
                </c:pt>
                <c:pt idx="46">
                  <c:v>5.9148077432680194E-3</c:v>
                </c:pt>
              </c:numCache>
            </c:numRef>
          </c:val>
        </c:ser>
        <c:ser>
          <c:idx val="3"/>
          <c:order val="1"/>
          <c:tx>
            <c:strRef>
              <c:f>Sheet1!$AF$1</c:f>
              <c:strCache>
                <c:ptCount val="1"/>
                <c:pt idx="0">
                  <c:v>Data Store Cycle Tolerance</c:v>
                </c:pt>
              </c:strCache>
            </c:strRef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  <c:marker>
            <c:symbol val="none"/>
          </c:marker>
          <c:cat>
            <c:strRef>
              <c:f>Sheet1!$B$2:$B$48</c:f>
              <c:strCache>
                <c:ptCount val="47"/>
                <c:pt idx="0">
                  <c:v>adpcm_main</c:v>
                </c:pt>
                <c:pt idx="1">
                  <c:v>decode</c:v>
                </c:pt>
                <c:pt idx="2">
                  <c:v>encode</c:v>
                </c:pt>
                <c:pt idx="3">
                  <c:v>filtez</c:v>
                </c:pt>
                <c:pt idx="4">
                  <c:v>quantl</c:v>
                </c:pt>
                <c:pt idx="5">
                  <c:v>upzero</c:v>
                </c:pt>
                <c:pt idx="6">
                  <c:v>AddRoundKey_InversMixColumn</c:v>
                </c:pt>
                <c:pt idx="7">
                  <c:v>aes_main</c:v>
                </c:pt>
                <c:pt idx="8">
                  <c:v>ByteSub_ShiftRow</c:v>
                </c:pt>
                <c:pt idx="9">
                  <c:v>decrypt</c:v>
                </c:pt>
                <c:pt idx="10">
                  <c:v>encrypt</c:v>
                </c:pt>
                <c:pt idx="11">
                  <c:v>InversShiftRow_ByteSub</c:v>
                </c:pt>
                <c:pt idx="12">
                  <c:v>KeySchedule</c:v>
                </c:pt>
                <c:pt idx="13">
                  <c:v>MixColumn_AddRoundKey</c:v>
                </c:pt>
                <c:pt idx="14">
                  <c:v>BF_cfb64_encrypt</c:v>
                </c:pt>
                <c:pt idx="15">
                  <c:v>BF_encrypt</c:v>
                </c:pt>
                <c:pt idx="16">
                  <c:v>BF_set_key</c:v>
                </c:pt>
                <c:pt idx="17">
                  <c:v>blowfish_main</c:v>
                </c:pt>
                <c:pt idx="18">
                  <c:v>float64_add</c:v>
                </c:pt>
                <c:pt idx="19">
                  <c:v>propagateFloat64NaN</c:v>
                </c:pt>
                <c:pt idx="20">
                  <c:v>roundAndPackFloat64</c:v>
                </c:pt>
                <c:pt idx="21">
                  <c:v>shift64RightJamming</c:v>
                </c:pt>
                <c:pt idx="22">
                  <c:v>float64_div</c:v>
                </c:pt>
                <c:pt idx="23">
                  <c:v>float64_mul</c:v>
                </c:pt>
                <c:pt idx="24">
                  <c:v>mul64To128</c:v>
                </c:pt>
                <c:pt idx="25">
                  <c:v>propagateFloat64NaN</c:v>
                </c:pt>
                <c:pt idx="26">
                  <c:v>float64_add</c:v>
                </c:pt>
                <c:pt idx="27">
                  <c:v>float64_div</c:v>
                </c:pt>
                <c:pt idx="28">
                  <c:v>sin</c:v>
                </c:pt>
                <c:pt idx="29">
                  <c:v>Autocorrelation</c:v>
                </c:pt>
                <c:pt idx="30">
                  <c:v>Gsm_LPC_Analysis</c:v>
                </c:pt>
                <c:pt idx="31">
                  <c:v>gsm_mult_r</c:v>
                </c:pt>
                <c:pt idx="32">
                  <c:v>Reflection_coefficients</c:v>
                </c:pt>
                <c:pt idx="33">
                  <c:v>buf_getb</c:v>
                </c:pt>
                <c:pt idx="34">
                  <c:v>buf_getv</c:v>
                </c:pt>
                <c:pt idx="35">
                  <c:v>ChenIDct</c:v>
                </c:pt>
                <c:pt idx="36">
                  <c:v>YuvToRgb</c:v>
                </c:pt>
                <c:pt idx="37">
                  <c:v>Fill_Buffer</c:v>
                </c:pt>
                <c:pt idx="38">
                  <c:v>Flush_Buffer</c:v>
                </c:pt>
                <c:pt idx="39">
                  <c:v>Initialize_Buffer</c:v>
                </c:pt>
                <c:pt idx="40">
                  <c:v>motion_vector</c:v>
                </c:pt>
                <c:pt idx="41">
                  <c:v>motion_vectors</c:v>
                </c:pt>
                <c:pt idx="42">
                  <c:v>read</c:v>
                </c:pt>
                <c:pt idx="43">
                  <c:v>memcpy</c:v>
                </c:pt>
                <c:pt idx="44">
                  <c:v>sha_stream</c:v>
                </c:pt>
                <c:pt idx="45">
                  <c:v>sha_transform</c:v>
                </c:pt>
                <c:pt idx="46">
                  <c:v>sha_update</c:v>
                </c:pt>
              </c:strCache>
            </c:strRef>
          </c:cat>
          <c:val>
            <c:numRef>
              <c:f>Sheet1!$AF$2:$AF$48</c:f>
              <c:numCache>
                <c:formatCode>0.00%</c:formatCode>
                <c:ptCount val="47"/>
                <c:pt idx="0">
                  <c:v>0.14809174723471594</c:v>
                </c:pt>
                <c:pt idx="1">
                  <c:v>0.32315920611736415</c:v>
                </c:pt>
                <c:pt idx="2">
                  <c:v>0.13722405112316008</c:v>
                </c:pt>
                <c:pt idx="3">
                  <c:v>0</c:v>
                </c:pt>
                <c:pt idx="4">
                  <c:v>0</c:v>
                </c:pt>
                <c:pt idx="5">
                  <c:v>2.6803810295906009E-2</c:v>
                </c:pt>
                <c:pt idx="6">
                  <c:v>1.4025245441795207E-3</c:v>
                </c:pt>
                <c:pt idx="7">
                  <c:v>9.6289625360230544E-2</c:v>
                </c:pt>
                <c:pt idx="8">
                  <c:v>5.6418642681929705E-2</c:v>
                </c:pt>
                <c:pt idx="9">
                  <c:v>2.6715938692675818E-2</c:v>
                </c:pt>
                <c:pt idx="10">
                  <c:v>3.6916281026504009E-2</c:v>
                </c:pt>
                <c:pt idx="11">
                  <c:v>7.3150457190357385E-2</c:v>
                </c:pt>
                <c:pt idx="12">
                  <c:v>0.13404874499818101</c:v>
                </c:pt>
                <c:pt idx="13">
                  <c:v>1.5194681861348499E-2</c:v>
                </c:pt>
                <c:pt idx="14">
                  <c:v>2.9210146254144514E-2</c:v>
                </c:pt>
                <c:pt idx="15">
                  <c:v>3.1583163862698022E-3</c:v>
                </c:pt>
                <c:pt idx="16">
                  <c:v>1.4164014309858202E-2</c:v>
                </c:pt>
                <c:pt idx="17">
                  <c:v>5.107547546931929E-3</c:v>
                </c:pt>
                <c:pt idx="18">
                  <c:v>9.1157702825888872E-4</c:v>
                </c:pt>
                <c:pt idx="19">
                  <c:v>0</c:v>
                </c:pt>
                <c:pt idx="20">
                  <c:v>0</c:v>
                </c:pt>
                <c:pt idx="21">
                  <c:v>7.2992700729927043E-2</c:v>
                </c:pt>
                <c:pt idx="22">
                  <c:v>1.9933554817275715E-3</c:v>
                </c:pt>
                <c:pt idx="23">
                  <c:v>2.1413276231263411E-3</c:v>
                </c:pt>
                <c:pt idx="24">
                  <c:v>0.113839285714286</c:v>
                </c:pt>
                <c:pt idx="25">
                  <c:v>0</c:v>
                </c:pt>
                <c:pt idx="26">
                  <c:v>8.8278567925453681E-3</c:v>
                </c:pt>
                <c:pt idx="27">
                  <c:v>3.5969966823817014E-3</c:v>
                </c:pt>
                <c:pt idx="28">
                  <c:v>8.4595518950233897E-3</c:v>
                </c:pt>
                <c:pt idx="29">
                  <c:v>4.9073064340239926E-2</c:v>
                </c:pt>
                <c:pt idx="30">
                  <c:v>4.2854892074996112E-2</c:v>
                </c:pt>
                <c:pt idx="31">
                  <c:v>0</c:v>
                </c:pt>
                <c:pt idx="32">
                  <c:v>8.4951456310679695E-3</c:v>
                </c:pt>
                <c:pt idx="33">
                  <c:v>3.8567789893269111E-3</c:v>
                </c:pt>
                <c:pt idx="34">
                  <c:v>1.4819357993584898E-2</c:v>
                </c:pt>
                <c:pt idx="35">
                  <c:v>3.1786147239515936E-2</c:v>
                </c:pt>
                <c:pt idx="36">
                  <c:v>0.31555412419021217</c:v>
                </c:pt>
                <c:pt idx="37">
                  <c:v>0.18987946055615212</c:v>
                </c:pt>
                <c:pt idx="38">
                  <c:v>0.18373929485040624</c:v>
                </c:pt>
                <c:pt idx="39">
                  <c:v>0.19025304592314893</c:v>
                </c:pt>
                <c:pt idx="40">
                  <c:v>2.7692307692307724E-2</c:v>
                </c:pt>
                <c:pt idx="41">
                  <c:v>1.5135135135135109E-2</c:v>
                </c:pt>
                <c:pt idx="42">
                  <c:v>4.433083096039353E-2</c:v>
                </c:pt>
                <c:pt idx="43">
                  <c:v>3.4187941922599406E-2</c:v>
                </c:pt>
                <c:pt idx="44">
                  <c:v>1.1951560883587906E-2</c:v>
                </c:pt>
                <c:pt idx="45">
                  <c:v>1.5044883139213212E-3</c:v>
                </c:pt>
                <c:pt idx="46">
                  <c:v>1.01683053277435E-2</c:v>
                </c:pt>
              </c:numCache>
            </c:numRef>
          </c:val>
        </c:ser>
        <c:marker val="1"/>
        <c:axId val="112077056"/>
        <c:axId val="112159360"/>
      </c:lineChart>
      <c:catAx>
        <c:axId val="112077056"/>
        <c:scaling>
          <c:orientation val="minMax"/>
        </c:scaling>
        <c:axPos val="b"/>
        <c:numFmt formatCode="0.00_);\(0.00\)" sourceLinked="0"/>
        <c:tickLblPos val="nextTo"/>
        <c:crossAx val="112159360"/>
        <c:crosses val="autoZero"/>
        <c:auto val="1"/>
        <c:lblAlgn val="ctr"/>
        <c:lblOffset val="100"/>
      </c:catAx>
      <c:valAx>
        <c:axId val="112159360"/>
        <c:scaling>
          <c:orientation val="minMax"/>
        </c:scaling>
        <c:axPos val="l"/>
        <c:majorGridlines/>
        <c:numFmt formatCode="0%" sourceLinked="0"/>
        <c:tickLblPos val="nextTo"/>
        <c:crossAx val="1120770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653570001343105"/>
          <c:y val="4.970894287359124E-2"/>
          <c:w val="0.24185196255142516"/>
          <c:h val="9.1831382664406019E-2"/>
        </c:manualLayout>
      </c:layout>
    </c:legend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5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0" y="0"/>
            <a:ext cx="3370263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0262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0263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8FBB59A7-62A9-41B3-AB7A-9D998FFDC9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637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114CF429-632E-4470-AD30-2E35FE746290}" type="slidenum">
              <a:rPr lang="en-US"/>
              <a:pPr/>
              <a:t>1</a:t>
            </a:fld>
            <a:endParaRPr lang="en-US"/>
          </a:p>
        </p:txBody>
      </p:sp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626B9F1-4C3E-48CE-9FD8-1637F71E3B19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6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3A38BAC-2B7F-4B7A-8203-3E2C800CBAC0}" type="slidenum">
              <a:rPr lang="en-US"/>
              <a:pPr/>
              <a:t>10</a:t>
            </a:fld>
            <a:endParaRPr lang="en-US"/>
          </a:p>
        </p:txBody>
      </p:sp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ED7E79F-6ECB-4EDB-AC18-01ADB9F4D2FF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4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zh-CN" altLang="zh-CN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3A38BAC-2B7F-4B7A-8203-3E2C800CBAC0}" type="slidenum">
              <a:rPr lang="en-US"/>
              <a:pPr/>
              <a:t>11</a:t>
            </a:fld>
            <a:endParaRPr lang="en-US"/>
          </a:p>
        </p:txBody>
      </p:sp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ED7E79F-6ECB-4EDB-AC18-01ADB9F4D2FF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4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zh-CN" altLang="zh-CN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3A38BAC-2B7F-4B7A-8203-3E2C800CBAC0}" type="slidenum">
              <a:rPr lang="en-US"/>
              <a:pPr/>
              <a:t>2</a:t>
            </a:fld>
            <a:endParaRPr lang="en-US"/>
          </a:p>
        </p:txBody>
      </p:sp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ED7E79F-6ECB-4EDB-AC18-01ADB9F4D2FF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4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zh-CN" altLang="zh-CN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79496567-DF6F-45ED-83FA-E648C8A89A80}" type="slidenum">
              <a:rPr lang="en-US"/>
              <a:pPr/>
              <a:t>3</a:t>
            </a:fld>
            <a:endParaRPr lang="en-US"/>
          </a:p>
        </p:txBody>
      </p:sp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86FCA2-64AF-4BCE-96C8-598135811AD9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0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3A38BAC-2B7F-4B7A-8203-3E2C800CBAC0}" type="slidenum">
              <a:rPr lang="en-US"/>
              <a:pPr/>
              <a:t>4</a:t>
            </a:fld>
            <a:endParaRPr lang="en-US"/>
          </a:p>
        </p:txBody>
      </p:sp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ED7E79F-6ECB-4EDB-AC18-01ADB9F4D2FF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4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zh-CN" altLang="zh-CN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3A38BAC-2B7F-4B7A-8203-3E2C800CBAC0}" type="slidenum">
              <a:rPr lang="en-US"/>
              <a:pPr/>
              <a:t>5</a:t>
            </a:fld>
            <a:endParaRPr lang="en-US"/>
          </a:p>
        </p:txBody>
      </p:sp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ED7E79F-6ECB-4EDB-AC18-01ADB9F4D2FF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4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zh-CN" altLang="zh-CN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3A38BAC-2B7F-4B7A-8203-3E2C800CBAC0}" type="slidenum">
              <a:rPr lang="en-US"/>
              <a:pPr/>
              <a:t>6</a:t>
            </a:fld>
            <a:endParaRPr lang="en-US"/>
          </a:p>
        </p:txBody>
      </p:sp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ED7E79F-6ECB-4EDB-AC18-01ADB9F4D2FF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4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zh-CN" altLang="zh-CN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3A38BAC-2B7F-4B7A-8203-3E2C800CBAC0}" type="slidenum">
              <a:rPr lang="en-US"/>
              <a:pPr/>
              <a:t>7</a:t>
            </a:fld>
            <a:endParaRPr lang="en-US"/>
          </a:p>
        </p:txBody>
      </p:sp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ED7E79F-6ECB-4EDB-AC18-01ADB9F4D2FF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4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zh-CN" altLang="zh-CN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3A38BAC-2B7F-4B7A-8203-3E2C800CBAC0}" type="slidenum">
              <a:rPr lang="en-US"/>
              <a:pPr/>
              <a:t>8</a:t>
            </a:fld>
            <a:endParaRPr lang="en-US"/>
          </a:p>
        </p:txBody>
      </p:sp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ED7E79F-6ECB-4EDB-AC18-01ADB9F4D2FF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4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zh-CN" altLang="zh-CN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3A38BAC-2B7F-4B7A-8203-3E2C800CBAC0}" type="slidenum">
              <a:rPr lang="en-US"/>
              <a:pPr/>
              <a:t>9</a:t>
            </a:fld>
            <a:endParaRPr lang="en-US"/>
          </a:p>
        </p:txBody>
      </p:sp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ED7E79F-6ECB-4EDB-AC18-01ADB9F4D2FF}" type="slidenum">
              <a:rPr 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4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zh-CN" altLang="zh-CN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17BB9-E34A-42BF-A2A2-C596DC2439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66281-5B27-401B-9088-9CAE14222C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325" y="301625"/>
            <a:ext cx="2265363" cy="584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3687" cy="584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1A9204-AC96-499E-B27A-B2064064DA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CB864-216A-45A1-ACA9-F47003B649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BADB6F-0E18-4C55-986C-6EE489EEFE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2925" cy="4375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8563" y="1768475"/>
            <a:ext cx="4354512" cy="4375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E65281-A582-4D92-B163-7103C84415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101878-118D-4DF0-BF73-C3A20EF368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B5FDDC-2432-4D6A-95FD-4A4937C86C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67451C-108D-4D20-9610-786B634433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0C266F-A4E6-42F3-938C-933C428CD9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6A92C6-5E8B-447B-9B7B-7A337399F2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1450" cy="125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8859837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383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</a:defRPr>
            </a:lvl1pPr>
          </a:lstStyle>
          <a:p>
            <a:fld id="{F18D7D3A-954D-429A-8FD3-27F66F729AD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38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4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WenQuanYi Zen Hei" charset="0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WenQuanYi Zen Hei" charset="0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WenQuanYi Zen Hei" charset="0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WenQuanYi Zen Hei" charset="0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WenQuanYi Zen Hei" charset="0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WenQuanYi Zen Hei" charset="0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WenQuanYi Zen Hei" charset="0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WenQuanYi Zen He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503238" y="349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400" dirty="0" smtClean="0">
                <a:solidFill>
                  <a:srgbClr val="000000"/>
                </a:solidFill>
              </a:rPr>
              <a:t>Partition into Hybrid </a:t>
            </a:r>
            <a:br>
              <a:rPr lang="en-US" sz="4400" dirty="0" smtClean="0">
                <a:solidFill>
                  <a:srgbClr val="000000"/>
                </a:solidFill>
              </a:rPr>
            </a:br>
            <a:r>
              <a:rPr lang="en-US" sz="4400" dirty="0" smtClean="0">
                <a:solidFill>
                  <a:srgbClr val="000000"/>
                </a:solidFill>
              </a:rPr>
              <a:t>Processor/Accelerator System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5313" y="2041525"/>
            <a:ext cx="5451475" cy="347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1662113" y="2500313"/>
            <a:ext cx="457200" cy="365125"/>
          </a:xfrm>
          <a:prstGeom prst="downArrow">
            <a:avLst>
              <a:gd name="adj1" fmla="val 47130"/>
              <a:gd name="adj2" fmla="val 36287"/>
            </a:avLst>
          </a:prstGeom>
          <a:solidFill>
            <a:srgbClr val="666666"/>
          </a:solidFill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1662113" y="3328988"/>
            <a:ext cx="457200" cy="365125"/>
          </a:xfrm>
          <a:prstGeom prst="downArrow">
            <a:avLst>
              <a:gd name="adj1" fmla="val 47130"/>
              <a:gd name="adj2" fmla="val 36287"/>
            </a:avLst>
          </a:prstGeom>
          <a:solidFill>
            <a:srgbClr val="666666"/>
          </a:solidFill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1662113" y="4156075"/>
            <a:ext cx="457200" cy="365125"/>
          </a:xfrm>
          <a:prstGeom prst="downArrow">
            <a:avLst>
              <a:gd name="adj1" fmla="val 47130"/>
              <a:gd name="adj2" fmla="val 36287"/>
            </a:avLst>
          </a:prstGeom>
          <a:solidFill>
            <a:srgbClr val="666666"/>
          </a:solidFill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1662113" y="5019675"/>
            <a:ext cx="457200" cy="365125"/>
          </a:xfrm>
          <a:prstGeom prst="downArrow">
            <a:avLst>
              <a:gd name="adj1" fmla="val 47130"/>
              <a:gd name="adj2" fmla="val 36287"/>
            </a:avLst>
          </a:prstGeom>
          <a:solidFill>
            <a:srgbClr val="666666"/>
          </a:solidFill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604838" y="1419225"/>
            <a:ext cx="3967162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Font typeface="Times New Roman" charset="0"/>
              <a:buChar char="•"/>
              <a:defRPr/>
            </a:pPr>
            <a:r>
              <a:rPr lang="en-US" sz="3200" dirty="0" smtClean="0">
                <a:solidFill>
                  <a:srgbClr val="000000"/>
                </a:solidFill>
              </a:rPr>
              <a:t> Hybrid Design Flow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633413" y="6012085"/>
            <a:ext cx="8432800" cy="1368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3200" dirty="0" smtClean="0">
                <a:solidFill>
                  <a:srgbClr val="000000"/>
                </a:solidFill>
              </a:rPr>
              <a:t> Partition is based on benefits of acceleration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950913" y="1968500"/>
            <a:ext cx="206057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2800" smtClean="0">
                <a:solidFill>
                  <a:srgbClr val="4C4C4C"/>
                </a:solidFill>
              </a:rPr>
              <a:t>Compilation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590550" y="2832100"/>
            <a:ext cx="34655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2800" dirty="0" smtClean="0">
                <a:solidFill>
                  <a:srgbClr val="4C4C4C"/>
                </a:solidFill>
              </a:rPr>
              <a:t>Execution &amp; Profiling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842963" y="3660775"/>
            <a:ext cx="291147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2800" dirty="0" smtClean="0">
                <a:solidFill>
                  <a:srgbClr val="4C4C4C"/>
                </a:solidFill>
              </a:rPr>
              <a:t>Partition Analysis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022350" y="4489450"/>
            <a:ext cx="20193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2800" smtClean="0">
                <a:solidFill>
                  <a:srgbClr val="4C4C4C"/>
                </a:solidFill>
              </a:rPr>
              <a:t>LegUp HLS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879475" y="5389563"/>
            <a:ext cx="2493963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2800" smtClean="0">
                <a:solidFill>
                  <a:srgbClr val="4C4C4C"/>
                </a:solidFill>
              </a:rPr>
              <a:t>Hybrid 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43198" y="35421"/>
            <a:ext cx="8641530" cy="86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3600" dirty="0" smtClean="0">
                <a:solidFill>
                  <a:schemeClr val="tx1"/>
                </a:solidFill>
              </a:rPr>
              <a:t>Final Result – Predicted Hybrid Cycle</a:t>
            </a:r>
            <a:endParaRPr lang="en-US" sz="3600" dirty="0" smtClean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784" y="1043534"/>
            <a:ext cx="9289032" cy="2962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Sum of</a:t>
            </a:r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en-US" dirty="0" smtClean="0">
                <a:solidFill>
                  <a:schemeClr val="tx1"/>
                </a:solidFill>
              </a:rPr>
              <a:t>SW </a:t>
            </a:r>
            <a:r>
              <a:rPr lang="en-US" altLang="en-US" dirty="0">
                <a:solidFill>
                  <a:schemeClr val="tx1"/>
                </a:solidFill>
              </a:rPr>
              <a:t>Wrapper </a:t>
            </a:r>
            <a:r>
              <a:rPr lang="en-US" altLang="en-US" dirty="0" smtClean="0">
                <a:solidFill>
                  <a:schemeClr val="tx1"/>
                </a:solidFill>
              </a:rPr>
              <a:t>Cycle</a:t>
            </a:r>
            <a:endParaRPr lang="en-US" altLang="en-US" dirty="0"/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HW Cycle</a:t>
            </a:r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Data Load Cycle</a:t>
            </a:r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Data Store Cycle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Average: 7.21%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err="1" smtClean="0">
                <a:solidFill>
                  <a:schemeClr val="tx1"/>
                </a:solidFill>
                <a:latin typeface="+mj-lt"/>
              </a:rPr>
              <a:t>StdDev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: 7.79%</a:t>
            </a:r>
          </a:p>
        </p:txBody>
      </p:sp>
      <p:graphicFrame>
        <p:nvGraphicFramePr>
          <p:cNvPr id="5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408233614"/>
              </p:ext>
            </p:extLst>
          </p:nvPr>
        </p:nvGraphicFramePr>
        <p:xfrm>
          <a:off x="359792" y="4067869"/>
          <a:ext cx="9145016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2668131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43198" y="178941"/>
            <a:ext cx="8641530" cy="86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  <a:defRPr/>
            </a:pPr>
            <a:r>
              <a:rPr lang="en-US" sz="3600" dirty="0" smtClean="0">
                <a:solidFill>
                  <a:schemeClr val="tx1"/>
                </a:solidFill>
              </a:rPr>
              <a:t>“Key Contributor” to Tolerance</a:t>
            </a:r>
          </a:p>
          <a:p>
            <a:pPr>
              <a:spcBef>
                <a:spcPts val="600"/>
              </a:spcBef>
              <a:buClrTx/>
              <a:buFontTx/>
              <a:buNone/>
              <a:defRPr/>
            </a:pPr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sz="3600" dirty="0" smtClean="0">
                <a:solidFill>
                  <a:schemeClr val="tx1"/>
                </a:solidFill>
              </a:rPr>
              <a:t>– Data Store Cycle</a:t>
            </a:r>
            <a:endParaRPr lang="en-US" sz="3600" dirty="0" smtClean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784" y="1331565"/>
            <a:ext cx="9289032" cy="860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The only 2 tests that have tolerance greater 20%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Data Store Cycle = </a:t>
            </a:r>
            <a:r>
              <a:rPr lang="en-US" altLang="zh-CN" u="sng" dirty="0" smtClean="0">
                <a:solidFill>
                  <a:schemeClr val="tx1"/>
                </a:solidFill>
              </a:rPr>
              <a:t>1.85 * (</a:t>
            </a:r>
            <a:r>
              <a:rPr lang="en-US" altLang="zh-CN" u="sng" dirty="0">
                <a:solidFill>
                  <a:schemeClr val="tx1"/>
                </a:solidFill>
              </a:rPr>
              <a:t># of stores</a:t>
            </a:r>
            <a:r>
              <a:rPr lang="en-US" altLang="zh-CN" u="sng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02624477"/>
              </p:ext>
            </p:extLst>
          </p:nvPr>
        </p:nvGraphicFramePr>
        <p:xfrm>
          <a:off x="647824" y="2483693"/>
          <a:ext cx="8424936" cy="29616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608512"/>
                <a:gridCol w="1944216"/>
                <a:gridCol w="1872208"/>
              </a:tblGrid>
              <a:tr h="298832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Function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A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Function B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Hybrid Cycle</a:t>
                      </a:r>
                      <a:r>
                        <a:rPr lang="en-US" baseline="0" dirty="0" smtClean="0"/>
                        <a:t> Tolerance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32.26%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34.39%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Tolerance Contributed by Data Store Cycle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32.32%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31.56%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Estimated # of Stores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18432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Actual # of Stores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4100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18624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Estimated Store Cycles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7400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34099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Store Cycles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22445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110524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Varying Coefficient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5.47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5.93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7784" y="5868069"/>
            <a:ext cx="9289032" cy="112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Open-Row architecture in the SDRAM on DE-II</a:t>
            </a:r>
          </a:p>
          <a:p>
            <a:pPr marL="1085850" lvl="1" indent="-3429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~1 cycle to store data in currently open row</a:t>
            </a:r>
          </a:p>
          <a:p>
            <a:pPr marL="1085850" lvl="1" indent="-3429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lot more cycles to store data in a different row</a:t>
            </a:r>
          </a:p>
        </p:txBody>
      </p:sp>
      <p:graphicFrame>
        <p:nvGraphicFramePr>
          <p:cNvPr id="8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613466774"/>
              </p:ext>
            </p:extLst>
          </p:nvPr>
        </p:nvGraphicFramePr>
        <p:xfrm>
          <a:off x="215776" y="1907629"/>
          <a:ext cx="9649072" cy="5544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矩形 8"/>
          <p:cNvSpPr/>
          <p:nvPr/>
        </p:nvSpPr>
        <p:spPr>
          <a:xfrm>
            <a:off x="287784" y="1327788"/>
            <a:ext cx="9073008" cy="435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Most of the tolerances come from data store cycle estimation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415151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8" grpId="0">
        <p:bldAsOne/>
      </p:bldGraphic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0112" y="2339677"/>
            <a:ext cx="3240360" cy="556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cs typeface="Arial" charset="0"/>
              </a:rPr>
              <a:t>THANK YOU !</a:t>
            </a:r>
            <a:endParaRPr lang="en-US" sz="32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2822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503238" y="349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400" smtClean="0">
                <a:solidFill>
                  <a:srgbClr val="000000"/>
                </a:solidFill>
              </a:rPr>
              <a:t>Hybrid System Cycle Prediction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792" y="1403573"/>
            <a:ext cx="9289032" cy="5029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Slow to profile a hybrid system</a:t>
            </a:r>
          </a:p>
          <a:p>
            <a:pPr marL="1085850" lvl="1" indent="-342900">
              <a:spcBef>
                <a:spcPts val="10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Synthesize to FPGA programming bit-stream</a:t>
            </a:r>
          </a:p>
          <a:p>
            <a:pPr marL="1085850" lvl="1" indent="-342900">
              <a:spcBef>
                <a:spcPts val="10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Simulate the system via </a:t>
            </a:r>
            <a:r>
              <a:rPr lang="en-US" altLang="zh-CN" dirty="0" err="1" smtClean="0">
                <a:solidFill>
                  <a:schemeClr val="tx1"/>
                </a:solidFill>
                <a:latin typeface="+mj-lt"/>
              </a:rPr>
              <a:t>ModelSim</a:t>
            </a:r>
            <a:endParaRPr lang="en-US" altLang="zh-CN" dirty="0" smtClean="0">
              <a:solidFill>
                <a:schemeClr val="tx1"/>
              </a:solidFill>
              <a:latin typeface="+mj-lt"/>
            </a:endParaRP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Goal</a:t>
            </a:r>
          </a:p>
          <a:p>
            <a:pPr marL="1085850" lvl="1" indent="-342900">
              <a:spcBef>
                <a:spcPts val="10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Quick/early prediction of the speed benefits of accelerating a function in HW</a:t>
            </a:r>
          </a:p>
          <a:p>
            <a:pPr marL="1085850" lvl="1" indent="-342900">
              <a:spcBef>
                <a:spcPts val="1000"/>
              </a:spcBef>
              <a:buFont typeface="Arial"/>
              <a:buChar char="•"/>
            </a:pP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Gain = SW cycle / Hybrid Cycle</a:t>
            </a:r>
          </a:p>
          <a:p>
            <a:pPr marL="1085850" lvl="1" indent="-342900">
              <a:spcBef>
                <a:spcPts val="10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SW cycle: HW profiler</a:t>
            </a:r>
          </a:p>
          <a:p>
            <a:pPr marL="1085850" lvl="1" indent="-342900">
              <a:spcBef>
                <a:spcPts val="10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Hybrid cycle: Prediction</a:t>
            </a:r>
            <a:endParaRPr lang="en-US" altLang="zh-CN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3238" y="349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400" dirty="0" smtClean="0">
                <a:solidFill>
                  <a:srgbClr val="000000"/>
                </a:solidFill>
              </a:rPr>
              <a:t>Hybrid System Execution 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12520" y="1390033"/>
            <a:ext cx="2952328" cy="4217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4 Components: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en-US" altLang="zh-CN" dirty="0" smtClean="0">
                <a:solidFill>
                  <a:schemeClr val="tx1"/>
                </a:solidFill>
              </a:rPr>
              <a:t> SW wrapper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en-US" altLang="zh-CN" sz="2000" dirty="0" smtClean="0">
                <a:solidFill>
                  <a:schemeClr val="tx1"/>
                </a:solidFill>
              </a:rPr>
              <a:t>fetch instruction</a:t>
            </a:r>
          </a:p>
          <a:p>
            <a:pPr lvl="1">
              <a:buFontTx/>
              <a:buChar char="-"/>
            </a:pPr>
            <a:r>
              <a:rPr lang="en-US" altLang="zh-CN" sz="2000" dirty="0">
                <a:solidFill>
                  <a:schemeClr val="tx1"/>
                </a:solidFill>
              </a:rPr>
              <a:t>s</a:t>
            </a:r>
            <a:r>
              <a:rPr lang="en-US" altLang="zh-CN" sz="2000" dirty="0" smtClean="0">
                <a:solidFill>
                  <a:schemeClr val="tx1"/>
                </a:solidFill>
              </a:rPr>
              <a:t>tore arguments</a:t>
            </a:r>
          </a:p>
          <a:p>
            <a:pPr lvl="1">
              <a:buFontTx/>
              <a:buChar char="-"/>
            </a:pPr>
            <a:r>
              <a:rPr lang="en-US" altLang="zh-CN" sz="2000" dirty="0" smtClean="0">
                <a:solidFill>
                  <a:schemeClr val="tx1"/>
                </a:solidFill>
              </a:rPr>
              <a:t>trigger start signal</a:t>
            </a:r>
          </a:p>
          <a:p>
            <a:pPr lvl="1">
              <a:buFontTx/>
              <a:buChar char="-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FSM in accelerator</a:t>
            </a:r>
          </a:p>
          <a:p>
            <a:pPr>
              <a:buFontTx/>
              <a:buChar char="-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zh-CN" dirty="0" smtClean="0">
                <a:solidFill>
                  <a:schemeClr val="tx1"/>
                </a:solidFill>
              </a:rPr>
              <a:t> Data loads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Data stores</a:t>
            </a:r>
          </a:p>
          <a:p>
            <a:pPr lvl="1">
              <a:buFontTx/>
              <a:buChar char="-"/>
            </a:pP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63848" y="3851845"/>
            <a:ext cx="3960440" cy="3600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Accelerator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400352" y="1979637"/>
            <a:ext cx="1152128" cy="720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Instr. Cache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400352" y="3419797"/>
            <a:ext cx="1152128" cy="10801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lang="en-US" altLang="zh-CN" sz="20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SDRAM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583928" y="4283893"/>
            <a:ext cx="3168352" cy="8640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BB_0:</a:t>
            </a:r>
          </a:p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	s0: </a:t>
            </a:r>
            <a:r>
              <a:rPr lang="en-US" altLang="zh-CN" sz="18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reg</a:t>
            </a:r>
            <a:r>
              <a:rPr lang="en-US" altLang="zh-CN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&lt;= data;</a:t>
            </a:r>
          </a:p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	s1: ****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583928" y="5292005"/>
            <a:ext cx="3168352" cy="10801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BB_1:</a:t>
            </a:r>
          </a:p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	s2: ****</a:t>
            </a:r>
          </a:p>
          <a:p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	s3: ****</a:t>
            </a:r>
            <a:endParaRPr lang="en-US" altLang="zh-CN" sz="18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	s4: ****</a:t>
            </a:r>
          </a:p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583928" y="6516141"/>
            <a:ext cx="3168352" cy="8640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BB_2:</a:t>
            </a:r>
          </a:p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s5: load from global memory</a:t>
            </a:r>
          </a:p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s6: store</a:t>
            </a:r>
            <a:r>
              <a:rPr kumimoji="0" lang="en-US" altLang="zh-CN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to global memory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左弧形箭头 16"/>
          <p:cNvSpPr/>
          <p:nvPr/>
        </p:nvSpPr>
        <p:spPr bwMode="auto">
          <a:xfrm>
            <a:off x="1223888" y="4931965"/>
            <a:ext cx="288032" cy="576064"/>
          </a:xfrm>
          <a:prstGeom prst="curvedRightArrow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左弧形箭头 17"/>
          <p:cNvSpPr/>
          <p:nvPr/>
        </p:nvSpPr>
        <p:spPr bwMode="auto">
          <a:xfrm>
            <a:off x="1223888" y="6228109"/>
            <a:ext cx="288032" cy="576064"/>
          </a:xfrm>
          <a:prstGeom prst="curvedRightArrow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左弧形箭头 18"/>
          <p:cNvSpPr/>
          <p:nvPr/>
        </p:nvSpPr>
        <p:spPr bwMode="auto">
          <a:xfrm flipV="1">
            <a:off x="935856" y="4499917"/>
            <a:ext cx="576064" cy="2736304"/>
          </a:xfrm>
          <a:prstGeom prst="curvedRightArrow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矩形 6"/>
          <p:cNvSpPr/>
          <p:nvPr/>
        </p:nvSpPr>
        <p:spPr bwMode="auto">
          <a:xfrm>
            <a:off x="863848" y="1115541"/>
            <a:ext cx="3960440" cy="2088232"/>
          </a:xfrm>
          <a:prstGeom prst="rect">
            <a:avLst/>
          </a:prstGeom>
          <a:solidFill>
            <a:srgbClr val="5A85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µP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935856" y="1547589"/>
            <a:ext cx="3816424" cy="158417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000:</a:t>
            </a:r>
            <a:r>
              <a:rPr kumimoji="0" lang="en-US" altLang="zh-CN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en-US" altLang="zh-CN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addi</a:t>
            </a:r>
            <a:r>
              <a:rPr kumimoji="0" lang="en-US" altLang="zh-CN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a0, 0, a0</a:t>
            </a:r>
          </a:p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altLang="zh-CN" sz="18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004:</a:t>
            </a:r>
            <a:r>
              <a:rPr lang="en-US" altLang="zh-CN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jal</a:t>
            </a:r>
            <a:r>
              <a:rPr lang="en-US" altLang="zh-CN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0x100       </a:t>
            </a:r>
            <a:r>
              <a:rPr lang="en-US" altLang="zh-CN" sz="1800" i="1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//call wrapper</a:t>
            </a:r>
          </a:p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altLang="zh-CN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…</a:t>
            </a:r>
          </a:p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100: 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sw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a0, 0(v1) </a:t>
            </a:r>
            <a:r>
              <a:rPr kumimoji="0" lang="en-US" altLang="zh-CN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//store</a:t>
            </a:r>
            <a:r>
              <a:rPr kumimoji="0" lang="en-US" altLang="zh-CN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argument</a:t>
            </a:r>
            <a:endParaRPr kumimoji="0" lang="en-US" altLang="zh-CN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104: 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sw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a1, 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(v0) </a:t>
            </a:r>
            <a:r>
              <a:rPr kumimoji="0" lang="en-US" altLang="zh-CN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//start</a:t>
            </a:r>
            <a:r>
              <a:rPr kumimoji="0" lang="en-US" altLang="zh-CN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accelerator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108: </a:t>
            </a:r>
            <a:r>
              <a:rPr lang="en-US" altLang="zh-CN" sz="18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jr</a:t>
            </a:r>
            <a:r>
              <a:rPr lang="en-US" altLang="zh-CN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ra</a:t>
            </a:r>
            <a:r>
              <a:rPr lang="en-US" altLang="zh-CN" sz="1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    </a:t>
            </a:r>
            <a:r>
              <a:rPr lang="en-US" altLang="zh-CN" sz="1800" i="1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//return</a:t>
            </a:r>
            <a:endParaRPr kumimoji="0" lang="en-US" altLang="zh-CN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400352" y="5147989"/>
            <a:ext cx="1152128" cy="720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Data Cache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9792" y="3347789"/>
            <a:ext cx="1610237" cy="324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assert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stall_cpu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Left-Right Arrow 3"/>
          <p:cNvSpPr/>
          <p:nvPr/>
        </p:nvSpPr>
        <p:spPr bwMode="auto">
          <a:xfrm>
            <a:off x="4896296" y="2195661"/>
            <a:ext cx="432048" cy="216024"/>
          </a:xfrm>
          <a:prstGeom prst="leftRightArrow">
            <a:avLst/>
          </a:prstGeom>
          <a:solidFill>
            <a:srgbClr val="547E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Left-Right Arrow 31"/>
          <p:cNvSpPr/>
          <p:nvPr/>
        </p:nvSpPr>
        <p:spPr bwMode="auto">
          <a:xfrm rot="5400000">
            <a:off x="5666190" y="4693747"/>
            <a:ext cx="548444" cy="216024"/>
          </a:xfrm>
          <a:prstGeom prst="leftRightArrow">
            <a:avLst/>
          </a:prstGeom>
          <a:solidFill>
            <a:srgbClr val="547E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eft-Right Arrow 32"/>
          <p:cNvSpPr/>
          <p:nvPr/>
        </p:nvSpPr>
        <p:spPr bwMode="auto">
          <a:xfrm rot="5400000">
            <a:off x="5666190" y="2965555"/>
            <a:ext cx="548444" cy="216024"/>
          </a:xfrm>
          <a:prstGeom prst="leftRightArrow">
            <a:avLst/>
          </a:prstGeom>
          <a:solidFill>
            <a:srgbClr val="547E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 flipH="1">
            <a:off x="287784" y="2339677"/>
            <a:ext cx="360040" cy="3528392"/>
            <a:chOff x="4320232" y="2771725"/>
            <a:chExt cx="288032" cy="2160240"/>
          </a:xfrm>
          <a:solidFill>
            <a:srgbClr val="547EA8"/>
          </a:solidFill>
        </p:grpSpPr>
        <p:sp>
          <p:nvSpPr>
            <p:cNvPr id="13" name="Down Arrow 12"/>
            <p:cNvSpPr/>
            <p:nvPr/>
          </p:nvSpPr>
          <p:spPr bwMode="auto">
            <a:xfrm rot="5400000">
              <a:off x="4356236" y="2735721"/>
              <a:ext cx="216024" cy="28803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536256" y="2843733"/>
              <a:ext cx="72008" cy="2016224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Down Arrow 40"/>
            <p:cNvSpPr/>
            <p:nvPr/>
          </p:nvSpPr>
          <p:spPr bwMode="auto">
            <a:xfrm rot="5400000">
              <a:off x="4356236" y="4679937"/>
              <a:ext cx="216024" cy="28803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3" name="Left-Right Arrow 42"/>
          <p:cNvSpPr/>
          <p:nvPr/>
        </p:nvSpPr>
        <p:spPr bwMode="auto">
          <a:xfrm>
            <a:off x="4896296" y="5436021"/>
            <a:ext cx="432048" cy="216024"/>
          </a:xfrm>
          <a:prstGeom prst="leftRightArrow">
            <a:avLst/>
          </a:prstGeom>
          <a:solidFill>
            <a:srgbClr val="547E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9792" y="3347789"/>
            <a:ext cx="1644300" cy="324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w</a:t>
            </a:r>
            <a:r>
              <a:rPr lang="en-US" altLang="zh-CN" sz="1600" dirty="0" smtClean="0">
                <a:solidFill>
                  <a:schemeClr val="tx1"/>
                </a:solidFill>
              </a:rPr>
              <a:t>rite arguments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9792" y="3347789"/>
            <a:ext cx="583713" cy="324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start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6768504" y="1259557"/>
            <a:ext cx="0" cy="597666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TextBox 48"/>
          <p:cNvSpPr txBox="1"/>
          <p:nvPr/>
        </p:nvSpPr>
        <p:spPr>
          <a:xfrm>
            <a:off x="359792" y="3347789"/>
            <a:ext cx="1724450" cy="324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release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stall_cpu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35" presetClass="emph" presetSubtype="0" repeatCount="3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6" grpId="0"/>
      <p:bldP spid="26" grpId="1"/>
      <p:bldP spid="4" grpId="0" animBg="1"/>
      <p:bldP spid="44" grpId="0"/>
      <p:bldP spid="45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87784" y="899517"/>
            <a:ext cx="9289032" cy="636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 Instruction Fetch</a:t>
            </a:r>
          </a:p>
          <a:p>
            <a:pPr>
              <a:spcBef>
                <a:spcPts val="400"/>
              </a:spcBef>
              <a:buFont typeface="Arial" pitchFamily="34" charset="0"/>
              <a:buChar char="•"/>
            </a:pPr>
            <a:endParaRPr lang="en-US" altLang="zh-CN" dirty="0" smtClean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400"/>
              </a:spcBef>
              <a:buFont typeface="Arial" pitchFamily="34" charset="0"/>
              <a:buChar char="•"/>
            </a:pP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400"/>
              </a:spcBef>
              <a:buFont typeface="Arial" pitchFamily="34" charset="0"/>
              <a:buChar char="•"/>
            </a:pPr>
            <a:endParaRPr lang="en-US" altLang="zh-CN" dirty="0" smtClean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400"/>
              </a:spcBef>
              <a:buFont typeface="Arial" pitchFamily="34" charset="0"/>
              <a:buChar char="•"/>
            </a:pP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400"/>
              </a:spcBef>
              <a:buFont typeface="Arial" pitchFamily="34" charset="0"/>
              <a:buChar char="•"/>
            </a:pPr>
            <a:endParaRPr lang="en-US" altLang="zh-CN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400"/>
              </a:spcBef>
              <a:buFont typeface="Arial" pitchFamily="34" charset="0"/>
              <a:buChar char="•"/>
            </a:pPr>
            <a:endParaRPr lang="en-US" altLang="zh-CN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400"/>
              </a:spcBef>
              <a:buFont typeface="Arial" pitchFamily="34" charset="0"/>
              <a:buChar char="•"/>
            </a:pPr>
            <a:r>
              <a:rPr lang="en-US" altLang="zh-CN" u="sng" dirty="0" smtClean="0">
                <a:solidFill>
                  <a:schemeClr val="tx1"/>
                </a:solidFill>
              </a:rPr>
              <a:t>(</a:t>
            </a:r>
            <a:r>
              <a:rPr lang="en-US" altLang="zh-CN" u="sng" dirty="0">
                <a:solidFill>
                  <a:schemeClr val="tx1"/>
                </a:solidFill>
              </a:rPr>
              <a:t># of hits) + </a:t>
            </a:r>
            <a:r>
              <a:rPr lang="en-US" altLang="zh-CN" u="sng" dirty="0" smtClean="0">
                <a:solidFill>
                  <a:schemeClr val="tx1"/>
                </a:solidFill>
              </a:rPr>
              <a:t>13*(# </a:t>
            </a:r>
            <a:r>
              <a:rPr lang="en-US" altLang="zh-CN" u="sng" dirty="0">
                <a:solidFill>
                  <a:schemeClr val="tx1"/>
                </a:solidFill>
              </a:rPr>
              <a:t>of misses</a:t>
            </a:r>
            <a:r>
              <a:rPr lang="en-US" altLang="zh-CN" u="sng" dirty="0" smtClean="0">
                <a:solidFill>
                  <a:schemeClr val="tx1"/>
                </a:solidFill>
              </a:rPr>
              <a:t>)</a:t>
            </a:r>
            <a:endParaRPr lang="en-US" altLang="zh-CN" u="sng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400"/>
              </a:spcBef>
              <a:buFont typeface="Arial" pitchFamily="34" charset="0"/>
              <a:buChar char="•"/>
            </a:pP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400"/>
              </a:spcBef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 Argument Overhead</a:t>
            </a:r>
          </a:p>
          <a:p>
            <a:pPr lvl="1">
              <a:spcBef>
                <a:spcPts val="400"/>
              </a:spcBef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~2 cycles to store each argument</a:t>
            </a:r>
          </a:p>
          <a:p>
            <a:pPr lvl="1">
              <a:spcBef>
                <a:spcPts val="400"/>
              </a:spcBef>
              <a:buFont typeface="Arial" pitchFamily="34" charset="0"/>
              <a:buChar char="•"/>
            </a:pPr>
            <a:r>
              <a:rPr lang="en-US" altLang="zh-CN" u="sng" dirty="0" smtClean="0">
                <a:solidFill>
                  <a:schemeClr val="tx1"/>
                </a:solidFill>
              </a:rPr>
              <a:t>2</a:t>
            </a:r>
            <a:r>
              <a:rPr lang="en-US" altLang="zh-CN" u="sng" dirty="0">
                <a:solidFill>
                  <a:schemeClr val="tx1"/>
                </a:solidFill>
              </a:rPr>
              <a:t>*(# of arguments</a:t>
            </a:r>
            <a:r>
              <a:rPr lang="en-US" altLang="zh-CN" u="sng" dirty="0" smtClean="0">
                <a:solidFill>
                  <a:schemeClr val="tx1"/>
                </a:solidFill>
              </a:rPr>
              <a:t>)*</a:t>
            </a:r>
            <a:r>
              <a:rPr lang="en-US" altLang="zh-CN" u="sng" dirty="0">
                <a:solidFill>
                  <a:schemeClr val="tx1"/>
                </a:solidFill>
              </a:rPr>
              <a:t>(# of runs</a:t>
            </a:r>
            <a:r>
              <a:rPr lang="en-US" altLang="zh-CN" u="sng" dirty="0" smtClean="0">
                <a:solidFill>
                  <a:schemeClr val="tx1"/>
                </a:solidFill>
              </a:rPr>
              <a:t>)</a:t>
            </a:r>
            <a:endParaRPr lang="en-US" altLang="zh-CN" u="sng" dirty="0" smtClean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400"/>
              </a:spcBef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>
              <a:spcBef>
                <a:spcPts val="400"/>
              </a:spcBef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 SW/HW Transition</a:t>
            </a:r>
          </a:p>
          <a:p>
            <a:pPr lvl="1">
              <a:spcBef>
                <a:spcPts val="400"/>
              </a:spcBef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Constantly 2 cycle to transit b/w HW &amp; SW</a:t>
            </a:r>
          </a:p>
          <a:p>
            <a:pPr lvl="1">
              <a:spcBef>
                <a:spcPts val="400"/>
              </a:spcBef>
              <a:buFont typeface="Arial" pitchFamily="34" charset="0"/>
              <a:buChar char="•"/>
            </a:pPr>
            <a:r>
              <a:rPr lang="en-US" altLang="zh-CN" u="sng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altLang="zh-CN" u="sng" dirty="0" smtClean="0">
                <a:solidFill>
                  <a:schemeClr val="tx1"/>
                </a:solidFill>
              </a:rPr>
              <a:t>*</a:t>
            </a:r>
            <a:r>
              <a:rPr lang="en-US" altLang="zh-CN" u="sng" dirty="0">
                <a:solidFill>
                  <a:schemeClr val="tx1"/>
                </a:solidFill>
              </a:rPr>
              <a:t>(# of runs</a:t>
            </a:r>
            <a:r>
              <a:rPr lang="en-US" altLang="zh-CN" u="sng" dirty="0" smtClean="0">
                <a:solidFill>
                  <a:schemeClr val="tx1"/>
                </a:solidFill>
              </a:rPr>
              <a:t>)</a:t>
            </a:r>
            <a:endParaRPr lang="en-US" altLang="zh-CN" u="sng" dirty="0">
              <a:solidFill>
                <a:schemeClr val="tx1"/>
              </a:solidFill>
            </a:endParaRPr>
          </a:p>
        </p:txBody>
      </p:sp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43198" y="35421"/>
            <a:ext cx="8641530" cy="86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zh-CN" sz="3600" dirty="0" smtClean="0">
                <a:solidFill>
                  <a:schemeClr val="tx1"/>
                </a:solidFill>
              </a:rPr>
              <a:t>Component I - SW Wrapper</a:t>
            </a:r>
            <a:endParaRPr lang="en-US" sz="3600" dirty="0" smtClean="0">
              <a:solidFill>
                <a:srgbClr val="0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232000" y="1907629"/>
            <a:ext cx="1512168" cy="792088"/>
          </a:xfrm>
          <a:prstGeom prst="roundRect">
            <a:avLst/>
          </a:prstGeom>
          <a:solidFill>
            <a:srgbClr val="89E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MIPS Emulator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904408" y="1907629"/>
            <a:ext cx="1512168" cy="792088"/>
          </a:xfrm>
          <a:prstGeom prst="roundRect">
            <a:avLst/>
          </a:prstGeom>
          <a:solidFill>
            <a:srgbClr val="89E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Substitute Wrapper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776616" y="3419797"/>
            <a:ext cx="1440160" cy="792088"/>
          </a:xfrm>
          <a:prstGeom prst="roundRect">
            <a:avLst/>
          </a:prstGeom>
          <a:solidFill>
            <a:srgbClr val="89E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Cache Simulator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Folded Corner 13"/>
          <p:cNvSpPr/>
          <p:nvPr/>
        </p:nvSpPr>
        <p:spPr bwMode="auto">
          <a:xfrm>
            <a:off x="431800" y="1547589"/>
            <a:ext cx="1440160" cy="1512168"/>
          </a:xfrm>
          <a:prstGeom prst="foldedCorner">
            <a:avLst/>
          </a:prstGeom>
          <a:solidFill>
            <a:srgbClr val="FFFE6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lang="en-US" sz="2000" dirty="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Pure SW Program Binary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Folded Corner 16"/>
          <p:cNvSpPr/>
          <p:nvPr/>
        </p:nvSpPr>
        <p:spPr bwMode="auto">
          <a:xfrm>
            <a:off x="4104208" y="1547589"/>
            <a:ext cx="1440160" cy="1512168"/>
          </a:xfrm>
          <a:prstGeom prst="foldedCorner">
            <a:avLst/>
          </a:prstGeom>
          <a:solidFill>
            <a:srgbClr val="FFFE6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Instr. Trace in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Pure SW System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Folded Corner 17"/>
          <p:cNvSpPr/>
          <p:nvPr/>
        </p:nvSpPr>
        <p:spPr bwMode="auto">
          <a:xfrm>
            <a:off x="7776616" y="1547589"/>
            <a:ext cx="1440160" cy="1512168"/>
          </a:xfrm>
          <a:prstGeom prst="foldedCorner">
            <a:avLst/>
          </a:prstGeom>
          <a:solidFill>
            <a:srgbClr val="FFFE6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Estimated Instr. Trace in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Hybrid System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1943968" y="2195661"/>
            <a:ext cx="216024" cy="216024"/>
          </a:xfrm>
          <a:prstGeom prst="rightArrow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3816176" y="2195661"/>
            <a:ext cx="216024" cy="216024"/>
          </a:xfrm>
          <a:prstGeom prst="rightArrow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5616376" y="2195661"/>
            <a:ext cx="216024" cy="216024"/>
          </a:xfrm>
          <a:prstGeom prst="rightArrow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7488584" y="2195661"/>
            <a:ext cx="216024" cy="216024"/>
          </a:xfrm>
          <a:prstGeom prst="rightArrow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 flipH="1" flipV="1">
            <a:off x="7488584" y="3707829"/>
            <a:ext cx="216024" cy="216024"/>
          </a:xfrm>
          <a:prstGeom prst="rightArrow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8424688" y="3131765"/>
            <a:ext cx="216024" cy="216024"/>
          </a:xfrm>
          <a:prstGeom prst="downArrow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Folded Corner 27"/>
          <p:cNvSpPr/>
          <p:nvPr/>
        </p:nvSpPr>
        <p:spPr bwMode="auto">
          <a:xfrm>
            <a:off x="5688384" y="3347789"/>
            <a:ext cx="1728192" cy="936104"/>
          </a:xfrm>
          <a:prstGeom prst="foldedCorner">
            <a:avLst/>
          </a:prstGeom>
          <a:solidFill>
            <a:srgbClr val="FFFE6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Instr. $:</a:t>
            </a:r>
          </a:p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 #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of hits</a:t>
            </a:r>
          </a:p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 # of misses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ight Arrow 28"/>
          <p:cNvSpPr/>
          <p:nvPr/>
        </p:nvSpPr>
        <p:spPr bwMode="auto">
          <a:xfrm flipH="1" flipV="1">
            <a:off x="5112320" y="3707829"/>
            <a:ext cx="432048" cy="288032"/>
          </a:xfrm>
          <a:prstGeom prst="rightArrow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16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43198" y="35421"/>
            <a:ext cx="8641530" cy="86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zh-CN" sz="3600" dirty="0" smtClean="0">
                <a:solidFill>
                  <a:schemeClr val="tx1"/>
                </a:solidFill>
              </a:rPr>
              <a:t>Component I - SW Wrapper</a:t>
            </a:r>
            <a:endParaRPr lang="en-US" sz="3600" dirty="0" smtClean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784" y="1043534"/>
            <a:ext cx="9289032" cy="2427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Contribution to Total Tolerance</a:t>
            </a:r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(actual cycle – estimated cycle) / actual hybrid cycle</a:t>
            </a:r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Average: 3.01%</a:t>
            </a:r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err="1" smtClean="0">
                <a:solidFill>
                  <a:schemeClr val="tx1"/>
                </a:solidFill>
                <a:latin typeface="+mj-lt"/>
              </a:rPr>
              <a:t>StdDev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: 4.04%</a:t>
            </a: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altLang="zh-CN" sz="2000" i="1" dirty="0" smtClean="0">
                <a:solidFill>
                  <a:schemeClr val="tx1"/>
                </a:solidFill>
                <a:latin typeface="+mj-lt"/>
              </a:rPr>
              <a:t>Note: Total Tolerance = </a:t>
            </a:r>
          </a:p>
          <a:p>
            <a:pPr lvl="1" indent="0">
              <a:spcBef>
                <a:spcPts val="600"/>
              </a:spcBef>
            </a:pPr>
            <a:r>
              <a:rPr lang="en-US" altLang="zh-CN" sz="2000" i="1" dirty="0" smtClean="0">
                <a:solidFill>
                  <a:schemeClr val="tx1"/>
                </a:solidFill>
                <a:latin typeface="+mj-lt"/>
              </a:rPr>
              <a:t>(actual hybrid cycle – predicted hybrid cycle) / actual hybrid cycle</a:t>
            </a: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xmlns="" val="2608904385"/>
              </p:ext>
            </p:extLst>
          </p:nvPr>
        </p:nvGraphicFramePr>
        <p:xfrm>
          <a:off x="359792" y="3563813"/>
          <a:ext cx="9001000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82585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43198" y="35421"/>
            <a:ext cx="8641530" cy="86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zh-CN" sz="3600" dirty="0" smtClean="0">
                <a:solidFill>
                  <a:schemeClr val="tx1"/>
                </a:solidFill>
              </a:rPr>
              <a:t>Component II – HW Cycle</a:t>
            </a:r>
            <a:endParaRPr lang="en-US" sz="3600" dirty="0" smtClean="0">
              <a:solidFill>
                <a:srgbClr val="000000"/>
              </a:solidFill>
            </a:endParaRPr>
          </a:p>
        </p:txBody>
      </p:sp>
      <p:sp>
        <p:nvSpPr>
          <p:cNvPr id="14" name="Folded Corner 13"/>
          <p:cNvSpPr/>
          <p:nvPr/>
        </p:nvSpPr>
        <p:spPr bwMode="auto">
          <a:xfrm>
            <a:off x="2448024" y="1331565"/>
            <a:ext cx="1872208" cy="1008112"/>
          </a:xfrm>
          <a:prstGeom prst="foldedCorner">
            <a:avLst/>
          </a:prstGeom>
          <a:solidFill>
            <a:srgbClr val="FFFE6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Sched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. Length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in Cycle of each BB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Folded Corner 23"/>
          <p:cNvSpPr/>
          <p:nvPr/>
        </p:nvSpPr>
        <p:spPr bwMode="auto">
          <a:xfrm>
            <a:off x="2448024" y="3131765"/>
            <a:ext cx="1872208" cy="1008112"/>
          </a:xfrm>
          <a:prstGeom prst="foldedCorner">
            <a:avLst/>
          </a:prstGeom>
          <a:solidFill>
            <a:srgbClr val="FFFE6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600"/>
              </a:spcBef>
            </a:pPr>
            <a:endParaRPr lang="en-US" sz="500" dirty="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>
              <a:spcBef>
                <a:spcPts val="600"/>
              </a:spcBef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#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of times each BB runs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ight Arrow Callout 1"/>
          <p:cNvSpPr/>
          <p:nvPr/>
        </p:nvSpPr>
        <p:spPr bwMode="auto">
          <a:xfrm>
            <a:off x="287784" y="1331565"/>
            <a:ext cx="2088232" cy="1008112"/>
          </a:xfrm>
          <a:prstGeom prst="rightArrowCallout">
            <a:avLst>
              <a:gd name="adj1" fmla="val 13472"/>
              <a:gd name="adj2" fmla="val 13472"/>
              <a:gd name="adj3" fmla="val 18413"/>
              <a:gd name="adj4" fmla="val 81871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Schedule  the </a:t>
            </a:r>
            <a:r>
              <a:rPr lang="en-US" sz="2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Accel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. Function</a:t>
            </a:r>
          </a:p>
        </p:txBody>
      </p:sp>
      <p:sp>
        <p:nvSpPr>
          <p:cNvPr id="30" name="Right Arrow Callout 29"/>
          <p:cNvSpPr/>
          <p:nvPr/>
        </p:nvSpPr>
        <p:spPr bwMode="auto">
          <a:xfrm>
            <a:off x="287784" y="3131765"/>
            <a:ext cx="2088232" cy="1008112"/>
          </a:xfrm>
          <a:prstGeom prst="rightArrowCallout">
            <a:avLst>
              <a:gd name="adj1" fmla="val 13472"/>
              <a:gd name="adj2" fmla="val 13472"/>
              <a:gd name="adj3" fmla="val 18413"/>
              <a:gd name="adj4" fmla="val 81871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Execute Program in SW</a:t>
            </a: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392240" y="1763613"/>
            <a:ext cx="936104" cy="1872208"/>
            <a:chOff x="4320232" y="5364013"/>
            <a:chExt cx="792088" cy="1368152"/>
          </a:xfrm>
          <a:solidFill>
            <a:schemeClr val="bg1">
              <a:lumMod val="50000"/>
            </a:schemeClr>
          </a:solidFill>
        </p:grpSpPr>
        <p:sp>
          <p:nvSpPr>
            <p:cNvPr id="25" name="Right Arrow 24"/>
            <p:cNvSpPr/>
            <p:nvPr/>
          </p:nvSpPr>
          <p:spPr bwMode="auto">
            <a:xfrm>
              <a:off x="4752280" y="5868069"/>
              <a:ext cx="360040" cy="360040"/>
            </a:xfrm>
            <a:prstGeom prst="right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Chevron 5"/>
            <p:cNvSpPr/>
            <p:nvPr/>
          </p:nvSpPr>
          <p:spPr bwMode="auto">
            <a:xfrm>
              <a:off x="4320232" y="5364013"/>
              <a:ext cx="504056" cy="1368152"/>
            </a:xfrm>
            <a:prstGeom prst="chevron">
              <a:avLst>
                <a:gd name="adj" fmla="val 67997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1" name="Right Arrow Callout 30"/>
          <p:cNvSpPr/>
          <p:nvPr/>
        </p:nvSpPr>
        <p:spPr bwMode="auto">
          <a:xfrm>
            <a:off x="5400352" y="2123653"/>
            <a:ext cx="2520280" cy="1224136"/>
          </a:xfrm>
          <a:prstGeom prst="rightArrowCallout">
            <a:avLst>
              <a:gd name="adj1" fmla="val 15941"/>
              <a:gd name="adj2" fmla="val 15044"/>
              <a:gd name="adj3" fmla="val 21556"/>
              <a:gd name="adj4" fmla="val 82527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800" dirty="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/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Combine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# of BB runs w/ </a:t>
            </a:r>
            <a:r>
              <a:rPr lang="en-US" sz="2000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sched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. </a:t>
            </a:r>
            <a:r>
              <a:rPr lang="en-US" sz="2000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lengthes</a:t>
            </a: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Folded Corner 31"/>
          <p:cNvSpPr/>
          <p:nvPr/>
        </p:nvSpPr>
        <p:spPr bwMode="auto">
          <a:xfrm>
            <a:off x="7992640" y="1979637"/>
            <a:ext cx="1584176" cy="1512168"/>
          </a:xfrm>
          <a:prstGeom prst="foldedCorner">
            <a:avLst/>
          </a:prstGeom>
          <a:solidFill>
            <a:srgbClr val="FFFE6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Estimated. HW cycle of accelerator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5776" y="4427909"/>
            <a:ext cx="9289032" cy="248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cs typeface="Arial" charset="0"/>
              </a:rPr>
              <a:t>∑ </a:t>
            </a:r>
            <a:r>
              <a:rPr lang="en-US" sz="1600" dirty="0" err="1">
                <a:solidFill>
                  <a:schemeClr val="tx1"/>
                </a:solidFill>
                <a:cs typeface="Arial" charset="0"/>
              </a:rPr>
              <a:t>foreach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BB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Arial" charset="0"/>
              </a:rPr>
              <a:t>(</a:t>
            </a:r>
            <a:r>
              <a:rPr lang="en-US" dirty="0" err="1">
                <a:solidFill>
                  <a:srgbClr val="43AEFF"/>
                </a:solidFill>
                <a:cs typeface="Arial" charset="0"/>
              </a:rPr>
              <a:t>sched</a:t>
            </a:r>
            <a:r>
              <a:rPr lang="en-US" dirty="0">
                <a:solidFill>
                  <a:srgbClr val="43AEFF"/>
                </a:solidFill>
                <a:cs typeface="Arial" charset="0"/>
              </a:rPr>
              <a:t>. length</a:t>
            </a:r>
            <a:r>
              <a:rPr lang="en-US" dirty="0">
                <a:solidFill>
                  <a:schemeClr val="tx1"/>
                </a:solidFill>
                <a:cs typeface="Arial" charset="0"/>
              </a:rPr>
              <a:t>) * (</a:t>
            </a:r>
            <a:r>
              <a:rPr lang="en-US" dirty="0">
                <a:solidFill>
                  <a:srgbClr val="43AEFF"/>
                </a:solidFill>
                <a:cs typeface="Arial" charset="0"/>
              </a:rPr>
              <a:t># of runs</a:t>
            </a:r>
            <a:r>
              <a:rPr lang="en-US" dirty="0" smtClean="0">
                <a:solidFill>
                  <a:schemeClr val="tx1"/>
                </a:solidFill>
                <a:cs typeface="Arial" charset="0"/>
              </a:rPr>
              <a:t>)</a:t>
            </a:r>
            <a:endParaRPr lang="en-US" altLang="zh-CN" sz="1400" dirty="0" smtClean="0">
              <a:solidFill>
                <a:schemeClr val="tx1"/>
              </a:solidFill>
              <a:latin typeface="+mj-lt"/>
            </a:endParaRP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Accurate if no </a:t>
            </a:r>
            <a:r>
              <a:rPr lang="en-US" altLang="zh-CN" dirty="0" err="1" smtClean="0">
                <a:solidFill>
                  <a:schemeClr val="tx1"/>
                </a:solidFill>
                <a:latin typeface="+mj-lt"/>
              </a:rPr>
              <a:t>mem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. access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Contribution to Total Tolerance</a:t>
            </a:r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Average: 0.02%</a:t>
            </a:r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err="1" smtClean="0">
                <a:solidFill>
                  <a:schemeClr val="tx1"/>
                </a:solidFill>
                <a:latin typeface="+mj-lt"/>
              </a:rPr>
              <a:t>StdDev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: 0.16%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altLang="zh-CN" sz="2000" i="1" dirty="0" smtClean="0">
                <a:solidFill>
                  <a:schemeClr val="tx1"/>
                </a:solidFill>
                <a:latin typeface="+mj-lt"/>
              </a:rPr>
              <a:t>Note: 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1 </a:t>
            </a:r>
            <a:r>
              <a:rPr lang="en-US" altLang="zh-CN" sz="2000" i="1" dirty="0">
                <a:solidFill>
                  <a:schemeClr val="tx1"/>
                </a:solidFill>
              </a:rPr>
              <a:t>of 47 tests 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contributes 1.09% </a:t>
            </a:r>
            <a:r>
              <a:rPr lang="en-US" altLang="zh-CN" sz="2000" i="1" dirty="0">
                <a:solidFill>
                  <a:schemeClr val="tx1"/>
                </a:solidFill>
              </a:rPr>
              <a:t>tolerance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; all </a:t>
            </a:r>
            <a:r>
              <a:rPr lang="en-US" altLang="zh-CN" sz="2000" i="1" dirty="0">
                <a:solidFill>
                  <a:schemeClr val="tx1"/>
                </a:solidFill>
              </a:rPr>
              <a:t>other 46 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tests: 0%</a:t>
            </a:r>
            <a:endParaRPr lang="en-US" altLang="zh-CN" sz="2000" i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760" y="971525"/>
            <a:ext cx="864878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LegUp</a:t>
            </a:r>
            <a:endParaRPr lang="en-US" sz="1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3768" y="2771725"/>
            <a:ext cx="1531677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+mj-lt"/>
              </a:rPr>
              <a:t>IR interpreter</a:t>
            </a:r>
          </a:p>
        </p:txBody>
      </p:sp>
    </p:spTree>
    <p:extLst>
      <p:ext uri="{BB962C8B-B14F-4D97-AF65-F5344CB8AC3E}">
        <p14:creationId xmlns:p14="http://schemas.microsoft.com/office/powerpoint/2010/main" xmlns="" val="3312596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  <p:bldP spid="2" grpId="0" animBg="1"/>
      <p:bldP spid="30" grpId="0" animBg="1"/>
      <p:bldP spid="31" grpId="0" animBg="1"/>
      <p:bldP spid="32" grpId="0" animBg="1"/>
      <p:bldP spid="34" grpId="0"/>
      <p:bldP spid="9" grpId="0"/>
      <p:bldP spid="3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43198" y="35421"/>
            <a:ext cx="8641530" cy="86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zh-CN" sz="3600" dirty="0">
                <a:solidFill>
                  <a:schemeClr val="tx1"/>
                </a:solidFill>
              </a:rPr>
              <a:t>Component III – Data Loads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736056" y="1907629"/>
            <a:ext cx="1512168" cy="792088"/>
          </a:xfrm>
          <a:prstGeom prst="roundRect">
            <a:avLst/>
          </a:prstGeom>
          <a:solidFill>
            <a:srgbClr val="89E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MIPS Emulator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416576" y="1547589"/>
            <a:ext cx="1944216" cy="1440160"/>
          </a:xfrm>
          <a:prstGeom prst="roundRect">
            <a:avLst/>
          </a:prstGeom>
          <a:solidFill>
            <a:srgbClr val="89E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Address Filter</a:t>
            </a:r>
          </a:p>
          <a:p>
            <a:pPr algn="ctr"/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Global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CONST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Local Stack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328344" y="4283893"/>
            <a:ext cx="1512168" cy="792088"/>
          </a:xfrm>
          <a:prstGeom prst="roundRect">
            <a:avLst/>
          </a:prstGeom>
          <a:solidFill>
            <a:srgbClr val="89E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Cache Simulator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Folded Corner 13"/>
          <p:cNvSpPr/>
          <p:nvPr/>
        </p:nvSpPr>
        <p:spPr bwMode="auto">
          <a:xfrm>
            <a:off x="719832" y="1547589"/>
            <a:ext cx="1440160" cy="1512168"/>
          </a:xfrm>
          <a:prstGeom prst="foldedCorner">
            <a:avLst/>
          </a:prstGeom>
          <a:solidFill>
            <a:srgbClr val="FFFE6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lang="en-US" sz="2000" dirty="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Pure SW Program Binary</a:t>
            </a:r>
          </a:p>
        </p:txBody>
      </p:sp>
      <p:sp>
        <p:nvSpPr>
          <p:cNvPr id="17" name="Folded Corner 16"/>
          <p:cNvSpPr/>
          <p:nvPr/>
        </p:nvSpPr>
        <p:spPr bwMode="auto">
          <a:xfrm>
            <a:off x="4896296" y="1115541"/>
            <a:ext cx="1944216" cy="2448272"/>
          </a:xfrm>
          <a:prstGeom prst="foldedCorner">
            <a:avLst/>
          </a:prstGeom>
          <a:solidFill>
            <a:srgbClr val="FFFE6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Load Trace: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A1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baseline="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load A2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oad A3</a:t>
            </a: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load 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A4</a:t>
            </a: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load 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A5</a:t>
            </a:r>
            <a:endParaRPr kumimoji="0" lang="en-US" sz="20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baseline="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...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…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6984528" y="2195661"/>
            <a:ext cx="360040" cy="288032"/>
          </a:xfrm>
          <a:prstGeom prst="rightArrow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 flipH="1" flipV="1">
            <a:off x="6912520" y="4499917"/>
            <a:ext cx="360040" cy="288032"/>
          </a:xfrm>
          <a:prstGeom prst="rightArrow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8280672" y="3059757"/>
            <a:ext cx="288032" cy="576064"/>
          </a:xfrm>
          <a:prstGeom prst="downArrow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Folded Corner 27"/>
          <p:cNvSpPr/>
          <p:nvPr/>
        </p:nvSpPr>
        <p:spPr bwMode="auto">
          <a:xfrm>
            <a:off x="2952080" y="4211885"/>
            <a:ext cx="1728192" cy="936104"/>
          </a:xfrm>
          <a:prstGeom prst="foldedCorner">
            <a:avLst/>
          </a:prstGeom>
          <a:solidFill>
            <a:srgbClr val="FFFE6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Data $:</a:t>
            </a:r>
          </a:p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 #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of hits</a:t>
            </a:r>
          </a:p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 # of misses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7560592" y="2267669"/>
            <a:ext cx="1656184" cy="144016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 flipV="1">
            <a:off x="7560592" y="2555701"/>
            <a:ext cx="1656184" cy="144016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Right Arrow 42"/>
          <p:cNvSpPr/>
          <p:nvPr/>
        </p:nvSpPr>
        <p:spPr bwMode="auto">
          <a:xfrm>
            <a:off x="4392240" y="2195661"/>
            <a:ext cx="360040" cy="288032"/>
          </a:xfrm>
          <a:prstGeom prst="rightArrow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Folded Corner 43"/>
          <p:cNvSpPr/>
          <p:nvPr/>
        </p:nvSpPr>
        <p:spPr bwMode="auto">
          <a:xfrm>
            <a:off x="7416576" y="3779837"/>
            <a:ext cx="1944216" cy="1872208"/>
          </a:xfrm>
          <a:prstGeom prst="foldedCorner">
            <a:avLst/>
          </a:prstGeom>
          <a:solidFill>
            <a:srgbClr val="FFFE6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Load Trace: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A1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oad A3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load A5</a:t>
            </a:r>
            <a:endParaRPr kumimoji="0" lang="en-US" sz="20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baseline="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...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…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Right Arrow 44"/>
          <p:cNvSpPr/>
          <p:nvPr/>
        </p:nvSpPr>
        <p:spPr bwMode="auto">
          <a:xfrm>
            <a:off x="2304008" y="2195661"/>
            <a:ext cx="360040" cy="288032"/>
          </a:xfrm>
          <a:prstGeom prst="rightArrow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Right Arrow 45"/>
          <p:cNvSpPr/>
          <p:nvPr/>
        </p:nvSpPr>
        <p:spPr bwMode="auto">
          <a:xfrm flipH="1" flipV="1">
            <a:off x="4824288" y="4499917"/>
            <a:ext cx="360040" cy="288032"/>
          </a:xfrm>
          <a:prstGeom prst="rightArrow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Down Arrow 46"/>
          <p:cNvSpPr/>
          <p:nvPr/>
        </p:nvSpPr>
        <p:spPr bwMode="auto">
          <a:xfrm>
            <a:off x="3600152" y="5292005"/>
            <a:ext cx="360040" cy="576064"/>
          </a:xfrm>
          <a:prstGeom prst="downArrow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Folded Corner 47"/>
          <p:cNvSpPr/>
          <p:nvPr/>
        </p:nvSpPr>
        <p:spPr bwMode="auto">
          <a:xfrm>
            <a:off x="1511920" y="6012085"/>
            <a:ext cx="4536504" cy="1008112"/>
          </a:xfrm>
          <a:prstGeom prst="foldedCorner">
            <a:avLst/>
          </a:prstGeom>
          <a:solidFill>
            <a:srgbClr val="FFFE6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 indent="0">
              <a:spcBef>
                <a:spcPts val="6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Cycles to load </a:t>
            </a:r>
            <a:r>
              <a:rPr lang="en-US" altLang="zh-CN" dirty="0">
                <a:solidFill>
                  <a:schemeClr val="tx1"/>
                </a:solidFill>
              </a:rPr>
              <a:t>data</a:t>
            </a:r>
            <a:r>
              <a:rPr lang="en-US" altLang="zh-CN" dirty="0" smtClean="0">
                <a:solidFill>
                  <a:schemeClr val="tx1"/>
                </a:solidFill>
              </a:rPr>
              <a:t>:</a:t>
            </a:r>
          </a:p>
          <a:p>
            <a:pPr marL="0" lvl="1" indent="0"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u="sng" dirty="0">
                <a:solidFill>
                  <a:schemeClr val="tx1"/>
                </a:solidFill>
              </a:rPr>
              <a:t>(# of hits) + 31*(# of misses</a:t>
            </a:r>
            <a:r>
              <a:rPr lang="en-US" altLang="zh-CN" u="sng" dirty="0" smtClean="0">
                <a:solidFill>
                  <a:schemeClr val="tx1"/>
                </a:solidFill>
              </a:rPr>
              <a:t>)</a:t>
            </a:r>
            <a:endParaRPr lang="en-US" altLang="zh-CN" u="sng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 bwMode="auto">
          <a:xfrm flipV="1">
            <a:off x="5040312" y="1835621"/>
            <a:ext cx="1656184" cy="144016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/>
          <p:nvPr/>
        </p:nvCxnSpPr>
        <p:spPr bwMode="auto">
          <a:xfrm flipV="1">
            <a:off x="5040312" y="2411685"/>
            <a:ext cx="1656184" cy="144016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34718341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4" grpId="0" animBg="1"/>
      <p:bldP spid="17" grpId="0" animBg="1"/>
      <p:bldP spid="21" grpId="0" animBg="1"/>
      <p:bldP spid="23" grpId="0" animBg="1"/>
      <p:bldP spid="16" grpId="0" animBg="1"/>
      <p:bldP spid="28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43198" y="35421"/>
            <a:ext cx="8641530" cy="86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zh-CN" sz="3600" dirty="0" smtClean="0">
                <a:solidFill>
                  <a:schemeClr val="tx1"/>
                </a:solidFill>
              </a:rPr>
              <a:t>Component III – Data Loads</a:t>
            </a:r>
            <a:endParaRPr lang="en-US" sz="3600" dirty="0" smtClean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784" y="1043534"/>
            <a:ext cx="9289032" cy="1280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Contribution to Total Tolerance</a:t>
            </a:r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Average: 0.97%</a:t>
            </a:r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err="1" smtClean="0">
                <a:solidFill>
                  <a:schemeClr val="tx1"/>
                </a:solidFill>
                <a:latin typeface="+mj-lt"/>
              </a:rPr>
              <a:t>StdDev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: 1.73%</a:t>
            </a:r>
            <a:endParaRPr lang="en-US" altLang="zh-CN" sz="2000" i="1" dirty="0" smtClean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75340543"/>
              </p:ext>
            </p:extLst>
          </p:nvPr>
        </p:nvGraphicFramePr>
        <p:xfrm>
          <a:off x="287784" y="2915741"/>
          <a:ext cx="9145016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696864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43198" y="35421"/>
            <a:ext cx="8641530" cy="86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altLang="zh-CN" sz="3600" dirty="0" smtClean="0">
                <a:solidFill>
                  <a:schemeClr val="tx1"/>
                </a:solidFill>
              </a:rPr>
              <a:t>Component IV – Data Stores</a:t>
            </a:r>
            <a:endParaRPr lang="en-US" sz="3600" dirty="0" smtClean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784" y="1043534"/>
            <a:ext cx="9289032" cy="3383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Similar Methodology as Data Loads</a:t>
            </a:r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Generate address trace in the same way as Data Loads</a:t>
            </a:r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Write-through policy of data cache</a:t>
            </a:r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zh-CN" u="sng" dirty="0" smtClean="0">
                <a:solidFill>
                  <a:schemeClr val="tx1"/>
                </a:solidFill>
                <a:latin typeface="+mj-lt"/>
              </a:rPr>
              <a:t>1.85*(# of stores)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Contribution to Total Tolerance</a:t>
            </a:r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Average: 5.35%</a:t>
            </a:r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err="1">
                <a:solidFill>
                  <a:schemeClr val="tx1"/>
                </a:solidFill>
              </a:rPr>
              <a:t>StdDev</a:t>
            </a:r>
            <a:r>
              <a:rPr lang="en-US" altLang="zh-CN" dirty="0">
                <a:solidFill>
                  <a:schemeClr val="tx1"/>
                </a:solidFill>
              </a:rPr>
              <a:t>: 7.86</a:t>
            </a:r>
            <a:r>
              <a:rPr lang="en-US" altLang="zh-CN" dirty="0" smtClean="0">
                <a:solidFill>
                  <a:schemeClr val="tx1"/>
                </a:solidFill>
              </a:rPr>
              <a:t>%</a:t>
            </a:r>
            <a:endParaRPr lang="en-US" altLang="zh-CN" dirty="0" smtClean="0">
              <a:solidFill>
                <a:schemeClr val="tx1"/>
              </a:solidFill>
              <a:latin typeface="+mj-lt"/>
            </a:endParaRPr>
          </a:p>
          <a:p>
            <a:pPr marL="1085850" lvl="1" indent="-342900">
              <a:spcBef>
                <a:spcPts val="600"/>
              </a:spcBef>
              <a:buFont typeface="Arial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Most Inaccurate – “Key </a:t>
            </a:r>
            <a:r>
              <a:rPr lang="en-US" altLang="zh-CN" dirty="0" err="1" smtClean="0">
                <a:solidFill>
                  <a:schemeClr val="tx1"/>
                </a:solidFill>
                <a:latin typeface="+mj-lt"/>
              </a:rPr>
              <a:t>Contributer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” to total tolerance</a:t>
            </a:r>
          </a:p>
        </p:txBody>
      </p:sp>
      <p:graphicFrame>
        <p:nvGraphicFramePr>
          <p:cNvPr id="6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35382247"/>
              </p:ext>
            </p:extLst>
          </p:nvPr>
        </p:nvGraphicFramePr>
        <p:xfrm>
          <a:off x="431800" y="4427909"/>
          <a:ext cx="9145016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101991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buFontTx/>
          <a:buChar char="-"/>
          <a:defRPr dirty="0" smtClean="0">
            <a:solidFill>
              <a:schemeClr val="tx1"/>
            </a:solidFill>
            <a:latin typeface="+mj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1106</TotalTime>
  <Words>731</Words>
  <Application>Microsoft Office PowerPoint</Application>
  <PresentationFormat>自定义</PresentationFormat>
  <Paragraphs>222</Paragraphs>
  <Slides>12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Profiler</dc:title>
  <dc:creator>Lanny</dc:creator>
  <cp:lastModifiedBy>LannyLian</cp:lastModifiedBy>
  <cp:revision>70</cp:revision>
  <cp:lastPrinted>1601-01-01T00:00:00Z</cp:lastPrinted>
  <dcterms:created xsi:type="dcterms:W3CDTF">2012-07-11T17:07:11Z</dcterms:created>
  <dcterms:modified xsi:type="dcterms:W3CDTF">2012-09-10T13:48:38Z</dcterms:modified>
</cp:coreProperties>
</file>