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3"/>
  </p:normalViewPr>
  <p:slideViewPr>
    <p:cSldViewPr snapToGrid="0" snapToObjects="1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BD264-2141-5F44-9124-713973D7D83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1520F-8597-E846-980F-279421CA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4443-8791-2140-9D51-E32690A17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B8B7C-D0C4-8249-8EF9-F3E5B4FB5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7D99-50D3-414B-9A87-2B92E74E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68BC-B0A4-F04A-98DE-32DCD5D77617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B40A-5C27-274A-8E71-112F3EF0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A968-A65F-EA43-8E70-2C8305E7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AE3E-7453-6145-8574-E9134638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80063-1F19-E34C-B975-EF6DDC1AA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B9AD-CDA6-E945-925E-0A554216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EA51-1EAC-7842-AB51-C59BD47A8EDF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D8BC-3E57-994E-A5EE-23712744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21E0-23E8-9043-A6F3-5E96DB40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A288-6BF7-3441-9677-5CFA6F084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2EBB5-7F0E-7C4E-BC39-EC38D90A7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F8692-D7D0-6C46-BAB7-5FA0F13E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5846-1BB7-4C41-90C0-69BC902F6C37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F7BA-23AD-0049-8BC8-6DF758B8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BAA6-BD7A-B645-BA0B-7E5E66CE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D13F-55D8-3744-ABFE-10BB073D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D03B-E67C-F441-8B55-E3F8F88F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C116-EA7C-3E48-88EE-13A41F03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6D7-6967-244C-BF33-AB0DCD691834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3799-BB60-BC46-A4DD-59B1914C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D79B-FAF8-AD44-A3DA-CE0C2984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98BD-4DEF-6046-A291-E3464A4A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A07A0-47DF-CD43-8B3D-9267037A9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BD6A-E750-C948-B35F-62DC7CB7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5C89-8AD1-E84F-8DAF-FB9446945462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18E63-EC00-544E-8FE4-8CB7302D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A5A5-EF43-D443-923C-388F73FA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84D2-5A26-9944-BF42-9DA32625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0BD0-8968-C547-9CE5-96D1D6667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DE2F-4E1A-E04C-BCF8-D118DC13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F6F1F-ED39-5D40-A17F-8AE28331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EE86-FBA2-A64E-ACFF-22CF2DBEB6F6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F95AD-B4EA-4242-A9AD-5B6A9AD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634B5-3BFE-F849-A4A6-C4A6C1E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3335-7B2F-9E46-8F40-88DD0BD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F6A69-A044-0B4B-901D-CC970025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090A-7AA0-EC49-9E9C-F27C1AE9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EE798-14B0-8E43-B3B9-3A04D14ED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4A290-8071-7E49-8D4D-8D37C3B40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C3DF9-FCA7-874F-B407-B686BE40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B77A-CC57-BE48-B22F-0189FB58560E}" type="datetime1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610AD-E3A2-F449-8AEE-E76DABA8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3C6E3-0C6A-AE44-B462-3E3EE031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A3EB-B4AA-E44A-BACC-DE1AF1A5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3CFCC-F838-1B47-80F8-A160D09B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8E4F-5997-344C-A911-41D1A8D1667B}" type="datetime1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DF31-15E2-194D-91F8-EE6C97A6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12628-987C-6B47-83A6-D8DDE247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037D0-3536-EC41-8A43-B7F14D43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0865-DC20-C246-AD67-218B8732EAA4}" type="datetime1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BBA7-C7F6-BA46-847C-4351EF07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910A-3B39-F344-9BFF-BC2A2241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6B33-1C3A-BF43-8FF8-E3B81A37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44B5-344D-0C43-A562-91E8E6A1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D4B4-4607-254F-8F0B-C2D1EE370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35530-4FDE-6643-B7A0-6080632D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6C32-1491-A34B-8722-9EEBCA9585CC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0F780-121E-C84D-8486-3448EDB5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AB33-A14B-A048-A903-1C9B2F09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6444-DF1C-DD49-A83D-2BE5B2BA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D828-59FA-CE4D-9924-EA0E74F9E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571C2-7BE9-4645-B17A-BF13CA34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77959-69BB-1941-8619-9B47E033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F163-911A-134C-BC1A-F56E416F1653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E8E0C-6242-2F48-9578-F0809924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6D7C-0F48-674A-A7B3-177689FD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94A64-1F3D-F045-9D53-F761E5CD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EC91-3698-444D-BA39-18CFC99E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CA8D-40B3-5C40-BB64-438261E8E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D01E-5F3B-CD46-AAA5-979C67F5C340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C129-9809-EA4D-A2DD-E3BDAF14E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Les Stanaland - UT Dallas, PPPE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9264-652C-604E-BC39-59CC9CE50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BE33-A1DF-D547-B6E2-075B18C39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00D4-B7E7-BF44-968C-49AF54BA3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Seeing the Unseen: Finding the Shadow Economy using the MIMIC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09C6-63B1-1445-A563-9E975F079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Les Stanaland</a:t>
            </a:r>
          </a:p>
          <a:p>
            <a:r>
              <a:rPr lang="en-US" sz="1800" dirty="0"/>
              <a:t>Partial Fulfillment of Structural Equation and Multilevel Modeling,</a:t>
            </a:r>
          </a:p>
          <a:p>
            <a:r>
              <a:rPr lang="en-US" sz="1800" dirty="0"/>
              <a:t>Dr Harold Clarke, Professor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6FD65-8E9A-B340-84A4-5D973B70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7" y="6056025"/>
            <a:ext cx="1815684" cy="6654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33DE-13DD-B840-8A10-B956023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1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83EA-F626-8B4B-8735-2D126475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/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BC8E-0045-2A49-B08F-3A27801A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construct the existence of the shadow economy?</a:t>
            </a:r>
          </a:p>
          <a:p>
            <a:pPr lvl="1"/>
            <a:r>
              <a:rPr lang="en-US" dirty="0"/>
              <a:t>SE leads to lost tax revenue, illegal activities</a:t>
            </a:r>
          </a:p>
          <a:p>
            <a:pPr lvl="1"/>
            <a:r>
              <a:rPr lang="en-US" dirty="0"/>
              <a:t>Current Supreme Court case </a:t>
            </a:r>
            <a:r>
              <a:rPr lang="en-US" i="1" dirty="0"/>
              <a:t>South Dakota v. Wayfair</a:t>
            </a:r>
          </a:p>
          <a:p>
            <a:r>
              <a:rPr lang="en-US" dirty="0"/>
              <a:t>Negative effects on GDP?</a:t>
            </a:r>
          </a:p>
          <a:p>
            <a:r>
              <a:rPr lang="en-US" dirty="0"/>
              <a:t>Issue of tax morale</a:t>
            </a:r>
          </a:p>
          <a:p>
            <a:pPr lvl="1"/>
            <a:r>
              <a:rPr lang="en-US" dirty="0"/>
              <a:t>Values, social norms, attitudes about taxes and regulation </a:t>
            </a:r>
            <a:r>
              <a:rPr lang="en-US" sz="1600" dirty="0"/>
              <a:t>(</a:t>
            </a:r>
            <a:r>
              <a:rPr lang="en-US" sz="1600" dirty="0" err="1"/>
              <a:t>Alm</a:t>
            </a:r>
            <a:r>
              <a:rPr lang="en-US" sz="1600" dirty="0"/>
              <a:t> and </a:t>
            </a:r>
            <a:r>
              <a:rPr lang="en-US" sz="1600" dirty="0" err="1"/>
              <a:t>Torgler</a:t>
            </a:r>
            <a:r>
              <a:rPr lang="en-US" sz="1600" dirty="0"/>
              <a:t> 2006)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72DAD-B061-024C-A534-BBD9B0F1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</p:spTree>
    <p:extLst>
      <p:ext uri="{BB962C8B-B14F-4D97-AF65-F5344CB8AC3E}">
        <p14:creationId xmlns:p14="http://schemas.microsoft.com/office/powerpoint/2010/main" val="191984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D636-9911-9C46-85AB-B22DD99D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04A6-51FA-9948-8424-A9CB6B70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Legal shadow economy can be approximated by looking at variables such as electricity usage and LFPR</a:t>
            </a:r>
            <a:r>
              <a:rPr lang="en-US" sz="1600" dirty="0"/>
              <a:t> (Wiseman 2013)</a:t>
            </a:r>
          </a:p>
          <a:p>
            <a:r>
              <a:rPr lang="en-US" dirty="0"/>
              <a:t>My hypothesis – tax rates also influence the SE</a:t>
            </a:r>
          </a:p>
          <a:p>
            <a:pPr lvl="1"/>
            <a:r>
              <a:rPr lang="en-US" dirty="0"/>
              <a:t>Higher income tax rates are positively associated with SE</a:t>
            </a:r>
          </a:p>
          <a:p>
            <a:pPr lvl="1"/>
            <a:r>
              <a:rPr lang="en-US" dirty="0"/>
              <a:t>Goods and Services tax rates are negatively associated with 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50014-CFB1-164B-82D8-F36B793D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</p:spTree>
    <p:extLst>
      <p:ext uri="{BB962C8B-B14F-4D97-AF65-F5344CB8AC3E}">
        <p14:creationId xmlns:p14="http://schemas.microsoft.com/office/powerpoint/2010/main" val="60716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4FBE-B583-7E42-9026-45FCD22E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Hypothesis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7E8B6-1B76-3746-8F10-988635C0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ED383B-FCEF-714D-84A0-F0945A80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367" y="1379095"/>
            <a:ext cx="7480092" cy="4977255"/>
          </a:xfrm>
        </p:spPr>
      </p:pic>
    </p:spTree>
    <p:extLst>
      <p:ext uri="{BB962C8B-B14F-4D97-AF65-F5344CB8AC3E}">
        <p14:creationId xmlns:p14="http://schemas.microsoft.com/office/powerpoint/2010/main" val="67708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0F69-E72F-7944-B329-CACD4F58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Measurement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D6E311-C2F2-B044-8C31-A94901E84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993" y="1514007"/>
            <a:ext cx="7782014" cy="46629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02E17-4016-4242-A452-3446001E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</p:spTree>
    <p:extLst>
      <p:ext uri="{BB962C8B-B14F-4D97-AF65-F5344CB8AC3E}">
        <p14:creationId xmlns:p14="http://schemas.microsoft.com/office/powerpoint/2010/main" val="316919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1BCF-2B27-EB48-9B80-3CB490FB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Full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5A658-E562-4048-BEC6-048F9F4A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CC7263-6375-AC4C-859B-3D753AE8C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582" y="1499016"/>
            <a:ext cx="7045377" cy="4857334"/>
          </a:xfrm>
        </p:spPr>
      </p:pic>
    </p:spTree>
    <p:extLst>
      <p:ext uri="{BB962C8B-B14F-4D97-AF65-F5344CB8AC3E}">
        <p14:creationId xmlns:p14="http://schemas.microsoft.com/office/powerpoint/2010/main" val="5988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0E04-A9DE-204A-8D0A-71788043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6161-021D-F846-9408-E655889F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Indicators of Income Tax, Goods &amp; Services Tax, Electricity Usage, and Labor Force Participation Rate lead to a well-fitted model for the Shadow Economy</a:t>
            </a:r>
          </a:p>
          <a:p>
            <a:pPr lvl="1"/>
            <a:r>
              <a:rPr lang="en-US" dirty="0"/>
              <a:t>However, standardized coefficients could be higher</a:t>
            </a:r>
          </a:p>
          <a:p>
            <a:r>
              <a:rPr lang="en-US" dirty="0"/>
              <a:t>Tax hypothesis </a:t>
            </a:r>
            <a:r>
              <a:rPr lang="en-US"/>
              <a:t>explains SE better </a:t>
            </a:r>
            <a:r>
              <a:rPr lang="en-US" dirty="0"/>
              <a:t>than LFPR or electricity usage</a:t>
            </a:r>
          </a:p>
          <a:p>
            <a:r>
              <a:rPr lang="en-US" dirty="0"/>
              <a:t>As unemployment goes up, the shadow economy goes down</a:t>
            </a:r>
          </a:p>
          <a:p>
            <a:r>
              <a:rPr lang="en-US" dirty="0"/>
              <a:t>As real per capita GDP goes up, so does the shadow economy</a:t>
            </a:r>
          </a:p>
          <a:p>
            <a:pPr lvl="1"/>
            <a:r>
              <a:rPr lang="en-US" dirty="0"/>
              <a:t>Indicates legal shadow economy may not be a bad thing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A2D6F-080C-5740-A13D-41E051AB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</p:spTree>
    <p:extLst>
      <p:ext uri="{BB962C8B-B14F-4D97-AF65-F5344CB8AC3E}">
        <p14:creationId xmlns:p14="http://schemas.microsoft.com/office/powerpoint/2010/main" val="134859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8B84-F76F-8D4D-9E5D-7D7BB4FF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17A0-C907-9A40-A160-846E62ED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Unemployment is negatively related to SE, opposite of theory, and real per capita GDP is positively correlated, indicating the legal SE may not be anything policymakers need to curb</a:t>
            </a:r>
          </a:p>
          <a:p>
            <a:r>
              <a:rPr lang="en-US" dirty="0"/>
              <a:t>Need to incorporate governmental behavior factors</a:t>
            </a:r>
          </a:p>
          <a:p>
            <a:r>
              <a:rPr lang="en-US" dirty="0"/>
              <a:t>Need to correct for time series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DABE-DC59-3447-8FF9-601FD596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Les Stanaland - UT Dallas, PPPE program</a:t>
            </a:r>
          </a:p>
        </p:txBody>
      </p:sp>
    </p:spTree>
    <p:extLst>
      <p:ext uri="{BB962C8B-B14F-4D97-AF65-F5344CB8AC3E}">
        <p14:creationId xmlns:p14="http://schemas.microsoft.com/office/powerpoint/2010/main" val="22691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335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Seeing the Unseen: Finding the Shadow Economy using the MIMIC Approach</vt:lpstr>
      <vt:lpstr>Research Question / Motivation</vt:lpstr>
      <vt:lpstr>Theory</vt:lpstr>
      <vt:lpstr>Main Hypothesis</vt:lpstr>
      <vt:lpstr>Analysis – Measurement Model</vt:lpstr>
      <vt:lpstr>Analysis – Full Model</vt:lpstr>
      <vt:lpstr>Findings</vt:lpstr>
      <vt:lpstr>Future Research / Conclusion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 the Unseen: Finding the Shadow Economy using the MIMIC Approach</dc:title>
  <dc:creator>Les Stanaland</dc:creator>
  <cp:lastModifiedBy>Les Stanaland</cp:lastModifiedBy>
  <cp:revision>37</cp:revision>
  <dcterms:created xsi:type="dcterms:W3CDTF">2018-04-18T18:58:35Z</dcterms:created>
  <dcterms:modified xsi:type="dcterms:W3CDTF">2018-04-24T22:57:11Z</dcterms:modified>
</cp:coreProperties>
</file>