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3" r:id="rId4"/>
    <p:sldMasterId id="2147483666" r:id="rId5"/>
    <p:sldMasterId id="2147483669" r:id="rId6"/>
    <p:sldMasterId id="2147483672" r:id="rId7"/>
    <p:sldMasterId id="2147483675" r:id="rId8"/>
    <p:sldMasterId id="2147483678" r:id="rId9"/>
  </p:sldMasterIdLst>
  <p:notesMasterIdLst>
    <p:notesMasterId r:id="rId11"/>
  </p:notesMasterIdLst>
  <p:sldIdLst>
    <p:sldId id="260" r:id="rId10"/>
    <p:sldId id="261" r:id="rId12"/>
    <p:sldId id="262" r:id="rId13"/>
    <p:sldId id="256" r:id="rId14"/>
    <p:sldId id="258" r:id="rId15"/>
    <p:sldId id="274" r:id="rId16"/>
    <p:sldId id="275" r:id="rId17"/>
    <p:sldId id="277" r:id="rId18"/>
    <p:sldId id="276" r:id="rId19"/>
    <p:sldId id="298" r:id="rId20"/>
    <p:sldId id="263" r:id="rId21"/>
    <p:sldId id="272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64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65" r:id="rId39"/>
    <p:sldId id="294" r:id="rId40"/>
    <p:sldId id="296" r:id="rId41"/>
    <p:sldId id="297" r:id="rId42"/>
    <p:sldId id="299" r:id="rId43"/>
    <p:sldId id="26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58" autoAdjust="0"/>
  </p:normalViewPr>
  <p:slideViewPr>
    <p:cSldViewPr snapToGrid="0">
      <p:cViewPr>
        <p:scale>
          <a:sx n="66" d="100"/>
          <a:sy n="66" d="100"/>
        </p:scale>
        <p:origin x="85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031F4-C588-4DEB-B289-558497BE22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http://www.zhangxinxu.com/wordpress/2014/06/deep-understand-svg-path-bezier-curves-command/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B7F1-FE82-43AD-A187-F2D41C90C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088958" y="6410908"/>
            <a:ext cx="270265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467337" y="6222627"/>
            <a:ext cx="270264" cy="2674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7820-B58F-4305-BB4B-12769C4F6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11E3-F3A3-4DC1-81E9-D37F08AD08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1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2578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370" y="6410908"/>
            <a:ext cx="263853" cy="2674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4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 panose="020F0502020204030204"/>
                <a:cs typeface="Calibri" panose="020F0502020204030204"/>
                <a:sym typeface="Calibri" panose="020F0502020204030204"/>
              </a:rPr>
            </a:fld>
            <a:endParaRPr kern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 spd="med"/>
  <p:txStyles>
    <p:titleStyle>
      <a:lvl1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8667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175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16535" marR="0" indent="-21653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686435" marR="0" indent="-2527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70940" marR="0" indent="-303530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63830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07200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50571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93941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373120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806825" marR="0" indent="-337185" algn="l" defTabSz="866775" rtl="0" latinLnBrk="0">
        <a:lnSpc>
          <a:spcPct val="90000"/>
        </a:lnSpc>
        <a:spcBef>
          <a:spcPts val="950"/>
        </a:spcBef>
        <a:spcAft>
          <a:spcPts val="0"/>
        </a:spcAft>
        <a:buClrTx/>
        <a:buSzPct val="100000"/>
        <a:buFont typeface="Arial" panose="020B0604020202020204"/>
        <a:buChar char="•"/>
        <a:defRPr sz="2655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3370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86741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0111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73482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16852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60223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035935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469640" algn="r" defTabSz="8667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21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://caniuse.com/#cats=SVG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99387"/>
            <a:ext cx="12197687" cy="25631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3370" rIns="43370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sz="1705" kern="0">
              <a:solidFill>
                <a:srgbClr val="FFFFFF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3343162" y="2813321"/>
            <a:ext cx="6089976" cy="2335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600" cap="all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hangingPunct="0"/>
            <a:r>
              <a:rPr sz="1520" kern="0" dirty="0">
                <a:solidFill>
                  <a:srgbClr val="003366"/>
                </a:solidFill>
              </a:rPr>
              <a:t>By </a:t>
            </a:r>
            <a:r>
              <a:rPr lang="en-US" altLang="zh-CN" sz="1520" kern="0" dirty="0" err="1" smtClean="0">
                <a:solidFill>
                  <a:srgbClr val="003366"/>
                </a:solidFill>
              </a:rPr>
              <a:t>Lishasha</a:t>
            </a:r>
            <a:endParaRPr sz="1520" kern="0" dirty="0">
              <a:solidFill>
                <a:srgbClr val="003366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385426" y="1272875"/>
            <a:ext cx="9964369" cy="101566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hangingPunct="0">
              <a:spcBef>
                <a:spcPts val="1425"/>
              </a:spcBef>
              <a:defRPr sz="6600" cap="all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zh-CN" sz="6600" cap="all" dirty="0">
                <a:sym typeface="微软雅黑" panose="020B0503020204020204" charset="-122"/>
              </a:rPr>
              <a:t>走</a:t>
            </a:r>
            <a:r>
              <a:rPr lang="zh-CN" altLang="zh-CN" sz="6600" cap="all" dirty="0" smtClean="0">
                <a:sym typeface="微软雅黑" panose="020B0503020204020204" charset="-122"/>
              </a:rPr>
              <a:t>进</a:t>
            </a:r>
            <a:r>
              <a:rPr lang="en-US" altLang="zh-CN" sz="6600" cap="all" dirty="0" smtClean="0">
                <a:solidFill>
                  <a:srgbClr val="003366"/>
                </a:solidFill>
                <a:sym typeface="微软雅黑" panose="020B0503020204020204" charset="-122"/>
              </a:rPr>
              <a:t>SVG</a:t>
            </a:r>
            <a:endParaRPr sz="7200" kern="0" cap="all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385426" y="604740"/>
            <a:ext cx="10120774" cy="2708199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43370" rIns="43370" anchor="ctr"/>
          <a:lstStyle/>
          <a:p>
            <a:pPr algn="ctr" hangingPunct="0">
              <a:defRPr>
                <a:solidFill>
                  <a:srgbClr val="A6A6A6"/>
                </a:solidFill>
              </a:defRPr>
            </a:pPr>
            <a:endParaRPr sz="1705" kern="0">
              <a:solidFill>
                <a:srgbClr val="A6A6A6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076" y="119117"/>
            <a:ext cx="1989327" cy="874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120"/>
              </a:lnSpc>
            </a:pP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1.3.</a:t>
            </a: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</a:t>
            </a:r>
            <a:r>
              <a:rPr lang="zh-CN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lang="zh-CN" altLang="zh-CN" kern="100" spc="-5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2338" y="1254234"/>
            <a:ext cx="5718168" cy="2951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建图形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document.createElementNS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(ns, 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tagName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加图形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document.appendChild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childElemt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置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获取属性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element.setAttribute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(name, value)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kern="100" spc="-5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element.getAttribute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(name)</a:t>
            </a:r>
            <a:endParaRPr lang="zh-CN" altLang="zh-CN" kern="100" spc="-5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720251" y="1843746"/>
            <a:ext cx="6750117" cy="2246769"/>
          </a:xfrm>
          <a:prstGeom prst="rect">
            <a:avLst/>
          </a:prstGeom>
          <a:ln w="12700">
            <a:miter lim="400000"/>
          </a:ln>
        </p:spPr>
        <p:txBody>
          <a:bodyPr wrap="none" lIns="43370" rIns="43370" anchor="ctr">
            <a:spAutoFit/>
          </a:bodyPr>
          <a:lstStyle>
            <a:lvl1pPr algn="r">
              <a:defRPr sz="75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en-US" altLang="zh-CN" sz="2800" dirty="0"/>
              <a:t>2.1.  SVG  </a:t>
            </a:r>
            <a:r>
              <a:rPr lang="zh-CN" altLang="zh-CN" sz="2800" dirty="0"/>
              <a:t>的世界、视野、视窗的概念</a:t>
            </a:r>
            <a:r>
              <a:rPr lang="en-US" altLang="zh-CN" sz="2800" dirty="0"/>
              <a:t>  </a:t>
            </a:r>
            <a:endParaRPr lang="zh-CN" altLang="zh-CN" sz="2800" dirty="0"/>
          </a:p>
          <a:p>
            <a:pPr algn="l"/>
            <a:r>
              <a:rPr lang="en-US" altLang="zh-CN" sz="2800" dirty="0"/>
              <a:t> </a:t>
            </a:r>
            <a:endParaRPr lang="zh-CN" altLang="zh-CN" sz="2800" dirty="0"/>
          </a:p>
          <a:p>
            <a:pPr algn="l"/>
            <a:r>
              <a:rPr lang="en-US" altLang="zh-CN" sz="2800" dirty="0"/>
              <a:t>2.2.  SVG  </a:t>
            </a:r>
            <a:r>
              <a:rPr lang="zh-CN" altLang="zh-CN" sz="2800" dirty="0"/>
              <a:t>中的图形分组</a:t>
            </a:r>
            <a:r>
              <a:rPr lang="en-US" altLang="zh-CN" sz="2800" dirty="0"/>
              <a:t>  </a:t>
            </a:r>
            <a:endParaRPr lang="zh-CN" altLang="zh-CN" sz="2800" dirty="0"/>
          </a:p>
          <a:p>
            <a:pPr algn="l"/>
            <a:r>
              <a:rPr lang="en-US" altLang="zh-CN" sz="2800" dirty="0"/>
              <a:t> </a:t>
            </a:r>
            <a:endParaRPr lang="zh-CN" altLang="zh-CN" sz="2800" dirty="0"/>
          </a:p>
          <a:p>
            <a:pPr algn="l"/>
            <a:r>
              <a:rPr lang="en-US" altLang="zh-CN" sz="2800" dirty="0"/>
              <a:t>2.3.  </a:t>
            </a:r>
            <a:r>
              <a:rPr lang="zh-CN" altLang="zh-CN" sz="2800" dirty="0"/>
              <a:t>坐标系统概述</a:t>
            </a:r>
            <a:r>
              <a:rPr lang="en-US" altLang="zh-CN" sz="2800" dirty="0"/>
              <a:t>  </a:t>
            </a:r>
            <a:endParaRPr lang="zh-CN" altLang="zh-CN" sz="2800" dirty="0"/>
          </a:p>
        </p:txBody>
      </p:sp>
      <p:sp>
        <p:nvSpPr>
          <p:cNvPr id="64" name="Shape 64"/>
          <p:cNvSpPr/>
          <p:nvPr/>
        </p:nvSpPr>
        <p:spPr>
          <a:xfrm>
            <a:off x="6918707" y="1530274"/>
            <a:ext cx="3104439" cy="3581301"/>
          </a:xfrm>
          <a:prstGeom prst="rect">
            <a:avLst/>
          </a:prstGeom>
          <a:ln w="12700">
            <a:miter lim="400000"/>
          </a:ln>
        </p:spPr>
        <p:txBody>
          <a:bodyPr wrap="none" lIns="43370" rIns="43370" anchor="ctr">
            <a:spAutoFit/>
          </a:bodyPr>
          <a:lstStyle>
            <a:lvl1pPr>
              <a:defRPr sz="23900">
                <a:solidFill>
                  <a:schemeClr val="accent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hangingPunct="0"/>
            <a:r>
              <a:rPr sz="22670" kern="0" dirty="0">
                <a:solidFill>
                  <a:srgbClr val="003366"/>
                </a:solidFill>
              </a:rPr>
              <a:t>0</a:t>
            </a:r>
            <a:r>
              <a:rPr lang="en-US" sz="22670" kern="0" dirty="0">
                <a:solidFill>
                  <a:srgbClr val="003366"/>
                </a:solidFill>
              </a:rPr>
              <a:t>2</a:t>
            </a:r>
            <a:endParaRPr sz="22670" kern="0" dirty="0">
              <a:solidFill>
                <a:srgbClr val="003366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-1" y="3883059"/>
            <a:ext cx="4994937" cy="2979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831458" y="4403986"/>
            <a:ext cx="9366567" cy="245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1A33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309" y="3320924"/>
            <a:ext cx="2686050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404" y="454700"/>
            <a:ext cx="597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</a:t>
            </a:r>
            <a:r>
              <a:rPr lang="zh-CN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野与世</a:t>
            </a:r>
            <a:r>
              <a:rPr lang="zh-CN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984" y="2083026"/>
            <a:ext cx="3752146" cy="2832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40" y="2020818"/>
            <a:ext cx="3889772" cy="3000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1984" y="1189821"/>
            <a:ext cx="2330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</a:t>
            </a:r>
            <a:r>
              <a:rPr lang="zh-CN" altLang="en-US" sz="1200" kern="1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是⽆无穷⼤大的</a:t>
            </a:r>
            <a:endParaRPr lang="zh-CN" altLang="en-US" sz="1200" kern="1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kern="1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en-US" sz="1200" kern="1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视野</a:t>
            </a:r>
            <a:r>
              <a:rPr lang="zh-CN" altLang="en-US" sz="1200" kern="1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是观察世界</a:t>
            </a:r>
            <a:r>
              <a:rPr lang="zh-CN" altLang="en-US" sz="1200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</a:t>
            </a:r>
            <a:r>
              <a:rPr lang="zh-CN" altLang="en-US" sz="1200" kern="1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个矩形区域</a:t>
            </a:r>
            <a:endParaRPr lang="zh-CN" altLang="en-US" sz="1200" kern="1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200" dirty="0"/>
          </a:p>
        </p:txBody>
      </p:sp>
      <p:sp>
        <p:nvSpPr>
          <p:cNvPr id="3" name="右箭头 2"/>
          <p:cNvSpPr/>
          <p:nvPr/>
        </p:nvSpPr>
        <p:spPr>
          <a:xfrm>
            <a:off x="4839504" y="3253153"/>
            <a:ext cx="615462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750" y="591688"/>
            <a:ext cx="6096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45"/>
              </a:lnSpc>
            </a:pP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·SVG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代码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定义世界</a:t>
            </a: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ts val="1545"/>
              </a:lnSpc>
              <a:spcAft>
                <a:spcPts val="0"/>
              </a:spcAft>
            </a:pPr>
            <a:endParaRPr lang="en-US" altLang="zh-CN" sz="1400" kern="100" spc="-5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ts val="1545"/>
              </a:lnSpc>
              <a:spcAft>
                <a:spcPts val="0"/>
              </a:spcAft>
            </a:pPr>
            <a:r>
              <a:rPr lang="en-US" altLang="zh-CN" sz="1400" kern="100" spc="-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width</a:t>
            </a: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height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控制视窗</a:t>
            </a: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ts val="219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spc="-5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viewBox</a:t>
            </a: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preserveAspectRatio</a:t>
            </a:r>
            <a:r>
              <a:rPr lang="zh-CN" altLang="en-US" sz="1400" dirty="0"/>
              <a:t>（保持宽高比）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en-US" altLang="zh-CN" sz="1400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控制视</a:t>
            </a:r>
            <a:r>
              <a:rPr lang="zh-CN" altLang="zh-CN" sz="1400" kern="100" spc="-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野</a:t>
            </a:r>
            <a:endParaRPr lang="en-US" altLang="zh-CN" sz="1400" kern="100" spc="-5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>
              <a:lnSpc>
                <a:spcPts val="2190"/>
              </a:lnSpc>
              <a:spcAft>
                <a:spcPts val="0"/>
              </a:spcAft>
            </a:pP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		</a:t>
            </a:r>
            <a:endParaRPr lang="en-US" altLang="zh-CN" sz="1400" kern="100" spc="-5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ts val="2190"/>
              </a:lnSpc>
              <a:spcAft>
                <a:spcPts val="0"/>
              </a:spcAft>
            </a:pPr>
            <a:r>
              <a:rPr lang="en-US" altLang="zh-CN" sz="1400" kern="100" spc="-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	</a:t>
            </a: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4098" name="imagerId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40" y="-291"/>
            <a:ext cx="4907280" cy="16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8971" y="222356"/>
            <a:ext cx="645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spc="-5" dirty="0">
                <a:solidFill>
                  <a:srgbClr val="003366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视窗</a:t>
            </a:r>
            <a:endParaRPr lang="zh-CN" altLang="en-US" dirty="0">
              <a:solidFill>
                <a:srgbClr val="003366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6750" y="2289784"/>
          <a:ext cx="8324850" cy="2148840"/>
        </p:xfrm>
        <a:graphic>
          <a:graphicData uri="http://schemas.openxmlformats.org/drawingml/2006/table">
            <a:tbl>
              <a:tblPr/>
              <a:tblGrid>
                <a:gridCol w="2850976"/>
                <a:gridCol w="54738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值</a:t>
                      </a:r>
                      <a:endParaRPr lang="zh-CN" altLang="en-US" dirty="0">
                        <a:effectLst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含义</a:t>
                      </a:r>
                      <a:endParaRPr lang="zh-CN" altLang="en-US">
                        <a:effectLst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xMin</a:t>
                      </a:r>
                      <a:endParaRPr lang="en-US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viewport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>
                          <a:effectLst/>
                        </a:rPr>
                        <a:t>viewBox</a:t>
                      </a:r>
                      <a:r>
                        <a:rPr lang="zh-CN" altLang="en-US">
                          <a:effectLst/>
                        </a:rPr>
                        <a:t>左边对齐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xMid</a:t>
                      </a:r>
                      <a:endParaRPr lang="en-US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viewport</a:t>
                      </a:r>
                      <a:r>
                        <a:rPr lang="zh-CN" altLang="en-US" dirty="0">
                          <a:effectLst/>
                        </a:rPr>
                        <a:t>和</a:t>
                      </a:r>
                      <a:r>
                        <a:rPr lang="en-US" dirty="0" err="1">
                          <a:effectLst/>
                        </a:rPr>
                        <a:t>viewBox</a:t>
                      </a:r>
                      <a:r>
                        <a:rPr lang="en-US" dirty="0">
                          <a:effectLst/>
                        </a:rPr>
                        <a:t> x</a:t>
                      </a:r>
                      <a:r>
                        <a:rPr lang="zh-CN" altLang="en-US" dirty="0">
                          <a:effectLst/>
                        </a:rPr>
                        <a:t>轴中心对齐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xMax</a:t>
                      </a:r>
                      <a:endParaRPr lang="en-US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viewport</a:t>
                      </a:r>
                      <a:r>
                        <a:rPr lang="zh-CN" altLang="en-US" dirty="0">
                          <a:effectLst/>
                        </a:rPr>
                        <a:t>和</a:t>
                      </a:r>
                      <a:r>
                        <a:rPr lang="en-US" dirty="0" err="1">
                          <a:effectLst/>
                        </a:rPr>
                        <a:t>viewBox</a:t>
                      </a:r>
                      <a:r>
                        <a:rPr lang="zh-CN" altLang="en-US" dirty="0">
                          <a:effectLst/>
                        </a:rPr>
                        <a:t>右边对齐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YMin</a:t>
                      </a:r>
                      <a:endParaRPr lang="en-US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viewport</a:t>
                      </a:r>
                      <a:r>
                        <a:rPr lang="zh-CN" altLang="en-US" dirty="0">
                          <a:effectLst/>
                        </a:rPr>
                        <a:t>和</a:t>
                      </a:r>
                      <a:r>
                        <a:rPr lang="en-US" altLang="zh-CN" dirty="0" err="1">
                          <a:effectLst/>
                        </a:rPr>
                        <a:t>viewBox</a:t>
                      </a:r>
                      <a:r>
                        <a:rPr lang="zh-CN" altLang="en-US" dirty="0">
                          <a:effectLst/>
                        </a:rPr>
                        <a:t>上边缘对齐。注意</a:t>
                      </a:r>
                      <a:r>
                        <a:rPr lang="en-US" altLang="zh-CN" dirty="0">
                          <a:effectLst/>
                        </a:rPr>
                        <a:t>Y</a:t>
                      </a:r>
                      <a:r>
                        <a:rPr lang="zh-CN" altLang="en-US" dirty="0">
                          <a:effectLst/>
                        </a:rPr>
                        <a:t>是大写。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YMid</a:t>
                      </a:r>
                      <a:endParaRPr lang="en-US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viewport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 altLang="zh-CN">
                          <a:effectLst/>
                        </a:rPr>
                        <a:t>viewBox y</a:t>
                      </a:r>
                      <a:r>
                        <a:rPr lang="zh-CN" altLang="en-US">
                          <a:effectLst/>
                        </a:rPr>
                        <a:t>轴中心点对齐。注意</a:t>
                      </a:r>
                      <a:r>
                        <a:rPr lang="en-US" altLang="zh-CN">
                          <a:effectLst/>
                        </a:rPr>
                        <a:t>Y</a:t>
                      </a:r>
                      <a:r>
                        <a:rPr lang="zh-CN" altLang="en-US">
                          <a:effectLst/>
                        </a:rPr>
                        <a:t>是大写。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YMax</a:t>
                      </a:r>
                      <a:endParaRPr lang="en-US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viewport</a:t>
                      </a:r>
                      <a:r>
                        <a:rPr lang="zh-CN" altLang="en-US" dirty="0">
                          <a:effectLst/>
                        </a:rPr>
                        <a:t>和</a:t>
                      </a:r>
                      <a:r>
                        <a:rPr lang="en-US" altLang="zh-CN" dirty="0" err="1">
                          <a:effectLst/>
                        </a:rPr>
                        <a:t>viewBox</a:t>
                      </a:r>
                      <a:r>
                        <a:rPr lang="zh-CN" altLang="en-US" dirty="0">
                          <a:effectLst/>
                        </a:rPr>
                        <a:t>下边缘对齐。注意</a:t>
                      </a:r>
                      <a:r>
                        <a:rPr lang="en-US" altLang="zh-CN" dirty="0">
                          <a:effectLst/>
                        </a:rPr>
                        <a:t>Y</a:t>
                      </a:r>
                      <a:r>
                        <a:rPr lang="zh-CN" altLang="en-US" dirty="0">
                          <a:effectLst/>
                        </a:rPr>
                        <a:t>是大写。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66750" y="4909618"/>
          <a:ext cx="8340090" cy="1211580"/>
        </p:xfrm>
        <a:graphic>
          <a:graphicData uri="http://schemas.openxmlformats.org/drawingml/2006/table">
            <a:tbl>
              <a:tblPr/>
              <a:tblGrid>
                <a:gridCol w="2868930"/>
                <a:gridCol w="5471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值</a:t>
                      </a:r>
                      <a:endParaRPr lang="zh-CN" altLang="en-US" dirty="0">
                        <a:effectLst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含义</a:t>
                      </a:r>
                      <a:endParaRPr lang="zh-CN" altLang="en-US" dirty="0">
                        <a:effectLst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meet</a:t>
                      </a:r>
                      <a:endParaRPr lang="en-US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保持纵横比缩放</a:t>
                      </a:r>
                      <a:r>
                        <a:rPr lang="en-US" altLang="zh-CN" dirty="0" err="1">
                          <a:effectLst/>
                        </a:rPr>
                        <a:t>viewBox</a:t>
                      </a:r>
                      <a:r>
                        <a:rPr lang="zh-CN" altLang="en-US" dirty="0">
                          <a:effectLst/>
                        </a:rPr>
                        <a:t>适应</a:t>
                      </a:r>
                      <a:r>
                        <a:rPr lang="en-US" altLang="zh-CN" dirty="0" smtClean="0">
                          <a:effectLst/>
                        </a:rPr>
                        <a:t>viewport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slice</a:t>
                      </a:r>
                      <a:endParaRPr lang="en-US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保持纵横比同时比例小的方向放大填满</a:t>
                      </a:r>
                      <a:r>
                        <a:rPr lang="en-US" altLang="zh-CN" dirty="0" smtClean="0">
                          <a:effectLst/>
                        </a:rPr>
                        <a:t>viewport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扭曲纵横比以充分适应</a:t>
                      </a:r>
                      <a:r>
                        <a:rPr lang="en-US" altLang="zh-CN" dirty="0" smtClean="0">
                          <a:effectLst/>
                        </a:rPr>
                        <a:t>viewport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19050" marB="190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" y="365125"/>
            <a:ext cx="3276600" cy="335915"/>
          </a:xfrm>
        </p:spPr>
        <p:txBody>
          <a:bodyPr>
            <a:normAutofit fontScale="90000"/>
          </a:bodyPr>
          <a:lstStyle/>
          <a:p>
            <a:r>
              <a:rPr lang="en-US" altLang="zh-CN" sz="1800" dirty="0" smtClean="0">
                <a:solidFill>
                  <a:srgbClr val="003366"/>
                </a:solidFill>
              </a:rPr>
              <a:t>2.2. SVG </a:t>
            </a:r>
            <a:r>
              <a:rPr lang="zh-CN" altLang="zh-CN" sz="1800" dirty="0" smtClean="0">
                <a:solidFill>
                  <a:srgbClr val="003366"/>
                </a:solidFill>
              </a:rPr>
              <a:t>中的图形分组</a:t>
            </a:r>
            <a:endParaRPr lang="zh-CN" altLang="en-US" sz="1800" dirty="0">
              <a:solidFill>
                <a:srgbClr val="00336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040" y="1190171"/>
            <a:ext cx="3061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&lt;g&gt;</a:t>
            </a:r>
            <a:r>
              <a:rPr lang="zh-CN" altLang="zh-CN" dirty="0"/>
              <a:t>标签来创建分</a:t>
            </a:r>
            <a:r>
              <a:rPr lang="zh-CN" altLang="zh-CN" dirty="0" smtClean="0"/>
              <a:t>组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 smtClean="0"/>
              <a:t>属</a:t>
            </a:r>
            <a:r>
              <a:rPr lang="zh-CN" altLang="zh-CN" dirty="0"/>
              <a:t>性继承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/>
              <a:t>transform</a:t>
            </a:r>
            <a:r>
              <a:rPr lang="en-US" altLang="zh-CN" dirty="0"/>
              <a:t> </a:t>
            </a:r>
            <a:r>
              <a:rPr lang="zh-CN" altLang="zh-CN" dirty="0" smtClean="0"/>
              <a:t>属</a:t>
            </a:r>
            <a:r>
              <a:rPr lang="zh-CN" altLang="zh-CN" dirty="0"/>
              <a:t>性定义坐标变换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 smtClean="0"/>
              <a:t>可</a:t>
            </a:r>
            <a:r>
              <a:rPr lang="zh-CN" altLang="zh-CN" dirty="0"/>
              <a:t>以嵌套使用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699" y="165416"/>
            <a:ext cx="6171135" cy="27809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04" y="2723611"/>
            <a:ext cx="6517723" cy="3053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714" y="44994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2.3.  </a:t>
            </a:r>
            <a:r>
              <a:rPr lang="zh-CN" altLang="zh-CN" dirty="0"/>
              <a:t>坐标系统概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557" y="1363889"/>
            <a:ext cx="2209800" cy="1924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363889"/>
            <a:ext cx="218122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8505" y="501134"/>
            <a:ext cx="182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2.4.  </a:t>
            </a:r>
            <a:r>
              <a:rPr lang="zh-CN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四个坐标系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8505" y="1115880"/>
            <a:ext cx="49112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、用</a:t>
            </a:r>
            <a:r>
              <a:rPr lang="zh-CN" altLang="en-US" sz="1400" dirty="0"/>
              <a:t>户坐标系（</a:t>
            </a:r>
            <a:r>
              <a:rPr lang="en-US" altLang="zh-CN" sz="1400" dirty="0"/>
              <a:t>User </a:t>
            </a:r>
            <a:r>
              <a:rPr lang="en-US" altLang="zh-CN" sz="1400" dirty="0" smtClean="0"/>
              <a:t>Coordinate</a:t>
            </a:r>
            <a:r>
              <a:rPr lang="zh-CN" altLang="en-US" sz="1400" dirty="0" smtClean="0"/>
              <a:t>）</a:t>
            </a:r>
            <a:endParaRPr lang="zh-CN" altLang="en-US" sz="1400" dirty="0" smtClean="0"/>
          </a:p>
          <a:p>
            <a:r>
              <a:rPr lang="en-US" altLang="zh-CN" sz="1400" dirty="0" smtClean="0"/>
              <a:t>       </a:t>
            </a:r>
            <a:r>
              <a:rPr lang="zh-CN" altLang="en-US" sz="1400" dirty="0" smtClean="0"/>
              <a:t>也称 世</a:t>
            </a:r>
            <a:r>
              <a:rPr lang="zh-CN" altLang="en-US" sz="1400" dirty="0"/>
              <a:t>界的坐标系 </a:t>
            </a:r>
            <a:endParaRPr lang="zh-CN" altLang="en-US" sz="1400" dirty="0"/>
          </a:p>
          <a:p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043" y="2302398"/>
            <a:ext cx="4362450" cy="2009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05" y="2099958"/>
            <a:ext cx="4551589" cy="2414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712655"/>
            <a:ext cx="4369224" cy="2013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050" y="1712655"/>
            <a:ext cx="4938285" cy="22175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3700" y="2353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/>
              <a:t>自身坐标系（</a:t>
            </a:r>
            <a:r>
              <a:rPr lang="en-US" altLang="zh-CN" dirty="0"/>
              <a:t>Current Coordinate</a:t>
            </a:r>
            <a:r>
              <a:rPr lang="zh-CN" altLang="en-US" dirty="0"/>
              <a:t>）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/>
              <a:t>每个图形元素或分组独立与生俱来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93050" y="2353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前驱坐标系（</a:t>
            </a:r>
            <a:r>
              <a:rPr lang="en-US" altLang="zh-CN" dirty="0"/>
              <a:t>Previous Coordinate</a:t>
            </a:r>
            <a:r>
              <a:rPr lang="zh-CN" altLang="en-US" dirty="0"/>
              <a:t>）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    </a:t>
            </a:r>
            <a:r>
              <a:rPr lang="zh-CN" altLang="en-US" dirty="0"/>
              <a:t>父容器的坐标系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517197"/>
            <a:ext cx="6048375" cy="28003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7500" y="351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/>
              <a:t>参考坐标系（</a:t>
            </a:r>
            <a:r>
              <a:rPr lang="en-US" altLang="zh-CN" dirty="0"/>
              <a:t>Reference Coordinate</a:t>
            </a:r>
            <a:r>
              <a:rPr lang="zh-CN" altLang="en-US" dirty="0"/>
              <a:t>） 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/>
              <a:t>使用其它坐标系来考究自身的情况时使用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911" y="326962"/>
            <a:ext cx="16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2.5.  </a:t>
            </a:r>
            <a:r>
              <a:rPr lang="zh-CN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坐标变换</a:t>
            </a:r>
            <a:endParaRPr lang="zh-CN" altLang="en-US" dirty="0"/>
          </a:p>
        </p:txBody>
      </p:sp>
      <p:pic>
        <p:nvPicPr>
          <p:cNvPr id="5122" name="imagerId7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881063"/>
            <a:ext cx="3986213" cy="388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94911" y="1116516"/>
            <a:ext cx="6096000" cy="28289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80"/>
              </a:lnSpc>
              <a:spcAft>
                <a:spcPts val="0"/>
              </a:spcAft>
            </a:pPr>
            <a:r>
              <a:rPr lang="zh-CN" altLang="zh-CN" sz="1400" kern="100" spc="-5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定义</a:t>
            </a:r>
            <a:endParaRPr lang="zh-CN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191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+mj-ea"/>
                <a:ea typeface="+mj-ea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线性变换</a:t>
            </a:r>
            <a:endParaRPr lang="zh-CN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CN" sz="1400" kern="100" dirty="0">
                <a:latin typeface="+mj-ea"/>
                <a:ea typeface="+mj-ea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191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+mj-ea"/>
                <a:ea typeface="+mj-ea"/>
                <a:cs typeface="Calibri" panose="020F0502020204030204" pitchFamily="34" charset="0"/>
              </a:rPr>
              <a:t> </a:t>
            </a:r>
            <a:r>
              <a:rPr lang="zh-CN" altLang="zh-CN" sz="1400" kern="100" spc="-5" dirty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线性变换列</a:t>
            </a:r>
            <a:r>
              <a:rPr lang="zh-CN" altLang="zh-CN" sz="1400" kern="100" spc="-5" dirty="0" smtClean="0">
                <a:solidFill>
                  <a:srgbClr val="000000"/>
                </a:solidFill>
                <a:latin typeface="+mj-ea"/>
                <a:ea typeface="+mj-ea"/>
                <a:cs typeface="宋体" panose="02010600030101010101" pitchFamily="2" charset="-122"/>
              </a:rPr>
              <a:t>表</a:t>
            </a:r>
            <a:endParaRPr lang="zh-CN" altLang="en-US" sz="1400" dirty="0">
              <a:latin typeface="+mj-ea"/>
              <a:ea typeface="+mj-ea"/>
            </a:endParaRPr>
          </a:p>
          <a:p>
            <a:pPr lvl="1"/>
            <a:r>
              <a:rPr lang="en-US" altLang="zh-CN" sz="1400" dirty="0" smtClean="0">
                <a:latin typeface="+mj-ea"/>
                <a:ea typeface="+mj-ea"/>
              </a:rPr>
              <a:t>transform</a:t>
            </a:r>
            <a:r>
              <a:rPr lang="zh-CN" altLang="en-US" sz="1400" dirty="0">
                <a:latin typeface="+mj-ea"/>
                <a:ea typeface="+mj-ea"/>
              </a:rPr>
              <a:t>属性：定义前驱坐标</a:t>
            </a:r>
            <a:r>
              <a:rPr lang="zh-CN" altLang="en-US" sz="1400" dirty="0" smtClean="0">
                <a:latin typeface="+mj-ea"/>
                <a:ea typeface="+mj-ea"/>
              </a:rPr>
              <a:t>系</a:t>
            </a:r>
            <a:r>
              <a:rPr lang="en-US" altLang="zh-CN" sz="1400" dirty="0" smtClean="0">
                <a:latin typeface="+mj-ea"/>
                <a:ea typeface="+mj-ea"/>
              </a:rPr>
              <a:t>(</a:t>
            </a:r>
            <a:r>
              <a:rPr lang="zh-CN" altLang="en-US" sz="1400" dirty="0">
                <a:latin typeface="+mj-ea"/>
              </a:rPr>
              <a:t>父容器的坐标系</a:t>
            </a:r>
            <a:r>
              <a:rPr lang="en-US" altLang="zh-CN" sz="1400" dirty="0" smtClean="0">
                <a:latin typeface="+mj-ea"/>
                <a:ea typeface="+mj-ea"/>
              </a:rPr>
              <a:t>)</a:t>
            </a:r>
            <a:r>
              <a:rPr lang="zh-CN" altLang="en-US" sz="1400" dirty="0" smtClean="0">
                <a:latin typeface="+mj-ea"/>
                <a:ea typeface="+mj-ea"/>
              </a:rPr>
              <a:t>到自身</a:t>
            </a:r>
            <a:r>
              <a:rPr lang="zh-CN" altLang="en-US" sz="1400" dirty="0">
                <a:latin typeface="+mj-ea"/>
                <a:ea typeface="+mj-ea"/>
              </a:rPr>
              <a:t>坐标系的线性</a:t>
            </a:r>
            <a:r>
              <a:rPr lang="zh-CN" altLang="en-US" sz="1400" dirty="0" smtClean="0">
                <a:latin typeface="+mj-ea"/>
                <a:ea typeface="+mj-ea"/>
              </a:rPr>
              <a:t>变换</a:t>
            </a:r>
            <a:r>
              <a:rPr lang="en-US" altLang="zh-CN" sz="1400" dirty="0" smtClean="0">
                <a:latin typeface="+mj-ea"/>
                <a:ea typeface="+mj-ea"/>
              </a:rPr>
              <a:t>.</a:t>
            </a:r>
            <a:endParaRPr lang="zh-CN" altLang="en-US" sz="1400" dirty="0" smtClean="0">
              <a:latin typeface="+mj-ea"/>
              <a:ea typeface="+mj-ea"/>
            </a:endParaRPr>
          </a:p>
          <a:p>
            <a:pPr lvl="1"/>
            <a:r>
              <a:rPr lang="en-US" altLang="zh-CN" sz="1400" dirty="0" smtClean="0">
                <a:latin typeface="+mj-ea"/>
                <a:ea typeface="+mj-ea"/>
              </a:rPr>
              <a:t>	rotate</a:t>
            </a:r>
            <a:r>
              <a:rPr lang="en-US" altLang="zh-CN" sz="1400" dirty="0">
                <a:latin typeface="+mj-ea"/>
                <a:ea typeface="+mj-ea"/>
              </a:rPr>
              <a:t>(&lt;</a:t>
            </a:r>
            <a:r>
              <a:rPr lang="en-US" altLang="zh-CN" sz="1400" dirty="0" err="1">
                <a:latin typeface="+mj-ea"/>
                <a:ea typeface="+mj-ea"/>
              </a:rPr>
              <a:t>deg</a:t>
            </a:r>
            <a:r>
              <a:rPr lang="en-US" altLang="zh-CN" sz="1400" dirty="0">
                <a:latin typeface="+mj-ea"/>
                <a:ea typeface="+mj-ea"/>
              </a:rPr>
              <a:t>&gt;)*</a:t>
            </a:r>
            <a:endParaRPr lang="en-US" altLang="zh-CN" sz="1400" dirty="0">
              <a:latin typeface="+mj-ea"/>
              <a:ea typeface="+mj-ea"/>
            </a:endParaRPr>
          </a:p>
          <a:p>
            <a:pPr lvl="1"/>
            <a:r>
              <a:rPr lang="en-US" altLang="zh-CN" sz="1400" dirty="0" smtClean="0">
                <a:latin typeface="+mj-ea"/>
                <a:ea typeface="+mj-ea"/>
              </a:rPr>
              <a:t> 	translate</a:t>
            </a:r>
            <a:r>
              <a:rPr lang="en-US" altLang="zh-CN" sz="1400" dirty="0">
                <a:latin typeface="+mj-ea"/>
                <a:ea typeface="+mj-ea"/>
              </a:rPr>
              <a:t>(&lt;x&gt;,&lt;y&gt;)*</a:t>
            </a:r>
            <a:endParaRPr lang="en-US" altLang="zh-CN" sz="1400" dirty="0">
              <a:latin typeface="+mj-ea"/>
              <a:ea typeface="+mj-ea"/>
            </a:endParaRPr>
          </a:p>
          <a:p>
            <a:pPr lvl="1"/>
            <a:r>
              <a:rPr lang="en-US" altLang="zh-CN" sz="1400" dirty="0" smtClean="0">
                <a:latin typeface="+mj-ea"/>
                <a:ea typeface="+mj-ea"/>
              </a:rPr>
              <a:t> 	scale</a:t>
            </a:r>
            <a:r>
              <a:rPr lang="en-US" altLang="zh-CN" sz="1400" dirty="0">
                <a:latin typeface="+mj-ea"/>
                <a:ea typeface="+mj-ea"/>
              </a:rPr>
              <a:t>(&lt;</a:t>
            </a:r>
            <a:r>
              <a:rPr lang="en-US" altLang="zh-CN" sz="1400" dirty="0" err="1">
                <a:latin typeface="+mj-ea"/>
                <a:ea typeface="+mj-ea"/>
              </a:rPr>
              <a:t>sx</a:t>
            </a:r>
            <a:r>
              <a:rPr lang="en-US" altLang="zh-CN" sz="1400" dirty="0">
                <a:latin typeface="+mj-ea"/>
                <a:ea typeface="+mj-ea"/>
              </a:rPr>
              <a:t>&gt;,&lt;</a:t>
            </a:r>
            <a:r>
              <a:rPr lang="en-US" altLang="zh-CN" sz="1400" dirty="0" err="1">
                <a:latin typeface="+mj-ea"/>
                <a:ea typeface="+mj-ea"/>
              </a:rPr>
              <a:t>sy</a:t>
            </a:r>
            <a:r>
              <a:rPr lang="en-US" altLang="zh-CN" sz="1400" dirty="0">
                <a:latin typeface="+mj-ea"/>
                <a:ea typeface="+mj-ea"/>
              </a:rPr>
              <a:t>&gt;)*</a:t>
            </a:r>
            <a:endParaRPr lang="en-US" altLang="zh-CN" sz="1400" dirty="0">
              <a:latin typeface="+mj-ea"/>
              <a:ea typeface="+mj-ea"/>
            </a:endParaRPr>
          </a:p>
          <a:p>
            <a:pPr lvl="1"/>
            <a:r>
              <a:rPr lang="en-US" altLang="zh-CN" sz="1400" dirty="0" smtClean="0">
                <a:latin typeface="+mj-ea"/>
                <a:ea typeface="+mj-ea"/>
              </a:rPr>
              <a:t> 	matrix</a:t>
            </a:r>
            <a:r>
              <a:rPr lang="en-US" altLang="zh-CN" sz="1400" dirty="0">
                <a:latin typeface="+mj-ea"/>
                <a:ea typeface="+mj-ea"/>
              </a:rPr>
              <a:t>(&lt;a&gt;,&lt;b&gt;,&lt;c&gt;,&lt;d&gt;,&lt;e&gt;,&lt;f</a:t>
            </a:r>
            <a:r>
              <a:rPr lang="en-US" altLang="zh-CN" sz="1400" dirty="0" smtClean="0">
                <a:latin typeface="+mj-ea"/>
                <a:ea typeface="+mj-ea"/>
              </a:rPr>
              <a:t>&gt;)*									</a:t>
            </a:r>
            <a:endParaRPr lang="en-US" altLang="zh-CN" sz="1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314004" y="1535054"/>
            <a:ext cx="1678782" cy="33575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15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0910" kern="0"/>
              <a:t>目录</a:t>
            </a:r>
            <a:endParaRPr sz="10910" kern="0"/>
          </a:p>
        </p:txBody>
      </p:sp>
      <p:sp>
        <p:nvSpPr>
          <p:cNvPr id="34" name="Shape 34"/>
          <p:cNvSpPr/>
          <p:nvPr/>
        </p:nvSpPr>
        <p:spPr>
          <a:xfrm rot="5400000">
            <a:off x="1589812" y="2892671"/>
            <a:ext cx="3129768" cy="64235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ctr">
              <a:defRPr sz="4400" b="1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hangingPunct="0"/>
            <a:r>
              <a:rPr sz="4175" kern="0"/>
              <a:t>CONTENTS</a:t>
            </a:r>
            <a:endParaRPr sz="4175" kern="0"/>
          </a:p>
        </p:txBody>
      </p:sp>
      <p:grpSp>
        <p:nvGrpSpPr>
          <p:cNvPr id="37" name="Group 37"/>
          <p:cNvGrpSpPr/>
          <p:nvPr/>
        </p:nvGrpSpPr>
        <p:grpSpPr>
          <a:xfrm>
            <a:off x="5416915" y="1921116"/>
            <a:ext cx="360162" cy="360162"/>
            <a:chOff x="-1" y="-1"/>
            <a:chExt cx="379670" cy="379670"/>
          </a:xfrm>
        </p:grpSpPr>
        <p:sp>
          <p:nvSpPr>
            <p:cNvPr id="35" name="Shape 35"/>
            <p:cNvSpPr/>
            <p:nvPr/>
          </p:nvSpPr>
          <p:spPr>
            <a:xfrm>
              <a:off x="-1" y="-1"/>
              <a:ext cx="379670" cy="37967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3370" tIns="43370" rIns="43370" bIns="43370" numCol="1" anchor="ctr">
              <a:noAutofit/>
            </a:bodyPr>
            <a:lstStyle/>
            <a:p>
              <a:pPr algn="ctr" hangingPunct="0">
                <a:defRPr sz="21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1990" b="1" ker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5600" y="28253"/>
              <a:ext cx="268467" cy="32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1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hangingPunct="0"/>
              <a:r>
                <a:rPr sz="1990" kern="0" dirty="0"/>
                <a:t>1</a:t>
              </a:r>
              <a:endParaRPr sz="1990" kern="0" dirty="0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5907723" y="1744988"/>
            <a:ext cx="3687558" cy="502952"/>
            <a:chOff x="0" y="429"/>
            <a:chExt cx="3887300" cy="456343"/>
          </a:xfrm>
        </p:grpSpPr>
        <p:sp>
          <p:nvSpPr>
            <p:cNvPr id="38" name="Shape 38"/>
            <p:cNvSpPr/>
            <p:nvPr/>
          </p:nvSpPr>
          <p:spPr>
            <a:xfrm>
              <a:off x="0" y="429"/>
              <a:ext cx="3331046" cy="45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3370" tIns="43370" rIns="43370" bIns="43370" numCol="1" anchor="ctr">
              <a:noAutofit/>
            </a:bodyPr>
            <a:lstStyle/>
            <a:p>
              <a:pPr hangingPunct="0">
                <a:lnSpc>
                  <a:spcPct val="130000"/>
                </a:lnSpc>
                <a:defRPr sz="2500">
                  <a:solidFill>
                    <a:srgbClr val="80808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2370" kern="0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10782"/>
              <a:ext cx="3887300" cy="435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130000"/>
                </a:lnSpc>
                <a:defRPr sz="2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fontAlgn="t"/>
              <a:r>
                <a:rPr lang="en-US" altLang="zh-CN" sz="2400" dirty="0" err="1" smtClean="0">
                  <a:sym typeface="Arial" panose="020B0604020202020204"/>
                </a:rPr>
                <a:t>Git</a:t>
              </a:r>
              <a:endParaRPr lang="zh-CN" altLang="zh-CN" sz="2400" dirty="0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5416915" y="2745952"/>
            <a:ext cx="360162" cy="360163"/>
            <a:chOff x="-1" y="-1"/>
            <a:chExt cx="379670" cy="379670"/>
          </a:xfrm>
        </p:grpSpPr>
        <p:sp>
          <p:nvSpPr>
            <p:cNvPr id="41" name="Shape 41"/>
            <p:cNvSpPr/>
            <p:nvPr/>
          </p:nvSpPr>
          <p:spPr>
            <a:xfrm>
              <a:off x="-1" y="-1"/>
              <a:ext cx="379670" cy="37967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3370" tIns="43370" rIns="43370" bIns="43370" numCol="1" anchor="ctr">
              <a:noAutofit/>
            </a:bodyPr>
            <a:lstStyle/>
            <a:p>
              <a:pPr algn="ctr" hangingPunct="0">
                <a:defRPr sz="21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1990" b="1" ker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5600" y="28253"/>
              <a:ext cx="268467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1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hangingPunct="0"/>
              <a:r>
                <a:rPr sz="1990" kern="0" dirty="0"/>
                <a:t>2</a:t>
              </a:r>
              <a:endParaRPr sz="1990" kern="0" dirty="0"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5907723" y="3146477"/>
            <a:ext cx="4052498" cy="1208789"/>
            <a:chOff x="0" y="0"/>
            <a:chExt cx="4272007" cy="1274263"/>
          </a:xfrm>
        </p:grpSpPr>
        <p:sp>
          <p:nvSpPr>
            <p:cNvPr id="44" name="Shape 44"/>
            <p:cNvSpPr/>
            <p:nvPr/>
          </p:nvSpPr>
          <p:spPr>
            <a:xfrm>
              <a:off x="0" y="23614"/>
              <a:ext cx="4272008" cy="122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3370" tIns="43370" rIns="43370" bIns="43370" numCol="1" anchor="ctr">
              <a:noAutofit/>
            </a:bodyPr>
            <a:lstStyle/>
            <a:p>
              <a:pPr hangingPunct="0">
                <a:lnSpc>
                  <a:spcPct val="130000"/>
                </a:lnSpc>
                <a:defRPr sz="2500">
                  <a:solidFill>
                    <a:srgbClr val="80808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2370" kern="0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0"/>
              <a:ext cx="4272008" cy="1274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30000"/>
                </a:lnSpc>
                <a:defRPr sz="2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hangingPunct="0">
                <a:defRPr sz="2500">
                  <a:solidFill>
                    <a:srgbClr val="80808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en-US" altLang="zh-CN" sz="2400" dirty="0" err="1" smtClean="0">
                  <a:sym typeface="Arial" panose="020B0604020202020204"/>
                </a:rPr>
                <a:t>Git</a:t>
              </a:r>
              <a:endParaRPr lang="zh-CN" altLang="zh-CN" sz="2400" dirty="0">
                <a:sym typeface="Arial" panose="020B0604020202020204"/>
              </a:endParaRP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5416915" y="3570790"/>
            <a:ext cx="360162" cy="360162"/>
            <a:chOff x="-1" y="-1"/>
            <a:chExt cx="379670" cy="379670"/>
          </a:xfrm>
        </p:grpSpPr>
        <p:sp>
          <p:nvSpPr>
            <p:cNvPr id="47" name="Shape 47"/>
            <p:cNvSpPr/>
            <p:nvPr/>
          </p:nvSpPr>
          <p:spPr>
            <a:xfrm>
              <a:off x="-1" y="-1"/>
              <a:ext cx="379670" cy="37967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3370" tIns="43370" rIns="43370" bIns="43370" numCol="1" anchor="ctr">
              <a:noAutofit/>
            </a:bodyPr>
            <a:lstStyle/>
            <a:p>
              <a:pPr algn="ctr" hangingPunct="0">
                <a:defRPr sz="21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1990" b="1" ker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5600" y="28253"/>
              <a:ext cx="268467" cy="32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1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hangingPunct="0"/>
              <a:r>
                <a:rPr sz="1990" kern="0" dirty="0"/>
                <a:t>3</a:t>
              </a:r>
              <a:endParaRPr sz="1990" kern="0" dirty="0"/>
            </a:p>
          </p:txBody>
        </p:sp>
      </p:grpSp>
      <p:sp>
        <p:nvSpPr>
          <p:cNvPr id="50" name="Shape 50"/>
          <p:cNvSpPr/>
          <p:nvPr/>
        </p:nvSpPr>
        <p:spPr>
          <a:xfrm>
            <a:off x="5842621" y="4198661"/>
            <a:ext cx="3344243" cy="480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21600"/>
                </a:lnTo>
                <a:close/>
                <a:moveTo>
                  <a:pt x="0" y="0"/>
                </a:move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3370" tIns="43370" rIns="43370" bIns="43370" numCol="1" anchor="ctr">
            <a:noAutofit/>
          </a:bodyPr>
          <a:lstStyle/>
          <a:p>
            <a:pPr hangingPunct="0">
              <a:lnSpc>
                <a:spcPct val="130000"/>
              </a:lnSpc>
              <a:defRPr sz="2500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2370" kern="0">
              <a:solidFill>
                <a:srgbClr val="80808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8" name="Group 58"/>
          <p:cNvGrpSpPr/>
          <p:nvPr/>
        </p:nvGrpSpPr>
        <p:grpSpPr>
          <a:xfrm>
            <a:off x="5959625" y="2700650"/>
            <a:ext cx="4913383" cy="450764"/>
            <a:chOff x="0" y="-8991"/>
            <a:chExt cx="3525386" cy="475179"/>
          </a:xfrm>
        </p:grpSpPr>
        <p:sp>
          <p:nvSpPr>
            <p:cNvPr id="56" name="Shape 56"/>
            <p:cNvSpPr/>
            <p:nvPr/>
          </p:nvSpPr>
          <p:spPr>
            <a:xfrm>
              <a:off x="0" y="1774"/>
              <a:ext cx="3525386" cy="453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3370" tIns="43370" rIns="43370" bIns="43370" numCol="1" anchor="ctr">
              <a:noAutofit/>
            </a:bodyPr>
            <a:lstStyle/>
            <a:p>
              <a:pPr hangingPunct="0">
                <a:lnSpc>
                  <a:spcPct val="130000"/>
                </a:lnSpc>
                <a:defRPr sz="2500">
                  <a:solidFill>
                    <a:srgbClr val="80808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2370" kern="0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-8991"/>
              <a:ext cx="3525386" cy="475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hangingPunct="0">
                <a:lnSpc>
                  <a:spcPct val="130000"/>
                </a:lnSpc>
                <a:defRPr sz="2500">
                  <a:solidFill>
                    <a:srgbClr val="80808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en-US" altLang="zh-CN" sz="2500" dirty="0" err="1" smtClean="0">
                  <a:sym typeface="Arial" panose="020B0604020202020204"/>
                </a:rPr>
                <a:t>Git</a:t>
              </a:r>
              <a:endParaRPr sz="2370" kern="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59" name="Shape 59"/>
          <p:cNvSpPr/>
          <p:nvPr/>
        </p:nvSpPr>
        <p:spPr>
          <a:xfrm>
            <a:off x="-1" y="3883059"/>
            <a:ext cx="4994937" cy="2979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831458" y="4403986"/>
            <a:ext cx="9366567" cy="245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1A33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2" name="Group 46"/>
          <p:cNvGrpSpPr/>
          <p:nvPr/>
        </p:nvGrpSpPr>
        <p:grpSpPr>
          <a:xfrm>
            <a:off x="5925794" y="3959678"/>
            <a:ext cx="4589806" cy="1208789"/>
            <a:chOff x="0" y="0"/>
            <a:chExt cx="4272007" cy="1274263"/>
          </a:xfrm>
        </p:grpSpPr>
        <p:sp>
          <p:nvSpPr>
            <p:cNvPr id="51" name="Shape 44"/>
            <p:cNvSpPr/>
            <p:nvPr/>
          </p:nvSpPr>
          <p:spPr>
            <a:xfrm>
              <a:off x="0" y="23614"/>
              <a:ext cx="4272008" cy="122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3370" tIns="43370" rIns="43370" bIns="43370" numCol="1" anchor="ctr">
              <a:noAutofit/>
            </a:bodyPr>
            <a:lstStyle/>
            <a:p>
              <a:pPr hangingPunct="0">
                <a:lnSpc>
                  <a:spcPct val="130000"/>
                </a:lnSpc>
                <a:defRPr sz="2500">
                  <a:solidFill>
                    <a:srgbClr val="80808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2370" kern="0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" name="Shape 45"/>
            <p:cNvSpPr/>
            <p:nvPr/>
          </p:nvSpPr>
          <p:spPr>
            <a:xfrm>
              <a:off x="0" y="0"/>
              <a:ext cx="4272008" cy="1274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30000"/>
                </a:lnSpc>
                <a:defRPr sz="2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hangingPunct="0"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en-US" altLang="zh-CN" sz="2400" dirty="0" err="1" smtClean="0">
                  <a:sym typeface="Arial" panose="020B0604020202020204"/>
                </a:rPr>
                <a:t>Git</a:t>
              </a:r>
              <a:endParaRPr lang="zh-CN" altLang="zh-CN" sz="2400" dirty="0">
                <a:sym typeface="Arial" panose="020B0604020202020204"/>
              </a:endParaRPr>
            </a:p>
          </p:txBody>
        </p:sp>
      </p:grpSp>
      <p:grpSp>
        <p:nvGrpSpPr>
          <p:cNvPr id="53" name="Group 49"/>
          <p:cNvGrpSpPr/>
          <p:nvPr/>
        </p:nvGrpSpPr>
        <p:grpSpPr>
          <a:xfrm>
            <a:off x="5434987" y="4383992"/>
            <a:ext cx="360162" cy="360162"/>
            <a:chOff x="-1" y="-1"/>
            <a:chExt cx="379670" cy="379670"/>
          </a:xfrm>
        </p:grpSpPr>
        <p:sp>
          <p:nvSpPr>
            <p:cNvPr id="54" name="Shape 47"/>
            <p:cNvSpPr/>
            <p:nvPr/>
          </p:nvSpPr>
          <p:spPr>
            <a:xfrm>
              <a:off x="-1" y="-1"/>
              <a:ext cx="379670" cy="37967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3370" tIns="43370" rIns="43370" bIns="43370" numCol="1" anchor="ctr">
              <a:noAutofit/>
            </a:bodyPr>
            <a:lstStyle/>
            <a:p>
              <a:pPr algn="ctr" hangingPunct="0">
                <a:defRPr sz="21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1990" b="1" ker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" name="Shape 48"/>
            <p:cNvSpPr/>
            <p:nvPr/>
          </p:nvSpPr>
          <p:spPr>
            <a:xfrm>
              <a:off x="55600" y="28253"/>
              <a:ext cx="268467" cy="32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1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hangingPunct="0"/>
              <a:r>
                <a:rPr lang="en-US" sz="1990" kern="0" dirty="0"/>
                <a:t>4</a:t>
              </a:r>
              <a:endParaRPr sz="1990" kern="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0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0547" y="250309"/>
            <a:ext cx="160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2.6.  </a:t>
            </a:r>
            <a:r>
              <a:rPr lang="zh-CN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坐标观察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0547" y="854933"/>
            <a:ext cx="10994053" cy="1255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45"/>
              </a:lnSpc>
              <a:spcAft>
                <a:spcPts val="0"/>
              </a:spcAft>
            </a:pPr>
            <a:r>
              <a:rPr lang="en-US" altLang="zh-CN" sz="1400" kern="100" spc="-5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getBBox</a:t>
            </a:r>
            <a:r>
              <a:rPr lang="en-US" altLang="zh-CN" sz="1400" kern="100" spc="-5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()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1400" kern="100" spc="-5" dirty="0" smtClean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获</a:t>
            </a:r>
            <a:r>
              <a:rPr lang="zh-CN" altLang="zh-CN" sz="1400" kern="100" spc="-5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得当前元素所占的矩形区域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indent="3773170">
              <a:lnSpc>
                <a:spcPts val="1025"/>
              </a:lnSpc>
              <a:spcAft>
                <a:spcPts val="0"/>
              </a:spcAft>
            </a:pP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142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getCTM</a:t>
            </a:r>
            <a:r>
              <a:rPr lang="en-US" altLang="zh-CN" sz="14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()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1400" kern="100" spc="-45" dirty="0" smtClean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获</a:t>
            </a:r>
            <a:r>
              <a:rPr lang="zh-CN" altLang="zh-CN" sz="1400" kern="100" spc="-45" dirty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得视窗坐标系到当前元</a:t>
            </a:r>
            <a:r>
              <a:rPr lang="zh-CN" altLang="zh-CN" sz="1400" kern="100" spc="-45" dirty="0" smtClean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素自</a:t>
            </a:r>
            <a:r>
              <a:rPr lang="zh-CN" altLang="zh-CN" sz="1400" kern="100" spc="-45" dirty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⾝身坐标系的变换矩阵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indent="3773170">
              <a:lnSpc>
                <a:spcPts val="1025"/>
              </a:lnSpc>
              <a:spcAft>
                <a:spcPts val="0"/>
              </a:spcAft>
            </a:pP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142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getScreenCTM</a:t>
            </a:r>
            <a:r>
              <a:rPr lang="en-US" altLang="zh-CN" sz="14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()</a:t>
            </a:r>
            <a:r>
              <a:rPr lang="en-US" altLang="zh-CN" sz="1400" kern="1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 </a:t>
            </a:r>
            <a:r>
              <a:rPr lang="zh-CN" altLang="zh-CN" sz="1400" kern="1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获得浏览器坐标系到当前元</a:t>
            </a:r>
            <a:r>
              <a:rPr lang="zh-CN" altLang="zh-CN" sz="1400" kern="100" dirty="0" smtClean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素自</a:t>
            </a:r>
            <a:r>
              <a:rPr lang="zh-CN" altLang="zh-CN" sz="1400" kern="1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⾝身坐标系的变换矩阵</a:t>
            </a:r>
            <a:endParaRPr lang="zh-CN" altLang="zh-CN" sz="1400" kern="1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pPr indent="3773170">
              <a:lnSpc>
                <a:spcPts val="1420"/>
              </a:lnSpc>
            </a:pPr>
            <a:r>
              <a:rPr lang="en-US" altLang="zh-CN" sz="1400" kern="1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 </a:t>
            </a:r>
            <a:endParaRPr lang="zh-CN" altLang="zh-CN" sz="1400" kern="100" dirty="0" smtClean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pPr>
              <a:lnSpc>
                <a:spcPts val="1415"/>
              </a:lnSpc>
              <a:spcAft>
                <a:spcPts val="0"/>
              </a:spcAft>
            </a:pPr>
            <a:r>
              <a:rPr lang="en-US" altLang="zh-CN" sz="1400" kern="100" spc="-5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getTransformToElement</a:t>
            </a:r>
            <a:r>
              <a:rPr lang="en-US" altLang="zh-CN" sz="1400" kern="100" spc="-5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() </a:t>
            </a:r>
            <a:r>
              <a:rPr lang="zh-CN" altLang="zh-CN" sz="1400" kern="100" spc="-45" dirty="0" smtClean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获</a:t>
            </a:r>
            <a:r>
              <a:rPr lang="zh-CN" altLang="zh-CN" sz="1400" kern="100" spc="-45" dirty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得从指定元素</a:t>
            </a:r>
            <a:r>
              <a:rPr lang="zh-CN" altLang="zh-CN" sz="1400" kern="100" spc="-45" dirty="0" smtClean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的自身</a:t>
            </a:r>
            <a:r>
              <a:rPr lang="zh-CN" altLang="zh-CN" sz="1400" kern="100" spc="-45" dirty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坐标系到当前元素</a:t>
            </a:r>
            <a:r>
              <a:rPr lang="zh-CN" altLang="zh-CN" sz="1400" kern="100" spc="-45" dirty="0" smtClean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的自身</a:t>
            </a:r>
            <a:r>
              <a:rPr lang="zh-CN" altLang="zh-CN" sz="1400" kern="100" spc="-45" dirty="0">
                <a:solidFill>
                  <a:srgbClr val="000000"/>
                </a:solidFill>
                <a:latin typeface="+mn-ea"/>
                <a:cs typeface="MS Shell Dlg" panose="020B0604020202020204" pitchFamily="34" charset="0"/>
              </a:rPr>
              <a:t>坐标系的变换矩阵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887410" y="1662184"/>
            <a:ext cx="5627331" cy="3970318"/>
          </a:xfrm>
          <a:prstGeom prst="rect">
            <a:avLst/>
          </a:prstGeom>
          <a:ln w="12700">
            <a:miter lim="400000"/>
          </a:ln>
        </p:spPr>
        <p:txBody>
          <a:bodyPr wrap="square" lIns="43370" rIns="43370" anchor="ctr">
            <a:spAutoFit/>
          </a:bodyPr>
          <a:lstStyle/>
          <a:p>
            <a:r>
              <a:rPr lang="en-US" altLang="zh-CN" sz="2800" dirty="0" smtClean="0">
                <a:solidFill>
                  <a:srgbClr val="003366"/>
                </a:solidFill>
              </a:rPr>
              <a:t>3.1</a:t>
            </a:r>
            <a:r>
              <a:rPr lang="en-US" altLang="zh-CN" sz="2800" dirty="0">
                <a:solidFill>
                  <a:srgbClr val="003366"/>
                </a:solidFill>
              </a:rPr>
              <a:t> </a:t>
            </a:r>
            <a:r>
              <a:rPr lang="en-US" altLang="zh-CN" sz="2800" dirty="0" smtClean="0">
                <a:solidFill>
                  <a:srgbClr val="003366"/>
                </a:solidFill>
              </a:rPr>
              <a:t>Path</a:t>
            </a:r>
            <a:r>
              <a:rPr lang="en-US" altLang="zh-CN" sz="2800" dirty="0">
                <a:solidFill>
                  <a:srgbClr val="003366"/>
                </a:solidFill>
              </a:rPr>
              <a:t> </a:t>
            </a:r>
            <a:r>
              <a:rPr lang="zh-CN" altLang="zh-CN" sz="2800" dirty="0" smtClean="0">
                <a:solidFill>
                  <a:srgbClr val="003366"/>
                </a:solidFill>
              </a:rPr>
              <a:t>概</a:t>
            </a:r>
            <a:r>
              <a:rPr lang="zh-CN" altLang="zh-CN" sz="2800" dirty="0">
                <a:solidFill>
                  <a:srgbClr val="003366"/>
                </a:solidFill>
              </a:rPr>
              <a:t>述</a:t>
            </a:r>
            <a:r>
              <a:rPr lang="en-US" altLang="zh-CN" sz="2800" dirty="0">
                <a:solidFill>
                  <a:srgbClr val="003366"/>
                </a:solidFill>
              </a:rPr>
              <a:t> </a:t>
            </a:r>
            <a:endParaRPr lang="zh-CN" altLang="zh-CN" sz="2800" dirty="0">
              <a:solidFill>
                <a:srgbClr val="003366"/>
              </a:solidFill>
            </a:endParaRPr>
          </a:p>
          <a:p>
            <a:r>
              <a:rPr lang="en-US" altLang="zh-CN" sz="2800" dirty="0">
                <a:solidFill>
                  <a:srgbClr val="003366"/>
                </a:solidFill>
              </a:rPr>
              <a:t> </a:t>
            </a:r>
            <a:endParaRPr lang="zh-CN" altLang="zh-CN" sz="2800" dirty="0">
              <a:solidFill>
                <a:srgbClr val="003366"/>
              </a:solidFill>
            </a:endParaRPr>
          </a:p>
          <a:p>
            <a:r>
              <a:rPr lang="en-US" altLang="zh-CN" sz="2800" dirty="0" smtClean="0">
                <a:solidFill>
                  <a:srgbClr val="003366"/>
                </a:solidFill>
              </a:rPr>
              <a:t>3.2</a:t>
            </a:r>
            <a:r>
              <a:rPr lang="en-US" altLang="zh-CN" sz="2800" dirty="0">
                <a:solidFill>
                  <a:srgbClr val="003366"/>
                </a:solidFill>
              </a:rPr>
              <a:t> </a:t>
            </a:r>
            <a:r>
              <a:rPr lang="zh-CN" altLang="zh-CN" sz="2800" dirty="0" smtClean="0">
                <a:solidFill>
                  <a:srgbClr val="003366"/>
                </a:solidFill>
              </a:rPr>
              <a:t>移</a:t>
            </a:r>
            <a:r>
              <a:rPr lang="zh-CN" altLang="zh-CN" sz="2800" dirty="0">
                <a:solidFill>
                  <a:srgbClr val="003366"/>
                </a:solidFill>
              </a:rPr>
              <a:t>动和直线命令</a:t>
            </a:r>
            <a:r>
              <a:rPr lang="en-US" altLang="zh-CN" sz="2800" dirty="0">
                <a:solidFill>
                  <a:srgbClr val="003366"/>
                </a:solidFill>
              </a:rPr>
              <a:t> </a:t>
            </a:r>
            <a:endParaRPr lang="zh-CN" altLang="zh-CN" sz="2800" dirty="0">
              <a:solidFill>
                <a:srgbClr val="003366"/>
              </a:solidFill>
            </a:endParaRPr>
          </a:p>
          <a:p>
            <a:r>
              <a:rPr lang="en-US" altLang="zh-CN" sz="2800" dirty="0">
                <a:solidFill>
                  <a:srgbClr val="003366"/>
                </a:solidFill>
              </a:rPr>
              <a:t> </a:t>
            </a:r>
            <a:endParaRPr lang="zh-CN" altLang="zh-CN" sz="2800" dirty="0">
              <a:solidFill>
                <a:srgbClr val="003366"/>
              </a:solidFill>
            </a:endParaRPr>
          </a:p>
          <a:p>
            <a:r>
              <a:rPr lang="en-US" altLang="zh-CN" sz="2800" dirty="0" smtClean="0">
                <a:solidFill>
                  <a:srgbClr val="003366"/>
                </a:solidFill>
              </a:rPr>
              <a:t>3.3</a:t>
            </a:r>
            <a:r>
              <a:rPr lang="en-US" altLang="zh-CN" sz="2800" dirty="0">
                <a:solidFill>
                  <a:srgbClr val="003366"/>
                </a:solidFill>
              </a:rPr>
              <a:t> </a:t>
            </a:r>
            <a:r>
              <a:rPr lang="zh-CN" altLang="zh-CN" sz="2800" dirty="0" smtClean="0">
                <a:solidFill>
                  <a:srgbClr val="003366"/>
                </a:solidFill>
              </a:rPr>
              <a:t>弧</a:t>
            </a:r>
            <a:r>
              <a:rPr lang="zh-CN" altLang="zh-CN" sz="2800" dirty="0">
                <a:solidFill>
                  <a:srgbClr val="003366"/>
                </a:solidFill>
              </a:rPr>
              <a:t>线命令</a:t>
            </a:r>
            <a:r>
              <a:rPr lang="en-US" altLang="zh-CN" sz="2800" dirty="0">
                <a:solidFill>
                  <a:srgbClr val="003366"/>
                </a:solidFill>
              </a:rPr>
              <a:t> </a:t>
            </a:r>
            <a:endParaRPr lang="zh-CN" altLang="zh-CN" sz="2800" dirty="0">
              <a:solidFill>
                <a:srgbClr val="003366"/>
              </a:solidFill>
            </a:endParaRPr>
          </a:p>
          <a:p>
            <a:r>
              <a:rPr lang="en-US" altLang="zh-CN" sz="2800" dirty="0">
                <a:solidFill>
                  <a:srgbClr val="003366"/>
                </a:solidFill>
              </a:rPr>
              <a:t> </a:t>
            </a:r>
            <a:endParaRPr lang="zh-CN" altLang="zh-CN" sz="2800" dirty="0">
              <a:solidFill>
                <a:srgbClr val="003366"/>
              </a:solidFill>
            </a:endParaRPr>
          </a:p>
          <a:p>
            <a:r>
              <a:rPr lang="en-US" altLang="zh-CN" sz="2800" dirty="0" smtClean="0">
                <a:solidFill>
                  <a:srgbClr val="003366"/>
                </a:solidFill>
              </a:rPr>
              <a:t>3.4</a:t>
            </a:r>
            <a:r>
              <a:rPr lang="en-US" altLang="zh-CN" sz="2800" dirty="0">
                <a:solidFill>
                  <a:srgbClr val="003366"/>
                </a:solidFill>
              </a:rPr>
              <a:t> </a:t>
            </a:r>
            <a:r>
              <a:rPr lang="zh-CN" altLang="zh-CN" sz="2800" dirty="0" smtClean="0">
                <a:solidFill>
                  <a:srgbClr val="003366"/>
                </a:solidFill>
              </a:rPr>
              <a:t>贝</a:t>
            </a:r>
            <a:r>
              <a:rPr lang="zh-CN" altLang="zh-CN" sz="2800" dirty="0">
                <a:solidFill>
                  <a:srgbClr val="003366"/>
                </a:solidFill>
              </a:rPr>
              <a:t>塞尔曲线命令</a:t>
            </a:r>
            <a:endParaRPr lang="zh-CN" altLang="zh-CN" sz="2800" dirty="0">
              <a:solidFill>
                <a:srgbClr val="003366"/>
              </a:solidFill>
            </a:endParaRPr>
          </a:p>
          <a:p>
            <a:br>
              <a:rPr lang="en-US" altLang="zh-CN" sz="2800" dirty="0">
                <a:solidFill>
                  <a:srgbClr val="003366"/>
                </a:solidFill>
              </a:rPr>
            </a:br>
            <a:endParaRPr sz="2800" b="1" kern="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6918707" y="1530274"/>
            <a:ext cx="3187795" cy="3581301"/>
          </a:xfrm>
          <a:prstGeom prst="rect">
            <a:avLst/>
          </a:prstGeom>
          <a:ln w="12700">
            <a:miter lim="400000"/>
          </a:ln>
        </p:spPr>
        <p:txBody>
          <a:bodyPr wrap="none" lIns="43370" rIns="43370" anchor="ctr">
            <a:spAutoFit/>
          </a:bodyPr>
          <a:lstStyle>
            <a:lvl1pPr>
              <a:defRPr sz="23900">
                <a:solidFill>
                  <a:schemeClr val="accent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hangingPunct="0"/>
            <a:r>
              <a:rPr sz="22670" kern="0" dirty="0">
                <a:solidFill>
                  <a:srgbClr val="003366"/>
                </a:solidFill>
              </a:rPr>
              <a:t>0</a:t>
            </a:r>
            <a:r>
              <a:rPr lang="en-US" sz="22670" kern="0" dirty="0">
                <a:solidFill>
                  <a:srgbClr val="003366"/>
                </a:solidFill>
              </a:rPr>
              <a:t>3</a:t>
            </a:r>
            <a:endParaRPr sz="22670" kern="0" dirty="0">
              <a:solidFill>
                <a:srgbClr val="003366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-1" y="3883059"/>
            <a:ext cx="4994937" cy="2979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831458" y="4403986"/>
            <a:ext cx="9366567" cy="245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1A33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1247" y="682109"/>
            <a:ext cx="162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65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3.1</a:t>
            </a:r>
            <a:r>
              <a:rPr lang="en-US" altLang="zh-CN" spc="-6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  </a:t>
            </a:r>
            <a:r>
              <a:rPr lang="en-US" altLang="zh-CN" spc="-65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Path </a:t>
            </a:r>
            <a:r>
              <a:rPr lang="zh-CN" altLang="en-US" spc="-65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44906" y="1433855"/>
            <a:ext cx="7590622" cy="22159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zh-CN" altLang="en-US" sz="1200" dirty="0" smtClean="0"/>
              <a:t>一种</a:t>
            </a:r>
            <a:r>
              <a:rPr lang="zh-CN" altLang="zh-CN" sz="1200" dirty="0" smtClean="0"/>
              <a:t>强</a:t>
            </a:r>
            <a:r>
              <a:rPr lang="zh-CN" altLang="zh-CN" sz="1200" dirty="0"/>
              <a:t>大的绘图工</a:t>
            </a:r>
            <a:r>
              <a:rPr lang="zh-CN" altLang="zh-CN" sz="1200" dirty="0" smtClean="0"/>
              <a:t>具</a:t>
            </a:r>
            <a:endParaRPr lang="en-US" altLang="zh-CN" sz="1200" dirty="0" smtClean="0"/>
          </a:p>
          <a:p>
            <a:pPr hangingPunct="0"/>
            <a:endParaRPr lang="en-US" altLang="zh-CN" sz="1200" dirty="0" smtClean="0"/>
          </a:p>
          <a:p>
            <a:pPr hangingPunct="0"/>
            <a:r>
              <a:rPr lang="zh-CN" altLang="zh-CN" sz="1200" dirty="0"/>
              <a:t>规范：</a:t>
            </a:r>
            <a:r>
              <a:rPr lang="en-US" altLang="zh-CN" sz="1200" dirty="0"/>
              <a:t>http://www.w3.org/TR/SVG11/paths.html </a:t>
            </a:r>
            <a:endParaRPr lang="en-US" altLang="zh-CN" sz="1200" dirty="0" smtClean="0"/>
          </a:p>
          <a:p>
            <a:pPr hangingPunct="0"/>
            <a:endParaRPr lang="en-US" altLang="zh-CN" sz="1200" dirty="0" smtClean="0"/>
          </a:p>
          <a:p>
            <a:pPr hangingPunct="0"/>
            <a:r>
              <a:rPr lang="zh-CN" altLang="zh-CN" sz="1200" dirty="0"/>
              <a:t>由命令及其参数组组成的字符串，如</a:t>
            </a:r>
            <a:r>
              <a:rPr lang="zh-CN" altLang="zh-CN" sz="1200" dirty="0" smtClean="0"/>
              <a:t>：</a:t>
            </a:r>
            <a:endParaRPr lang="en-US" altLang="zh-CN" sz="1200" dirty="0" smtClean="0"/>
          </a:p>
          <a:p>
            <a:pPr hangingPunct="0"/>
            <a:endParaRPr lang="en-US" altLang="zh-CN" sz="1200" dirty="0" smtClean="0"/>
          </a:p>
          <a:p>
            <a:pPr hangingPunct="0"/>
            <a:r>
              <a:rPr lang="en-US" altLang="zh-CN" dirty="0"/>
              <a:t>&lt;path </a:t>
            </a:r>
            <a:r>
              <a:rPr lang="en-US" altLang="zh-CN" dirty="0" smtClean="0"/>
              <a:t>d=“ </a:t>
            </a:r>
            <a:r>
              <a:rPr lang="en-US" altLang="zh-CN" dirty="0" smtClean="0">
                <a:solidFill>
                  <a:srgbClr val="FF0000"/>
                </a:solidFill>
              </a:rPr>
              <a:t>M 0, 0 </a:t>
            </a:r>
            <a:r>
              <a:rPr lang="en-US" altLang="zh-CN" dirty="0" smtClean="0">
                <a:solidFill>
                  <a:srgbClr val="00B050"/>
                </a:solidFill>
              </a:rPr>
              <a:t>L 10, 20 </a:t>
            </a:r>
            <a:r>
              <a:rPr lang="en-US" altLang="zh-CN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C 30 -10, 40, 20, 100, 100</a:t>
            </a:r>
            <a:r>
              <a:rPr lang="en-US" altLang="zh-CN" dirty="0"/>
              <a:t>" </a:t>
            </a:r>
            <a:r>
              <a:rPr lang="en-US" altLang="zh-CN" dirty="0" smtClean="0"/>
              <a:t>stroke</a:t>
            </a:r>
            <a:r>
              <a:rPr lang="en-US" altLang="zh-CN" dirty="0"/>
              <a:t>="red</a:t>
            </a:r>
            <a:r>
              <a:rPr lang="en-US" altLang="zh-CN" dirty="0" smtClean="0"/>
              <a:t>"&gt;</a:t>
            </a:r>
            <a:endParaRPr lang="en-US" altLang="zh-CN" dirty="0" smtClean="0"/>
          </a:p>
          <a:p>
            <a:pPr hangingPunct="0"/>
            <a:endParaRPr lang="zh-CN" altLang="zh-CN" sz="1200" dirty="0" smtClean="0"/>
          </a:p>
          <a:p>
            <a:pPr hangingPunct="0"/>
            <a:r>
              <a:rPr lang="en-US" altLang="zh-CN" dirty="0"/>
              <a:t>&lt;path d=“ </a:t>
            </a:r>
            <a:r>
              <a:rPr lang="en-US" altLang="zh-CN" dirty="0">
                <a:solidFill>
                  <a:srgbClr val="FF0000"/>
                </a:solidFill>
              </a:rPr>
              <a:t>M </a:t>
            </a:r>
            <a:r>
              <a:rPr lang="en-US" altLang="zh-CN" dirty="0" smtClean="0">
                <a:solidFill>
                  <a:srgbClr val="FF0000"/>
                </a:solidFill>
              </a:rPr>
              <a:t>0 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r>
              <a:rPr lang="en-US" altLang="zh-CN" dirty="0">
                <a:solidFill>
                  <a:srgbClr val="00B050"/>
                </a:solidFill>
              </a:rPr>
              <a:t>L </a:t>
            </a:r>
            <a:r>
              <a:rPr lang="en-US" altLang="zh-CN" dirty="0" smtClean="0">
                <a:solidFill>
                  <a:srgbClr val="00B050"/>
                </a:solidFill>
              </a:rPr>
              <a:t>10 </a:t>
            </a:r>
            <a:r>
              <a:rPr lang="en-US" altLang="zh-CN" dirty="0">
                <a:solidFill>
                  <a:srgbClr val="00B050"/>
                </a:solidFill>
              </a:rPr>
              <a:t>20 </a:t>
            </a: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 30 -</a:t>
            </a:r>
            <a:r>
              <a:rPr lang="en-US" altLang="zh-CN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10 40 20 100 </a:t>
            </a: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100</a:t>
            </a:r>
            <a:r>
              <a:rPr lang="en-US" altLang="zh-CN" dirty="0"/>
              <a:t>" stroke="red"&gt;</a:t>
            </a:r>
            <a:endParaRPr lang="en-US" altLang="zh-CN" dirty="0"/>
          </a:p>
          <a:p>
            <a:pPr hangingPunct="0"/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902252" y="3317060"/>
            <a:ext cx="7054468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93290">
              <a:lnSpc>
                <a:spcPts val="12295"/>
              </a:lnSpc>
              <a:spcAft>
                <a:spcPts val="0"/>
              </a:spcAft>
            </a:pPr>
            <a:r>
              <a:rPr lang="en-US" altLang="zh-CN" sz="9600" kern="100" spc="-5" dirty="0" smtClean="0">
                <a:solidFill>
                  <a:srgbClr val="D45954"/>
                </a:solidFill>
                <a:latin typeface="Helvetica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9600" kern="100" dirty="0" smtClean="0">
                <a:solidFill>
                  <a:srgbClr val="1497FC"/>
                </a:solidFill>
                <a:latin typeface="Helvetica" charset="0"/>
                <a:ea typeface="宋体" panose="02010600030101010101" pitchFamily="2" charset="-122"/>
                <a:cs typeface="Times New Roman" panose="02020603050405020304" pitchFamily="18" charset="0"/>
              </a:rPr>
              <a:t>10,20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924" y="48020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D45954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命令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28510" y="48020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497FC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endParaRPr lang="zh-CN" altLang="en-US" dirty="0"/>
          </a:p>
        </p:txBody>
      </p:sp>
      <p:sp>
        <p:nvSpPr>
          <p:cNvPr id="9" name="WS_polygon30"/>
          <p:cNvSpPr>
            <a:spLocks noChangeArrowheads="1"/>
          </p:cNvSpPr>
          <p:nvPr/>
        </p:nvSpPr>
        <p:spPr bwMode="auto">
          <a:xfrm>
            <a:off x="3624516" y="4774281"/>
            <a:ext cx="989012" cy="304800"/>
          </a:xfrm>
          <a:custGeom>
            <a:avLst/>
            <a:gdLst>
              <a:gd name="T0" fmla="*/ 100 w 7785"/>
              <a:gd name="T1" fmla="*/ 100 h 2401"/>
              <a:gd name="T2" fmla="*/ 100 w 7785"/>
              <a:gd name="T3" fmla="*/ 100 h 2401"/>
              <a:gd name="T4" fmla="*/ 7588 w 7785"/>
              <a:gd name="T5" fmla="*/ 2273 h 2401"/>
              <a:gd name="T6" fmla="*/ 7588 w 7785"/>
              <a:gd name="T7" fmla="*/ 2273 h 2401"/>
              <a:gd name="T8" fmla="*/ 7685 w 7785"/>
              <a:gd name="T9" fmla="*/ 2301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5" h="2401">
                <a:moveTo>
                  <a:pt x="100" y="100"/>
                </a:moveTo>
                <a:lnTo>
                  <a:pt x="100" y="100"/>
                </a:lnTo>
                <a:lnTo>
                  <a:pt x="7588" y="2273"/>
                </a:lnTo>
                <a:lnTo>
                  <a:pt x="7588" y="2273"/>
                </a:lnTo>
                <a:lnTo>
                  <a:pt x="7685" y="2301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rgbClr val="7BDB45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0294" y="4686663"/>
            <a:ext cx="274384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70"/>
              </a:lnSpc>
              <a:spcAft>
                <a:spcPts val="0"/>
              </a:spcAft>
            </a:pPr>
            <a:r>
              <a:rPr lang="zh-CN" altLang="zh-CN" sz="1400" kern="100" spc="-100" dirty="0">
                <a:solidFill>
                  <a:srgbClr val="308B16"/>
                </a:solidFill>
                <a:latin typeface="MS Shell Dlg" panose="020B0604020202020204" pitchFamily="34" charset="0"/>
                <a:ea typeface="宋体" panose="02010600030101010101" pitchFamily="2" charset="-122"/>
                <a:cs typeface="MS Shell Dlg" panose="020B0604020202020204" pitchFamily="34" charset="0"/>
              </a:rPr>
              <a:t>参数之间可以用空格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Aft>
                <a:spcPts val="0"/>
              </a:spcAft>
            </a:pPr>
            <a:r>
              <a:rPr lang="zh-CN" altLang="zh-CN" sz="1400" kern="100" spc="-100" dirty="0">
                <a:solidFill>
                  <a:srgbClr val="308B16"/>
                </a:solidFill>
                <a:latin typeface="MS Shell Dlg" panose="020B0604020202020204" pitchFamily="34" charset="0"/>
                <a:ea typeface="宋体" panose="02010600030101010101" pitchFamily="2" charset="-122"/>
                <a:cs typeface="MS Shell Dlg" panose="020B0604020202020204" pitchFamily="34" charset="0"/>
              </a:rPr>
              <a:t>或逗号隔开，有一种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Aft>
                <a:spcPts val="0"/>
              </a:spcAft>
            </a:pPr>
            <a:r>
              <a:rPr lang="zh-CN" altLang="zh-CN" sz="1400" kern="100" spc="-100" dirty="0">
                <a:solidFill>
                  <a:srgbClr val="308B16"/>
                </a:solidFill>
                <a:latin typeface="MS Shell Dlg" panose="020B0604020202020204" pitchFamily="34" charset="0"/>
                <a:ea typeface="宋体" panose="02010600030101010101" pitchFamily="2" charset="-122"/>
                <a:cs typeface="MS Shell Dlg" panose="020B0604020202020204" pitchFamily="34" charset="0"/>
              </a:rPr>
              <a:t>情况例外，就是下一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dirty="0">
                <a:solidFill>
                  <a:srgbClr val="308B16"/>
                </a:solidFill>
                <a:latin typeface="MS Shell Dlg" panose="020B0604020202020204" pitchFamily="34" charset="0"/>
                <a:ea typeface="宋体" panose="02010600030101010101" pitchFamily="2" charset="-122"/>
                <a:cs typeface="MS Shell Dlg" panose="020B0604020202020204" pitchFamily="34" charset="0"/>
              </a:rPr>
              <a:t>个数值是负数。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7669" y="2541849"/>
            <a:ext cx="3832679" cy="38938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76350" y="875171"/>
          <a:ext cx="9771686" cy="5825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5211"/>
                <a:gridCol w="6506475"/>
              </a:tblGrid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命令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含义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5">
                          <a:effectLst/>
                        </a:rPr>
                        <a:t>M/m</a:t>
                      </a:r>
                      <a:r>
                        <a:rPr lang="en-US" sz="2300" kern="100">
                          <a:effectLst/>
                        </a:rPr>
                        <a:t> </a:t>
                      </a:r>
                      <a:r>
                        <a:rPr lang="en-US" sz="2300" kern="100" spc="-5">
                          <a:effectLst/>
                        </a:rPr>
                        <a:t>(x,y)+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移动当前位置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L/l </a:t>
                      </a:r>
                      <a:r>
                        <a:rPr lang="en-US" sz="2300" kern="100" spc="-5">
                          <a:effectLst/>
                        </a:rPr>
                        <a:t>(x,y)+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从当前位置绘制线段到指定位置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H/h </a:t>
                      </a:r>
                      <a:r>
                        <a:rPr lang="en-US" sz="2300" kern="100" spc="-5">
                          <a:effectLst/>
                        </a:rPr>
                        <a:t>(x)+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spc="-90" dirty="0">
                          <a:effectLst/>
                        </a:rPr>
                        <a:t>从当前位置绘制⽔水平线到达指定的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en-US" sz="2300" kern="100" spc="-5" dirty="0">
                          <a:effectLst/>
                        </a:rPr>
                        <a:t>x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zh-CN" sz="2300" kern="100" dirty="0">
                          <a:effectLst/>
                        </a:rPr>
                        <a:t>坐标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10">
                          <a:effectLst/>
                        </a:rPr>
                        <a:t>V/v</a:t>
                      </a:r>
                      <a:r>
                        <a:rPr lang="en-US" sz="2300" kern="100">
                          <a:effectLst/>
                        </a:rPr>
                        <a:t> </a:t>
                      </a:r>
                      <a:r>
                        <a:rPr lang="en-US" sz="2300" kern="100" spc="-5">
                          <a:effectLst/>
                        </a:rPr>
                        <a:t>(x)+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从当前位置绘制竖直线到达指定的</a:t>
                      </a:r>
                      <a:r>
                        <a:rPr lang="en-US" sz="2300" kern="100">
                          <a:effectLst/>
                        </a:rPr>
                        <a:t> </a:t>
                      </a:r>
                      <a:r>
                        <a:rPr lang="en-US" sz="2300" kern="100" spc="-5">
                          <a:effectLst/>
                        </a:rPr>
                        <a:t>y</a:t>
                      </a:r>
                      <a:r>
                        <a:rPr lang="en-US" sz="2300" kern="100">
                          <a:effectLst/>
                        </a:rPr>
                        <a:t> </a:t>
                      </a:r>
                      <a:r>
                        <a:rPr lang="zh-CN" sz="2300" kern="100">
                          <a:effectLst/>
                        </a:rPr>
                        <a:t>坐标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Z/z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闭合当前路径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5" dirty="0">
                          <a:effectLst/>
                        </a:rPr>
                        <a:t>Q/q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en-US" sz="2300" kern="100" spc="-5" dirty="0">
                          <a:effectLst/>
                        </a:rPr>
                        <a:t>(x1,y1,x,y)+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spc="-90" dirty="0">
                          <a:effectLst/>
                        </a:rPr>
                        <a:t>从当前位置绘</a:t>
                      </a:r>
                      <a:r>
                        <a:rPr lang="zh-CN" sz="2300" kern="100" spc="-90" dirty="0" smtClean="0">
                          <a:effectLst/>
                        </a:rPr>
                        <a:t>制二次贝</a:t>
                      </a:r>
                      <a:r>
                        <a:rPr lang="zh-CN" sz="2300" kern="100" spc="-90" dirty="0">
                          <a:effectLst/>
                        </a:rPr>
                        <a:t>塞尔曲线到指定位置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715633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5" dirty="0">
                          <a:effectLst/>
                        </a:rPr>
                        <a:t>T/t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en-US" sz="2300" kern="100" spc="-5" dirty="0">
                          <a:effectLst/>
                        </a:rPr>
                        <a:t>(</a:t>
                      </a:r>
                      <a:r>
                        <a:rPr lang="en-US" sz="2300" kern="100" spc="-5" dirty="0" err="1">
                          <a:effectLst/>
                        </a:rPr>
                        <a:t>x,y</a:t>
                      </a:r>
                      <a:r>
                        <a:rPr lang="en-US" sz="2300" kern="100" spc="-5" dirty="0">
                          <a:effectLst/>
                        </a:rPr>
                        <a:t>)+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spc="-90" dirty="0">
                          <a:effectLst/>
                        </a:rPr>
                        <a:t>从当前位置光滑绘</a:t>
                      </a:r>
                      <a:r>
                        <a:rPr lang="zh-CN" sz="2300" kern="100" spc="-90" dirty="0" smtClean="0">
                          <a:effectLst/>
                        </a:rPr>
                        <a:t>制二次贝</a:t>
                      </a:r>
                      <a:r>
                        <a:rPr lang="zh-CN" sz="2300" kern="100" spc="-90" dirty="0">
                          <a:effectLst/>
                        </a:rPr>
                        <a:t>塞尔曲线到指定位置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5" dirty="0">
                          <a:effectLst/>
                        </a:rPr>
                        <a:t>C/c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en-US" sz="2300" kern="100" spc="-5" dirty="0">
                          <a:effectLst/>
                        </a:rPr>
                        <a:t>(x1,y1,x2,y2,x,y)+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spc="-10" dirty="0">
                          <a:effectLst/>
                        </a:rPr>
                        <a:t>从当前位置绘制三</a:t>
                      </a:r>
                      <a:r>
                        <a:rPr lang="zh-CN" sz="2300" kern="100" spc="-10" dirty="0" smtClean="0">
                          <a:effectLst/>
                        </a:rPr>
                        <a:t>次贝</a:t>
                      </a:r>
                      <a:r>
                        <a:rPr lang="zh-CN" sz="2300" kern="100" spc="-10" dirty="0">
                          <a:effectLst/>
                        </a:rPr>
                        <a:t>塞尔曲线到指定位置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715633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spc="-90" dirty="0">
                          <a:effectLst/>
                        </a:rPr>
                        <a:t>S/s</a:t>
                      </a:r>
                      <a:r>
                        <a:rPr lang="en-US" sz="2300" kern="100" dirty="0">
                          <a:effectLst/>
                        </a:rPr>
                        <a:t> </a:t>
                      </a:r>
                      <a:r>
                        <a:rPr lang="en-US" sz="2300" kern="100" spc="-5" dirty="0">
                          <a:effectLst/>
                        </a:rPr>
                        <a:t>(x2,y2,x,y)+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spc="-10" dirty="0">
                          <a:effectLst/>
                        </a:rPr>
                        <a:t>从当前位置光滑绘制三</a:t>
                      </a:r>
                      <a:r>
                        <a:rPr lang="zh-CN" sz="2300" kern="100" spc="-10" dirty="0" smtClean="0">
                          <a:effectLst/>
                        </a:rPr>
                        <a:t>次贝</a:t>
                      </a:r>
                      <a:r>
                        <a:rPr lang="zh-CN" sz="2300" kern="100" spc="-10" dirty="0">
                          <a:effectLst/>
                        </a:rPr>
                        <a:t>塞尔曲线到指定位置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5170">
                <a:tc>
                  <a:txBody>
                    <a:bodyPr/>
                    <a:lstStyle/>
                    <a:p>
                      <a:pPr marL="57150" algn="l">
                        <a:lnSpc>
                          <a:spcPts val="3850"/>
                        </a:lnSpc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A/a (</a:t>
                      </a:r>
                      <a:r>
                        <a:rPr lang="en-US" sz="2300" kern="100" dirty="0" err="1">
                          <a:effectLst/>
                        </a:rPr>
                        <a:t>rx,ry,xr,laf,sf,x,y</a:t>
                      </a:r>
                      <a:r>
                        <a:rPr lang="en-US" sz="2300" kern="100" dirty="0">
                          <a:effectLst/>
                        </a:rPr>
                        <a:t>)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3365"/>
                        </a:lnSpc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从当前位置绘制弧线到指定位置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3920" y="329569"/>
            <a:ext cx="107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65" dirty="0">
                <a:solidFill>
                  <a:srgbClr val="3F6797"/>
                </a:solidFill>
                <a:latin typeface="微软雅黑" panose="020B0503020204020204" charset="-122"/>
              </a:rPr>
              <a:t>命令汇总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240" y="346897"/>
            <a:ext cx="217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20" dirty="0" smtClean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3.2</a:t>
            </a:r>
            <a:r>
              <a:rPr lang="en-US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</a:t>
            </a:r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移动和直线命令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2240" y="1144833"/>
            <a:ext cx="83985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pc="-105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M  (x,  y</a:t>
            </a:r>
            <a:r>
              <a:rPr lang="en-US" altLang="zh-CN" sz="1400" spc="-105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) +</a:t>
            </a:r>
            <a:r>
              <a:rPr lang="en-US" altLang="zh-CN" sz="1400" spc="-105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r>
              <a:rPr lang="en-US" altLang="zh-CN" sz="1400" spc="-105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 </a:t>
            </a:r>
            <a:r>
              <a:rPr lang="zh-CN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移动画笔，后面如果有重复参数，会当做是</a:t>
            </a:r>
            <a:r>
              <a:rPr lang="en-US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L  </a:t>
            </a:r>
            <a:r>
              <a:rPr lang="zh-CN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命令处</a:t>
            </a:r>
            <a:r>
              <a:rPr lang="zh-CN" altLang="zh-CN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理</a:t>
            </a:r>
            <a:endParaRPr lang="en-US" altLang="zh-CN" sz="1400" spc="-100" dirty="0" smtClean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endParaRPr lang="en-US" altLang="zh-CN" sz="1400" spc="-100" dirty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  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  (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x,  y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) + </a:t>
            </a:r>
            <a:r>
              <a:rPr lang="en-US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 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绘制直线到指定位</a:t>
            </a:r>
            <a:r>
              <a:rPr lang="zh-CN" altLang="en-US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置</a:t>
            </a:r>
            <a:endParaRPr lang="en-US" altLang="zh-CN" sz="1400" spc="-100" dirty="0" smtClean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endParaRPr lang="en-US" altLang="zh-CN" sz="1400" spc="-100" dirty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H    (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) +          </a:t>
            </a:r>
            <a:r>
              <a:rPr lang="zh-CN" altLang="en-US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绘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制水平线到指定的 </a:t>
            </a:r>
            <a:r>
              <a:rPr lang="en-US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 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位</a:t>
            </a:r>
            <a:r>
              <a:rPr lang="zh-CN" altLang="en-US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置</a:t>
            </a:r>
            <a:endParaRPr lang="en-US" altLang="zh-CN" sz="1400" spc="-100" dirty="0" smtClean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endParaRPr lang="en-US" altLang="zh-CN" sz="1400" spc="-100" dirty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V 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    (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y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) +        </a:t>
            </a:r>
            <a:r>
              <a:rPr lang="zh-CN" altLang="en-US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绘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制竖直线到指定的 </a:t>
            </a:r>
            <a:r>
              <a:rPr lang="en-US" altLang="zh-CN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y 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位置 </a:t>
            </a:r>
            <a:endParaRPr lang="en-US" altLang="zh-CN" sz="1400" spc="-100" dirty="0" smtClean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endParaRPr lang="zh-CN" altLang="en-US" sz="1400" spc="-100" dirty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m</a:t>
            </a:r>
            <a:r>
              <a:rPr lang="zh-CN" altLang="en-US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、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</a:t>
            </a:r>
            <a:r>
              <a:rPr lang="zh-CN" altLang="en-US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、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h</a:t>
            </a:r>
            <a:r>
              <a:rPr lang="zh-CN" altLang="en-US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、</a:t>
            </a:r>
            <a:r>
              <a:rPr lang="en-US" altLang="zh-CN" sz="1400" spc="-100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v </a:t>
            </a:r>
            <a:r>
              <a:rPr lang="en-US" altLang="zh-CN" sz="1400" spc="-100" dirty="0" smtClean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  </a:t>
            </a:r>
            <a:r>
              <a:rPr lang="zh-CN" altLang="en-US" sz="1400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使</a:t>
            </a:r>
            <a:r>
              <a:rPr lang="zh-CN" altLang="en-US" sz="1400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用相对位置绘制</a:t>
            </a:r>
            <a:endParaRPr lang="zh-CN" altLang="en-US" sz="1400" spc="-100" dirty="0">
              <a:solidFill>
                <a:srgbClr val="53585F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r>
              <a:rPr lang="zh-CN" altLang="en-US" sz="1400" dirty="0"/>
              <a:t> </a:t>
            </a:r>
            <a:endParaRPr lang="zh-CN" altLang="en-US" sz="1400" dirty="0"/>
          </a:p>
          <a:p>
            <a:endParaRPr lang="zh-CN" altLang="en-US" sz="140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067" y="457066"/>
            <a:ext cx="1527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20" dirty="0" smtClean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3.3</a:t>
            </a:r>
            <a:r>
              <a:rPr lang="en-US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</a:t>
            </a:r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弧线命令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5067" y="1217230"/>
            <a:ext cx="4266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0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A  (</a:t>
            </a:r>
            <a:r>
              <a:rPr lang="en-US" altLang="zh-CN" spc="-100" dirty="0" err="1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rx</a:t>
            </a:r>
            <a:r>
              <a:rPr lang="en-US" altLang="zh-CN" spc="-100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,  r</a:t>
            </a:r>
            <a:r>
              <a:rPr lang="en-US" altLang="zh-CN" spc="-555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 </a:t>
            </a:r>
            <a:r>
              <a:rPr lang="en-US" altLang="zh-CN" spc="-105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y,  </a:t>
            </a:r>
            <a:r>
              <a:rPr lang="en-US" altLang="zh-CN" spc="-105" dirty="0" err="1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xr</a:t>
            </a:r>
            <a:r>
              <a:rPr lang="en-US" altLang="zh-CN" spc="-105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,  </a:t>
            </a:r>
            <a:r>
              <a:rPr lang="en-US" altLang="zh-CN" spc="-105" dirty="0" err="1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laf</a:t>
            </a:r>
            <a:r>
              <a:rPr lang="en-US" altLang="zh-CN" spc="-105" dirty="0">
                <a:solidFill>
                  <a:srgbClr val="D45954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,  sf,  x,  y)  </a:t>
            </a:r>
            <a:r>
              <a:rPr lang="en-US" altLang="zh-CN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-  </a:t>
            </a:r>
            <a:r>
              <a:rPr lang="zh-CN" altLang="zh-CN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绘制弧线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5067" y="1867914"/>
            <a:ext cx="8310390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最复杂的命令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</a:t>
            </a:r>
            <a:endParaRPr lang="en-US" altLang="zh-CN" kern="100" spc="-100" dirty="0" smtClean="0">
              <a:solidFill>
                <a:srgbClr val="000000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r>
              <a:rPr lang="en-US" altLang="zh-CN" kern="100" spc="-100" dirty="0" err="1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rx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radius-x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）弧线所在椭圆的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x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半轴长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 err="1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ry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radius-y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）弧线所在椭圆的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y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半轴长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 err="1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xr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 err="1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xAxis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-rotation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）弧线所在椭圆的长轴角度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 err="1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laf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large-arc-flag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）是否选择弧长较长的那一段弧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sf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sweep-flag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）是否选择逆时针方向的那一段弧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x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,  y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弧的终点位</a:t>
            </a:r>
            <a:r>
              <a:rPr lang="zh-CN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置</a:t>
            </a:r>
            <a:b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332" y="5009402"/>
            <a:ext cx="2657475" cy="1400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0" y="4747464"/>
            <a:ext cx="5562600" cy="1924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0901" y="158034"/>
            <a:ext cx="8960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spc="-100" dirty="0" err="1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laf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large-arc-flag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）是否选择弧长较长的那一段弧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 0 </a:t>
            </a:r>
            <a:r>
              <a:rPr lang="zh-CN" altLang="en-US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否 ，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1 </a:t>
            </a:r>
            <a:r>
              <a:rPr lang="zh-CN" altLang="en-US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是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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sf  -  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sweep-flag</a:t>
            </a:r>
            <a:r>
              <a:rPr lang="zh-CN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）是否选择逆时针方向的那一段弧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</a:t>
            </a:r>
            <a:r>
              <a:rPr lang="en-US" altLang="zh-CN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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 0 </a:t>
            </a:r>
            <a:r>
              <a:rPr lang="zh-CN" altLang="en-US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顺</a:t>
            </a:r>
            <a:r>
              <a:rPr lang="zh-CN" altLang="en-US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时针</a:t>
            </a:r>
            <a:r>
              <a:rPr lang="zh-CN" altLang="en-US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，</a:t>
            </a:r>
            <a:r>
              <a:rPr lang="en-US" altLang="zh-CN" kern="100" spc="-100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1 </a:t>
            </a:r>
            <a:r>
              <a:rPr lang="zh-CN" altLang="en-US" kern="100" spc="-100" dirty="0" smtClean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逆时针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05" y="1232799"/>
            <a:ext cx="3895725" cy="199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86" y="1261374"/>
            <a:ext cx="3905250" cy="196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01" y="4175794"/>
            <a:ext cx="4276725" cy="2009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149" y="4118643"/>
            <a:ext cx="4295775" cy="2124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4994" y="5570043"/>
            <a:ext cx="212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二次贝塞尔曲线命令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8266" y="4089818"/>
            <a:ext cx="1850307" cy="15253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7505" y="675851"/>
            <a:ext cx="540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起始</a:t>
            </a:r>
            <a:r>
              <a:rPr lang="zh-CN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点</a:t>
            </a:r>
            <a:r>
              <a:rPr lang="en-US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(x0, y0)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、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结</a:t>
            </a:r>
            <a:r>
              <a:rPr lang="zh-CN" altLang="en-US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束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点</a:t>
            </a:r>
            <a:r>
              <a:rPr lang="en-US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(x, y)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、控</a:t>
            </a:r>
            <a:r>
              <a:rPr lang="zh-CN" altLang="en-US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制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点</a:t>
            </a:r>
            <a:r>
              <a:rPr lang="en-US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(</a:t>
            </a:r>
            <a:r>
              <a:rPr lang="en-US" altLang="zh-CN" spc="-100" dirty="0" err="1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xn</a:t>
            </a:r>
            <a:r>
              <a:rPr lang="en-US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, </a:t>
            </a:r>
            <a:r>
              <a:rPr lang="en-US" altLang="zh-CN" spc="-100" dirty="0" err="1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yn</a:t>
            </a:r>
            <a:r>
              <a:rPr lang="en-US" altLang="zh-CN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)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、控</a:t>
            </a:r>
            <a:r>
              <a:rPr lang="zh-CN" altLang="en-US" spc="-100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制</a:t>
            </a:r>
            <a:r>
              <a:rPr lang="zh-CN" altLang="en-US" spc="-100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</a:rPr>
              <a:t>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41887" y="5565818"/>
            <a:ext cx="212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三次贝塞尔曲线命令</a:t>
            </a:r>
            <a:endParaRPr lang="zh-CN" altLang="en-US" spc="-120" dirty="0">
              <a:solidFill>
                <a:srgbClr val="3F6797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837" y="3756965"/>
            <a:ext cx="2413906" cy="18181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5562" y="255364"/>
            <a:ext cx="217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20" dirty="0" smtClean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3.4</a:t>
            </a:r>
            <a:r>
              <a:rPr lang="en-US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</a:t>
            </a:r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贝塞尔曲线命令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80" y="1240336"/>
            <a:ext cx="1392998" cy="1183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518" y="1120548"/>
            <a:ext cx="1874994" cy="1293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937" y="1062747"/>
            <a:ext cx="2898658" cy="134710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810" y="2715853"/>
            <a:ext cx="1499907" cy="128111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011379" y="5570043"/>
            <a:ext cx="1692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一次贝塞尔曲线</a:t>
            </a:r>
            <a:endParaRPr lang="zh-CN" altLang="en-US" spc="-120" dirty="0">
              <a:solidFill>
                <a:srgbClr val="3F6797"/>
              </a:solidFill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465" y="2609593"/>
            <a:ext cx="2056636" cy="12850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2398" y="2409856"/>
            <a:ext cx="2989055" cy="135703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810" y="4288931"/>
            <a:ext cx="1373569" cy="117065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646958" y="6101834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Q/q (x1,y1,x,y)+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7362109" y="6101834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C/c (x1,y1,x2,y2,x,y)+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43846" y="469836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http://myst729.github.io/bezier-curve/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3846" y="3775563"/>
            <a:ext cx="9715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blogs.sitepointstatic.com/examples/tech/svg-curves/quadratic-curve.html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643846" y="4235523"/>
            <a:ext cx="8068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http://blogs.sitepointstatic.com/examples/tech/svg-curves/cubic-curve.html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82960" y="315759"/>
            <a:ext cx="4309897" cy="1246495"/>
          </a:xfrm>
          <a:prstGeom prst="rect">
            <a:avLst/>
          </a:prstGeom>
          <a:ln w="12700">
            <a:miter lim="400000"/>
          </a:ln>
        </p:spPr>
        <p:txBody>
          <a:bodyPr wrap="none" lIns="43370" rIns="43370" anchor="ctr">
            <a:spAutoFit/>
          </a:bodyPr>
          <a:lstStyle>
            <a:lvl1pPr algn="r">
              <a:defRPr sz="33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hangingPunct="0">
              <a:defRPr sz="7500" b="1">
                <a:solidFill>
                  <a:srgbClr val="0033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7500" b="1" dirty="0"/>
              <a:t>SVG </a:t>
            </a:r>
            <a:r>
              <a:rPr lang="zh-CN" altLang="zh-CN" sz="7500" b="1" dirty="0" smtClean="0"/>
              <a:t>动</a:t>
            </a:r>
            <a:r>
              <a:rPr lang="zh-CN" altLang="zh-CN" sz="7500" b="1" dirty="0"/>
              <a:t>画</a:t>
            </a:r>
            <a:endParaRPr sz="7115" b="1" kern="0" dirty="0">
              <a:solidFill>
                <a:srgbClr val="003366"/>
              </a:solidFill>
              <a:sym typeface="Calibri" panose="020F0502020204030204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834318" y="1394457"/>
            <a:ext cx="5221994" cy="1589"/>
          </a:xfrm>
          <a:prstGeom prst="line">
            <a:avLst/>
          </a:prstGeom>
          <a:ln w="6350">
            <a:solidFill>
              <a:schemeClr val="accent1"/>
            </a:solidFill>
            <a:bevel/>
          </a:ln>
        </p:spPr>
        <p:txBody>
          <a:bodyPr lIns="43370" rIns="43370"/>
          <a:lstStyle/>
          <a:p>
            <a:pPr hangingPunct="0"/>
            <a:endParaRPr sz="1705" kern="0">
              <a:solidFill>
                <a:srgbClr val="000000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6918707" y="1530274"/>
            <a:ext cx="3098027" cy="3581301"/>
          </a:xfrm>
          <a:prstGeom prst="rect">
            <a:avLst/>
          </a:prstGeom>
          <a:ln w="12700">
            <a:miter lim="400000"/>
          </a:ln>
        </p:spPr>
        <p:txBody>
          <a:bodyPr wrap="none" lIns="43370" rIns="43370" anchor="ctr">
            <a:spAutoFit/>
          </a:bodyPr>
          <a:lstStyle>
            <a:lvl1pPr>
              <a:defRPr sz="23900">
                <a:solidFill>
                  <a:schemeClr val="accent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hangingPunct="0"/>
            <a:r>
              <a:rPr sz="22670" kern="0" dirty="0">
                <a:solidFill>
                  <a:srgbClr val="003366"/>
                </a:solidFill>
              </a:rPr>
              <a:t>0</a:t>
            </a:r>
            <a:r>
              <a:rPr lang="en-US" sz="22670" kern="0" dirty="0">
                <a:solidFill>
                  <a:srgbClr val="003366"/>
                </a:solidFill>
              </a:rPr>
              <a:t>4</a:t>
            </a:r>
            <a:endParaRPr sz="22670" kern="0" dirty="0">
              <a:solidFill>
                <a:srgbClr val="003366"/>
              </a:solidFill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-1" y="3883059"/>
            <a:ext cx="4994937" cy="2979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2831458" y="4403986"/>
            <a:ext cx="9366567" cy="245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1A33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1763" y="2083181"/>
            <a:ext cx="6096000" cy="3172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665"/>
              </a:lnSpc>
              <a:spcAft>
                <a:spcPts val="0"/>
              </a:spcAft>
            </a:pPr>
            <a:r>
              <a:rPr lang="en-US" altLang="zh-CN" sz="2800" kern="100" spc="-105" dirty="0" smtClean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41</a:t>
            </a:r>
            <a:r>
              <a:rPr lang="en-US" altLang="zh-CN" sz="2800" kern="100" spc="-105" dirty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</a:t>
            </a:r>
            <a:r>
              <a:rPr lang="zh-CN" altLang="zh-CN" sz="2800" kern="100" spc="-105" dirty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动画原理</a:t>
            </a:r>
            <a:r>
              <a:rPr lang="en-US" altLang="zh-CN" sz="2800" kern="100" spc="-105" dirty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  </a:t>
            </a:r>
            <a:endParaRPr lang="zh-CN" altLang="zh-CN" sz="2800" kern="100" dirty="0">
              <a:solidFill>
                <a:srgbClr val="003366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47545" indent="953135">
              <a:lnSpc>
                <a:spcPts val="12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003366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kern="100" dirty="0">
              <a:solidFill>
                <a:srgbClr val="003366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5100"/>
              </a:lnSpc>
              <a:spcAft>
                <a:spcPts val="0"/>
              </a:spcAft>
            </a:pPr>
            <a:r>
              <a:rPr lang="en-US" altLang="zh-CN" sz="2800" kern="100" spc="-105" dirty="0" smtClean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4.2</a:t>
            </a:r>
            <a:r>
              <a:rPr lang="en-US" altLang="zh-CN" sz="2800" kern="100" spc="-105" dirty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SMIL  for  SVG  </a:t>
            </a:r>
            <a:endParaRPr lang="zh-CN" altLang="zh-CN" sz="2800" kern="100" dirty="0">
              <a:solidFill>
                <a:srgbClr val="003366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47545" indent="953135">
              <a:lnSpc>
                <a:spcPts val="12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003366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kern="100" dirty="0">
              <a:solidFill>
                <a:srgbClr val="003366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5100"/>
              </a:lnSpc>
              <a:spcAft>
                <a:spcPts val="0"/>
              </a:spcAft>
            </a:pPr>
            <a:r>
              <a:rPr lang="en-US" altLang="zh-CN" sz="2800" kern="100" spc="-105" dirty="0" smtClean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4.3</a:t>
            </a:r>
            <a:r>
              <a:rPr lang="en-US" altLang="zh-CN" sz="2800" kern="100" spc="-105" dirty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</a:t>
            </a:r>
            <a:r>
              <a:rPr lang="zh-CN" altLang="zh-CN" sz="2800" kern="100" spc="-105" dirty="0">
                <a:solidFill>
                  <a:srgbClr val="003366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脚本动画</a:t>
            </a:r>
            <a:endParaRPr lang="zh-CN" altLang="zh-CN" sz="2800" kern="100" dirty="0">
              <a:solidFill>
                <a:srgbClr val="003366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br>
              <a:rPr lang="en-US" altLang="zh-CN" sz="2800" dirty="0">
                <a:solidFill>
                  <a:srgbClr val="003366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207008" y="2392046"/>
            <a:ext cx="6820555" cy="1815882"/>
          </a:xfrm>
          <a:prstGeom prst="rect">
            <a:avLst/>
          </a:prstGeom>
          <a:ln w="12700">
            <a:miter lim="400000"/>
          </a:ln>
        </p:spPr>
        <p:txBody>
          <a:bodyPr wrap="square" lIns="43370" rIns="43370" anchor="ctr">
            <a:spAutoFit/>
          </a:bodyPr>
          <a:lstStyle>
            <a:lvl1pPr algn="r">
              <a:defRPr sz="75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en-US" altLang="zh-CN" sz="2800" dirty="0" smtClean="0"/>
              <a:t>1.1</a:t>
            </a:r>
            <a:r>
              <a:rPr lang="en-US" altLang="zh-CN" sz="2800" dirty="0"/>
              <a:t> SVG  </a:t>
            </a:r>
            <a:r>
              <a:rPr lang="zh-CN" altLang="zh-CN" sz="2800" dirty="0"/>
              <a:t>简介</a:t>
            </a:r>
            <a:r>
              <a:rPr lang="en-US" altLang="zh-CN" sz="2800" dirty="0"/>
              <a:t>  </a:t>
            </a:r>
            <a:endParaRPr lang="zh-CN" altLang="zh-CN" sz="2800" dirty="0"/>
          </a:p>
          <a:p>
            <a:pPr algn="l"/>
            <a:r>
              <a:rPr lang="en-US" altLang="zh-CN" sz="2800" dirty="0"/>
              <a:t> </a:t>
            </a:r>
            <a:endParaRPr lang="zh-CN" altLang="zh-CN" sz="2800" dirty="0"/>
          </a:p>
          <a:p>
            <a:pPr algn="l"/>
            <a:r>
              <a:rPr lang="en-US" altLang="zh-CN" sz="2800" dirty="0" smtClean="0"/>
              <a:t>1.2.</a:t>
            </a:r>
            <a:r>
              <a:rPr lang="en-US" altLang="zh-CN" sz="2800" dirty="0"/>
              <a:t> SVG  </a:t>
            </a:r>
            <a:r>
              <a:rPr lang="zh-CN" altLang="zh-CN" sz="2800" dirty="0"/>
              <a:t>的基本图形和属性</a:t>
            </a:r>
            <a:r>
              <a:rPr lang="en-US" altLang="zh-CN" sz="2800" dirty="0"/>
              <a:t>  </a:t>
            </a:r>
            <a:endParaRPr lang="zh-CN" altLang="zh-CN" sz="2800" dirty="0"/>
          </a:p>
          <a:p>
            <a:pPr algn="l"/>
            <a:r>
              <a:rPr lang="en-US" altLang="zh-CN" sz="2800" dirty="0"/>
              <a:t> </a:t>
            </a:r>
            <a:endParaRPr lang="zh-CN" altLang="zh-CN" sz="2800" dirty="0"/>
          </a:p>
        </p:txBody>
      </p:sp>
      <p:sp>
        <p:nvSpPr>
          <p:cNvPr id="64" name="Shape 64"/>
          <p:cNvSpPr/>
          <p:nvPr/>
        </p:nvSpPr>
        <p:spPr>
          <a:xfrm>
            <a:off x="6918707" y="1530274"/>
            <a:ext cx="2753381" cy="3581301"/>
          </a:xfrm>
          <a:prstGeom prst="rect">
            <a:avLst/>
          </a:prstGeom>
          <a:ln w="12700">
            <a:miter lim="400000"/>
          </a:ln>
        </p:spPr>
        <p:txBody>
          <a:bodyPr wrap="none" lIns="43370" rIns="43370" anchor="ctr">
            <a:spAutoFit/>
          </a:bodyPr>
          <a:lstStyle>
            <a:lvl1pPr>
              <a:defRPr sz="23900">
                <a:solidFill>
                  <a:schemeClr val="accent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hangingPunct="0"/>
            <a:r>
              <a:rPr sz="22670" kern="0" dirty="0">
                <a:solidFill>
                  <a:srgbClr val="003366"/>
                </a:solidFill>
              </a:rPr>
              <a:t>0</a:t>
            </a:r>
            <a:r>
              <a:rPr lang="en-US" sz="22670" kern="0" dirty="0">
                <a:solidFill>
                  <a:srgbClr val="003366"/>
                </a:solidFill>
              </a:rPr>
              <a:t>1</a:t>
            </a:r>
            <a:endParaRPr sz="22670" kern="0" dirty="0">
              <a:solidFill>
                <a:srgbClr val="003366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-1" y="3883059"/>
            <a:ext cx="4994937" cy="2979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831458" y="4403986"/>
            <a:ext cx="9366567" cy="245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1A33"/>
          </a:solidFill>
          <a:ln w="12700">
            <a:miter lim="400000"/>
          </a:ln>
        </p:spPr>
        <p:txBody>
          <a:bodyPr lIns="43370" rIns="43370"/>
          <a:lstStyle/>
          <a:p>
            <a:pPr hangingPunct="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705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067" y="2221056"/>
            <a:ext cx="6838950" cy="33432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5067" y="346898"/>
            <a:ext cx="1527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20" dirty="0" smtClean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4.1</a:t>
            </a:r>
            <a:r>
              <a:rPr lang="en-US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.  </a:t>
            </a:r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动画原理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1758" y="138726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动画就是值关于时间的函数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980" y="512151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25" dirty="0" smtClean="0">
                <a:solidFill>
                  <a:srgbClr val="3F6797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4.2.  SMIL  for  SVG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1980" y="881483"/>
            <a:ext cx="8796936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1200" dirty="0">
                <a:solidFill>
                  <a:srgbClr val="00B0F0"/>
                </a:solidFill>
              </a:rPr>
              <a:t>动画标签</a:t>
            </a:r>
            <a:r>
              <a:rPr lang="en-US" altLang="zh-CN" sz="1200" dirty="0">
                <a:solidFill>
                  <a:srgbClr val="00B0F0"/>
                </a:solidFill>
              </a:rPr>
              <a:t> </a:t>
            </a:r>
            <a:endParaRPr lang="en-US" altLang="zh-CN" sz="12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200" spc="-105" dirty="0" smtClean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&lt;</a:t>
            </a:r>
            <a:r>
              <a:rPr lang="en-US" altLang="zh-CN" sz="1200" spc="-105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animate&gt;</a:t>
            </a:r>
            <a:r>
              <a:rPr lang="zh-CN" altLang="zh-CN" sz="1200" spc="-105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、</a:t>
            </a:r>
            <a:r>
              <a:rPr lang="en-US" altLang="zh-CN" sz="1200" spc="-105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&lt;</a:t>
            </a:r>
            <a:r>
              <a:rPr lang="en-US" altLang="zh-CN" sz="1200" spc="-105" dirty="0" err="1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animateTransform</a:t>
            </a:r>
            <a:r>
              <a:rPr lang="en-US" altLang="zh-CN" sz="1200" spc="-105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&gt;</a:t>
            </a:r>
            <a:r>
              <a:rPr lang="zh-CN" altLang="zh-CN" sz="1200" spc="-105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、</a:t>
            </a:r>
            <a:r>
              <a:rPr lang="en-US" altLang="zh-CN" sz="1200" spc="-105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&lt;</a:t>
            </a:r>
            <a:r>
              <a:rPr lang="en-US" altLang="zh-CN" sz="1200" spc="-105" dirty="0" err="1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animateMotion</a:t>
            </a:r>
            <a:r>
              <a:rPr lang="en-US" altLang="zh-CN" sz="1200" spc="-105" dirty="0">
                <a:solidFill>
                  <a:srgbClr val="53585F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rPr>
              <a:t>&gt;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291980" y="212601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</a:rPr>
              <a:t>动画元素、属性定位以及动画参数设置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en-US" altLang="zh-CN" sz="1200" dirty="0" smtClean="0"/>
              <a:t> </a:t>
            </a:r>
            <a:r>
              <a:rPr lang="en-US" altLang="zh-CN" sz="1200" dirty="0" err="1"/>
              <a:t>attributeName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attributeType</a:t>
            </a:r>
            <a:r>
              <a:rPr lang="en-US" altLang="zh-CN" sz="1200" dirty="0"/>
              <a:t> 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from</a:t>
            </a:r>
            <a:r>
              <a:rPr lang="zh-CN" altLang="en-US" sz="1200" dirty="0"/>
              <a:t>、</a:t>
            </a:r>
            <a:r>
              <a:rPr lang="en-US" altLang="zh-CN" sz="1200" dirty="0"/>
              <a:t>to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dur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repeatCount</a:t>
            </a:r>
            <a:r>
              <a:rPr lang="zh-CN" altLang="en-US" sz="1200" dirty="0"/>
              <a:t>、</a:t>
            </a:r>
            <a:r>
              <a:rPr lang="en-US" altLang="zh-CN" sz="1200" dirty="0"/>
              <a:t>fill</a:t>
            </a:r>
            <a:r>
              <a:rPr lang="en-US" altLang="zh-CN" sz="1200" dirty="0" smtClean="0"/>
              <a:t>... 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 err="1"/>
              <a:t>calcMode</a:t>
            </a:r>
            <a:r>
              <a:rPr lang="en-US" altLang="zh-CN" sz="1200" dirty="0"/>
              <a:t>... </a:t>
            </a:r>
            <a:endParaRPr lang="en-US" altLang="zh-CN" sz="1200" dirty="0"/>
          </a:p>
        </p:txBody>
      </p:sp>
      <p:sp>
        <p:nvSpPr>
          <p:cNvPr id="6" name="矩形 5"/>
          <p:cNvSpPr/>
          <p:nvPr/>
        </p:nvSpPr>
        <p:spPr>
          <a:xfrm>
            <a:off x="291980" y="412271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>
                <a:solidFill>
                  <a:srgbClr val="00B0F0"/>
                </a:solidFill>
              </a:rPr>
              <a:t>定位动画目</a:t>
            </a:r>
            <a:r>
              <a:rPr lang="zh-CN" altLang="zh-CN" sz="1200" dirty="0" smtClean="0">
                <a:solidFill>
                  <a:srgbClr val="00B0F0"/>
                </a:solidFill>
              </a:rPr>
              <a:t>标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Internal  </a:t>
            </a:r>
            <a:r>
              <a:rPr lang="en-US" altLang="zh-CN" sz="1200" dirty="0"/>
              <a:t>Resource </a:t>
            </a:r>
            <a:r>
              <a:rPr lang="en-US" altLang="zh-CN" sz="1200" dirty="0" smtClean="0"/>
              <a:t>Identifier </a:t>
            </a:r>
            <a:r>
              <a:rPr lang="zh-CN" altLang="en-US" sz="1200" dirty="0" smtClean="0"/>
              <a:t>定</a:t>
            </a:r>
            <a:r>
              <a:rPr lang="zh-CN" altLang="en-US" sz="1200" dirty="0"/>
              <a:t>位 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&lt;animate </a:t>
            </a:r>
            <a:r>
              <a:rPr lang="en-US" altLang="zh-CN" sz="1200" dirty="0" err="1" smtClean="0"/>
              <a:t>xlink:href</a:t>
            </a:r>
            <a:r>
              <a:rPr lang="en-US" altLang="zh-CN" sz="1200" dirty="0" smtClean="0"/>
              <a:t>="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(#rect1)“&gt;&lt;/animate&gt; 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被</a:t>
            </a:r>
            <a:r>
              <a:rPr lang="zh-CN" altLang="en-US" sz="1200" dirty="0"/>
              <a:t>包含在目标元素里 </a:t>
            </a:r>
            <a:endParaRPr lang="zh-CN" altLang="en-US" sz="1200" dirty="0"/>
          </a:p>
          <a:p>
            <a:pPr lvl="1"/>
            <a:r>
              <a:rPr lang="en-US" altLang="zh-CN" sz="1200" dirty="0" smtClean="0"/>
              <a:t> 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rect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x</a:t>
            </a:r>
            <a:r>
              <a:rPr lang="en-US" altLang="zh-CN" sz="1200" dirty="0"/>
              <a:t>="0" </a:t>
            </a:r>
            <a:r>
              <a:rPr lang="en-US" altLang="zh-CN" sz="1200" dirty="0" smtClean="0"/>
              <a:t>...&gt;</a:t>
            </a:r>
            <a:r>
              <a:rPr lang="en-US" altLang="zh-CN" sz="1200" dirty="0"/>
              <a:t> </a:t>
            </a:r>
            <a:endParaRPr lang="en-US" altLang="zh-CN" sz="1200" dirty="0"/>
          </a:p>
          <a:p>
            <a:pPr lvl="1"/>
            <a:r>
              <a:rPr lang="en-US" altLang="zh-CN" sz="1200" dirty="0"/>
              <a:t> </a:t>
            </a:r>
            <a:r>
              <a:rPr lang="en-US" altLang="zh-CN" sz="1200" dirty="0" smtClean="0"/>
              <a:t>    &lt;</a:t>
            </a:r>
            <a:r>
              <a:rPr lang="en-US" altLang="zh-CN" sz="1200" dirty="0"/>
              <a:t>animate&gt;&lt;/animate&gt; </a:t>
            </a:r>
            <a:endParaRPr lang="en-US" altLang="zh-CN" sz="1200" dirty="0"/>
          </a:p>
          <a:p>
            <a:pPr lvl="1"/>
            <a:r>
              <a:rPr lang="en-US" altLang="zh-CN" sz="1200" dirty="0" smtClean="0"/>
              <a:t> &lt;/</a:t>
            </a:r>
            <a:r>
              <a:rPr lang="en-US" altLang="zh-CN" sz="1200" dirty="0" err="1"/>
              <a:t>rect</a:t>
            </a:r>
            <a:r>
              <a:rPr lang="en-US" altLang="zh-CN" sz="1200" dirty="0"/>
              <a:t>&gt; </a:t>
            </a:r>
            <a:endParaRPr lang="en-US" altLang="zh-CN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3103" y="62230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&lt;animate </a:t>
            </a:r>
            <a:r>
              <a:rPr lang="en-US" altLang="zh-CN" sz="1400" dirty="0" err="1" smtClean="0"/>
              <a:t>xlink:href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url</a:t>
            </a:r>
            <a:r>
              <a:rPr lang="en-US" altLang="zh-CN" sz="1400" dirty="0" smtClean="0"/>
              <a:t>(#</a:t>
            </a:r>
            <a:r>
              <a:rPr lang="en-US" altLang="zh-CN" sz="1400" dirty="0" err="1" smtClean="0"/>
              <a:t>myPath</a:t>
            </a:r>
            <a:r>
              <a:rPr lang="en-US" altLang="zh-CN" sz="1400" dirty="0" smtClean="0"/>
              <a:t>)“ 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FF0000"/>
                </a:solidFill>
              </a:rPr>
              <a:t>attributeType</a:t>
            </a:r>
            <a:r>
              <a:rPr lang="en-US" altLang="zh-CN" sz="1400" dirty="0">
                <a:solidFill>
                  <a:srgbClr val="FF0000"/>
                </a:solidFill>
              </a:rPr>
              <a:t>=“XML”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	</a:t>
            </a:r>
            <a:r>
              <a:rPr lang="en-US" altLang="zh-CN" sz="1400" dirty="0" err="1">
                <a:solidFill>
                  <a:srgbClr val="FF0000"/>
                </a:solidFill>
              </a:rPr>
              <a:t>attributeName</a:t>
            </a:r>
            <a:r>
              <a:rPr lang="en-US" altLang="zh-CN" sz="1400" dirty="0">
                <a:solidFill>
                  <a:srgbClr val="FF0000"/>
                </a:solidFill>
              </a:rPr>
              <a:t>=“x” 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	from=“10” </a:t>
            </a:r>
            <a:endParaRPr lang="en-US" altLang="zh-CN" sz="1400" dirty="0"/>
          </a:p>
          <a:p>
            <a:r>
              <a:rPr lang="en-US" altLang="zh-CN" sz="1400" dirty="0"/>
              <a:t>	to=“100” 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dur</a:t>
            </a:r>
            <a:r>
              <a:rPr lang="en-US" altLang="zh-CN" sz="1400" dirty="0"/>
              <a:t>=“3s</a:t>
            </a:r>
            <a:r>
              <a:rPr lang="en-US" altLang="zh-CN" sz="1400" dirty="0" smtClean="0"/>
              <a:t>”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/>
              <a:t>&gt;&lt;/animate&gt; </a:t>
            </a:r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632011" y="2473142"/>
            <a:ext cx="347858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animateTransform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xlink:href</a:t>
            </a:r>
            <a:r>
              <a:rPr lang="en-US" altLang="zh-CN" sz="1400" dirty="0"/>
              <a:t>=“# </a:t>
            </a:r>
            <a:r>
              <a:rPr lang="en-US" altLang="zh-CN" sz="1400" dirty="0" err="1"/>
              <a:t>myPath</a:t>
            </a:r>
            <a:r>
              <a:rPr lang="en-US" altLang="zh-CN" sz="1400" dirty="0"/>
              <a:t>”</a:t>
            </a:r>
            <a:endParaRPr lang="en-US" altLang="zh-CN" sz="1400" dirty="0" smtClean="0"/>
          </a:p>
          <a:p>
            <a:r>
              <a:rPr lang="en-US" altLang="zh-CN" sz="1400" dirty="0" smtClean="0"/>
              <a:t>	type=“translate”</a:t>
            </a:r>
            <a:endParaRPr lang="en-US" altLang="zh-CN" sz="1400" dirty="0" smtClean="0"/>
          </a:p>
          <a:p>
            <a:r>
              <a:rPr lang="en-US" altLang="zh-CN" sz="1400" dirty="0" smtClean="0"/>
              <a:t>	from=“0 0”</a:t>
            </a:r>
            <a:endParaRPr lang="en-US" altLang="zh-CN" sz="1400" dirty="0" smtClean="0"/>
          </a:p>
          <a:p>
            <a:r>
              <a:rPr lang="en-US" altLang="zh-CN" sz="1400" dirty="0" smtClean="0"/>
              <a:t>	to=“100 100”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dur</a:t>
            </a:r>
            <a:r>
              <a:rPr lang="en-US" altLang="zh-CN" sz="1400" dirty="0" smtClean="0"/>
              <a:t>=“3s”</a:t>
            </a:r>
            <a:endParaRPr lang="en-US" altLang="zh-CN" sz="1400" dirty="0" smtClean="0"/>
          </a:p>
          <a:p>
            <a:r>
              <a:rPr lang="en-US" altLang="zh-CN" sz="1400" dirty="0" smtClean="0"/>
              <a:t>&gt;&lt;/</a:t>
            </a:r>
            <a:r>
              <a:rPr lang="en-US" altLang="zh-CN" sz="1400" dirty="0" err="1" smtClean="0"/>
              <a:t>animateTransform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847940" y="24731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变换动画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83535" y="6223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基本动画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7533" y="44691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轨迹移动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2011" y="4469107"/>
            <a:ext cx="435247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animateMotion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xlink:href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/>
              <a:t>url</a:t>
            </a:r>
            <a:r>
              <a:rPr lang="en-US" altLang="zh-CN" sz="1400" dirty="0"/>
              <a:t>(# </a:t>
            </a:r>
            <a:r>
              <a:rPr lang="en-US" altLang="zh-CN" sz="1400" dirty="0" err="1"/>
              <a:t>myPath</a:t>
            </a:r>
            <a:r>
              <a:rPr lang="en-US" altLang="zh-CN" sz="1400" dirty="0"/>
              <a:t>)”</a:t>
            </a:r>
            <a:endParaRPr lang="en-US" altLang="zh-CN" sz="1400" dirty="0" smtClean="0"/>
          </a:p>
          <a:p>
            <a:r>
              <a:rPr lang="en-US" altLang="zh-CN" sz="1400" dirty="0" smtClean="0"/>
              <a:t>	path=“M 0 0 h 100 v 100 h -100 v -100 z”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rotate=“auto”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dur</a:t>
            </a:r>
            <a:r>
              <a:rPr lang="en-US" altLang="zh-CN" sz="1400" dirty="0" smtClean="0"/>
              <a:t>=“3s”</a:t>
            </a:r>
            <a:endParaRPr lang="en-US" altLang="zh-CN" sz="1400" dirty="0"/>
          </a:p>
          <a:p>
            <a:r>
              <a:rPr lang="en-US" altLang="zh-CN" sz="1400" dirty="0" smtClean="0"/>
              <a:t>&gt;&lt;/</a:t>
            </a:r>
            <a:r>
              <a:rPr lang="en-US" altLang="zh-CN" sz="1400" dirty="0" err="1" smtClean="0"/>
              <a:t>animateMotion</a:t>
            </a:r>
            <a:r>
              <a:rPr lang="en-US" altLang="zh-CN" sz="1400" dirty="0" smtClean="0"/>
              <a:t>&gt; </a:t>
            </a:r>
            <a:endParaRPr lang="zh-CN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543" y="667656"/>
            <a:ext cx="1501178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Css</a:t>
            </a:r>
            <a:r>
              <a:rPr lang="en-US" altLang="zh-CN" dirty="0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与</a:t>
            </a:r>
            <a:r>
              <a:rPr lang="en-US" altLang="zh-CN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svg</a:t>
            </a:r>
            <a:r>
              <a:rPr lang="zh-CN" altLang="en-US" dirty="0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169" y="-3012"/>
            <a:ext cx="12197687" cy="68610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3370" rIns="43370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sz="1705" kern="0">
              <a:solidFill>
                <a:srgbClr val="FFFFFF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3311525" y="2726690"/>
            <a:ext cx="5554980" cy="140144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ctr">
              <a:spcBef>
                <a:spcPts val="2300"/>
              </a:spcBef>
              <a:defRPr sz="9600" b="1" cap="all">
                <a:solidFill>
                  <a:srgbClr val="FFFFFF"/>
                </a:solidFill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pPr hangingPunct="0"/>
            <a:r>
              <a:rPr lang="en-US" altLang="zh-CN" sz="9105" kern="0" dirty="0" smtClean="0"/>
              <a:t>Thanks</a:t>
            </a:r>
            <a:endParaRPr sz="9105" kern="0" dirty="0"/>
          </a:p>
        </p:txBody>
      </p:sp>
      <p:sp>
        <p:nvSpPr>
          <p:cNvPr id="324" name="Shape 324"/>
          <p:cNvSpPr/>
          <p:nvPr/>
        </p:nvSpPr>
        <p:spPr>
          <a:xfrm>
            <a:off x="2460365" y="2157432"/>
            <a:ext cx="7277296" cy="27082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3370" rIns="43370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sz="1705" kern="0">
              <a:solidFill>
                <a:srgbClr val="FFFFFF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29569" y="457200"/>
            <a:ext cx="89540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cap="all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</a:t>
            </a:r>
            <a:r>
              <a:rPr lang="en-US" altLang="zh-CN" cap="all" dirty="0" err="1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svg</a:t>
            </a:r>
            <a:r>
              <a:rPr lang="zh-CN" altLang="en-US" cap="all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</a:t>
            </a:r>
            <a:r>
              <a:rPr lang="zh-CN" altLang="en-US" cap="all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</a:t>
            </a:r>
            <a:endParaRPr lang="en-US" altLang="zh-CN" cap="all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 cap="all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使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 XML  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描述的矢量文件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 </a:t>
            </a:r>
            <a:endParaRPr lang="zh-CN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zh-CN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 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标准（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）（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http://www.w3.org/TR/SVG11/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 </a:t>
            </a:r>
            <a:endParaRPr lang="zh-CN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zh-CN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浏览器支持情况（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http://caniuse.com/#cats=SVG</a:t>
            </a:r>
            <a:r>
              <a:rPr lang="zh-CN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9" y="3310647"/>
            <a:ext cx="8602354" cy="3415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7581" y="408874"/>
            <a:ext cx="2050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pc="-120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矢</a:t>
            </a:r>
            <a:r>
              <a:rPr lang="zh-CN" altLang="zh-CN" spc="-120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量图和</a:t>
            </a:r>
            <a:r>
              <a:rPr lang="zh-CN" altLang="zh-CN" spc="-120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zh-CN" altLang="en-US" spc="-120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lang="en-US" altLang="zh-CN" spc="-120" dirty="0" smtClean="0">
              <a:solidFill>
                <a:srgbClr val="3F6797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pc="-120" dirty="0">
              <a:solidFill>
                <a:srgbClr val="3F6797"/>
              </a:solidFill>
              <a:latin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1" y="2005012"/>
            <a:ext cx="2657475" cy="1933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62" y="2005012"/>
            <a:ext cx="1895475" cy="18859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4061" y="4360873"/>
            <a:ext cx="2993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位图（</a:t>
            </a:r>
            <a:r>
              <a:rPr lang="en-US" altLang="zh-CN" dirty="0"/>
              <a:t>BMP</a:t>
            </a:r>
            <a:r>
              <a:rPr lang="zh-CN" altLang="zh-CN" dirty="0"/>
              <a:t>、</a:t>
            </a:r>
            <a:r>
              <a:rPr lang="en-US" altLang="zh-CN" dirty="0"/>
              <a:t>PNG</a:t>
            </a:r>
            <a:r>
              <a:rPr lang="zh-CN" altLang="zh-CN" dirty="0"/>
              <a:t>、</a:t>
            </a:r>
            <a:r>
              <a:rPr lang="en-US" altLang="zh-CN" dirty="0"/>
              <a:t>JPG</a:t>
            </a:r>
            <a:r>
              <a:rPr lang="zh-CN" altLang="zh-CN" dirty="0"/>
              <a:t>等）</a:t>
            </a:r>
            <a:endParaRPr lang="zh-CN" altLang="zh-CN" dirty="0"/>
          </a:p>
          <a:p>
            <a:br>
              <a:rPr lang="en-US" altLang="zh-CN" sz="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ABABAB"/>
                </a:solidFill>
                <a:latin typeface="微软雅黑" panose="020B0503020204020204" charset="-122"/>
                <a:cs typeface="微软雅黑" panose="020B0503020204020204" charset="-122"/>
              </a:rPr>
              <a:t>基于颜色的描述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082303" y="4014623"/>
            <a:ext cx="2484591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415"/>
              </a:lnSpc>
              <a:spcAft>
                <a:spcPts val="0"/>
              </a:spcAft>
            </a:pPr>
            <a:r>
              <a:rPr lang="zh-CN" altLang="zh-CN" kern="100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矢量图（</a:t>
            </a:r>
            <a:r>
              <a:rPr lang="en-US" altLang="zh-CN" kern="100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SVG</a:t>
            </a:r>
            <a:r>
              <a:rPr lang="zh-CN" altLang="zh-CN" kern="100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kern="100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zh-CN" kern="100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等）</a:t>
            </a:r>
            <a:endParaRPr lang="zh-CN" altLang="zh-CN" sz="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altLang="zh-CN" sz="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ABABAB"/>
                </a:solidFill>
                <a:latin typeface="微软雅黑" panose="020B0503020204020204" charset="-122"/>
                <a:cs typeface="微软雅黑" panose="020B0503020204020204" charset="-122"/>
              </a:rPr>
              <a:t>基于颜色的描述</a:t>
            </a:r>
            <a:endParaRPr lang="zh-CN" altLang="en-US" sz="8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833" y="344983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pc="-125" dirty="0" smtClean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lang="zh-CN" altLang="zh-CN" spc="-125" dirty="0">
                <a:solidFill>
                  <a:srgbClr val="3F6797"/>
                </a:solidFill>
                <a:latin typeface="微软雅黑" panose="020B0503020204020204" charset="-122"/>
                <a:cs typeface="微软雅黑" panose="020B0503020204020204" charset="-122"/>
              </a:rPr>
              <a:t>用方式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832" y="914401"/>
            <a:ext cx="3082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· </a:t>
            </a:r>
            <a:r>
              <a:rPr lang="zh-CN" altLang="en-US" sz="1200" dirty="0"/>
              <a:t>在 </a:t>
            </a:r>
            <a:r>
              <a:rPr lang="en-US" altLang="zh-CN" sz="1200" dirty="0" smtClean="0"/>
              <a:t>HTML </a:t>
            </a:r>
            <a:r>
              <a:rPr lang="zh-CN" altLang="en-US" sz="1200" dirty="0" smtClean="0"/>
              <a:t>中</a:t>
            </a:r>
            <a:r>
              <a:rPr lang="zh-CN" altLang="en-US" sz="1200" dirty="0"/>
              <a:t>使用 </a:t>
            </a:r>
            <a:r>
              <a:rPr lang="en-US" altLang="zh-CN" sz="1200" dirty="0" smtClean="0"/>
              <a:t>&lt;</a:t>
            </a:r>
            <a:r>
              <a:rPr lang="en-US" altLang="zh-CN" sz="1200" dirty="0" err="1"/>
              <a:t>img</a:t>
            </a:r>
            <a:r>
              <a:rPr lang="en-US" altLang="zh-CN" sz="1200" dirty="0"/>
              <a:t>&gt; </a:t>
            </a:r>
            <a:r>
              <a:rPr lang="zh-CN" altLang="en-US" sz="1200" dirty="0" smtClean="0"/>
              <a:t>标</a:t>
            </a:r>
            <a:r>
              <a:rPr lang="zh-CN" altLang="en-US" sz="1200" dirty="0"/>
              <a:t>签引用 </a:t>
            </a:r>
            <a:r>
              <a:rPr lang="zh-CN" altLang="en-US" sz="1200" dirty="0" smtClean="0"/>
              <a:t> 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· 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作为 </a:t>
            </a:r>
            <a:r>
              <a:rPr lang="en-US" altLang="zh-CN" sz="1200" dirty="0" smtClean="0"/>
              <a:t>CSS </a:t>
            </a:r>
            <a:r>
              <a:rPr lang="zh-CN" altLang="en-US" sz="1200" dirty="0" smtClean="0"/>
              <a:t>背</a:t>
            </a:r>
            <a:r>
              <a:rPr lang="zh-CN" altLang="en-US" sz="1200" dirty="0"/>
              <a:t>景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直接在 </a:t>
            </a:r>
            <a:r>
              <a:rPr lang="en-US" altLang="zh-CN" sz="1200" dirty="0"/>
              <a:t>HTML </a:t>
            </a:r>
            <a:r>
              <a:rPr lang="zh-CN" altLang="en-US" sz="1200" dirty="0"/>
              <a:t>中使用 </a:t>
            </a:r>
            <a:r>
              <a:rPr lang="en-US" altLang="zh-CN" sz="1200" dirty="0"/>
              <a:t>SVG </a:t>
            </a:r>
            <a:r>
              <a:rPr lang="zh-CN" altLang="en-US" sz="1200" dirty="0"/>
              <a:t>标签 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488" y="2391729"/>
            <a:ext cx="5029200" cy="2257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43" y="2498167"/>
            <a:ext cx="1428750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076" y="119117"/>
            <a:ext cx="2311530" cy="874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120"/>
              </a:lnSpc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.</a:t>
            </a: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基本图形和属性</a:t>
            </a:r>
            <a:endParaRPr lang="zh-CN" altLang="zh-CN" kern="100" spc="-5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474" y="2265196"/>
            <a:ext cx="3735066" cy="27407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51735" y="5416060"/>
            <a:ext cx="94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altLang="zh-CN" kern="100" spc="-5" dirty="0" err="1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rect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  矩</a:t>
            </a: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形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44035" y="5416060"/>
            <a:ext cx="109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&lt;circle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   圆</a:t>
            </a: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929489" y="5451229"/>
            <a:ext cx="122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&lt;ellipse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   椭</a:t>
            </a: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圆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38" y="2243023"/>
            <a:ext cx="3587177" cy="27342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185" y="2194250"/>
            <a:ext cx="3806347" cy="281736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3088" y="1432214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 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zh-CN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</a:t>
            </a:r>
            <a:r>
              <a:rPr lang="zh-CN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本图形</a:t>
            </a:r>
            <a:endParaRPr lang="zh-CN" altLang="en-US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81227" y="3818765"/>
            <a:ext cx="304044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&lt;polyline&gt;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折线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 smtClean="0"/>
              <a:t> points</a:t>
            </a:r>
            <a:r>
              <a:rPr lang="zh-CN" altLang="en-US" sz="2000" dirty="0" smtClean="0"/>
              <a:t>属性</a:t>
            </a:r>
            <a:r>
              <a:rPr lang="en-US" altLang="zh-CN" sz="2000" dirty="0"/>
              <a:t>  </a:t>
            </a:r>
            <a:r>
              <a:rPr lang="zh-CN" altLang="zh-CN" sz="2000" dirty="0"/>
              <a:t>格式：</a:t>
            </a:r>
            <a:r>
              <a:rPr lang="en-US" altLang="zh-CN" sz="2000" dirty="0"/>
              <a:t>(xi, </a:t>
            </a:r>
            <a:r>
              <a:rPr lang="en-US" altLang="zh-CN" sz="2000" dirty="0" err="1" smtClean="0"/>
              <a:t>yi</a:t>
            </a:r>
            <a:r>
              <a:rPr lang="en-US" altLang="zh-CN" sz="2000" dirty="0"/>
              <a:t>)+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876" y="265876"/>
            <a:ext cx="3639815" cy="29521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33" y="501892"/>
            <a:ext cx="3757229" cy="2742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660" y="475543"/>
            <a:ext cx="3966894" cy="2742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2463" y="3818765"/>
            <a:ext cx="919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line&gt;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 直</a:t>
            </a:r>
            <a:r>
              <a:rPr lang="zh-CN" altLang="en-US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线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01786" y="3818765"/>
            <a:ext cx="22953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polygon</a:t>
            </a:r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多边形</a:t>
            </a:r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kern="100" spc="-5" dirty="0" smtClean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/>
              <a:t> points  </a:t>
            </a:r>
            <a:r>
              <a:rPr lang="zh-CN" altLang="zh-CN" dirty="0"/>
              <a:t>格式：</a:t>
            </a:r>
            <a:r>
              <a:rPr lang="en-US" altLang="zh-CN" dirty="0"/>
              <a:t>(xi, </a:t>
            </a:r>
            <a:r>
              <a:rPr lang="en-US" altLang="zh-CN" dirty="0" err="1"/>
              <a:t>yi</a:t>
            </a:r>
            <a:r>
              <a:rPr lang="en-US" altLang="zh-CN" dirty="0" smtClean="0"/>
              <a:t>)+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45831" y="458936"/>
            <a:ext cx="6096000" cy="287514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96595">
              <a:lnSpc>
                <a:spcPts val="4050"/>
              </a:lnSpc>
              <a:spcAft>
                <a:spcPts val="0"/>
              </a:spcAft>
            </a:pPr>
            <a:r>
              <a:rPr lang="zh-CN" altLang="zh-CN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</a:t>
            </a:r>
            <a:r>
              <a:rPr lang="zh-CN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本属性</a:t>
            </a: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altLang="zh-CN" kern="10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 </a:t>
            </a:r>
            <a:endParaRPr lang="zh-CN" altLang="zh-CN" kern="1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696595">
              <a:lnSpc>
                <a:spcPts val="1200"/>
              </a:lnSpc>
              <a:spcAft>
                <a:spcPts val="0"/>
              </a:spcAft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zh-CN" kern="100" spc="-5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77595">
              <a:lnSpc>
                <a:spcPts val="4050"/>
              </a:lnSpc>
              <a:spcAft>
                <a:spcPts val="0"/>
              </a:spcAft>
            </a:pPr>
            <a:r>
              <a:rPr lang="en-US" altLang="zh-CN" kern="100" spc="-5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 kern="100" spc="-5" dirty="0" smtClean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填充：</a:t>
            </a:r>
            <a:r>
              <a:rPr lang="en-US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fill</a:t>
            </a:r>
            <a:r>
              <a:rPr lang="zh-CN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en-US" altLang="zh-CN" kern="100" spc="-5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77595">
              <a:lnSpc>
                <a:spcPts val="4050"/>
              </a:lnSpc>
              <a:spcAft>
                <a:spcPts val="0"/>
              </a:spcAft>
            </a:pPr>
            <a:r>
              <a:rPr lang="zh-CN" altLang="en-US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描边：</a:t>
            </a:r>
            <a:r>
              <a:rPr lang="en-US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stroke</a:t>
            </a:r>
            <a:r>
              <a:rPr lang="zh-CN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en-US" altLang="zh-CN" kern="100" spc="-5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77595">
              <a:lnSpc>
                <a:spcPts val="4050"/>
              </a:lnSpc>
              <a:spcAft>
                <a:spcPts val="0"/>
              </a:spcAft>
            </a:pPr>
            <a:r>
              <a:rPr lang="en-US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stroke-width</a:t>
            </a:r>
            <a:r>
              <a:rPr lang="zh-CN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en-US" altLang="zh-CN" kern="100" spc="-5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77595">
              <a:lnSpc>
                <a:spcPts val="4050"/>
              </a:lnSpc>
              <a:spcAft>
                <a:spcPts val="0"/>
              </a:spcAft>
            </a:pPr>
            <a:r>
              <a:rPr lang="zh-CN" altLang="en-US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变换：</a:t>
            </a:r>
            <a:r>
              <a:rPr lang="en-US" altLang="zh-CN" kern="100" spc="-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</a:t>
            </a:r>
            <a:endParaRPr lang="zh-CN" altLang="zh-CN" kern="10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381" y="1756727"/>
            <a:ext cx="4000500" cy="347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66"/>
      </a:accent1>
      <a:accent2>
        <a:srgbClr val="001D39"/>
      </a:accent2>
      <a:accent3>
        <a:srgbClr val="00162C"/>
      </a:accent3>
      <a:accent4>
        <a:srgbClr val="000F1F"/>
      </a:accent4>
      <a:accent5>
        <a:srgbClr val="000911"/>
      </a:accent5>
      <a:accent6>
        <a:srgbClr val="000204"/>
      </a:accent6>
      <a:hlink>
        <a:srgbClr val="0000FF"/>
      </a:hlink>
      <a:folHlink>
        <a:srgbClr val="FF00FF"/>
      </a:folHlink>
    </a:clrScheme>
    <a:fontScheme name="自定义设计方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3966</Words>
  <Application>WPS 演示</Application>
  <PresentationFormat>宽屏</PresentationFormat>
  <Paragraphs>427</Paragraphs>
  <Slides>34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34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Calibri Light</vt:lpstr>
      <vt:lpstr>Arial</vt:lpstr>
      <vt:lpstr>微软雅黑</vt:lpstr>
      <vt:lpstr>Impact</vt:lpstr>
      <vt:lpstr>Calibri</vt:lpstr>
      <vt:lpstr>Times New Roman</vt:lpstr>
      <vt:lpstr>Arial Unicode MS</vt:lpstr>
      <vt:lpstr>Helvetica</vt:lpstr>
      <vt:lpstr>MS Shell Dlg</vt:lpstr>
      <vt:lpstr>Agency FB</vt:lpstr>
      <vt:lpstr>Microsoft Sans Serif</vt:lpstr>
      <vt:lpstr>Segoe Print</vt:lpstr>
      <vt:lpstr>Office 主题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 SVG 中的图形分组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V_,Lishasha</dc:creator>
  <cp:lastModifiedBy>Administrator</cp:lastModifiedBy>
  <cp:revision>122</cp:revision>
  <dcterms:created xsi:type="dcterms:W3CDTF">2018-02-28T14:13:00Z</dcterms:created>
  <dcterms:modified xsi:type="dcterms:W3CDTF">2018-03-20T16:46:40Z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