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6.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7.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63" r:id="rId3"/>
    <p:sldMasterId id="2147483666" r:id="rId4"/>
    <p:sldMasterId id="2147483669" r:id="rId5"/>
    <p:sldMasterId id="2147483672" r:id="rId6"/>
    <p:sldMasterId id="2147483675" r:id="rId7"/>
    <p:sldMasterId id="2147483678" r:id="rId8"/>
  </p:sldMasterIdLst>
  <p:notesMasterIdLst>
    <p:notesMasterId r:id="rId34"/>
  </p:notesMasterIdLst>
  <p:sldIdLst>
    <p:sldId id="260" r:id="rId9"/>
    <p:sldId id="261" r:id="rId10"/>
    <p:sldId id="262" r:id="rId11"/>
    <p:sldId id="256" r:id="rId12"/>
    <p:sldId id="258" r:id="rId13"/>
    <p:sldId id="273" r:id="rId14"/>
    <p:sldId id="274" r:id="rId15"/>
    <p:sldId id="275" r:id="rId16"/>
    <p:sldId id="277" r:id="rId17"/>
    <p:sldId id="276" r:id="rId18"/>
    <p:sldId id="263" r:id="rId19"/>
    <p:sldId id="272" r:id="rId20"/>
    <p:sldId id="278" r:id="rId21"/>
    <p:sldId id="279" r:id="rId22"/>
    <p:sldId id="280" r:id="rId23"/>
    <p:sldId id="281" r:id="rId24"/>
    <p:sldId id="282" r:id="rId25"/>
    <p:sldId id="283" r:id="rId26"/>
    <p:sldId id="284" r:id="rId27"/>
    <p:sldId id="285" r:id="rId28"/>
    <p:sldId id="286" r:id="rId29"/>
    <p:sldId id="264" r:id="rId30"/>
    <p:sldId id="265" r:id="rId31"/>
    <p:sldId id="269" r:id="rId32"/>
    <p:sldId id="266"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262" autoAdjust="0"/>
  </p:normalViewPr>
  <p:slideViewPr>
    <p:cSldViewPr snapToGrid="0">
      <p:cViewPr>
        <p:scale>
          <a:sx n="50" d="100"/>
          <a:sy n="50" d="100"/>
        </p:scale>
        <p:origin x="9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presProps" Target="presProps.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8031F4-C588-4DEB-B289-558497BE22F3}" type="datetimeFigureOut">
              <a:rPr lang="zh-CN" altLang="en-US" smtClean="0"/>
              <a:t>2018/3/19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71B7F1-FE82-43AD-A187-F2D41C90C329}" type="slidenum">
              <a:rPr lang="zh-CN" altLang="en-US" smtClean="0"/>
              <a:t>‹#›</a:t>
            </a:fld>
            <a:endParaRPr lang="zh-CN" altLang="en-US"/>
          </a:p>
        </p:txBody>
      </p:sp>
    </p:spTree>
    <p:extLst>
      <p:ext uri="{BB962C8B-B14F-4D97-AF65-F5344CB8AC3E}">
        <p14:creationId xmlns:p14="http://schemas.microsoft.com/office/powerpoint/2010/main" val="1680489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4</a:t>
            </a:fld>
            <a:endParaRPr lang="zh-CN" altLang="en-US"/>
          </a:p>
        </p:txBody>
      </p:sp>
    </p:spTree>
    <p:extLst>
      <p:ext uri="{BB962C8B-B14F-4D97-AF65-F5344CB8AC3E}">
        <p14:creationId xmlns:p14="http://schemas.microsoft.com/office/powerpoint/2010/main" val="3774398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 SVG </a:t>
            </a:r>
            <a:r>
              <a:rPr lang="zh-CN" altLang="zh-CN" sz="1200" kern="1200" dirty="0" smtClean="0">
                <a:solidFill>
                  <a:schemeClr val="tx1"/>
                </a:solidFill>
                <a:effectLst/>
                <a:latin typeface="+mn-lt"/>
                <a:ea typeface="+mn-ea"/>
                <a:cs typeface="+mn-cs"/>
              </a:rPr>
              <a:t>标签当中可以指定⼀一个宽和⾼高属性，来表⽰示</a:t>
            </a:r>
            <a:r>
              <a:rPr lang="en-US" altLang="zh-CN" sz="1200" kern="1200" dirty="0" smtClean="0">
                <a:solidFill>
                  <a:schemeClr val="tx1"/>
                </a:solidFill>
                <a:effectLst/>
                <a:latin typeface="+mn-lt"/>
                <a:ea typeface="+mn-ea"/>
                <a:cs typeface="+mn-cs"/>
              </a:rPr>
              <a:t> SVG </a:t>
            </a:r>
            <a:r>
              <a:rPr lang="zh-CN" altLang="zh-CN" sz="1200" kern="1200" dirty="0" smtClean="0">
                <a:solidFill>
                  <a:schemeClr val="tx1"/>
                </a:solidFill>
                <a:effectLst/>
                <a:latin typeface="+mn-lt"/>
                <a:ea typeface="+mn-ea"/>
                <a:cs typeface="+mn-cs"/>
              </a:rPr>
              <a:t>⽂文件渲染的区域⼤大⼩小。这个⼤大⼩小也可以使⽤用样式表来定义。这个区域⼤大⼩小，就是视窗。视窗实际上就是浏览器开辟</a:t>
            </a:r>
          </a:p>
          <a:p>
            <a:r>
              <a:rPr lang="zh-CN" altLang="zh-CN" sz="1200" kern="1200" dirty="0" smtClean="0">
                <a:solidFill>
                  <a:schemeClr val="tx1"/>
                </a:solidFill>
                <a:effectLst/>
                <a:latin typeface="+mn-lt"/>
                <a:ea typeface="+mn-ea"/>
                <a:cs typeface="+mn-cs"/>
              </a:rPr>
              <a:t>出来⽤用于渲染</a:t>
            </a:r>
            <a:r>
              <a:rPr lang="en-US" altLang="zh-CN" sz="1200" kern="1200" dirty="0" smtClean="0">
                <a:solidFill>
                  <a:schemeClr val="tx1"/>
                </a:solidFill>
                <a:effectLst/>
                <a:latin typeface="+mn-lt"/>
                <a:ea typeface="+mn-ea"/>
                <a:cs typeface="+mn-cs"/>
              </a:rPr>
              <a:t> SVG </a:t>
            </a:r>
            <a:r>
              <a:rPr lang="zh-CN" altLang="zh-CN" sz="1200" kern="1200" dirty="0" smtClean="0">
                <a:solidFill>
                  <a:schemeClr val="tx1"/>
                </a:solidFill>
                <a:effectLst/>
                <a:latin typeface="+mn-lt"/>
                <a:ea typeface="+mn-ea"/>
                <a:cs typeface="+mn-cs"/>
              </a:rPr>
              <a:t>内容的⼀一个区域。</a:t>
            </a: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 SVG </a:t>
            </a:r>
            <a:r>
              <a:rPr lang="zh-CN" altLang="zh-CN" sz="1200" kern="1200" dirty="0" smtClean="0">
                <a:solidFill>
                  <a:schemeClr val="tx1"/>
                </a:solidFill>
                <a:effectLst/>
                <a:latin typeface="+mn-lt"/>
                <a:ea typeface="+mn-ea"/>
                <a:cs typeface="+mn-cs"/>
              </a:rPr>
              <a:t>当中，⾥里⾯面的内容就是对</a:t>
            </a:r>
            <a:r>
              <a:rPr lang="en-US" altLang="zh-CN" sz="1200" kern="1200" dirty="0" smtClean="0">
                <a:solidFill>
                  <a:schemeClr val="tx1"/>
                </a:solidFill>
                <a:effectLst/>
                <a:latin typeface="+mn-lt"/>
                <a:ea typeface="+mn-ea"/>
                <a:cs typeface="+mn-cs"/>
              </a:rPr>
              <a:t> SVG </a:t>
            </a:r>
            <a:r>
              <a:rPr lang="zh-CN" altLang="zh-CN" sz="1200" kern="1200" dirty="0" smtClean="0">
                <a:solidFill>
                  <a:schemeClr val="tx1"/>
                </a:solidFill>
                <a:effectLst/>
                <a:latin typeface="+mn-lt"/>
                <a:ea typeface="+mn-ea"/>
                <a:cs typeface="+mn-cs"/>
              </a:rPr>
              <a:t>世界的定义，这个</a:t>
            </a:r>
            <a:r>
              <a:rPr lang="en-US" altLang="zh-CN" sz="1200" kern="1200" dirty="0" smtClean="0">
                <a:solidFill>
                  <a:schemeClr val="tx1"/>
                </a:solidFill>
                <a:effectLst/>
                <a:latin typeface="+mn-lt"/>
                <a:ea typeface="+mn-ea"/>
                <a:cs typeface="+mn-cs"/>
              </a:rPr>
              <a:t> SVG </a:t>
            </a:r>
            <a:r>
              <a:rPr lang="zh-CN" altLang="zh-CN" sz="1200" kern="1200" dirty="0" smtClean="0">
                <a:solidFill>
                  <a:schemeClr val="tx1"/>
                </a:solidFill>
                <a:effectLst/>
                <a:latin typeface="+mn-lt"/>
                <a:ea typeface="+mn-ea"/>
                <a:cs typeface="+mn-cs"/>
              </a:rPr>
              <a:t>⽂文件⾥里⾯面有多少个矩形多少条曲线，在哪⾥里，什么颜⾊色，都是在定义世界。</a:t>
            </a: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⽽而视野，也就是观看世界的矩形区域是哪⼀一个，使⽤用</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viewBox</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进⾏行定义。</a:t>
            </a: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这⾥里出现了视窗和视野，在理想情况下，视野和视窗有⼀一样的尺⼨寸，那浏览器就可以地把视野完美地填充到视窗内。可是如果视窗和视野⼤大⼩小不⼀一致，就存在如何控制这个</a:t>
            </a:r>
          </a:p>
          <a:p>
            <a:r>
              <a:rPr lang="zh-CN" altLang="zh-CN" sz="1200" kern="1200" dirty="0" smtClean="0">
                <a:solidFill>
                  <a:schemeClr val="tx1"/>
                </a:solidFill>
                <a:effectLst/>
                <a:latin typeface="+mn-lt"/>
                <a:ea typeface="+mn-ea"/>
                <a:cs typeface="+mn-cs"/>
              </a:rPr>
              <a:t>填充的问题，填充的策略使⽤用</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preserveAspectRatio</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进⾏行指定。</a:t>
            </a:r>
          </a:p>
          <a:p>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13</a:t>
            </a:fld>
            <a:endParaRPr lang="zh-CN" altLang="en-US"/>
          </a:p>
        </p:txBody>
      </p:sp>
    </p:spTree>
    <p:extLst>
      <p:ext uri="{BB962C8B-B14F-4D97-AF65-F5344CB8AC3E}">
        <p14:creationId xmlns:p14="http://schemas.microsoft.com/office/powerpoint/2010/main" val="358613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修改了⼀一下上⾯面的代码，⽤用⼀一个</a:t>
            </a:r>
            <a:r>
              <a:rPr lang="en-US" altLang="zh-CN" sz="1200" kern="1200" dirty="0" smtClean="0">
                <a:solidFill>
                  <a:schemeClr val="tx1"/>
                </a:solidFill>
                <a:effectLst/>
                <a:latin typeface="+mn-lt"/>
                <a:ea typeface="+mn-ea"/>
                <a:cs typeface="+mn-cs"/>
              </a:rPr>
              <a:t> &lt;g&gt; </a:t>
            </a:r>
            <a:r>
              <a:rPr lang="zh-CN" altLang="zh-CN" sz="1200" kern="1200" dirty="0" smtClean="0">
                <a:solidFill>
                  <a:schemeClr val="tx1"/>
                </a:solidFill>
                <a:effectLst/>
                <a:latin typeface="+mn-lt"/>
                <a:ea typeface="+mn-ea"/>
                <a:cs typeface="+mn-cs"/>
              </a:rPr>
              <a:t>标签把两个锤⼦子包起来了。然后，把描边和填充属性设置在</a:t>
            </a:r>
            <a:r>
              <a:rPr lang="en-US" altLang="zh-CN" sz="1200" kern="1200" dirty="0" smtClean="0">
                <a:solidFill>
                  <a:schemeClr val="tx1"/>
                </a:solidFill>
                <a:effectLst/>
                <a:latin typeface="+mn-lt"/>
                <a:ea typeface="+mn-ea"/>
                <a:cs typeface="+mn-cs"/>
              </a:rPr>
              <a:t> &lt;g&gt; </a:t>
            </a:r>
            <a:r>
              <a:rPr lang="zh-CN" altLang="zh-CN" sz="1200" kern="1200" dirty="0" smtClean="0">
                <a:solidFill>
                  <a:schemeClr val="tx1"/>
                </a:solidFill>
                <a:effectLst/>
                <a:latin typeface="+mn-lt"/>
                <a:ea typeface="+mn-ea"/>
                <a:cs typeface="+mn-cs"/>
              </a:rPr>
              <a:t>标签上。现在，这个代表了锤⼦子的</a:t>
            </a:r>
          </a:p>
          <a:p>
            <a:r>
              <a:rPr lang="en-US" altLang="zh-CN" sz="1200" kern="1200" dirty="0" smtClean="0">
                <a:solidFill>
                  <a:schemeClr val="tx1"/>
                </a:solidFill>
                <a:effectLst/>
                <a:latin typeface="+mn-lt"/>
                <a:ea typeface="+mn-ea"/>
                <a:cs typeface="+mn-cs"/>
              </a:rPr>
              <a:t>&lt;g&gt; </a:t>
            </a:r>
            <a:r>
              <a:rPr lang="zh-CN" altLang="zh-CN" sz="1200" kern="1200" dirty="0" smtClean="0">
                <a:solidFill>
                  <a:schemeClr val="tx1"/>
                </a:solidFill>
                <a:effectLst/>
                <a:latin typeface="+mn-lt"/>
                <a:ea typeface="+mn-ea"/>
                <a:cs typeface="+mn-cs"/>
              </a:rPr>
              <a:t>标签就可以作为⼀一个整体进⾏行操作。</a:t>
            </a:r>
          </a:p>
          <a:p>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14</a:t>
            </a:fld>
            <a:endParaRPr lang="zh-CN" altLang="en-US"/>
          </a:p>
        </p:txBody>
      </p:sp>
    </p:spTree>
    <p:extLst>
      <p:ext uri="{BB962C8B-B14F-4D97-AF65-F5344CB8AC3E}">
        <p14:creationId xmlns:p14="http://schemas.microsoft.com/office/powerpoint/2010/main" val="3083853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现在，画家紧张地给锤⼦子加了⼀一个</a:t>
            </a:r>
            <a:r>
              <a:rPr lang="en-US" altLang="zh-CN" sz="1200" kern="1200" dirty="0" smtClean="0">
                <a:solidFill>
                  <a:schemeClr val="tx1"/>
                </a:solidFill>
                <a:effectLst/>
                <a:latin typeface="+mn-lt"/>
                <a:ea typeface="+mn-ea"/>
                <a:cs typeface="+mn-cs"/>
              </a:rPr>
              <a:t> transform </a:t>
            </a:r>
            <a:r>
              <a:rPr lang="zh-CN" altLang="zh-CN" sz="1200" kern="1200" dirty="0" smtClean="0">
                <a:solidFill>
                  <a:schemeClr val="tx1"/>
                </a:solidFill>
                <a:effectLst/>
                <a:latin typeface="+mn-lt"/>
                <a:ea typeface="+mn-ea"/>
                <a:cs typeface="+mn-cs"/>
              </a:rPr>
              <a:t>属性，锤⼦子往下挪了！哟⻄西！看来成功了。咦？⽼老师你什么时候画了两个坐标系？咳咳，这⼀一课的⾼高潮要来了。请允许我介</a:t>
            </a:r>
          </a:p>
          <a:p>
            <a:r>
              <a:rPr lang="zh-CN" altLang="zh-CN" sz="1200" kern="1200" dirty="0" smtClean="0">
                <a:solidFill>
                  <a:schemeClr val="tx1"/>
                </a:solidFill>
                <a:effectLst/>
                <a:latin typeface="+mn-lt"/>
                <a:ea typeface="+mn-ea"/>
                <a:cs typeface="+mn-cs"/>
              </a:rPr>
              <a:t>绍，坐标系统！</a:t>
            </a:r>
          </a:p>
          <a:p>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15</a:t>
            </a:fld>
            <a:endParaRPr lang="zh-CN" altLang="en-US"/>
          </a:p>
        </p:txBody>
      </p:sp>
    </p:spTree>
    <p:extLst>
      <p:ext uri="{BB962C8B-B14F-4D97-AF65-F5344CB8AC3E}">
        <p14:creationId xmlns:p14="http://schemas.microsoft.com/office/powerpoint/2010/main" val="1475252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在数学上呢，</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轴⽔水平向右，</a:t>
            </a:r>
            <a:r>
              <a:rPr lang="en-US" altLang="zh-CN" sz="1200" kern="1200" dirty="0" smtClean="0">
                <a:solidFill>
                  <a:schemeClr val="tx1"/>
                </a:solidFill>
                <a:effectLst/>
                <a:latin typeface="+mn-lt"/>
                <a:ea typeface="+mn-ea"/>
                <a:cs typeface="+mn-cs"/>
              </a:rPr>
              <a:t>y</a:t>
            </a:r>
            <a:r>
              <a:rPr lang="zh-CN" altLang="zh-CN" sz="1200" kern="1200" dirty="0" smtClean="0">
                <a:solidFill>
                  <a:schemeClr val="tx1"/>
                </a:solidFill>
                <a:effectLst/>
                <a:latin typeface="+mn-lt"/>
                <a:ea typeface="+mn-ea"/>
                <a:cs typeface="+mn-cs"/>
              </a:rPr>
              <a:t>轴竖直向上，这是我们周知的。⽽而相应的，⾓角度的扫描⽅方向，也就是正⾓角的⽅方向，是逆时针的。</a:t>
            </a:r>
          </a:p>
          <a:p>
            <a:r>
              <a:rPr lang="zh-CN" altLang="zh-CN" sz="1200" kern="1200" dirty="0" smtClean="0">
                <a:solidFill>
                  <a:schemeClr val="tx1"/>
                </a:solidFill>
                <a:effectLst/>
                <a:latin typeface="+mn-lt"/>
                <a:ea typeface="+mn-ea"/>
                <a:cs typeface="+mn-cs"/>
              </a:rPr>
              <a:t>但是由于</a:t>
            </a:r>
            <a:r>
              <a:rPr lang="en-US" altLang="zh-CN" sz="1200" kern="1200" dirty="0" smtClean="0">
                <a:solidFill>
                  <a:schemeClr val="tx1"/>
                </a:solidFill>
                <a:effectLst/>
                <a:latin typeface="+mn-lt"/>
                <a:ea typeface="+mn-ea"/>
                <a:cs typeface="+mn-cs"/>
              </a:rPr>
              <a:t> SVG </a:t>
            </a:r>
            <a:r>
              <a:rPr lang="zh-CN" altLang="zh-CN" sz="1200" kern="1200" dirty="0" smtClean="0">
                <a:solidFill>
                  <a:schemeClr val="tx1"/>
                </a:solidFill>
                <a:effectLst/>
                <a:latin typeface="+mn-lt"/>
                <a:ea typeface="+mn-ea"/>
                <a:cs typeface="+mn-cs"/>
              </a:rPr>
              <a:t>的阅读媒介⼀一般是屏幕，出于对⼈人类阅读习惯的考虑，⼤大多数屏幕上使⽤用的笛卡尔坐标系都是</a:t>
            </a:r>
            <a:r>
              <a:rPr lang="en-US" altLang="zh-CN" sz="1200" kern="1200" dirty="0" smtClean="0">
                <a:solidFill>
                  <a:schemeClr val="tx1"/>
                </a:solidFill>
                <a:effectLst/>
                <a:latin typeface="+mn-lt"/>
                <a:ea typeface="+mn-ea"/>
                <a:cs typeface="+mn-cs"/>
              </a:rPr>
              <a:t> Y </a:t>
            </a:r>
            <a:r>
              <a:rPr lang="zh-CN" altLang="zh-CN" sz="1200" kern="1200" dirty="0" smtClean="0">
                <a:solidFill>
                  <a:schemeClr val="tx1"/>
                </a:solidFill>
                <a:effectLst/>
                <a:latin typeface="+mn-lt"/>
                <a:ea typeface="+mn-ea"/>
                <a:cs typeface="+mn-cs"/>
              </a:rPr>
              <a:t>轴朝下的。这种情况下，⾓角度的正⽅方向是顺时针⽅方向。</a:t>
            </a: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其实⾓角度的⽅方向在笛卡尔坐标系中是有统⼀一描述的，就是从</a:t>
            </a:r>
            <a:r>
              <a:rPr lang="en-US" altLang="zh-CN" sz="1200" kern="1200" dirty="0" smtClean="0">
                <a:solidFill>
                  <a:schemeClr val="tx1"/>
                </a:solidFill>
                <a:effectLst/>
                <a:latin typeface="+mn-lt"/>
                <a:ea typeface="+mn-ea"/>
                <a:cs typeface="+mn-cs"/>
              </a:rPr>
              <a:t> X </a:t>
            </a:r>
            <a:r>
              <a:rPr lang="zh-CN" altLang="zh-CN" sz="1200" kern="1200" dirty="0" smtClean="0">
                <a:solidFill>
                  <a:schemeClr val="tx1"/>
                </a:solidFill>
                <a:effectLst/>
                <a:latin typeface="+mn-lt"/>
                <a:ea typeface="+mn-ea"/>
                <a:cs typeface="+mn-cs"/>
              </a:rPr>
              <a:t>轴正⽅方向到</a:t>
            </a:r>
            <a:r>
              <a:rPr lang="en-US" altLang="zh-CN" sz="1200" kern="1200" dirty="0" smtClean="0">
                <a:solidFill>
                  <a:schemeClr val="tx1"/>
                </a:solidFill>
                <a:effectLst/>
                <a:latin typeface="+mn-lt"/>
                <a:ea typeface="+mn-ea"/>
                <a:cs typeface="+mn-cs"/>
              </a:rPr>
              <a:t> Y </a:t>
            </a:r>
            <a:r>
              <a:rPr lang="zh-CN" altLang="zh-CN" sz="1200" kern="1200" dirty="0" smtClean="0">
                <a:solidFill>
                  <a:schemeClr val="tx1"/>
                </a:solidFill>
                <a:effectLst/>
                <a:latin typeface="+mn-lt"/>
                <a:ea typeface="+mn-ea"/>
                <a:cs typeface="+mn-cs"/>
              </a:rPr>
              <a:t>轴正⽅方向的直⾓角旋转⽅方向为正⽅方向。</a:t>
            </a:r>
          </a:p>
          <a:p>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16</a:t>
            </a:fld>
            <a:endParaRPr lang="zh-CN" altLang="en-US"/>
          </a:p>
        </p:txBody>
      </p:sp>
    </p:spTree>
    <p:extLst>
      <p:ext uri="{BB962C8B-B14F-4D97-AF65-F5344CB8AC3E}">
        <p14:creationId xmlns:p14="http://schemas.microsoft.com/office/powerpoint/2010/main" val="3295719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回顾⼀一下世界的概念。</a:t>
            </a:r>
          </a:p>
          <a:p>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SVG </a:t>
            </a:r>
            <a:r>
              <a:rPr lang="zh-CN" altLang="zh-CN" sz="1200" kern="1200" dirty="0" smtClean="0">
                <a:solidFill>
                  <a:schemeClr val="tx1"/>
                </a:solidFill>
                <a:effectLst/>
                <a:latin typeface="+mn-lt"/>
                <a:ea typeface="+mn-ea"/>
                <a:cs typeface="+mn-cs"/>
              </a:rPr>
              <a:t>的世界是⽆无限⼤大的，世界有⼀一个坐标系，这个坐标系就是⽤用户坐标系。</a:t>
            </a:r>
          </a:p>
          <a:p>
            <a:r>
              <a:rPr lang="zh-CN" altLang="zh-CN" sz="1200" kern="1200" dirty="0" smtClean="0">
                <a:solidFill>
                  <a:schemeClr val="tx1"/>
                </a:solidFill>
                <a:effectLst/>
                <a:latin typeface="+mn-lt"/>
                <a:ea typeface="+mn-ea"/>
                <a:cs typeface="+mn-cs"/>
              </a:rPr>
              <a:t>我们设置的</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viewbox</a:t>
            </a:r>
            <a:r>
              <a:rPr lang="zh-CN" altLang="zh-CN" sz="1200" kern="1200" dirty="0" smtClean="0">
                <a:solidFill>
                  <a:schemeClr val="tx1"/>
                </a:solidFill>
                <a:effectLst/>
                <a:latin typeface="+mn-lt"/>
                <a:ea typeface="+mn-ea"/>
                <a:cs typeface="+mn-cs"/>
              </a:rPr>
              <a:t>，也就是视野的⼤大⼩小，就说就是观察⽤用户坐标系中的哪个区域。⽐比如说，现在设置</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viewbox</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为</a:t>
            </a:r>
            <a:r>
              <a:rPr lang="en-US" altLang="zh-CN" sz="1200" kern="1200" dirty="0" smtClean="0">
                <a:solidFill>
                  <a:schemeClr val="tx1"/>
                </a:solidFill>
                <a:effectLst/>
                <a:latin typeface="+mn-lt"/>
                <a:ea typeface="+mn-ea"/>
                <a:cs typeface="+mn-cs"/>
              </a:rPr>
              <a:t> (0,0,200,150)</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⽤用户坐标系是最原始的坐标系，其它产⽣生的坐标系都从⽤用户坐标系开始，所以⽤用户坐标系也可以称之为原始坐标系（</a:t>
            </a:r>
            <a:r>
              <a:rPr lang="en-US" altLang="zh-CN" sz="1200" kern="1200" dirty="0" smtClean="0">
                <a:solidFill>
                  <a:schemeClr val="tx1"/>
                </a:solidFill>
                <a:effectLst/>
                <a:latin typeface="+mn-lt"/>
                <a:ea typeface="+mn-ea"/>
                <a:cs typeface="+mn-cs"/>
              </a:rPr>
              <a:t>initial coordinate</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什么是⾃自⾝身坐标系呢？⾃自⾝身坐标系就是每个图形或者是分组与⽣生俱来的⼀一个坐标系。我们来看⼀一个例⼦子，现在我绘制了⼀一个矩形。</a:t>
            </a: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那么这个矩形就会⾃自⾝身带着⼀一个坐标系，成为这个矩形的⾃自⾝身坐标系。这个坐标系⽤用于给矩形定义⾃自⼰己的形状。⽐比如</a:t>
            </a:r>
            <a:r>
              <a:rPr lang="en-US" altLang="zh-CN" sz="1200" kern="1200" dirty="0" smtClean="0">
                <a:solidFill>
                  <a:schemeClr val="tx1"/>
                </a:solidFill>
                <a:effectLst/>
                <a:latin typeface="+mn-lt"/>
                <a:ea typeface="+mn-ea"/>
                <a:cs typeface="+mn-cs"/>
              </a:rPr>
              <a:t> x, y </a:t>
            </a:r>
            <a:r>
              <a:rPr lang="zh-CN" altLang="zh-CN" sz="1200" kern="1200" dirty="0" smtClean="0">
                <a:solidFill>
                  <a:schemeClr val="tx1"/>
                </a:solidFill>
                <a:effectLst/>
                <a:latin typeface="+mn-lt"/>
                <a:ea typeface="+mn-ea"/>
                <a:cs typeface="+mn-cs"/>
              </a:rPr>
              <a:t>坐标以及宽⾼高，都是基于⾃自⾝身坐标系进⾏行定义的。</a:t>
            </a: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⾃自⾝身坐标系本⾝身不太好理解，我们来结合前驱坐标系⼀一同理解。</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a:t>
            </a:r>
          </a:p>
          <a:p>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17</a:t>
            </a:fld>
            <a:endParaRPr lang="zh-CN" altLang="en-US"/>
          </a:p>
        </p:txBody>
      </p:sp>
    </p:spTree>
    <p:extLst>
      <p:ext uri="{BB962C8B-B14F-4D97-AF65-F5344CB8AC3E}">
        <p14:creationId xmlns:p14="http://schemas.microsoft.com/office/powerpoint/2010/main" val="4159797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前驱坐标系，就是⽗父容器的坐标系。现在矩形的⽗父容器是</a:t>
            </a:r>
            <a:r>
              <a:rPr lang="en-US" altLang="zh-CN" sz="1200" kern="1200" dirty="0" smtClean="0">
                <a:solidFill>
                  <a:schemeClr val="tx1"/>
                </a:solidFill>
                <a:effectLst/>
                <a:latin typeface="+mn-lt"/>
                <a:ea typeface="+mn-ea"/>
                <a:cs typeface="+mn-cs"/>
              </a:rPr>
              <a:t> SVG </a:t>
            </a:r>
            <a:r>
              <a:rPr lang="zh-CN" altLang="zh-CN" sz="1200" kern="1200" dirty="0" smtClean="0">
                <a:solidFill>
                  <a:schemeClr val="tx1"/>
                </a:solidFill>
                <a:effectLst/>
                <a:latin typeface="+mn-lt"/>
                <a:ea typeface="+mn-ea"/>
                <a:cs typeface="+mn-cs"/>
              </a:rPr>
              <a:t>标签，那么它的前驱坐标系也就是世界坐标系。</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坐标变换，就是前驱坐标系到⾃自⾝身坐标系的⼀一个线性变换。现在给矩形加⼀一个坐标变换。</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⼤大家观察⼀一下，就会发现，矩形的坐标和宽⾼高其实是没有改变的，</a:t>
            </a:r>
            <a:r>
              <a:rPr lang="en-US" altLang="zh-CN" sz="1200" kern="1200" dirty="0" smtClean="0">
                <a:solidFill>
                  <a:schemeClr val="tx1"/>
                </a:solidFill>
                <a:effectLst/>
                <a:latin typeface="+mn-lt"/>
                <a:ea typeface="+mn-ea"/>
                <a:cs typeface="+mn-cs"/>
              </a:rPr>
              <a:t>x </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 y </a:t>
            </a:r>
            <a:r>
              <a:rPr lang="zh-CN" altLang="zh-CN" sz="1200" kern="1200" dirty="0" smtClean="0">
                <a:solidFill>
                  <a:schemeClr val="tx1"/>
                </a:solidFill>
                <a:effectLst/>
                <a:latin typeface="+mn-lt"/>
                <a:ea typeface="+mn-ea"/>
                <a:cs typeface="+mn-cs"/>
              </a:rPr>
              <a:t>依然是</a:t>
            </a:r>
            <a:r>
              <a:rPr lang="en-US" altLang="zh-CN" sz="1200" kern="1200" dirty="0" smtClean="0">
                <a:solidFill>
                  <a:schemeClr val="tx1"/>
                </a:solidFill>
                <a:effectLst/>
                <a:latin typeface="+mn-lt"/>
                <a:ea typeface="+mn-ea"/>
                <a:cs typeface="+mn-cs"/>
              </a:rPr>
              <a:t> 0</a:t>
            </a:r>
            <a:r>
              <a:rPr lang="zh-CN" altLang="zh-CN" sz="1200" kern="1200" dirty="0" smtClean="0">
                <a:solidFill>
                  <a:schemeClr val="tx1"/>
                </a:solidFill>
                <a:effectLst/>
                <a:latin typeface="+mn-lt"/>
                <a:ea typeface="+mn-ea"/>
                <a:cs typeface="+mn-cs"/>
              </a:rPr>
              <a:t>，⽽而宽⾼高依然是</a:t>
            </a:r>
            <a:r>
              <a:rPr lang="en-US" altLang="zh-CN" sz="1200" kern="1200" dirty="0" smtClean="0">
                <a:solidFill>
                  <a:schemeClr val="tx1"/>
                </a:solidFill>
                <a:effectLst/>
                <a:latin typeface="+mn-lt"/>
                <a:ea typeface="+mn-ea"/>
                <a:cs typeface="+mn-cs"/>
              </a:rPr>
              <a:t>100x50</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y</a:t>
            </a:r>
            <a:r>
              <a:rPr lang="zh-CN" altLang="zh-CN" sz="1200" kern="1200" dirty="0" smtClean="0">
                <a:solidFill>
                  <a:schemeClr val="tx1"/>
                </a:solidFill>
                <a:effectLst/>
                <a:latin typeface="+mn-lt"/>
                <a:ea typeface="+mn-ea"/>
                <a:cs typeface="+mn-cs"/>
              </a:rPr>
              <a:t>和宽⾼高是基于⾃自⾝身坐标系来定义的，定义了是多少就是多少。</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变的是什么？变的是矩形的⾃自⾝身坐标系，它相对于他的前驱坐标系发⽣生了⼀一个变换。</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a:r>
          </a:p>
          <a:p>
            <a:r>
              <a:rPr lang="zh-CN" altLang="zh-CN" sz="1200" kern="1200" dirty="0" smtClean="0">
                <a:solidFill>
                  <a:schemeClr val="tx1"/>
                </a:solidFill>
                <a:effectLst/>
                <a:latin typeface="+mn-lt"/>
                <a:ea typeface="+mn-ea"/>
                <a:cs typeface="+mn-cs"/>
              </a:rPr>
              <a:t>可以看到，</a:t>
            </a:r>
            <a:r>
              <a:rPr lang="en-US" altLang="zh-CN" sz="1200" kern="1200" dirty="0" smtClean="0">
                <a:solidFill>
                  <a:schemeClr val="tx1"/>
                </a:solidFill>
                <a:effectLst/>
                <a:latin typeface="+mn-lt"/>
                <a:ea typeface="+mn-ea"/>
                <a:cs typeface="+mn-cs"/>
              </a:rPr>
              <a:t>SVG </a:t>
            </a:r>
            <a:r>
              <a:rPr lang="zh-CN" altLang="zh-CN" sz="1200" kern="1200" dirty="0" smtClean="0">
                <a:solidFill>
                  <a:schemeClr val="tx1"/>
                </a:solidFill>
                <a:effectLst/>
                <a:latin typeface="+mn-lt"/>
                <a:ea typeface="+mn-ea"/>
                <a:cs typeface="+mn-cs"/>
              </a:rPr>
              <a:t>标签</a:t>
            </a:r>
            <a:r>
              <a:rPr lang="en-US" altLang="zh-CN" sz="1200" kern="1200" dirty="0" smtClean="0">
                <a:solidFill>
                  <a:schemeClr val="tx1"/>
                </a:solidFill>
                <a:effectLst/>
                <a:latin typeface="+mn-lt"/>
                <a:ea typeface="+mn-ea"/>
                <a:cs typeface="+mn-cs"/>
              </a:rPr>
              <a:t> A </a:t>
            </a:r>
            <a:r>
              <a:rPr lang="zh-CN" altLang="zh-CN" sz="1200" kern="1200" dirty="0" smtClean="0">
                <a:solidFill>
                  <a:schemeClr val="tx1"/>
                </a:solidFill>
                <a:effectLst/>
                <a:latin typeface="+mn-lt"/>
                <a:ea typeface="+mn-ea"/>
                <a:cs typeface="+mn-cs"/>
              </a:rPr>
              <a:t>⾥里嵌套了⼀一个分组</a:t>
            </a:r>
            <a:r>
              <a:rPr lang="en-US" altLang="zh-CN" sz="1200" kern="1200" dirty="0" smtClean="0">
                <a:solidFill>
                  <a:schemeClr val="tx1"/>
                </a:solidFill>
                <a:effectLst/>
                <a:latin typeface="+mn-lt"/>
                <a:ea typeface="+mn-ea"/>
                <a:cs typeface="+mn-cs"/>
              </a:rPr>
              <a:t> B</a:t>
            </a:r>
            <a:r>
              <a:rPr lang="zh-CN" altLang="zh-CN" sz="1200" kern="1200" dirty="0" smtClean="0">
                <a:solidFill>
                  <a:schemeClr val="tx1"/>
                </a:solidFill>
                <a:effectLst/>
                <a:latin typeface="+mn-lt"/>
                <a:ea typeface="+mn-ea"/>
                <a:cs typeface="+mn-cs"/>
              </a:rPr>
              <a:t>，⽽而</a:t>
            </a:r>
            <a:r>
              <a:rPr lang="en-US" altLang="zh-CN" sz="1200" kern="1200" dirty="0" smtClean="0">
                <a:solidFill>
                  <a:schemeClr val="tx1"/>
                </a:solidFill>
                <a:effectLst/>
                <a:latin typeface="+mn-lt"/>
                <a:ea typeface="+mn-ea"/>
                <a:cs typeface="+mn-cs"/>
              </a:rPr>
              <a:t> B </a:t>
            </a:r>
            <a:r>
              <a:rPr lang="zh-CN" altLang="zh-CN" sz="1200" kern="1200" dirty="0" smtClean="0">
                <a:solidFill>
                  <a:schemeClr val="tx1"/>
                </a:solidFill>
                <a:effectLst/>
                <a:latin typeface="+mn-lt"/>
                <a:ea typeface="+mn-ea"/>
                <a:cs typeface="+mn-cs"/>
              </a:rPr>
              <a:t>呢⾥里⾯面有两个矩形，</a:t>
            </a:r>
            <a:r>
              <a:rPr lang="en-US" altLang="zh-CN" sz="1200" kern="1200" dirty="0" smtClean="0">
                <a:solidFill>
                  <a:schemeClr val="tx1"/>
                </a:solidFill>
                <a:effectLst/>
                <a:latin typeface="+mn-lt"/>
                <a:ea typeface="+mn-ea"/>
                <a:cs typeface="+mn-cs"/>
              </a:rPr>
              <a:t>C </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 D</a:t>
            </a:r>
            <a:r>
              <a:rPr lang="zh-CN" altLang="zh-CN" sz="1200" kern="1200" dirty="0" smtClean="0">
                <a:solidFill>
                  <a:schemeClr val="tx1"/>
                </a:solidFill>
                <a:effectLst/>
                <a:latin typeface="+mn-lt"/>
                <a:ea typeface="+mn-ea"/>
                <a:cs typeface="+mn-cs"/>
              </a:rPr>
              <a:t>。那么在这⾥里，问⼤大家⼏几个问题。</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世界坐标系是哪⼀一个？</a:t>
            </a:r>
            <a:r>
              <a:rPr lang="en-US" altLang="zh-CN" sz="1200" kern="1200" dirty="0" smtClean="0">
                <a:solidFill>
                  <a:schemeClr val="tx1"/>
                </a:solidFill>
                <a:effectLst/>
                <a:latin typeface="+mn-lt"/>
                <a:ea typeface="+mn-ea"/>
                <a:cs typeface="+mn-cs"/>
              </a:rPr>
              <a:t>OA</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B </a:t>
            </a:r>
            <a:r>
              <a:rPr lang="zh-CN" altLang="zh-CN" sz="1200" kern="1200" dirty="0" smtClean="0">
                <a:solidFill>
                  <a:schemeClr val="tx1"/>
                </a:solidFill>
                <a:effectLst/>
                <a:latin typeface="+mn-lt"/>
                <a:ea typeface="+mn-ea"/>
                <a:cs typeface="+mn-cs"/>
              </a:rPr>
              <a:t>的前驱坐标系是哪⼀一个？</a:t>
            </a:r>
            <a:r>
              <a:rPr lang="en-US" altLang="zh-CN" sz="1200" kern="1200" dirty="0" smtClean="0">
                <a:solidFill>
                  <a:schemeClr val="tx1"/>
                </a:solidFill>
                <a:effectLst/>
                <a:latin typeface="+mn-lt"/>
                <a:ea typeface="+mn-ea"/>
                <a:cs typeface="+mn-cs"/>
              </a:rPr>
              <a:t>OA</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C </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 D </a:t>
            </a:r>
            <a:r>
              <a:rPr lang="zh-CN" altLang="zh-CN" sz="1200" kern="1200" dirty="0" smtClean="0">
                <a:solidFill>
                  <a:schemeClr val="tx1"/>
                </a:solidFill>
                <a:effectLst/>
                <a:latin typeface="+mn-lt"/>
                <a:ea typeface="+mn-ea"/>
                <a:cs typeface="+mn-cs"/>
              </a:rPr>
              <a:t>的图形定义（坐标和宽⾼高）是基于哪个坐标系的？</a:t>
            </a:r>
            <a:r>
              <a:rPr lang="en-US" altLang="zh-CN" sz="1200" kern="1200" dirty="0" smtClean="0">
                <a:solidFill>
                  <a:schemeClr val="tx1"/>
                </a:solidFill>
                <a:effectLst/>
                <a:latin typeface="+mn-lt"/>
                <a:ea typeface="+mn-ea"/>
                <a:cs typeface="+mn-cs"/>
              </a:rPr>
              <a:t>OC </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 OD </a:t>
            </a:r>
            <a:r>
              <a:rPr lang="zh-CN" altLang="zh-CN" sz="1200" kern="1200" dirty="0" smtClean="0">
                <a:solidFill>
                  <a:schemeClr val="tx1"/>
                </a:solidFill>
                <a:effectLst/>
                <a:latin typeface="+mn-lt"/>
                <a:ea typeface="+mn-ea"/>
                <a:cs typeface="+mn-cs"/>
              </a:rPr>
              <a:t>两个⾃自⾝身坐标系</a:t>
            </a:r>
          </a:p>
          <a:p>
            <a:r>
              <a:rPr lang="en-US" altLang="zh-CN" sz="1200" kern="1200" dirty="0" smtClean="0">
                <a:solidFill>
                  <a:schemeClr val="tx1"/>
                </a:solidFill>
                <a:effectLst/>
                <a:latin typeface="+mn-lt"/>
                <a:ea typeface="+mn-ea"/>
                <a:cs typeface="+mn-cs"/>
              </a:rPr>
              <a:t>-   C </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 D </a:t>
            </a:r>
            <a:r>
              <a:rPr lang="zh-CN" altLang="zh-CN" sz="1200" kern="1200" dirty="0" smtClean="0">
                <a:solidFill>
                  <a:schemeClr val="tx1"/>
                </a:solidFill>
                <a:effectLst/>
                <a:latin typeface="+mn-lt"/>
                <a:ea typeface="+mn-ea"/>
                <a:cs typeface="+mn-cs"/>
              </a:rPr>
              <a:t>的前驱坐标系是哪⼀一个？</a:t>
            </a:r>
            <a:r>
              <a:rPr lang="en-US" altLang="zh-CN" sz="1200" kern="1200" dirty="0" smtClean="0">
                <a:solidFill>
                  <a:schemeClr val="tx1"/>
                </a:solidFill>
                <a:effectLst/>
                <a:latin typeface="+mn-lt"/>
                <a:ea typeface="+mn-ea"/>
                <a:cs typeface="+mn-cs"/>
              </a:rPr>
              <a:t>OB</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OB </a:t>
            </a:r>
            <a:r>
              <a:rPr lang="zh-CN" altLang="zh-CN" sz="1200" kern="1200" dirty="0" smtClean="0">
                <a:solidFill>
                  <a:schemeClr val="tx1"/>
                </a:solidFill>
                <a:effectLst/>
                <a:latin typeface="+mn-lt"/>
                <a:ea typeface="+mn-ea"/>
                <a:cs typeface="+mn-cs"/>
              </a:rPr>
              <a:t>是哪个元素的⾃自⾝身坐标系？分组</a:t>
            </a:r>
            <a:r>
              <a:rPr lang="en-US" altLang="zh-CN" sz="1200" kern="1200" dirty="0" smtClean="0">
                <a:solidFill>
                  <a:schemeClr val="tx1"/>
                </a:solidFill>
                <a:effectLst/>
                <a:latin typeface="+mn-lt"/>
                <a:ea typeface="+mn-ea"/>
                <a:cs typeface="+mn-cs"/>
              </a:rPr>
              <a:t> B</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分组</a:t>
            </a:r>
            <a:r>
              <a:rPr lang="en-US" altLang="zh-CN" sz="1200" kern="1200" dirty="0" smtClean="0">
                <a:solidFill>
                  <a:schemeClr val="tx1"/>
                </a:solidFill>
                <a:effectLst/>
                <a:latin typeface="+mn-lt"/>
                <a:ea typeface="+mn-ea"/>
                <a:cs typeface="+mn-cs"/>
              </a:rPr>
              <a:t> B </a:t>
            </a:r>
            <a:r>
              <a:rPr lang="zh-CN" altLang="zh-CN" sz="1200" kern="1200" dirty="0" smtClean="0">
                <a:solidFill>
                  <a:schemeClr val="tx1"/>
                </a:solidFill>
                <a:effectLst/>
                <a:latin typeface="+mn-lt"/>
                <a:ea typeface="+mn-ea"/>
                <a:cs typeface="+mn-cs"/>
              </a:rPr>
              <a:t>上设置的</a:t>
            </a:r>
            <a:r>
              <a:rPr lang="en-US" altLang="zh-CN" sz="1200" kern="1200" dirty="0" smtClean="0">
                <a:solidFill>
                  <a:schemeClr val="tx1"/>
                </a:solidFill>
                <a:effectLst/>
                <a:latin typeface="+mn-lt"/>
                <a:ea typeface="+mn-ea"/>
                <a:cs typeface="+mn-cs"/>
              </a:rPr>
              <a:t> transform </a:t>
            </a:r>
            <a:r>
              <a:rPr lang="zh-CN" altLang="zh-CN" sz="1200" kern="1200" dirty="0" smtClean="0">
                <a:solidFill>
                  <a:schemeClr val="tx1"/>
                </a:solidFill>
                <a:effectLst/>
                <a:latin typeface="+mn-lt"/>
                <a:ea typeface="+mn-ea"/>
                <a:cs typeface="+mn-cs"/>
              </a:rPr>
              <a:t>属性是什么意思？表⽰示</a:t>
            </a:r>
            <a:r>
              <a:rPr lang="en-US" altLang="zh-CN" sz="1200" kern="1200" dirty="0" smtClean="0">
                <a:solidFill>
                  <a:schemeClr val="tx1"/>
                </a:solidFill>
                <a:effectLst/>
                <a:latin typeface="+mn-lt"/>
                <a:ea typeface="+mn-ea"/>
                <a:cs typeface="+mn-cs"/>
              </a:rPr>
              <a:t> B </a:t>
            </a:r>
            <a:r>
              <a:rPr lang="zh-CN" altLang="zh-CN" sz="1200" kern="1200" dirty="0" smtClean="0">
                <a:solidFill>
                  <a:schemeClr val="tx1"/>
                </a:solidFill>
                <a:effectLst/>
                <a:latin typeface="+mn-lt"/>
                <a:ea typeface="+mn-ea"/>
                <a:cs typeface="+mn-cs"/>
              </a:rPr>
              <a:t>的⾃自⾝身坐标系</a:t>
            </a:r>
            <a:r>
              <a:rPr lang="en-US" altLang="zh-CN" sz="1200" kern="1200" dirty="0" smtClean="0">
                <a:solidFill>
                  <a:schemeClr val="tx1"/>
                </a:solidFill>
                <a:effectLst/>
                <a:latin typeface="+mn-lt"/>
                <a:ea typeface="+mn-ea"/>
                <a:cs typeface="+mn-cs"/>
              </a:rPr>
              <a:t> OB </a:t>
            </a:r>
            <a:r>
              <a:rPr lang="zh-CN" altLang="zh-CN" sz="1200" kern="1200" dirty="0" smtClean="0">
                <a:solidFill>
                  <a:schemeClr val="tx1"/>
                </a:solidFill>
                <a:effectLst/>
                <a:latin typeface="+mn-lt"/>
                <a:ea typeface="+mn-ea"/>
                <a:cs typeface="+mn-cs"/>
              </a:rPr>
              <a:t>是从其前驱坐标系</a:t>
            </a:r>
            <a:r>
              <a:rPr lang="en-US" altLang="zh-CN" sz="1200" kern="1200" dirty="0" smtClean="0">
                <a:solidFill>
                  <a:schemeClr val="tx1"/>
                </a:solidFill>
                <a:effectLst/>
                <a:latin typeface="+mn-lt"/>
                <a:ea typeface="+mn-ea"/>
                <a:cs typeface="+mn-cs"/>
              </a:rPr>
              <a:t> OA </a:t>
            </a:r>
            <a:r>
              <a:rPr lang="zh-CN" altLang="zh-CN" sz="1200" kern="1200" dirty="0" smtClean="0">
                <a:solidFill>
                  <a:schemeClr val="tx1"/>
                </a:solidFill>
                <a:effectLst/>
                <a:latin typeface="+mn-lt"/>
                <a:ea typeface="+mn-ea"/>
                <a:cs typeface="+mn-cs"/>
              </a:rPr>
              <a:t>经过</a:t>
            </a:r>
            <a:r>
              <a:rPr lang="en-US" altLang="zh-CN" sz="1200" kern="1200" dirty="0" smtClean="0">
                <a:solidFill>
                  <a:schemeClr val="tx1"/>
                </a:solidFill>
                <a:effectLst/>
                <a:latin typeface="+mn-lt"/>
                <a:ea typeface="+mn-ea"/>
                <a:cs typeface="+mn-cs"/>
              </a:rPr>
              <a:t> transform </a:t>
            </a:r>
            <a:r>
              <a:rPr lang="zh-CN" altLang="zh-CN" sz="1200" kern="1200" dirty="0" smtClean="0">
                <a:solidFill>
                  <a:schemeClr val="tx1"/>
                </a:solidFill>
                <a:effectLst/>
                <a:latin typeface="+mn-lt"/>
                <a:ea typeface="+mn-ea"/>
                <a:cs typeface="+mn-cs"/>
              </a:rPr>
              <a:t>变换⽽而来的。</a:t>
            </a:r>
          </a:p>
          <a:p>
            <a:r>
              <a:rPr lang="en-US" altLang="zh-CN" sz="1200" kern="1200" dirty="0" smtClean="0">
                <a:solidFill>
                  <a:schemeClr val="tx1"/>
                </a:solidFill>
                <a:effectLst/>
                <a:latin typeface="+mn-lt"/>
                <a:ea typeface="+mn-ea"/>
                <a:cs typeface="+mn-cs"/>
              </a:rPr>
              <a:t>-   OB</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OC</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OD</a:t>
            </a:r>
            <a:r>
              <a:rPr lang="zh-CN" altLang="zh-CN" sz="1200" kern="1200" dirty="0" smtClean="0">
                <a:solidFill>
                  <a:schemeClr val="tx1"/>
                </a:solidFill>
                <a:effectLst/>
                <a:latin typeface="+mn-lt"/>
                <a:ea typeface="+mn-ea"/>
                <a:cs typeface="+mn-cs"/>
              </a:rPr>
              <a:t>为什么重合？因为</a:t>
            </a:r>
            <a:r>
              <a:rPr lang="en-US" altLang="zh-CN" sz="1200" kern="1200" dirty="0" smtClean="0">
                <a:solidFill>
                  <a:schemeClr val="tx1"/>
                </a:solidFill>
                <a:effectLst/>
                <a:latin typeface="+mn-lt"/>
                <a:ea typeface="+mn-ea"/>
                <a:cs typeface="+mn-cs"/>
              </a:rPr>
              <a:t>OB</a:t>
            </a:r>
            <a:r>
              <a:rPr lang="zh-CN" altLang="zh-CN" sz="1200" kern="1200" dirty="0" smtClean="0">
                <a:solidFill>
                  <a:schemeClr val="tx1"/>
                </a:solidFill>
                <a:effectLst/>
                <a:latin typeface="+mn-lt"/>
                <a:ea typeface="+mn-ea"/>
                <a:cs typeface="+mn-cs"/>
              </a:rPr>
              <a:t>是</a:t>
            </a:r>
            <a:r>
              <a:rPr lang="en-US" altLang="zh-CN" sz="1200" kern="1200" dirty="0" smtClean="0">
                <a:solidFill>
                  <a:schemeClr val="tx1"/>
                </a:solidFill>
                <a:effectLst/>
                <a:latin typeface="+mn-lt"/>
                <a:ea typeface="+mn-ea"/>
                <a:cs typeface="+mn-cs"/>
              </a:rPr>
              <a:t>OC</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OD</a:t>
            </a:r>
            <a:r>
              <a:rPr lang="zh-CN" altLang="zh-CN" sz="1200" kern="1200" dirty="0" smtClean="0">
                <a:solidFill>
                  <a:schemeClr val="tx1"/>
                </a:solidFill>
                <a:effectLst/>
                <a:latin typeface="+mn-lt"/>
                <a:ea typeface="+mn-ea"/>
                <a:cs typeface="+mn-cs"/>
              </a:rPr>
              <a:t>的前驱坐标系，⽽而</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上都没有定义</a:t>
            </a:r>
            <a:r>
              <a:rPr lang="en-US" altLang="zh-CN" sz="1200" kern="1200" dirty="0" smtClean="0">
                <a:solidFill>
                  <a:schemeClr val="tx1"/>
                </a:solidFill>
                <a:effectLst/>
                <a:latin typeface="+mn-lt"/>
                <a:ea typeface="+mn-ea"/>
                <a:cs typeface="+mn-cs"/>
              </a:rPr>
              <a:t>transform</a:t>
            </a:r>
            <a:r>
              <a:rPr lang="zh-CN" altLang="zh-CN" sz="1200" kern="1200" dirty="0" smtClean="0">
                <a:solidFill>
                  <a:schemeClr val="tx1"/>
                </a:solidFill>
                <a:effectLst/>
                <a:latin typeface="+mn-lt"/>
                <a:ea typeface="+mn-ea"/>
                <a:cs typeface="+mn-cs"/>
              </a:rPr>
              <a:t>属性，所以</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的⾃自⾝身坐标系和前驱坐标系重合了。</a:t>
            </a:r>
          </a:p>
          <a:p>
            <a:r>
              <a:rPr lang="zh-CN" altLang="zh-CN" sz="1200" kern="1200" dirty="0" smtClean="0">
                <a:solidFill>
                  <a:schemeClr val="tx1"/>
                </a:solidFill>
                <a:effectLst/>
                <a:latin typeface="+mn-lt"/>
                <a:ea typeface="+mn-ea"/>
                <a:cs typeface="+mn-cs"/>
              </a:rPr>
              <a:t>好，整理了锤⼦子的各种问题之后，再来看看最后⼀一个坐标系。</a:t>
            </a:r>
          </a:p>
          <a:p>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18</a:t>
            </a:fld>
            <a:endParaRPr lang="zh-CN" altLang="en-US"/>
          </a:p>
        </p:txBody>
      </p:sp>
    </p:spTree>
    <p:extLst>
      <p:ext uri="{BB962C8B-B14F-4D97-AF65-F5344CB8AC3E}">
        <p14:creationId xmlns:p14="http://schemas.microsoft.com/office/powerpoint/2010/main" val="2189579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参考坐标系，其实是任意的⼀一个坐标系。使我们选区的⽤用于观察某个图形情况的坐标系。⽐比如说还是图中的矩形，我选取世界坐标系作为参考坐标系来观察这个矩形的时候，矩形的坐标是多少？没错，就是</a:t>
            </a:r>
            <a:r>
              <a:rPr lang="en-US" altLang="zh-CN" sz="1200" kern="1200" dirty="0" smtClean="0">
                <a:solidFill>
                  <a:schemeClr val="tx1"/>
                </a:solidFill>
                <a:effectLst/>
                <a:latin typeface="+mn-lt"/>
                <a:ea typeface="+mn-ea"/>
                <a:cs typeface="+mn-cs"/>
              </a:rPr>
              <a:t> 50 x 50</a:t>
            </a:r>
            <a:r>
              <a:rPr lang="zh-CN" altLang="zh-CN" sz="1200" kern="1200" dirty="0" smtClean="0">
                <a:solidFill>
                  <a:schemeClr val="tx1"/>
                </a:solidFill>
                <a:effectLst/>
                <a:latin typeface="+mn-lt"/>
                <a:ea typeface="+mn-ea"/>
                <a:cs typeface="+mn-cs"/>
              </a:rPr>
              <a:t>。宽⾼高是</a:t>
            </a:r>
          </a:p>
          <a:p>
            <a:r>
              <a:rPr lang="zh-CN" altLang="zh-CN" sz="1200" kern="1200" dirty="0" smtClean="0">
                <a:solidFill>
                  <a:schemeClr val="tx1"/>
                </a:solidFill>
                <a:effectLst/>
                <a:latin typeface="+mn-lt"/>
                <a:ea typeface="+mn-ea"/>
                <a:cs typeface="+mn-cs"/>
              </a:rPr>
              <a:t>多少？</a:t>
            </a:r>
            <a:r>
              <a:rPr lang="en-US" altLang="zh-CN" sz="1200" kern="1200" dirty="0" smtClean="0">
                <a:solidFill>
                  <a:schemeClr val="tx1"/>
                </a:solidFill>
                <a:effectLst/>
                <a:latin typeface="+mn-lt"/>
                <a:ea typeface="+mn-ea"/>
                <a:cs typeface="+mn-cs"/>
              </a:rPr>
              <a:t>100 x 50</a:t>
            </a:r>
            <a:r>
              <a:rPr lang="zh-CN" altLang="zh-CN" sz="1200" kern="1200" dirty="0" smtClean="0">
                <a:solidFill>
                  <a:schemeClr val="tx1"/>
                </a:solidFill>
                <a:effectLst/>
                <a:latin typeface="+mn-lt"/>
                <a:ea typeface="+mn-ea"/>
                <a:cs typeface="+mn-cs"/>
              </a:rPr>
              <a:t>。</a:t>
            </a: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那么这种观察在实际当中有什么意义呢？我举⼀一个例⼦子⼤大家就知道了。⽐比如说我做图形编辑器，需要做⼀一个对⻬齐的功能。那么所谓对⻬齐，⼀一定是指在某个坐标系中对⻬齐，因为图形的⾃自⾝身坐标系⼀一般都是经过变换的。这个时</a:t>
            </a:r>
          </a:p>
          <a:p>
            <a:r>
              <a:rPr lang="zh-CN" altLang="zh-CN" sz="1200" kern="1200" dirty="0" smtClean="0">
                <a:solidFill>
                  <a:schemeClr val="tx1"/>
                </a:solidFill>
                <a:effectLst/>
                <a:latin typeface="+mn-lt"/>
                <a:ea typeface="+mn-ea"/>
                <a:cs typeface="+mn-cs"/>
              </a:rPr>
              <a:t>候，就需要选取⼀一个公共的参考坐标系，对图形进⾏行观察，获得它们的坐标点，然后索引，对⻬齐。</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a:r>
          </a:p>
          <a:p>
            <a:r>
              <a:rPr lang="zh-CN" altLang="en-US" sz="1200" kern="1200" dirty="0" smtClean="0">
                <a:solidFill>
                  <a:schemeClr val="tx1"/>
                </a:solidFill>
                <a:effectLst/>
                <a:latin typeface="+mn-lt"/>
                <a:ea typeface="+mn-ea"/>
                <a:cs typeface="+mn-cs"/>
              </a:rPr>
              <a:t>总结</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好，现在回过头来看看这四个坐标系。</a:t>
            </a: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⽤用户坐标系，也叫做原始坐标系，是指世界上的⼀一个坐标系。视野的定义是基于⽤用户坐标系描述的。</a:t>
            </a: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希望这四个坐标系的概念同学们好好斟酌理解。</a:t>
            </a: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每⼀一个图形或者分组都会产⽣生⼀一个⾃自⾝身坐标系，⾃自⾝身坐标系⽤用于定义⾃自⾝身的⼀一些图形属性。</a:t>
            </a: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⽗父容器的坐标叫做前驱坐标系，前驱坐标系经过元素的</a:t>
            </a:r>
            <a:r>
              <a:rPr lang="en-US" altLang="zh-CN" sz="1200" kern="1200" dirty="0" smtClean="0">
                <a:solidFill>
                  <a:schemeClr val="tx1"/>
                </a:solidFill>
                <a:effectLst/>
                <a:latin typeface="+mn-lt"/>
                <a:ea typeface="+mn-ea"/>
                <a:cs typeface="+mn-cs"/>
              </a:rPr>
              <a:t> transform </a:t>
            </a:r>
            <a:r>
              <a:rPr lang="zh-CN" altLang="zh-CN" sz="1200" kern="1200" dirty="0" smtClean="0">
                <a:solidFill>
                  <a:schemeClr val="tx1"/>
                </a:solidFill>
                <a:effectLst/>
                <a:latin typeface="+mn-lt"/>
                <a:ea typeface="+mn-ea"/>
                <a:cs typeface="+mn-cs"/>
              </a:rPr>
              <a:t>属性进⾏行变换之后形成了图形的⾃自⾝身坐标系。</a:t>
            </a: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⽽而参考坐标系，则是我在对某个图形进⾏行观察、测量的时候，使⽤用的⼀一个坐标系。</a:t>
            </a:r>
          </a:p>
          <a:p>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19</a:t>
            </a:fld>
            <a:endParaRPr lang="zh-CN" altLang="en-US"/>
          </a:p>
        </p:txBody>
      </p:sp>
    </p:spTree>
    <p:extLst>
      <p:ext uri="{BB962C8B-B14F-4D97-AF65-F5344CB8AC3E}">
        <p14:creationId xmlns:p14="http://schemas.microsoft.com/office/powerpoint/2010/main" val="39165145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定义：</a:t>
            </a:r>
            <a:r>
              <a:rPr lang="zh-CN" altLang="zh-CN" sz="1200" kern="1200" dirty="0" smtClean="0">
                <a:solidFill>
                  <a:schemeClr val="tx1"/>
                </a:solidFill>
                <a:effectLst/>
                <a:latin typeface="+mn-lt"/>
                <a:ea typeface="+mn-ea"/>
                <a:cs typeface="+mn-cs"/>
              </a:rPr>
              <a:t>数学上，「坐标变换」是采⽤用⼀一定</a:t>
            </a:r>
          </a:p>
          <a:p>
            <a:r>
              <a:rPr lang="zh-CN" altLang="zh-CN" sz="1200" kern="1200" dirty="0" smtClean="0">
                <a:solidFill>
                  <a:schemeClr val="tx1"/>
                </a:solidFill>
                <a:effectLst/>
                <a:latin typeface="+mn-lt"/>
                <a:ea typeface="+mn-ea"/>
                <a:cs typeface="+mn-cs"/>
              </a:rPr>
              <a:t>的数学⽅方法将⼀一个坐标系的坐标变</a:t>
            </a:r>
          </a:p>
          <a:p>
            <a:r>
              <a:rPr lang="zh-CN" altLang="zh-CN" sz="1200" kern="1200" dirty="0" smtClean="0">
                <a:solidFill>
                  <a:schemeClr val="tx1"/>
                </a:solidFill>
                <a:effectLst/>
                <a:latin typeface="+mn-lt"/>
                <a:ea typeface="+mn-ea"/>
                <a:cs typeface="+mn-cs"/>
              </a:rPr>
              <a:t>换为另⼀一个坐标系的坐标的过程。</a:t>
            </a: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SVG </a:t>
            </a:r>
            <a:r>
              <a:rPr lang="zh-CN" altLang="zh-CN" sz="1200" kern="1200" dirty="0" smtClean="0">
                <a:solidFill>
                  <a:schemeClr val="tx1"/>
                </a:solidFill>
                <a:effectLst/>
                <a:latin typeface="+mn-lt"/>
                <a:ea typeface="+mn-ea"/>
                <a:cs typeface="+mn-cs"/>
              </a:rPr>
              <a:t>中，「坐标变换」是对⼀一个坐标系到另⼀一个坐标系的变换的描述</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SVG </a:t>
            </a:r>
            <a:r>
              <a:rPr lang="zh-CN" altLang="zh-CN" sz="1200" kern="1200" dirty="0" smtClean="0">
                <a:solidFill>
                  <a:schemeClr val="tx1"/>
                </a:solidFill>
                <a:effectLst/>
                <a:latin typeface="+mn-lt"/>
                <a:ea typeface="+mn-ea"/>
                <a:cs typeface="+mn-cs"/>
              </a:rPr>
              <a:t>当中提供了</a:t>
            </a:r>
            <a:r>
              <a:rPr lang="en-US" altLang="zh-CN" sz="1200" kern="1200" dirty="0" smtClean="0">
                <a:solidFill>
                  <a:schemeClr val="tx1"/>
                </a:solidFill>
                <a:effectLst/>
                <a:latin typeface="+mn-lt"/>
                <a:ea typeface="+mn-ea"/>
                <a:cs typeface="+mn-cs"/>
              </a:rPr>
              <a:t> transform </a:t>
            </a:r>
            <a:r>
              <a:rPr lang="zh-CN" altLang="zh-CN" sz="1200" kern="1200" dirty="0" smtClean="0">
                <a:solidFill>
                  <a:schemeClr val="tx1"/>
                </a:solidFill>
                <a:effectLst/>
                <a:latin typeface="+mn-lt"/>
                <a:ea typeface="+mn-ea"/>
                <a:cs typeface="+mn-cs"/>
              </a:rPr>
              <a:t>属性为我们来定义线性变换列表。</a:t>
            </a:r>
          </a:p>
          <a:p>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单个线性变换矩阵，可以表⽰示所有的线性变换。但是，⼀一般我们去描述⼀一个线性变换可能更愿意分开⼀一步步来描述。⽐比如说，先旋转</a:t>
            </a:r>
            <a:r>
              <a:rPr lang="en-US" altLang="zh-CN" sz="1200" kern="1200" dirty="0" smtClean="0">
                <a:solidFill>
                  <a:schemeClr val="tx1"/>
                </a:solidFill>
                <a:effectLst/>
                <a:latin typeface="+mn-lt"/>
                <a:ea typeface="+mn-ea"/>
                <a:cs typeface="+mn-cs"/>
              </a:rPr>
              <a:t>30</a:t>
            </a:r>
            <a:r>
              <a:rPr lang="zh-CN" altLang="zh-CN" sz="1200" kern="1200" dirty="0" smtClean="0">
                <a:solidFill>
                  <a:schemeClr val="tx1"/>
                </a:solidFill>
                <a:effectLst/>
                <a:latin typeface="+mn-lt"/>
                <a:ea typeface="+mn-ea"/>
                <a:cs typeface="+mn-cs"/>
              </a:rPr>
              <a:t>度，再平移（</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），那么已然可</a:t>
            </a:r>
          </a:p>
          <a:p>
            <a:r>
              <a:rPr lang="zh-CN" altLang="zh-CN" sz="1200" kern="1200" dirty="0" smtClean="0">
                <a:solidFill>
                  <a:schemeClr val="tx1"/>
                </a:solidFill>
                <a:effectLst/>
                <a:latin typeface="+mn-lt"/>
                <a:ea typeface="+mn-ea"/>
                <a:cs typeface="+mn-cs"/>
              </a:rPr>
              <a:t>以有⼀一个变换矩阵可以表⽰示这个线性变换列表的结果，那就就是每⼀一步变换矩阵的乘积。</a:t>
            </a: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需要注意的是，最后⾯面的变换，需要乘在前⾯面。这是线性代数当中的⼀一个结论，有兴趣的同学可以⾃自⾏行了解⼀一下。</a:t>
            </a:r>
          </a:p>
          <a:p>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20</a:t>
            </a:fld>
            <a:endParaRPr lang="zh-CN" altLang="en-US"/>
          </a:p>
        </p:txBody>
      </p:sp>
    </p:spTree>
    <p:extLst>
      <p:ext uri="{BB962C8B-B14F-4D97-AF65-F5344CB8AC3E}">
        <p14:creationId xmlns:p14="http://schemas.microsoft.com/office/powerpoint/2010/main" val="585772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刚刚的例⼦子⾥里头，我提到了观察某个坐标系中的元素在参考坐标系中的坐标。这种⾏行为，可以称为坐标观察。</a:t>
            </a: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坐标观察还可以解决很多问题，⽐比如，交互的时候，我希望知道我点击的⿏鼠标位置在指定的坐标系中是哪个位置。</a:t>
            </a: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SVG </a:t>
            </a:r>
            <a:r>
              <a:rPr lang="zh-CN" altLang="zh-CN" sz="1200" kern="1200" dirty="0" smtClean="0">
                <a:solidFill>
                  <a:schemeClr val="tx1"/>
                </a:solidFill>
                <a:effectLst/>
                <a:latin typeface="+mn-lt"/>
                <a:ea typeface="+mn-ea"/>
                <a:cs typeface="+mn-cs"/>
              </a:rPr>
              <a:t>所有元素都提供了四个⽅方法来配合坐标观察。</a:t>
            </a:r>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21</a:t>
            </a:fld>
            <a:endParaRPr lang="zh-CN" altLang="en-US"/>
          </a:p>
        </p:txBody>
      </p:sp>
    </p:spTree>
    <p:extLst>
      <p:ext uri="{BB962C8B-B14F-4D97-AF65-F5344CB8AC3E}">
        <p14:creationId xmlns:p14="http://schemas.microsoft.com/office/powerpoint/2010/main" val="19536073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22</a:t>
            </a:fld>
            <a:endParaRPr lang="zh-CN" altLang="en-US"/>
          </a:p>
        </p:txBody>
      </p:sp>
    </p:spTree>
    <p:extLst>
      <p:ext uri="{BB962C8B-B14F-4D97-AF65-F5344CB8AC3E}">
        <p14:creationId xmlns:p14="http://schemas.microsoft.com/office/powerpoint/2010/main" val="1555686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5</a:t>
            </a:fld>
            <a:endParaRPr lang="zh-CN" altLang="en-US"/>
          </a:p>
        </p:txBody>
      </p:sp>
    </p:spTree>
    <p:extLst>
      <p:ext uri="{BB962C8B-B14F-4D97-AF65-F5344CB8AC3E}">
        <p14:creationId xmlns:p14="http://schemas.microsoft.com/office/powerpoint/2010/main" val="3402269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6</a:t>
            </a:fld>
            <a:endParaRPr lang="zh-CN" altLang="en-US"/>
          </a:p>
        </p:txBody>
      </p:sp>
    </p:spTree>
    <p:extLst>
      <p:ext uri="{BB962C8B-B14F-4D97-AF65-F5344CB8AC3E}">
        <p14:creationId xmlns:p14="http://schemas.microsoft.com/office/powerpoint/2010/main" val="3957135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我们有这样的一个历史记录，我们的</a:t>
            </a:r>
            <a:r>
              <a:rPr lang="en-US" altLang="zh-CN" dirty="0" smtClean="0"/>
              <a:t>master</a:t>
            </a:r>
            <a:r>
              <a:rPr lang="zh-CN" altLang="en-US" dirty="0" smtClean="0"/>
              <a:t>分支指向了</a:t>
            </a:r>
            <a:r>
              <a:rPr lang="en-US" altLang="zh-CN" dirty="0" smtClean="0"/>
              <a:t>C5</a:t>
            </a:r>
            <a:r>
              <a:rPr lang="zh-CN" altLang="en-US" dirty="0" smtClean="0"/>
              <a:t>这个</a:t>
            </a:r>
            <a:r>
              <a:rPr lang="en-US" altLang="zh-CN" dirty="0" smtClean="0"/>
              <a:t>commit,</a:t>
            </a:r>
            <a:r>
              <a:rPr lang="en-US" altLang="zh-CN" baseline="0" dirty="0" smtClean="0"/>
              <a:t> </a:t>
            </a:r>
            <a:r>
              <a:rPr lang="zh-CN" altLang="en-US" baseline="0" dirty="0" smtClean="0"/>
              <a:t>但发现</a:t>
            </a:r>
            <a:r>
              <a:rPr lang="en-US" altLang="zh-CN" baseline="0" dirty="0" smtClean="0"/>
              <a:t>C5</a:t>
            </a:r>
            <a:r>
              <a:rPr lang="zh-CN" altLang="en-US" baseline="0" dirty="0" smtClean="0"/>
              <a:t>版本有问题，但不确定是哪个</a:t>
            </a:r>
            <a:r>
              <a:rPr lang="en-US" altLang="zh-CN" baseline="0" dirty="0" smtClean="0"/>
              <a:t>commit</a:t>
            </a:r>
            <a:r>
              <a:rPr lang="zh-CN" altLang="en-US" baseline="0" dirty="0" smtClean="0"/>
              <a:t>版本引入的，如果我们的</a:t>
            </a:r>
            <a:r>
              <a:rPr lang="en-US" altLang="zh-CN" baseline="0" dirty="0" smtClean="0"/>
              <a:t>commit</a:t>
            </a:r>
            <a:r>
              <a:rPr lang="zh-CN" altLang="en-US" baseline="0" dirty="0" smtClean="0"/>
              <a:t>比较少的话，我们可以直接回退版本，来检测哪个版本引入了问题，但是真实项目中我们的历史提交可能非常多，使用</a:t>
            </a:r>
            <a:r>
              <a:rPr lang="en-US" altLang="zh-CN" baseline="0" dirty="0" err="1" smtClean="0"/>
              <a:t>git</a:t>
            </a:r>
            <a:r>
              <a:rPr lang="en-US" altLang="zh-CN" baseline="0" dirty="0" smtClean="0"/>
              <a:t> bisect</a:t>
            </a:r>
            <a:r>
              <a:rPr lang="zh-CN" altLang="en-US" baseline="0" dirty="0" smtClean="0"/>
              <a:t>二分查找的方式就会大大缩短定位问题的时间，使用</a:t>
            </a:r>
            <a:r>
              <a:rPr lang="en-US" altLang="zh-CN" baseline="0" dirty="0" err="1" smtClean="0"/>
              <a:t>git</a:t>
            </a:r>
            <a:r>
              <a:rPr lang="en-US" altLang="zh-CN" baseline="0" dirty="0" smtClean="0"/>
              <a:t> bisect start </a:t>
            </a:r>
            <a:r>
              <a:rPr lang="zh-CN" altLang="en-US" baseline="0" dirty="0" smtClean="0"/>
              <a:t>标明我们开始</a:t>
            </a:r>
            <a:r>
              <a:rPr lang="en-US" altLang="zh-CN" baseline="0" dirty="0" smtClean="0"/>
              <a:t>bisect</a:t>
            </a:r>
            <a:r>
              <a:rPr lang="zh-CN" altLang="en-US" baseline="0" dirty="0" smtClean="0"/>
              <a:t>的过程，。。。</a:t>
            </a:r>
            <a:r>
              <a:rPr lang="en-US" altLang="zh-CN" baseline="0" dirty="0" smtClean="0"/>
              <a:t>Head</a:t>
            </a:r>
            <a:r>
              <a:rPr lang="zh-CN" altLang="en-US" baseline="0" dirty="0" smtClean="0"/>
              <a:t>指向</a:t>
            </a:r>
            <a:r>
              <a:rPr lang="en-US" altLang="zh-CN" baseline="0" dirty="0" smtClean="0"/>
              <a:t>C3</a:t>
            </a:r>
            <a:r>
              <a:rPr lang="zh-CN" altLang="en-US" baseline="0" dirty="0" smtClean="0"/>
              <a:t>版本，经检查，</a:t>
            </a:r>
            <a:r>
              <a:rPr lang="en-US" altLang="zh-CN" baseline="0" dirty="0" smtClean="0"/>
              <a:t>C3</a:t>
            </a:r>
            <a:r>
              <a:rPr lang="zh-CN" altLang="en-US" baseline="0" dirty="0" smtClean="0"/>
              <a:t>是有问题的版本，然后继续定位，我们最终发现</a:t>
            </a:r>
            <a:r>
              <a:rPr lang="en-US" altLang="zh-CN" baseline="0" dirty="0" smtClean="0"/>
              <a:t>C3</a:t>
            </a:r>
            <a:r>
              <a:rPr lang="zh-CN" altLang="en-US" baseline="0" dirty="0" smtClean="0"/>
              <a:t>是最终定位到的问题版本，</a:t>
            </a:r>
            <a:r>
              <a:rPr lang="en-US" altLang="zh-CN" baseline="0" dirty="0" err="1" smtClean="0"/>
              <a:t>git</a:t>
            </a:r>
            <a:r>
              <a:rPr lang="en-US" altLang="zh-CN" baseline="0" dirty="0" smtClean="0"/>
              <a:t> bisect </a:t>
            </a:r>
            <a:r>
              <a:rPr lang="zh-CN" altLang="en-US" baseline="0" dirty="0" smtClean="0"/>
              <a:t>把</a:t>
            </a:r>
            <a:r>
              <a:rPr lang="en-US" altLang="zh-CN" baseline="0" dirty="0" smtClean="0"/>
              <a:t>C3</a:t>
            </a:r>
            <a:r>
              <a:rPr lang="zh-CN" altLang="en-US" baseline="0" dirty="0" smtClean="0"/>
              <a:t>改动的文件名告诉你，再与</a:t>
            </a:r>
            <a:r>
              <a:rPr lang="en-US" altLang="zh-CN" baseline="0" dirty="0" smtClean="0"/>
              <a:t>C2</a:t>
            </a:r>
            <a:r>
              <a:rPr lang="zh-CN" altLang="en-US" baseline="0" dirty="0" smtClean="0"/>
              <a:t>比较查找出引入问题的原因，最后通过</a:t>
            </a:r>
            <a:r>
              <a:rPr lang="en-US" altLang="zh-CN" baseline="0" dirty="0" err="1" smtClean="0"/>
              <a:t>git</a:t>
            </a:r>
            <a:r>
              <a:rPr lang="en-US" altLang="zh-CN" baseline="0" dirty="0" smtClean="0"/>
              <a:t> bisect reset </a:t>
            </a:r>
            <a:r>
              <a:rPr lang="zh-CN" altLang="en-US" baseline="0" dirty="0" smtClean="0"/>
              <a:t>标明</a:t>
            </a:r>
            <a:r>
              <a:rPr lang="en-US" altLang="zh-CN" baseline="0" dirty="0" smtClean="0"/>
              <a:t>bisect</a:t>
            </a:r>
            <a:r>
              <a:rPr lang="zh-CN" altLang="en-US" baseline="0" dirty="0" smtClean="0"/>
              <a:t>过程结束</a:t>
            </a:r>
            <a:r>
              <a:rPr lang="en-US" altLang="zh-CN" baseline="0" dirty="0" smtClean="0"/>
              <a:t>,</a:t>
            </a:r>
            <a:r>
              <a:rPr lang="en-US" altLang="zh-CN" baseline="0" dirty="0" err="1" smtClean="0"/>
              <a:t>git</a:t>
            </a:r>
            <a:r>
              <a:rPr lang="zh-CN" altLang="en-US" baseline="0" dirty="0" smtClean="0"/>
              <a:t>会将</a:t>
            </a:r>
            <a:r>
              <a:rPr lang="en-US" altLang="zh-CN" baseline="0" dirty="0" smtClean="0"/>
              <a:t>head</a:t>
            </a:r>
            <a:r>
              <a:rPr lang="zh-CN" altLang="en-US" baseline="0" dirty="0" smtClean="0"/>
              <a:t>指向</a:t>
            </a:r>
            <a:r>
              <a:rPr lang="en-US" altLang="zh-CN" baseline="0" dirty="0" smtClean="0"/>
              <a:t>master</a:t>
            </a:r>
            <a:r>
              <a:rPr lang="zh-CN" altLang="en-US" baseline="0" dirty="0" smtClean="0"/>
              <a:t>分支，这样就可以继续在</a:t>
            </a:r>
            <a:r>
              <a:rPr lang="en-US" altLang="zh-CN" baseline="0" dirty="0" smtClean="0"/>
              <a:t>C5</a:t>
            </a:r>
            <a:r>
              <a:rPr lang="zh-CN" altLang="en-US" baseline="0" dirty="0" smtClean="0"/>
              <a:t>后边正常工作了。或者在</a:t>
            </a:r>
            <a:r>
              <a:rPr lang="en-US" altLang="zh-CN" baseline="0" dirty="0" smtClean="0"/>
              <a:t>checkout </a:t>
            </a:r>
            <a:r>
              <a:rPr lang="zh-CN" altLang="en-US" baseline="0" dirty="0" smtClean="0"/>
              <a:t>到</a:t>
            </a:r>
            <a:r>
              <a:rPr lang="en-US" altLang="zh-CN" baseline="0" dirty="0" smtClean="0"/>
              <a:t>C3</a:t>
            </a:r>
            <a:r>
              <a:rPr lang="zh-CN" altLang="en-US" baseline="0" dirty="0" smtClean="0"/>
              <a:t>上，剪出一个新的分支，做一些修改工作。</a:t>
            </a:r>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7</a:t>
            </a:fld>
            <a:endParaRPr lang="zh-CN" altLang="en-US"/>
          </a:p>
        </p:txBody>
      </p:sp>
    </p:spTree>
    <p:extLst>
      <p:ext uri="{BB962C8B-B14F-4D97-AF65-F5344CB8AC3E}">
        <p14:creationId xmlns:p14="http://schemas.microsoft.com/office/powerpoint/2010/main" val="660698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8</a:t>
            </a:fld>
            <a:endParaRPr lang="zh-CN" altLang="en-US"/>
          </a:p>
        </p:txBody>
      </p:sp>
    </p:spTree>
    <p:extLst>
      <p:ext uri="{BB962C8B-B14F-4D97-AF65-F5344CB8AC3E}">
        <p14:creationId xmlns:p14="http://schemas.microsoft.com/office/powerpoint/2010/main" val="1045811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9</a:t>
            </a:fld>
            <a:endParaRPr lang="zh-CN" altLang="en-US"/>
          </a:p>
        </p:txBody>
      </p:sp>
    </p:spTree>
    <p:extLst>
      <p:ext uri="{BB962C8B-B14F-4D97-AF65-F5344CB8AC3E}">
        <p14:creationId xmlns:p14="http://schemas.microsoft.com/office/powerpoint/2010/main" val="1428471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10</a:t>
            </a:fld>
            <a:endParaRPr lang="zh-CN" altLang="en-US"/>
          </a:p>
        </p:txBody>
      </p:sp>
    </p:spTree>
    <p:extLst>
      <p:ext uri="{BB962C8B-B14F-4D97-AF65-F5344CB8AC3E}">
        <p14:creationId xmlns:p14="http://schemas.microsoft.com/office/powerpoint/2010/main" val="1179360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大致了解了⼀一些</a:t>
            </a:r>
            <a:r>
              <a:rPr lang="en-US" altLang="zh-CN" sz="1200" kern="1200" dirty="0" smtClean="0">
                <a:solidFill>
                  <a:schemeClr val="tx1"/>
                </a:solidFill>
                <a:effectLst/>
                <a:latin typeface="+mn-lt"/>
                <a:ea typeface="+mn-ea"/>
                <a:cs typeface="+mn-cs"/>
              </a:rPr>
              <a:t> SVG </a:t>
            </a:r>
            <a:r>
              <a:rPr lang="zh-CN" altLang="zh-CN" sz="1200" kern="1200" dirty="0" smtClean="0">
                <a:solidFill>
                  <a:schemeClr val="tx1"/>
                </a:solidFill>
                <a:effectLst/>
                <a:latin typeface="+mn-lt"/>
                <a:ea typeface="+mn-ea"/>
                <a:cs typeface="+mn-cs"/>
              </a:rPr>
              <a:t>的基本知识，那么这节课，就带⼤大家进⼊入</a:t>
            </a:r>
            <a:r>
              <a:rPr lang="en-US" altLang="zh-CN" sz="1200" kern="1200" dirty="0" smtClean="0">
                <a:solidFill>
                  <a:schemeClr val="tx1"/>
                </a:solidFill>
                <a:effectLst/>
                <a:latin typeface="+mn-lt"/>
                <a:ea typeface="+mn-ea"/>
                <a:cs typeface="+mn-cs"/>
              </a:rPr>
              <a:t> SVG </a:t>
            </a:r>
            <a:r>
              <a:rPr lang="zh-CN" altLang="zh-CN" sz="1200" kern="1200" dirty="0" smtClean="0">
                <a:solidFill>
                  <a:schemeClr val="tx1"/>
                </a:solidFill>
                <a:effectLst/>
                <a:latin typeface="+mn-lt"/>
                <a:ea typeface="+mn-ea"/>
                <a:cs typeface="+mn-cs"/>
              </a:rPr>
              <a:t>的坐标系统世界。</a:t>
            </a: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坐标系统这⼀一部分，特别是坐标变换，可能在很多介绍</a:t>
            </a:r>
            <a:r>
              <a:rPr lang="en-US" altLang="zh-CN" sz="1200" kern="1200" dirty="0" smtClean="0">
                <a:solidFill>
                  <a:schemeClr val="tx1"/>
                </a:solidFill>
                <a:effectLst/>
                <a:latin typeface="+mn-lt"/>
                <a:ea typeface="+mn-ea"/>
                <a:cs typeface="+mn-cs"/>
              </a:rPr>
              <a:t> SVG </a:t>
            </a:r>
            <a:r>
              <a:rPr lang="zh-CN" altLang="zh-CN" sz="1200" kern="1200" dirty="0" smtClean="0">
                <a:solidFill>
                  <a:schemeClr val="tx1"/>
                </a:solidFill>
                <a:effectLst/>
                <a:latin typeface="+mn-lt"/>
                <a:ea typeface="+mn-ea"/>
                <a:cs typeface="+mn-cs"/>
              </a:rPr>
              <a:t>的教程上都会把它作为⽐比较⾼高级的知识来介绍，但是我认为这部分知识⾮非常重要，因为它影响你在实际开发应⽤用</a:t>
            </a:r>
          </a:p>
          <a:p>
            <a:r>
              <a:rPr lang="zh-CN" altLang="zh-CN" sz="1200" kern="1200" dirty="0" smtClean="0">
                <a:solidFill>
                  <a:schemeClr val="tx1"/>
                </a:solidFill>
                <a:effectLst/>
                <a:latin typeface="+mn-lt"/>
                <a:ea typeface="+mn-ea"/>
                <a:cs typeface="+mn-cs"/>
              </a:rPr>
              <a:t>中⽅方⽅方⾯面⾯面的理解。学习好本节课，会让你在图形定位上不再迷迷糊糊的。</a:t>
            </a:r>
          </a:p>
          <a:p>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11</a:t>
            </a:fld>
            <a:endParaRPr lang="zh-CN" altLang="en-US"/>
          </a:p>
        </p:txBody>
      </p:sp>
    </p:spTree>
    <p:extLst>
      <p:ext uri="{BB962C8B-B14F-4D97-AF65-F5344CB8AC3E}">
        <p14:creationId xmlns:p14="http://schemas.microsoft.com/office/powerpoint/2010/main" val="2264812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2D</a:t>
            </a:r>
            <a:r>
              <a:rPr lang="zh-CN" altLang="zh-CN" sz="1200" kern="1200" dirty="0" smtClean="0">
                <a:solidFill>
                  <a:schemeClr val="tx1"/>
                </a:solidFill>
                <a:effectLst/>
                <a:latin typeface="+mn-lt"/>
                <a:ea typeface="+mn-ea"/>
                <a:cs typeface="+mn-cs"/>
              </a:rPr>
              <a:t>绘图中很多⼈人会有⼀一个误区，就是我绘图的区域是⼀一个矩形区域。⽆无论新建⼀一个画布还是创建了⼀一个容器，⼼心⾥里都想象⾥里⾯面有⼀一个矩形区域。</a:t>
            </a: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其实，在</a:t>
            </a:r>
            <a:r>
              <a:rPr lang="en-US" altLang="zh-CN" sz="1200" kern="1200" dirty="0" smtClean="0">
                <a:solidFill>
                  <a:schemeClr val="tx1"/>
                </a:solidFill>
                <a:effectLst/>
                <a:latin typeface="+mn-lt"/>
                <a:ea typeface="+mn-ea"/>
                <a:cs typeface="+mn-cs"/>
              </a:rPr>
              <a:t>SVG</a:t>
            </a:r>
            <a:r>
              <a:rPr lang="zh-CN" altLang="zh-CN" sz="1200" kern="1200" dirty="0" smtClean="0">
                <a:solidFill>
                  <a:schemeClr val="tx1"/>
                </a:solidFill>
                <a:effectLst/>
                <a:latin typeface="+mn-lt"/>
                <a:ea typeface="+mn-ea"/>
                <a:cs typeface="+mn-cs"/>
              </a:rPr>
              <a:t>当中，矩形区域只是视野，是我们看到的部分。实际上你能绘制的区域是⼀一个⽆无穷⼤大的世界。</a:t>
            </a: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世界是客观地，只要定义了世界的内容，那么内容就是确定的。视野是主观地，⼤大部分绘图</a:t>
            </a:r>
            <a:r>
              <a:rPr lang="en-US" altLang="zh-CN" sz="1200" kern="1200" dirty="0" smtClean="0">
                <a:solidFill>
                  <a:schemeClr val="tx1"/>
                </a:solidFill>
                <a:effectLst/>
                <a:latin typeface="+mn-lt"/>
                <a:ea typeface="+mn-ea"/>
                <a:cs typeface="+mn-cs"/>
              </a:rPr>
              <a:t>API</a:t>
            </a:r>
            <a:r>
              <a:rPr lang="zh-CN" altLang="zh-CN" sz="1200" kern="1200" dirty="0" smtClean="0">
                <a:solidFill>
                  <a:schemeClr val="tx1"/>
                </a:solidFill>
                <a:effectLst/>
                <a:latin typeface="+mn-lt"/>
                <a:ea typeface="+mn-ea"/>
                <a:cs typeface="+mn-cs"/>
              </a:rPr>
              <a:t>都提供视野的控制⽅方法，像在</a:t>
            </a:r>
            <a:r>
              <a:rPr lang="en-US" altLang="zh-CN" sz="1200" kern="1200" dirty="0" smtClean="0">
                <a:solidFill>
                  <a:schemeClr val="tx1"/>
                </a:solidFill>
                <a:effectLst/>
                <a:latin typeface="+mn-lt"/>
                <a:ea typeface="+mn-ea"/>
                <a:cs typeface="+mn-cs"/>
              </a:rPr>
              <a:t>SVG</a:t>
            </a:r>
            <a:r>
              <a:rPr lang="zh-CN" altLang="zh-CN" sz="1200" kern="1200" dirty="0" smtClean="0">
                <a:solidFill>
                  <a:schemeClr val="tx1"/>
                </a:solidFill>
                <a:effectLst/>
                <a:latin typeface="+mn-lt"/>
                <a:ea typeface="+mn-ea"/>
                <a:cs typeface="+mn-cs"/>
              </a:rPr>
              <a:t>中，</a:t>
            </a:r>
            <a:r>
              <a:rPr lang="en-US" altLang="zh-CN" sz="1200" kern="1200" dirty="0" err="1" smtClean="0">
                <a:solidFill>
                  <a:schemeClr val="tx1"/>
                </a:solidFill>
                <a:effectLst/>
                <a:latin typeface="+mn-lt"/>
                <a:ea typeface="+mn-ea"/>
                <a:cs typeface="+mn-cs"/>
              </a:rPr>
              <a:t>Viewbox</a:t>
            </a:r>
            <a:r>
              <a:rPr lang="zh-CN" altLang="zh-CN" sz="1200" kern="1200" dirty="0" smtClean="0">
                <a:solidFill>
                  <a:schemeClr val="tx1"/>
                </a:solidFill>
                <a:effectLst/>
                <a:latin typeface="+mn-lt"/>
                <a:ea typeface="+mn-ea"/>
                <a:cs typeface="+mn-cs"/>
              </a:rPr>
              <a:t>来控制视野。</a:t>
            </a:r>
          </a:p>
          <a:p>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D71B7F1-FE82-43AD-A187-F2D41C90C329}" type="slidenum">
              <a:rPr lang="zh-CN" altLang="en-US" smtClean="0"/>
              <a:t>12</a:t>
            </a:fld>
            <a:endParaRPr lang="zh-CN" altLang="en-US"/>
          </a:p>
        </p:txBody>
      </p:sp>
    </p:spTree>
    <p:extLst>
      <p:ext uri="{BB962C8B-B14F-4D97-AF65-F5344CB8AC3E}">
        <p14:creationId xmlns:p14="http://schemas.microsoft.com/office/powerpoint/2010/main" val="3138238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A5D7820-B58F-4305-BB4B-12769C4F6AF7}" type="datetimeFigureOut">
              <a:rPr lang="zh-CN" altLang="en-US" smtClean="0"/>
              <a:t>2018/3/19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B911E3-F3A3-4DC1-81E9-D37F08AD087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A5D7820-B58F-4305-BB4B-12769C4F6AF7}" type="datetimeFigureOut">
              <a:rPr lang="zh-CN" altLang="en-US" smtClean="0"/>
              <a:t>2018/3/19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B911E3-F3A3-4DC1-81E9-D37F08AD087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A5D7820-B58F-4305-BB4B-12769C4F6AF7}" type="datetimeFigureOut">
              <a:rPr lang="zh-CN" altLang="en-US" smtClean="0"/>
              <a:t>2018/3/19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B911E3-F3A3-4DC1-81E9-D37F08AD0878}"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 name="Shape 11"/>
          <p:cNvSpPr>
            <a:spLocks noGrp="1"/>
          </p:cNvSpPr>
          <p:nvPr>
            <p:ph type="sldNum" sz="quarter" idx="2"/>
          </p:nvPr>
        </p:nvSpPr>
        <p:spPr>
          <a:xfrm>
            <a:off x="11088958" y="6410908"/>
            <a:ext cx="270265" cy="267446"/>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8" name="Shape 18"/>
          <p:cNvSpPr>
            <a:spLocks noGrp="1"/>
          </p:cNvSpPr>
          <p:nvPr>
            <p:ph type="sldNum" sz="quarter" idx="2"/>
          </p:nvPr>
        </p:nvSpPr>
        <p:spPr>
          <a:xfrm>
            <a:off x="8467337" y="6222627"/>
            <a:ext cx="270264" cy="267446"/>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 name="Shape 11"/>
          <p:cNvSpPr>
            <a:spLocks noGrp="1"/>
          </p:cNvSpPr>
          <p:nvPr>
            <p:ph type="sldNum" sz="quarter" idx="2"/>
          </p:nvPr>
        </p:nvSpPr>
        <p:spPr>
          <a:xfrm>
            <a:off x="11088958" y="6410908"/>
            <a:ext cx="270265" cy="267446"/>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8" name="Shape 18"/>
          <p:cNvSpPr>
            <a:spLocks noGrp="1"/>
          </p:cNvSpPr>
          <p:nvPr>
            <p:ph type="sldNum" sz="quarter" idx="2"/>
          </p:nvPr>
        </p:nvSpPr>
        <p:spPr>
          <a:xfrm>
            <a:off x="8467337" y="6222627"/>
            <a:ext cx="270264" cy="267446"/>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 name="Shape 11"/>
          <p:cNvSpPr>
            <a:spLocks noGrp="1"/>
          </p:cNvSpPr>
          <p:nvPr>
            <p:ph type="sldNum" sz="quarter" idx="2"/>
          </p:nvPr>
        </p:nvSpPr>
        <p:spPr>
          <a:xfrm>
            <a:off x="11088958" y="6410908"/>
            <a:ext cx="270265" cy="267446"/>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8" name="Shape 18"/>
          <p:cNvSpPr>
            <a:spLocks noGrp="1"/>
          </p:cNvSpPr>
          <p:nvPr>
            <p:ph type="sldNum" sz="quarter" idx="2"/>
          </p:nvPr>
        </p:nvSpPr>
        <p:spPr>
          <a:xfrm>
            <a:off x="8467337" y="6222627"/>
            <a:ext cx="270264" cy="267446"/>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 name="Shape 11"/>
          <p:cNvSpPr>
            <a:spLocks noGrp="1"/>
          </p:cNvSpPr>
          <p:nvPr>
            <p:ph type="sldNum" sz="quarter" idx="2"/>
          </p:nvPr>
        </p:nvSpPr>
        <p:spPr>
          <a:xfrm>
            <a:off x="11088958" y="6410908"/>
            <a:ext cx="270265" cy="267446"/>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8" name="Shape 18"/>
          <p:cNvSpPr>
            <a:spLocks noGrp="1"/>
          </p:cNvSpPr>
          <p:nvPr>
            <p:ph type="sldNum" sz="quarter" idx="2"/>
          </p:nvPr>
        </p:nvSpPr>
        <p:spPr>
          <a:xfrm>
            <a:off x="8467337" y="6222627"/>
            <a:ext cx="270264" cy="267446"/>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A5D7820-B58F-4305-BB4B-12769C4F6AF7}" type="datetimeFigureOut">
              <a:rPr lang="zh-CN" altLang="en-US" smtClean="0"/>
              <a:t>2018/3/19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B911E3-F3A3-4DC1-81E9-D37F08AD0878}"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 name="Shape 11"/>
          <p:cNvSpPr>
            <a:spLocks noGrp="1"/>
          </p:cNvSpPr>
          <p:nvPr>
            <p:ph type="sldNum" sz="quarter" idx="2"/>
          </p:nvPr>
        </p:nvSpPr>
        <p:spPr>
          <a:xfrm>
            <a:off x="11088958" y="6410908"/>
            <a:ext cx="270265" cy="267446"/>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8" name="Shape 18"/>
          <p:cNvSpPr>
            <a:spLocks noGrp="1"/>
          </p:cNvSpPr>
          <p:nvPr>
            <p:ph type="sldNum" sz="quarter" idx="2"/>
          </p:nvPr>
        </p:nvSpPr>
        <p:spPr>
          <a:xfrm>
            <a:off x="8467337" y="6222627"/>
            <a:ext cx="270264" cy="267446"/>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 name="Shape 11"/>
          <p:cNvSpPr>
            <a:spLocks noGrp="1"/>
          </p:cNvSpPr>
          <p:nvPr>
            <p:ph type="sldNum" sz="quarter" idx="2"/>
          </p:nvPr>
        </p:nvSpPr>
        <p:spPr>
          <a:xfrm>
            <a:off x="11088958" y="6410908"/>
            <a:ext cx="270265" cy="267446"/>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8" name="Shape 18"/>
          <p:cNvSpPr>
            <a:spLocks noGrp="1"/>
          </p:cNvSpPr>
          <p:nvPr>
            <p:ph type="sldNum" sz="quarter" idx="2"/>
          </p:nvPr>
        </p:nvSpPr>
        <p:spPr>
          <a:xfrm>
            <a:off x="8467337" y="6222627"/>
            <a:ext cx="270264" cy="267446"/>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 name="Shape 11"/>
          <p:cNvSpPr>
            <a:spLocks noGrp="1"/>
          </p:cNvSpPr>
          <p:nvPr>
            <p:ph type="sldNum" sz="quarter" idx="2"/>
          </p:nvPr>
        </p:nvSpPr>
        <p:spPr>
          <a:xfrm>
            <a:off x="11088958" y="6410908"/>
            <a:ext cx="270265" cy="267446"/>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8" name="Shape 18"/>
          <p:cNvSpPr>
            <a:spLocks noGrp="1"/>
          </p:cNvSpPr>
          <p:nvPr>
            <p:ph type="sldNum" sz="quarter" idx="2"/>
          </p:nvPr>
        </p:nvSpPr>
        <p:spPr>
          <a:xfrm>
            <a:off x="8467337" y="6222627"/>
            <a:ext cx="270264" cy="267446"/>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A5D7820-B58F-4305-BB4B-12769C4F6AF7}" type="datetimeFigureOut">
              <a:rPr lang="zh-CN" altLang="en-US" smtClean="0"/>
              <a:t>2018/3/19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B911E3-F3A3-4DC1-81E9-D37F08AD087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A5D7820-B58F-4305-BB4B-12769C4F6AF7}" type="datetimeFigureOut">
              <a:rPr lang="zh-CN" altLang="en-US" smtClean="0"/>
              <a:t>2018/3/19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B911E3-F3A3-4DC1-81E9-D37F08AD087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A5D7820-B58F-4305-BB4B-12769C4F6AF7}" type="datetimeFigureOut">
              <a:rPr lang="zh-CN" altLang="en-US" smtClean="0"/>
              <a:t>2018/3/19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FB911E3-F3A3-4DC1-81E9-D37F08AD087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A5D7820-B58F-4305-BB4B-12769C4F6AF7}" type="datetimeFigureOut">
              <a:rPr lang="zh-CN" altLang="en-US" smtClean="0"/>
              <a:t>2018/3/19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FB911E3-F3A3-4DC1-81E9-D37F08AD087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A5D7820-B58F-4305-BB4B-12769C4F6AF7}" type="datetimeFigureOut">
              <a:rPr lang="zh-CN" altLang="en-US" smtClean="0"/>
              <a:t>2018/3/19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FB911E3-F3A3-4DC1-81E9-D37F08AD087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A5D7820-B58F-4305-BB4B-12769C4F6AF7}" type="datetimeFigureOut">
              <a:rPr lang="zh-CN" altLang="en-US" smtClean="0"/>
              <a:t>2018/3/19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B911E3-F3A3-4DC1-81E9-D37F08AD087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A5D7820-B58F-4305-BB4B-12769C4F6AF7}" type="datetimeFigureOut">
              <a:rPr lang="zh-CN" altLang="en-US" smtClean="0"/>
              <a:t>2018/3/19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B911E3-F3A3-4DC1-81E9-D37F08AD087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21.xml"/><Relationship Id="rId1" Type="http://schemas.openxmlformats.org/officeDocument/2006/relationships/slideLayout" Target="../slideLayouts/slideLayout20.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23.xml"/><Relationship Id="rId1" Type="http://schemas.openxmlformats.org/officeDocument/2006/relationships/slideLayout" Target="../slideLayouts/slideLayout22.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25.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5D7820-B58F-4305-BB4B-12769C4F6AF7}" type="datetimeFigureOut">
              <a:rPr lang="zh-CN" altLang="en-US" smtClean="0"/>
              <a:t>2018/3/19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B911E3-F3A3-4DC1-81E9-D37F08AD087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09600" y="92074"/>
            <a:ext cx="10972801" cy="1508126"/>
          </a:xfrm>
          <a:prstGeom prst="rect">
            <a:avLst/>
          </a:prstGeom>
          <a:ln w="12700">
            <a:miter lim="400000"/>
          </a:ln>
        </p:spPr>
        <p:txBody>
          <a:bodyPr lIns="45719" rIns="45719" anchor="ctr">
            <a:normAutofit/>
          </a:bodyPr>
          <a:lstStyle/>
          <a:p>
            <a:r>
              <a:t>标题文本</a:t>
            </a:r>
          </a:p>
        </p:txBody>
      </p:sp>
      <p:sp>
        <p:nvSpPr>
          <p:cNvPr id="3" name="Shape 3"/>
          <p:cNvSpPr>
            <a:spLocks noGrp="1"/>
          </p:cNvSpPr>
          <p:nvPr>
            <p:ph type="body" idx="1"/>
          </p:nvPr>
        </p:nvSpPr>
        <p:spPr>
          <a:xfrm>
            <a:off x="609600" y="1600199"/>
            <a:ext cx="10972801" cy="5257801"/>
          </a:xfrm>
          <a:prstGeom prst="rect">
            <a:avLst/>
          </a:prstGeom>
          <a:ln w="12700">
            <a:miter lim="400000"/>
          </a:ln>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11095370" y="6410908"/>
            <a:ext cx="263853" cy="267446"/>
          </a:xfrm>
          <a:prstGeom prst="rect">
            <a:avLst/>
          </a:prstGeom>
          <a:ln w="12700">
            <a:miter lim="400000"/>
          </a:ln>
        </p:spPr>
        <p:txBody>
          <a:bodyPr wrap="none" lIns="45719" rIns="45719" anchor="ctr">
            <a:spAutoFit/>
          </a:bodyPr>
          <a:lstStyle>
            <a:lvl1pPr algn="r">
              <a:defRPr sz="1140">
                <a:solidFill>
                  <a:srgbClr val="888888"/>
                </a:solidFill>
              </a:defRPr>
            </a:lvl1pPr>
          </a:lstStyle>
          <a:p>
            <a:pPr hangingPunct="0"/>
            <a:fld id="{86CB4B4D-7CA3-9044-876B-883B54F8677D}" type="slidenum">
              <a:rPr kern="0">
                <a:latin typeface="Calibri" panose="020F0502020204030204"/>
                <a:cs typeface="Calibri" panose="020F0502020204030204"/>
                <a:sym typeface="Calibri" panose="020F0502020204030204"/>
              </a:rPr>
              <a:t>‹#›</a:t>
            </a:fld>
            <a:endParaRPr kern="0">
              <a:latin typeface="Calibri" panose="020F0502020204030204"/>
              <a:cs typeface="Calibri" panose="020F0502020204030204"/>
              <a:sym typeface="Calibri" panose="020F0502020204030204"/>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Lst>
  <p:transition spd="med"/>
  <p:txStyles>
    <p:titleStyle>
      <a:lvl1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1pPr>
      <a:lvl2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2pPr>
      <a:lvl3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3pPr>
      <a:lvl4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4pPr>
      <a:lvl5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5pPr>
      <a:lvl6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6pPr>
      <a:lvl7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7pPr>
      <a:lvl8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8pPr>
      <a:lvl9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9pPr>
    </p:titleStyle>
    <p:bodyStyle>
      <a:lvl1pPr marL="216535" marR="0" indent="-21653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1pPr>
      <a:lvl2pPr marL="686435" marR="0" indent="-252730"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2pPr>
      <a:lvl3pPr marL="1170940" marR="0" indent="-303530"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3pPr>
      <a:lvl4pPr marL="163830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4pPr>
      <a:lvl5pPr marL="207200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5pPr>
      <a:lvl6pPr marL="250571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6pPr>
      <a:lvl7pPr marL="293941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7pPr>
      <a:lvl8pPr marL="337312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8pPr>
      <a:lvl9pPr marL="380682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9pPr>
    </p:bodyStyle>
    <p:otherStyle>
      <a:lvl1pPr marL="0" marR="0" indent="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1pPr>
      <a:lvl2pPr marL="0" marR="0" indent="43370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2pPr>
      <a:lvl3pPr marL="0" marR="0" indent="86741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3pPr>
      <a:lvl4pPr marL="0" marR="0" indent="130111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4pPr>
      <a:lvl5pPr marL="0" marR="0" indent="173482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5pPr>
      <a:lvl6pPr marL="0" marR="0" indent="216852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6pPr>
      <a:lvl7pPr marL="0" marR="0" indent="260223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7pPr>
      <a:lvl8pPr marL="0" marR="0" indent="303593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8pPr>
      <a:lvl9pPr marL="0" marR="0" indent="346964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09600" y="92074"/>
            <a:ext cx="10972801" cy="1508126"/>
          </a:xfrm>
          <a:prstGeom prst="rect">
            <a:avLst/>
          </a:prstGeom>
          <a:ln w="12700">
            <a:miter lim="400000"/>
          </a:ln>
        </p:spPr>
        <p:txBody>
          <a:bodyPr lIns="45719" rIns="45719" anchor="ctr">
            <a:normAutofit/>
          </a:bodyPr>
          <a:lstStyle/>
          <a:p>
            <a:r>
              <a:t>标题文本</a:t>
            </a:r>
          </a:p>
        </p:txBody>
      </p:sp>
      <p:sp>
        <p:nvSpPr>
          <p:cNvPr id="3" name="Shape 3"/>
          <p:cNvSpPr>
            <a:spLocks noGrp="1"/>
          </p:cNvSpPr>
          <p:nvPr>
            <p:ph type="body" idx="1"/>
          </p:nvPr>
        </p:nvSpPr>
        <p:spPr>
          <a:xfrm>
            <a:off x="609600" y="1600199"/>
            <a:ext cx="10972801" cy="5257801"/>
          </a:xfrm>
          <a:prstGeom prst="rect">
            <a:avLst/>
          </a:prstGeom>
          <a:ln w="12700">
            <a:miter lim="400000"/>
          </a:ln>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11095370" y="6410908"/>
            <a:ext cx="263853" cy="267446"/>
          </a:xfrm>
          <a:prstGeom prst="rect">
            <a:avLst/>
          </a:prstGeom>
          <a:ln w="12700">
            <a:miter lim="400000"/>
          </a:ln>
        </p:spPr>
        <p:txBody>
          <a:bodyPr wrap="none" lIns="45719" rIns="45719" anchor="ctr">
            <a:spAutoFit/>
          </a:bodyPr>
          <a:lstStyle>
            <a:lvl1pPr algn="r">
              <a:defRPr sz="1140">
                <a:solidFill>
                  <a:srgbClr val="888888"/>
                </a:solidFill>
              </a:defRPr>
            </a:lvl1pPr>
          </a:lstStyle>
          <a:p>
            <a:pPr hangingPunct="0"/>
            <a:fld id="{86CB4B4D-7CA3-9044-876B-883B54F8677D}" type="slidenum">
              <a:rPr kern="0">
                <a:latin typeface="Calibri" panose="020F0502020204030204"/>
                <a:cs typeface="Calibri" panose="020F0502020204030204"/>
                <a:sym typeface="Calibri" panose="020F0502020204030204"/>
              </a:rPr>
              <a:t>‹#›</a:t>
            </a:fld>
            <a:endParaRPr kern="0">
              <a:latin typeface="Calibri" panose="020F0502020204030204"/>
              <a:cs typeface="Calibri" panose="020F0502020204030204"/>
              <a:sym typeface="Calibri" panose="020F0502020204030204"/>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Lst>
  <p:transition spd="med"/>
  <p:txStyles>
    <p:titleStyle>
      <a:lvl1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1pPr>
      <a:lvl2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2pPr>
      <a:lvl3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3pPr>
      <a:lvl4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4pPr>
      <a:lvl5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5pPr>
      <a:lvl6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6pPr>
      <a:lvl7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7pPr>
      <a:lvl8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8pPr>
      <a:lvl9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9pPr>
    </p:titleStyle>
    <p:bodyStyle>
      <a:lvl1pPr marL="216535" marR="0" indent="-21653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1pPr>
      <a:lvl2pPr marL="686435" marR="0" indent="-252730"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2pPr>
      <a:lvl3pPr marL="1170940" marR="0" indent="-303530"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3pPr>
      <a:lvl4pPr marL="163830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4pPr>
      <a:lvl5pPr marL="207200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5pPr>
      <a:lvl6pPr marL="250571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6pPr>
      <a:lvl7pPr marL="293941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7pPr>
      <a:lvl8pPr marL="337312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8pPr>
      <a:lvl9pPr marL="380682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9pPr>
    </p:bodyStyle>
    <p:otherStyle>
      <a:lvl1pPr marL="0" marR="0" indent="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1pPr>
      <a:lvl2pPr marL="0" marR="0" indent="43370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2pPr>
      <a:lvl3pPr marL="0" marR="0" indent="86741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3pPr>
      <a:lvl4pPr marL="0" marR="0" indent="130111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4pPr>
      <a:lvl5pPr marL="0" marR="0" indent="173482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5pPr>
      <a:lvl6pPr marL="0" marR="0" indent="216852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6pPr>
      <a:lvl7pPr marL="0" marR="0" indent="260223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7pPr>
      <a:lvl8pPr marL="0" marR="0" indent="303593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8pPr>
      <a:lvl9pPr marL="0" marR="0" indent="346964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09600" y="92074"/>
            <a:ext cx="10972801" cy="1508126"/>
          </a:xfrm>
          <a:prstGeom prst="rect">
            <a:avLst/>
          </a:prstGeom>
          <a:ln w="12700">
            <a:miter lim="400000"/>
          </a:ln>
        </p:spPr>
        <p:txBody>
          <a:bodyPr lIns="45719" rIns="45719" anchor="ctr">
            <a:normAutofit/>
          </a:bodyPr>
          <a:lstStyle/>
          <a:p>
            <a:r>
              <a:t>标题文本</a:t>
            </a:r>
          </a:p>
        </p:txBody>
      </p:sp>
      <p:sp>
        <p:nvSpPr>
          <p:cNvPr id="3" name="Shape 3"/>
          <p:cNvSpPr>
            <a:spLocks noGrp="1"/>
          </p:cNvSpPr>
          <p:nvPr>
            <p:ph type="body" idx="1"/>
          </p:nvPr>
        </p:nvSpPr>
        <p:spPr>
          <a:xfrm>
            <a:off x="609600" y="1600199"/>
            <a:ext cx="10972801" cy="5257801"/>
          </a:xfrm>
          <a:prstGeom prst="rect">
            <a:avLst/>
          </a:prstGeom>
          <a:ln w="12700">
            <a:miter lim="400000"/>
          </a:ln>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11095370" y="6410908"/>
            <a:ext cx="263853" cy="267446"/>
          </a:xfrm>
          <a:prstGeom prst="rect">
            <a:avLst/>
          </a:prstGeom>
          <a:ln w="12700">
            <a:miter lim="400000"/>
          </a:ln>
        </p:spPr>
        <p:txBody>
          <a:bodyPr wrap="none" lIns="45719" rIns="45719" anchor="ctr">
            <a:spAutoFit/>
          </a:bodyPr>
          <a:lstStyle>
            <a:lvl1pPr algn="r">
              <a:defRPr sz="1140">
                <a:solidFill>
                  <a:srgbClr val="888888"/>
                </a:solidFill>
              </a:defRPr>
            </a:lvl1pPr>
          </a:lstStyle>
          <a:p>
            <a:pPr hangingPunct="0"/>
            <a:fld id="{86CB4B4D-7CA3-9044-876B-883B54F8677D}" type="slidenum">
              <a:rPr kern="0">
                <a:latin typeface="Calibri" panose="020F0502020204030204"/>
                <a:cs typeface="Calibri" panose="020F0502020204030204"/>
                <a:sym typeface="Calibri" panose="020F0502020204030204"/>
              </a:rPr>
              <a:t>‹#›</a:t>
            </a:fld>
            <a:endParaRPr kern="0">
              <a:latin typeface="Calibri" panose="020F0502020204030204"/>
              <a:cs typeface="Calibri" panose="020F0502020204030204"/>
              <a:sym typeface="Calibri" panose="020F0502020204030204"/>
            </a:endParaRP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Lst>
  <p:transition spd="med"/>
  <p:txStyles>
    <p:titleStyle>
      <a:lvl1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1pPr>
      <a:lvl2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2pPr>
      <a:lvl3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3pPr>
      <a:lvl4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4pPr>
      <a:lvl5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5pPr>
      <a:lvl6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6pPr>
      <a:lvl7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7pPr>
      <a:lvl8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8pPr>
      <a:lvl9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9pPr>
    </p:titleStyle>
    <p:bodyStyle>
      <a:lvl1pPr marL="216535" marR="0" indent="-21653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1pPr>
      <a:lvl2pPr marL="686435" marR="0" indent="-252730"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2pPr>
      <a:lvl3pPr marL="1170940" marR="0" indent="-303530"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3pPr>
      <a:lvl4pPr marL="163830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4pPr>
      <a:lvl5pPr marL="207200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5pPr>
      <a:lvl6pPr marL="250571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6pPr>
      <a:lvl7pPr marL="293941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7pPr>
      <a:lvl8pPr marL="337312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8pPr>
      <a:lvl9pPr marL="380682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9pPr>
    </p:bodyStyle>
    <p:otherStyle>
      <a:lvl1pPr marL="0" marR="0" indent="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1pPr>
      <a:lvl2pPr marL="0" marR="0" indent="43370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2pPr>
      <a:lvl3pPr marL="0" marR="0" indent="86741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3pPr>
      <a:lvl4pPr marL="0" marR="0" indent="130111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4pPr>
      <a:lvl5pPr marL="0" marR="0" indent="173482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5pPr>
      <a:lvl6pPr marL="0" marR="0" indent="216852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6pPr>
      <a:lvl7pPr marL="0" marR="0" indent="260223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7pPr>
      <a:lvl8pPr marL="0" marR="0" indent="303593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8pPr>
      <a:lvl9pPr marL="0" marR="0" indent="346964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09600" y="92074"/>
            <a:ext cx="10972801" cy="1508126"/>
          </a:xfrm>
          <a:prstGeom prst="rect">
            <a:avLst/>
          </a:prstGeom>
          <a:ln w="12700">
            <a:miter lim="400000"/>
          </a:ln>
        </p:spPr>
        <p:txBody>
          <a:bodyPr lIns="45719" rIns="45719" anchor="ctr">
            <a:normAutofit/>
          </a:bodyPr>
          <a:lstStyle/>
          <a:p>
            <a:r>
              <a:t>标题文本</a:t>
            </a:r>
          </a:p>
        </p:txBody>
      </p:sp>
      <p:sp>
        <p:nvSpPr>
          <p:cNvPr id="3" name="Shape 3"/>
          <p:cNvSpPr>
            <a:spLocks noGrp="1"/>
          </p:cNvSpPr>
          <p:nvPr>
            <p:ph type="body" idx="1"/>
          </p:nvPr>
        </p:nvSpPr>
        <p:spPr>
          <a:xfrm>
            <a:off x="609600" y="1600199"/>
            <a:ext cx="10972801" cy="5257801"/>
          </a:xfrm>
          <a:prstGeom prst="rect">
            <a:avLst/>
          </a:prstGeom>
          <a:ln w="12700">
            <a:miter lim="400000"/>
          </a:ln>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11095370" y="6410908"/>
            <a:ext cx="263853" cy="267446"/>
          </a:xfrm>
          <a:prstGeom prst="rect">
            <a:avLst/>
          </a:prstGeom>
          <a:ln w="12700">
            <a:miter lim="400000"/>
          </a:ln>
        </p:spPr>
        <p:txBody>
          <a:bodyPr wrap="none" lIns="45719" rIns="45719" anchor="ctr">
            <a:spAutoFit/>
          </a:bodyPr>
          <a:lstStyle>
            <a:lvl1pPr algn="r">
              <a:defRPr sz="1140">
                <a:solidFill>
                  <a:srgbClr val="888888"/>
                </a:solidFill>
              </a:defRPr>
            </a:lvl1pPr>
          </a:lstStyle>
          <a:p>
            <a:pPr hangingPunct="0"/>
            <a:fld id="{86CB4B4D-7CA3-9044-876B-883B54F8677D}" type="slidenum">
              <a:rPr kern="0">
                <a:latin typeface="Calibri" panose="020F0502020204030204"/>
                <a:cs typeface="Calibri" panose="020F0502020204030204"/>
                <a:sym typeface="Calibri" panose="020F0502020204030204"/>
              </a:rPr>
              <a:t>‹#›</a:t>
            </a:fld>
            <a:endParaRPr kern="0">
              <a:latin typeface="Calibri" panose="020F0502020204030204"/>
              <a:cs typeface="Calibri" panose="020F0502020204030204"/>
              <a:sym typeface="Calibri" panose="020F0502020204030204"/>
            </a:endParaRP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Lst>
  <p:transition spd="med"/>
  <p:txStyles>
    <p:titleStyle>
      <a:lvl1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1pPr>
      <a:lvl2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2pPr>
      <a:lvl3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3pPr>
      <a:lvl4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4pPr>
      <a:lvl5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5pPr>
      <a:lvl6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6pPr>
      <a:lvl7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7pPr>
      <a:lvl8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8pPr>
      <a:lvl9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9pPr>
    </p:titleStyle>
    <p:bodyStyle>
      <a:lvl1pPr marL="216535" marR="0" indent="-21653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1pPr>
      <a:lvl2pPr marL="686435" marR="0" indent="-252730"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2pPr>
      <a:lvl3pPr marL="1170940" marR="0" indent="-303530"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3pPr>
      <a:lvl4pPr marL="163830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4pPr>
      <a:lvl5pPr marL="207200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5pPr>
      <a:lvl6pPr marL="250571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6pPr>
      <a:lvl7pPr marL="293941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7pPr>
      <a:lvl8pPr marL="337312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8pPr>
      <a:lvl9pPr marL="380682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9pPr>
    </p:bodyStyle>
    <p:otherStyle>
      <a:lvl1pPr marL="0" marR="0" indent="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1pPr>
      <a:lvl2pPr marL="0" marR="0" indent="43370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2pPr>
      <a:lvl3pPr marL="0" marR="0" indent="86741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3pPr>
      <a:lvl4pPr marL="0" marR="0" indent="130111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4pPr>
      <a:lvl5pPr marL="0" marR="0" indent="173482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5pPr>
      <a:lvl6pPr marL="0" marR="0" indent="216852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6pPr>
      <a:lvl7pPr marL="0" marR="0" indent="260223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7pPr>
      <a:lvl8pPr marL="0" marR="0" indent="303593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8pPr>
      <a:lvl9pPr marL="0" marR="0" indent="346964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09600" y="92074"/>
            <a:ext cx="10972801" cy="1508126"/>
          </a:xfrm>
          <a:prstGeom prst="rect">
            <a:avLst/>
          </a:prstGeom>
          <a:ln w="12700">
            <a:miter lim="400000"/>
          </a:ln>
        </p:spPr>
        <p:txBody>
          <a:bodyPr lIns="45719" rIns="45719" anchor="ctr">
            <a:normAutofit/>
          </a:bodyPr>
          <a:lstStyle/>
          <a:p>
            <a:r>
              <a:t>标题文本</a:t>
            </a:r>
          </a:p>
        </p:txBody>
      </p:sp>
      <p:sp>
        <p:nvSpPr>
          <p:cNvPr id="3" name="Shape 3"/>
          <p:cNvSpPr>
            <a:spLocks noGrp="1"/>
          </p:cNvSpPr>
          <p:nvPr>
            <p:ph type="body" idx="1"/>
          </p:nvPr>
        </p:nvSpPr>
        <p:spPr>
          <a:xfrm>
            <a:off x="609600" y="1600199"/>
            <a:ext cx="10972801" cy="5257801"/>
          </a:xfrm>
          <a:prstGeom prst="rect">
            <a:avLst/>
          </a:prstGeom>
          <a:ln w="12700">
            <a:miter lim="400000"/>
          </a:ln>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11095370" y="6410908"/>
            <a:ext cx="263853" cy="267446"/>
          </a:xfrm>
          <a:prstGeom prst="rect">
            <a:avLst/>
          </a:prstGeom>
          <a:ln w="12700">
            <a:miter lim="400000"/>
          </a:ln>
        </p:spPr>
        <p:txBody>
          <a:bodyPr wrap="none" lIns="45719" rIns="45719" anchor="ctr">
            <a:spAutoFit/>
          </a:bodyPr>
          <a:lstStyle>
            <a:lvl1pPr algn="r">
              <a:defRPr sz="1140">
                <a:solidFill>
                  <a:srgbClr val="888888"/>
                </a:solidFill>
              </a:defRPr>
            </a:lvl1pPr>
          </a:lstStyle>
          <a:p>
            <a:pPr hangingPunct="0"/>
            <a:fld id="{86CB4B4D-7CA3-9044-876B-883B54F8677D}" type="slidenum">
              <a:rPr kern="0">
                <a:latin typeface="Calibri" panose="020F0502020204030204"/>
                <a:cs typeface="Calibri" panose="020F0502020204030204"/>
                <a:sym typeface="Calibri" panose="020F0502020204030204"/>
              </a:rPr>
              <a:t>‹#›</a:t>
            </a:fld>
            <a:endParaRPr kern="0">
              <a:latin typeface="Calibri" panose="020F0502020204030204"/>
              <a:cs typeface="Calibri" panose="020F0502020204030204"/>
              <a:sym typeface="Calibri" panose="020F0502020204030204"/>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Lst>
  <p:transition spd="med"/>
  <p:txStyles>
    <p:titleStyle>
      <a:lvl1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1pPr>
      <a:lvl2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2pPr>
      <a:lvl3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3pPr>
      <a:lvl4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4pPr>
      <a:lvl5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5pPr>
      <a:lvl6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6pPr>
      <a:lvl7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7pPr>
      <a:lvl8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8pPr>
      <a:lvl9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9pPr>
    </p:titleStyle>
    <p:bodyStyle>
      <a:lvl1pPr marL="216535" marR="0" indent="-21653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1pPr>
      <a:lvl2pPr marL="686435" marR="0" indent="-252730"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2pPr>
      <a:lvl3pPr marL="1170940" marR="0" indent="-303530"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3pPr>
      <a:lvl4pPr marL="163830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4pPr>
      <a:lvl5pPr marL="207200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5pPr>
      <a:lvl6pPr marL="250571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6pPr>
      <a:lvl7pPr marL="293941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7pPr>
      <a:lvl8pPr marL="337312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8pPr>
      <a:lvl9pPr marL="380682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9pPr>
    </p:bodyStyle>
    <p:otherStyle>
      <a:lvl1pPr marL="0" marR="0" indent="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1pPr>
      <a:lvl2pPr marL="0" marR="0" indent="43370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2pPr>
      <a:lvl3pPr marL="0" marR="0" indent="86741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3pPr>
      <a:lvl4pPr marL="0" marR="0" indent="130111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4pPr>
      <a:lvl5pPr marL="0" marR="0" indent="173482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5pPr>
      <a:lvl6pPr marL="0" marR="0" indent="216852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6pPr>
      <a:lvl7pPr marL="0" marR="0" indent="260223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7pPr>
      <a:lvl8pPr marL="0" marR="0" indent="303593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8pPr>
      <a:lvl9pPr marL="0" marR="0" indent="346964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09600" y="92074"/>
            <a:ext cx="10972801" cy="1508126"/>
          </a:xfrm>
          <a:prstGeom prst="rect">
            <a:avLst/>
          </a:prstGeom>
          <a:ln w="12700">
            <a:miter lim="400000"/>
          </a:ln>
        </p:spPr>
        <p:txBody>
          <a:bodyPr lIns="45719" rIns="45719" anchor="ctr">
            <a:normAutofit/>
          </a:bodyPr>
          <a:lstStyle/>
          <a:p>
            <a:r>
              <a:t>标题文本</a:t>
            </a:r>
          </a:p>
        </p:txBody>
      </p:sp>
      <p:sp>
        <p:nvSpPr>
          <p:cNvPr id="3" name="Shape 3"/>
          <p:cNvSpPr>
            <a:spLocks noGrp="1"/>
          </p:cNvSpPr>
          <p:nvPr>
            <p:ph type="body" idx="1"/>
          </p:nvPr>
        </p:nvSpPr>
        <p:spPr>
          <a:xfrm>
            <a:off x="609600" y="1600199"/>
            <a:ext cx="10972801" cy="5257801"/>
          </a:xfrm>
          <a:prstGeom prst="rect">
            <a:avLst/>
          </a:prstGeom>
          <a:ln w="12700">
            <a:miter lim="400000"/>
          </a:ln>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11095370" y="6410908"/>
            <a:ext cx="263853" cy="267446"/>
          </a:xfrm>
          <a:prstGeom prst="rect">
            <a:avLst/>
          </a:prstGeom>
          <a:ln w="12700">
            <a:miter lim="400000"/>
          </a:ln>
        </p:spPr>
        <p:txBody>
          <a:bodyPr wrap="none" lIns="45719" rIns="45719" anchor="ctr">
            <a:spAutoFit/>
          </a:bodyPr>
          <a:lstStyle>
            <a:lvl1pPr algn="r">
              <a:defRPr sz="1140">
                <a:solidFill>
                  <a:srgbClr val="888888"/>
                </a:solidFill>
              </a:defRPr>
            </a:lvl1pPr>
          </a:lstStyle>
          <a:p>
            <a:pPr hangingPunct="0"/>
            <a:fld id="{86CB4B4D-7CA3-9044-876B-883B54F8677D}" type="slidenum">
              <a:rPr kern="0">
                <a:latin typeface="Calibri" panose="020F0502020204030204"/>
                <a:cs typeface="Calibri" panose="020F0502020204030204"/>
                <a:sym typeface="Calibri" panose="020F0502020204030204"/>
              </a:rPr>
              <a:t>‹#›</a:t>
            </a:fld>
            <a:endParaRPr kern="0">
              <a:latin typeface="Calibri" panose="020F0502020204030204"/>
              <a:cs typeface="Calibri" panose="020F0502020204030204"/>
              <a:sym typeface="Calibri" panose="020F0502020204030204"/>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Lst>
  <p:transition spd="med"/>
  <p:txStyles>
    <p:titleStyle>
      <a:lvl1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1pPr>
      <a:lvl2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2pPr>
      <a:lvl3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3pPr>
      <a:lvl4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4pPr>
      <a:lvl5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5pPr>
      <a:lvl6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6pPr>
      <a:lvl7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7pPr>
      <a:lvl8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8pPr>
      <a:lvl9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9pPr>
    </p:titleStyle>
    <p:bodyStyle>
      <a:lvl1pPr marL="216535" marR="0" indent="-21653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1pPr>
      <a:lvl2pPr marL="686435" marR="0" indent="-252730"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2pPr>
      <a:lvl3pPr marL="1170940" marR="0" indent="-303530"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3pPr>
      <a:lvl4pPr marL="163830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4pPr>
      <a:lvl5pPr marL="207200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5pPr>
      <a:lvl6pPr marL="250571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6pPr>
      <a:lvl7pPr marL="293941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7pPr>
      <a:lvl8pPr marL="337312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8pPr>
      <a:lvl9pPr marL="380682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9pPr>
    </p:bodyStyle>
    <p:otherStyle>
      <a:lvl1pPr marL="0" marR="0" indent="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1pPr>
      <a:lvl2pPr marL="0" marR="0" indent="43370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2pPr>
      <a:lvl3pPr marL="0" marR="0" indent="86741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3pPr>
      <a:lvl4pPr marL="0" marR="0" indent="130111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4pPr>
      <a:lvl5pPr marL="0" marR="0" indent="173482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5pPr>
      <a:lvl6pPr marL="0" marR="0" indent="216852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6pPr>
      <a:lvl7pPr marL="0" marR="0" indent="260223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7pPr>
      <a:lvl8pPr marL="0" marR="0" indent="303593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8pPr>
      <a:lvl9pPr marL="0" marR="0" indent="346964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09600" y="92074"/>
            <a:ext cx="10972801" cy="1508126"/>
          </a:xfrm>
          <a:prstGeom prst="rect">
            <a:avLst/>
          </a:prstGeom>
          <a:ln w="12700">
            <a:miter lim="400000"/>
          </a:ln>
        </p:spPr>
        <p:txBody>
          <a:bodyPr lIns="45719" rIns="45719" anchor="ctr">
            <a:normAutofit/>
          </a:bodyPr>
          <a:lstStyle/>
          <a:p>
            <a:r>
              <a:t>标题文本</a:t>
            </a:r>
          </a:p>
        </p:txBody>
      </p:sp>
      <p:sp>
        <p:nvSpPr>
          <p:cNvPr id="3" name="Shape 3"/>
          <p:cNvSpPr>
            <a:spLocks noGrp="1"/>
          </p:cNvSpPr>
          <p:nvPr>
            <p:ph type="body" idx="1"/>
          </p:nvPr>
        </p:nvSpPr>
        <p:spPr>
          <a:xfrm>
            <a:off x="609600" y="1600199"/>
            <a:ext cx="10972801" cy="5257801"/>
          </a:xfrm>
          <a:prstGeom prst="rect">
            <a:avLst/>
          </a:prstGeom>
          <a:ln w="12700">
            <a:miter lim="400000"/>
          </a:ln>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11095370" y="6410908"/>
            <a:ext cx="263853" cy="267446"/>
          </a:xfrm>
          <a:prstGeom prst="rect">
            <a:avLst/>
          </a:prstGeom>
          <a:ln w="12700">
            <a:miter lim="400000"/>
          </a:ln>
        </p:spPr>
        <p:txBody>
          <a:bodyPr wrap="none" lIns="45719" rIns="45719" anchor="ctr">
            <a:spAutoFit/>
          </a:bodyPr>
          <a:lstStyle>
            <a:lvl1pPr algn="r">
              <a:defRPr sz="1140">
                <a:solidFill>
                  <a:srgbClr val="888888"/>
                </a:solidFill>
              </a:defRPr>
            </a:lvl1pPr>
          </a:lstStyle>
          <a:p>
            <a:pPr hangingPunct="0"/>
            <a:fld id="{86CB4B4D-7CA3-9044-876B-883B54F8677D}" type="slidenum">
              <a:rPr kern="0">
                <a:latin typeface="Calibri" panose="020F0502020204030204"/>
                <a:cs typeface="Calibri" panose="020F0502020204030204"/>
                <a:sym typeface="Calibri" panose="020F0502020204030204"/>
              </a:rPr>
              <a:t>‹#›</a:t>
            </a:fld>
            <a:endParaRPr kern="0">
              <a:latin typeface="Calibri" panose="020F0502020204030204"/>
              <a:cs typeface="Calibri" panose="020F0502020204030204"/>
              <a:sym typeface="Calibri" panose="020F0502020204030204"/>
            </a:endParaRPr>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Lst>
  <p:transition spd="med"/>
  <p:txStyles>
    <p:titleStyle>
      <a:lvl1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1pPr>
      <a:lvl2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2pPr>
      <a:lvl3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3pPr>
      <a:lvl4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4pPr>
      <a:lvl5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5pPr>
      <a:lvl6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6pPr>
      <a:lvl7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7pPr>
      <a:lvl8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8pPr>
      <a:lvl9pPr marL="0" marR="0" indent="0" algn="l" defTabSz="866775" rtl="0" latinLnBrk="0">
        <a:lnSpc>
          <a:spcPct val="90000"/>
        </a:lnSpc>
        <a:spcBef>
          <a:spcPts val="0"/>
        </a:spcBef>
        <a:spcAft>
          <a:spcPts val="0"/>
        </a:spcAft>
        <a:buClrTx/>
        <a:buSzTx/>
        <a:buFontTx/>
        <a:buNone/>
        <a:defRPr sz="4175"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9pPr>
    </p:titleStyle>
    <p:bodyStyle>
      <a:lvl1pPr marL="216535" marR="0" indent="-21653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1pPr>
      <a:lvl2pPr marL="686435" marR="0" indent="-252730"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2pPr>
      <a:lvl3pPr marL="1170940" marR="0" indent="-303530"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3pPr>
      <a:lvl4pPr marL="163830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4pPr>
      <a:lvl5pPr marL="207200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5pPr>
      <a:lvl6pPr marL="250571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6pPr>
      <a:lvl7pPr marL="293941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7pPr>
      <a:lvl8pPr marL="3373120"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8pPr>
      <a:lvl9pPr marL="3806825" marR="0" indent="-337185" algn="l" defTabSz="866775" rtl="0" latinLnBrk="0">
        <a:lnSpc>
          <a:spcPct val="90000"/>
        </a:lnSpc>
        <a:spcBef>
          <a:spcPts val="950"/>
        </a:spcBef>
        <a:spcAft>
          <a:spcPts val="0"/>
        </a:spcAft>
        <a:buClrTx/>
        <a:buSzPct val="100000"/>
        <a:buFont typeface="Arial" panose="020B0604020202020204"/>
        <a:buChar char="•"/>
        <a:defRPr sz="2655" b="0" i="0" u="none" strike="noStrike" cap="none" spc="0" baseline="0">
          <a:ln>
            <a:noFill/>
          </a:ln>
          <a:solidFill>
            <a:srgbClr val="000000"/>
          </a:solidFill>
          <a:uFillTx/>
          <a:latin typeface="+mj-lt"/>
          <a:ea typeface="+mj-ea"/>
          <a:cs typeface="+mj-cs"/>
          <a:sym typeface="Calibri" panose="020F0502020204030204"/>
        </a:defRPr>
      </a:lvl9pPr>
    </p:bodyStyle>
    <p:otherStyle>
      <a:lvl1pPr marL="0" marR="0" indent="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1pPr>
      <a:lvl2pPr marL="0" marR="0" indent="43370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2pPr>
      <a:lvl3pPr marL="0" marR="0" indent="86741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3pPr>
      <a:lvl4pPr marL="0" marR="0" indent="130111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4pPr>
      <a:lvl5pPr marL="0" marR="0" indent="173482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5pPr>
      <a:lvl6pPr marL="0" marR="0" indent="216852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6pPr>
      <a:lvl7pPr marL="0" marR="0" indent="260223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7pPr>
      <a:lvl8pPr marL="0" marR="0" indent="3035935"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8pPr>
      <a:lvl9pPr marL="0" marR="0" indent="3469640" algn="r" defTabSz="866775" rtl="0" latinLnBrk="0">
        <a:lnSpc>
          <a:spcPct val="100000"/>
        </a:lnSpc>
        <a:spcBef>
          <a:spcPts val="0"/>
        </a:spcBef>
        <a:spcAft>
          <a:spcPts val="0"/>
        </a:spcAft>
        <a:buClrTx/>
        <a:buSzTx/>
        <a:buFontTx/>
        <a:buNone/>
        <a:defRPr sz="1140"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code1/SVGEditor.html" TargetMode="External"/><Relationship Id="rId4" Type="http://schemas.openxmlformats.org/officeDocument/2006/relationships/hyperlink" Target="code1/basic.sv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hyperlink" Target="http://caniuse.com/#cats=SV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hape 28"/>
          <p:cNvSpPr/>
          <p:nvPr/>
        </p:nvSpPr>
        <p:spPr>
          <a:xfrm>
            <a:off x="0" y="4299387"/>
            <a:ext cx="12197687" cy="2563131"/>
          </a:xfrm>
          <a:prstGeom prst="rect">
            <a:avLst/>
          </a:prstGeom>
          <a:solidFill>
            <a:schemeClr val="accent1"/>
          </a:solidFill>
          <a:ln w="12700">
            <a:miter lim="400000"/>
          </a:ln>
        </p:spPr>
        <p:txBody>
          <a:bodyPr lIns="43370" rIns="43370" anchor="ctr"/>
          <a:lstStyle/>
          <a:p>
            <a:pPr algn="ctr" hangingPunct="0">
              <a:defRPr>
                <a:solidFill>
                  <a:srgbClr val="FFFFFF"/>
                </a:solidFill>
              </a:defRPr>
            </a:pPr>
            <a:endParaRPr sz="1705" kern="0">
              <a:solidFill>
                <a:srgbClr val="FFFFFF"/>
              </a:solidFill>
              <a:latin typeface="Calibri" panose="020F0502020204030204"/>
              <a:cs typeface="Calibri" panose="020F0502020204030204"/>
              <a:sym typeface="Calibri" panose="020F0502020204030204"/>
            </a:endParaRPr>
          </a:p>
        </p:txBody>
      </p:sp>
      <p:sp>
        <p:nvSpPr>
          <p:cNvPr id="29" name="Shape 29"/>
          <p:cNvSpPr/>
          <p:nvPr/>
        </p:nvSpPr>
        <p:spPr>
          <a:xfrm>
            <a:off x="3343162" y="2813321"/>
            <a:ext cx="6089976" cy="233590"/>
          </a:xfrm>
          <a:prstGeom prst="rect">
            <a:avLst/>
          </a:prstGeom>
          <a:ln w="12700">
            <a:miter lim="400000"/>
          </a:ln>
        </p:spPr>
        <p:txBody>
          <a:bodyPr lIns="0" tIns="0" rIns="0" bIns="0">
            <a:spAutoFit/>
          </a:bodyPr>
          <a:lstStyle>
            <a:lvl1pPr algn="ctr">
              <a:spcBef>
                <a:spcPts val="300"/>
              </a:spcBef>
              <a:defRPr sz="1600" cap="all">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hangingPunct="0"/>
            <a:r>
              <a:rPr sz="1520" kern="0" dirty="0">
                <a:solidFill>
                  <a:srgbClr val="003366"/>
                </a:solidFill>
              </a:rPr>
              <a:t>By </a:t>
            </a:r>
            <a:r>
              <a:rPr lang="en-US" altLang="zh-CN" sz="1520" kern="0" dirty="0" err="1" smtClean="0">
                <a:solidFill>
                  <a:srgbClr val="003366"/>
                </a:solidFill>
              </a:rPr>
              <a:t>Lishasha</a:t>
            </a:r>
            <a:endParaRPr sz="1520" kern="0" dirty="0">
              <a:solidFill>
                <a:srgbClr val="003366"/>
              </a:solidFill>
            </a:endParaRPr>
          </a:p>
        </p:txBody>
      </p:sp>
      <p:sp>
        <p:nvSpPr>
          <p:cNvPr id="30" name="Shape 30"/>
          <p:cNvSpPr/>
          <p:nvPr/>
        </p:nvSpPr>
        <p:spPr>
          <a:xfrm>
            <a:off x="1385426" y="1272875"/>
            <a:ext cx="9964369" cy="1015663"/>
          </a:xfrm>
          <a:prstGeom prst="rect">
            <a:avLst/>
          </a:prstGeom>
          <a:ln w="12700">
            <a:miter lim="400000"/>
          </a:ln>
        </p:spPr>
        <p:txBody>
          <a:bodyPr wrap="square" lIns="0" tIns="0" rIns="0" bIns="0">
            <a:spAutoFit/>
          </a:bodyPr>
          <a:lstStyle/>
          <a:p>
            <a:pPr algn="ctr" hangingPunct="0">
              <a:spcBef>
                <a:spcPts val="1425"/>
              </a:spcBef>
              <a:defRPr sz="6600" cap="all">
                <a:solidFill>
                  <a:srgbClr val="00336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zh-CN" sz="6600" cap="all" dirty="0">
                <a:sym typeface="微软雅黑" panose="020B0503020204020204" charset="-122"/>
              </a:rPr>
              <a:t>走</a:t>
            </a:r>
            <a:r>
              <a:rPr lang="zh-CN" altLang="zh-CN" sz="6600" cap="all" dirty="0" smtClean="0">
                <a:sym typeface="微软雅黑" panose="020B0503020204020204" charset="-122"/>
              </a:rPr>
              <a:t>进</a:t>
            </a:r>
            <a:r>
              <a:rPr lang="en-US" altLang="zh-CN" sz="6600" cap="all" dirty="0" smtClean="0">
                <a:solidFill>
                  <a:srgbClr val="003366"/>
                </a:solidFill>
                <a:sym typeface="微软雅黑" panose="020B0503020204020204" charset="-122"/>
              </a:rPr>
              <a:t>SVG</a:t>
            </a:r>
            <a:endParaRPr sz="7200" kern="0" cap="all" dirty="0">
              <a:solidFill>
                <a:srgbClr val="003366"/>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31" name="Shape 31"/>
          <p:cNvSpPr/>
          <p:nvPr/>
        </p:nvSpPr>
        <p:spPr>
          <a:xfrm>
            <a:off x="1385426" y="604740"/>
            <a:ext cx="10120774" cy="2708199"/>
          </a:xfrm>
          <a:prstGeom prst="rect">
            <a:avLst/>
          </a:prstGeom>
          <a:ln w="12700">
            <a:solidFill>
              <a:schemeClr val="accent1"/>
            </a:solidFill>
            <a:miter/>
          </a:ln>
        </p:spPr>
        <p:txBody>
          <a:bodyPr lIns="43370" rIns="43370" anchor="ctr"/>
          <a:lstStyle/>
          <a:p>
            <a:pPr algn="ctr" hangingPunct="0">
              <a:defRPr>
                <a:solidFill>
                  <a:srgbClr val="A6A6A6"/>
                </a:solidFill>
              </a:defRPr>
            </a:pPr>
            <a:endParaRPr sz="1705" kern="0">
              <a:solidFill>
                <a:srgbClr val="A6A6A6"/>
              </a:solidFill>
              <a:latin typeface="Calibri" panose="020F0502020204030204"/>
              <a:cs typeface="Calibri" panose="020F0502020204030204"/>
              <a:sym typeface="Calibri" panose="020F0502020204030204"/>
            </a:endParaRPr>
          </a:p>
        </p:txBody>
      </p:sp>
    </p:spTree>
  </p:cSld>
  <p:clrMapOvr>
    <a:masterClrMapping/>
  </p:clrMapOvr>
  <p:transition spd="med"/>
  <p:timing>
    <p:tnLst>
      <p:par>
        <p:cTn id="1" dur="indefinite" restart="never" fill="hold"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5831" y="458936"/>
            <a:ext cx="6096000" cy="2875146"/>
          </a:xfrm>
          <a:prstGeom prst="rect">
            <a:avLst/>
          </a:prstGeom>
        </p:spPr>
        <p:txBody>
          <a:bodyPr>
            <a:spAutoFit/>
          </a:bodyPr>
          <a:lstStyle/>
          <a:p>
            <a:pPr indent="696595">
              <a:lnSpc>
                <a:spcPts val="4050"/>
              </a:lnSpc>
              <a:spcAft>
                <a:spcPts val="0"/>
              </a:spcAft>
            </a:pPr>
            <a:r>
              <a:rPr lang="zh-CN" altLang="zh-CN" kern="100" spc="-5" dirty="0" smtClean="0">
                <a:latin typeface="微软雅黑" panose="020B0503020204020204" pitchFamily="34" charset="-122"/>
                <a:ea typeface="微软雅黑" panose="020B0503020204020204" pitchFamily="34" charset="-122"/>
                <a:cs typeface="微软雅黑" panose="020B0503020204020204" pitchFamily="34" charset="-122"/>
              </a:rPr>
              <a:t>基</a:t>
            </a:r>
            <a:r>
              <a:rPr lang="zh-CN" altLang="zh-CN" kern="100" spc="-5" dirty="0">
                <a:latin typeface="微软雅黑" panose="020B0503020204020204" pitchFamily="34" charset="-122"/>
                <a:ea typeface="微软雅黑" panose="020B0503020204020204" pitchFamily="34" charset="-122"/>
                <a:cs typeface="微软雅黑" panose="020B0503020204020204" pitchFamily="34" charset="-122"/>
              </a:rPr>
              <a:t>本属性</a:t>
            </a:r>
            <a:r>
              <a:rPr lang="en-US" altLang="zh-CN" kern="100" spc="-5" dirty="0">
                <a:latin typeface="微软雅黑" panose="020B0503020204020204" pitchFamily="34" charset="-122"/>
                <a:ea typeface="微软雅黑" panose="020B0503020204020204" pitchFamily="34" charset="-122"/>
                <a:cs typeface="微软雅黑" panose="020B0503020204020204" pitchFamily="34" charset="-122"/>
              </a:rPr>
              <a:t>  </a:t>
            </a:r>
            <a:endParaRPr lang="zh-CN" altLang="zh-CN" kern="100" spc="-5" dirty="0">
              <a:latin typeface="微软雅黑" panose="020B0503020204020204" pitchFamily="34" charset="-122"/>
              <a:ea typeface="微软雅黑" panose="020B0503020204020204" pitchFamily="34" charset="-122"/>
              <a:cs typeface="微软雅黑" panose="020B0503020204020204" pitchFamily="34" charset="-122"/>
            </a:endParaRPr>
          </a:p>
          <a:p>
            <a:pPr indent="696595">
              <a:lnSpc>
                <a:spcPts val="1200"/>
              </a:lnSpc>
              <a:spcAft>
                <a:spcPts val="0"/>
              </a:spcAft>
            </a:pPr>
            <a:r>
              <a:rPr lang="en-US"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endParaRPr>
          </a:p>
          <a:p>
            <a:pPr indent="1077595">
              <a:lnSpc>
                <a:spcPts val="4050"/>
              </a:lnSpc>
              <a:spcAft>
                <a:spcPts val="0"/>
              </a:spcAft>
            </a:pPr>
            <a:r>
              <a:rPr lang="en-US"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 fill</a:t>
            </a:r>
            <a:r>
              <a:rPr lang="zh-CN"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endParaRPr>
          </a:p>
          <a:p>
            <a:pPr indent="1077595">
              <a:lnSpc>
                <a:spcPts val="4050"/>
              </a:lnSpc>
              <a:spcAft>
                <a:spcPts val="0"/>
              </a:spcAft>
            </a:pPr>
            <a:r>
              <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stroke</a:t>
            </a:r>
            <a:r>
              <a:rPr lang="zh-CN"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endParaRPr>
          </a:p>
          <a:p>
            <a:pPr indent="1077595">
              <a:lnSpc>
                <a:spcPts val="4050"/>
              </a:lnSpc>
              <a:spcAft>
                <a:spcPts val="0"/>
              </a:spcAft>
            </a:pPr>
            <a:r>
              <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stroke-width</a:t>
            </a:r>
            <a:r>
              <a:rPr lang="zh-CN"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endParaRPr>
          </a:p>
          <a:p>
            <a:pPr indent="1077595">
              <a:lnSpc>
                <a:spcPts val="4050"/>
              </a:lnSpc>
              <a:spcAft>
                <a:spcPts val="0"/>
              </a:spcAft>
            </a:pPr>
            <a:r>
              <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transform</a:t>
            </a:r>
            <a:endParaRPr lang="zh-CN"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7032381" y="1756727"/>
            <a:ext cx="4000500" cy="3476625"/>
          </a:xfrm>
          <a:prstGeom prst="rect">
            <a:avLst/>
          </a:prstGeom>
        </p:spPr>
      </p:pic>
      <p:sp>
        <p:nvSpPr>
          <p:cNvPr id="4" name="文本框 3"/>
          <p:cNvSpPr txBox="1"/>
          <p:nvPr/>
        </p:nvSpPr>
        <p:spPr>
          <a:xfrm>
            <a:off x="861646" y="5521569"/>
            <a:ext cx="4223657" cy="369332"/>
          </a:xfrm>
          <a:prstGeom prst="rect">
            <a:avLst/>
          </a:prstGeom>
          <a:noFill/>
        </p:spPr>
        <p:txBody>
          <a:bodyPr wrap="none" rtlCol="0">
            <a:spAutoFit/>
          </a:bodyPr>
          <a:lstStyle/>
          <a:p>
            <a:r>
              <a:rPr lang="en-US" altLang="zh-CN" dirty="0">
                <a:hlinkClick r:id="rId4" action="ppaction://hlinkfile"/>
              </a:rPr>
              <a:t>C:\Users\v_lishasha\Downloads\svg\code1</a:t>
            </a:r>
            <a:endParaRPr lang="zh-CN" altLang="en-US" dirty="0"/>
          </a:p>
        </p:txBody>
      </p:sp>
      <p:sp>
        <p:nvSpPr>
          <p:cNvPr id="5" name="文本框 4"/>
          <p:cNvSpPr txBox="1"/>
          <p:nvPr/>
        </p:nvSpPr>
        <p:spPr>
          <a:xfrm>
            <a:off x="861646" y="6066693"/>
            <a:ext cx="5720733" cy="369332"/>
          </a:xfrm>
          <a:prstGeom prst="rect">
            <a:avLst/>
          </a:prstGeom>
          <a:noFill/>
        </p:spPr>
        <p:txBody>
          <a:bodyPr wrap="none" rtlCol="0">
            <a:spAutoFit/>
          </a:bodyPr>
          <a:lstStyle/>
          <a:p>
            <a:r>
              <a:rPr lang="en-US" altLang="zh-CN" dirty="0">
                <a:hlinkClick r:id="rId5" action="ppaction://hlinkfile"/>
              </a:rPr>
              <a:t>C:\Users\v_lishasha\Downloads\svg\code1\SVGEditor.html</a:t>
            </a:r>
            <a:endParaRPr lang="zh-CN" altLang="en-US" dirty="0"/>
          </a:p>
        </p:txBody>
      </p:sp>
    </p:spTree>
    <p:extLst>
      <p:ext uri="{BB962C8B-B14F-4D97-AF65-F5344CB8AC3E}">
        <p14:creationId xmlns:p14="http://schemas.microsoft.com/office/powerpoint/2010/main" val="24642050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hape 62"/>
          <p:cNvSpPr/>
          <p:nvPr/>
        </p:nvSpPr>
        <p:spPr>
          <a:xfrm>
            <a:off x="1619877" y="907042"/>
            <a:ext cx="6750117" cy="3970318"/>
          </a:xfrm>
          <a:prstGeom prst="rect">
            <a:avLst/>
          </a:prstGeom>
          <a:ln w="12700">
            <a:miter lim="400000"/>
          </a:ln>
        </p:spPr>
        <p:txBody>
          <a:bodyPr wrap="none" lIns="43370" rIns="43370" anchor="ctr">
            <a:spAutoFit/>
          </a:bodyPr>
          <a:lstStyle>
            <a:lvl1pPr algn="r">
              <a:defRPr sz="7500" b="1">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l"/>
            <a:r>
              <a:rPr lang="en-US" altLang="zh-CN" sz="2800" dirty="0"/>
              <a:t>2.1.  SVG  </a:t>
            </a:r>
            <a:r>
              <a:rPr lang="zh-CN" altLang="zh-CN" sz="2800" dirty="0"/>
              <a:t>的世界、视野、视窗的概念</a:t>
            </a:r>
            <a:r>
              <a:rPr lang="en-US" altLang="zh-CN" sz="2800" dirty="0"/>
              <a:t>  </a:t>
            </a:r>
            <a:endParaRPr lang="zh-CN" altLang="zh-CN" sz="2800" dirty="0"/>
          </a:p>
          <a:p>
            <a:pPr algn="l"/>
            <a:r>
              <a:rPr lang="en-US" altLang="zh-CN" sz="2800" dirty="0"/>
              <a:t> </a:t>
            </a:r>
            <a:endParaRPr lang="zh-CN" altLang="zh-CN" sz="2800" dirty="0"/>
          </a:p>
          <a:p>
            <a:pPr algn="l"/>
            <a:r>
              <a:rPr lang="en-US" altLang="zh-CN" sz="2800" dirty="0"/>
              <a:t>2.2.  SVG  </a:t>
            </a:r>
            <a:r>
              <a:rPr lang="zh-CN" altLang="zh-CN" sz="2800" dirty="0"/>
              <a:t>中的图形分组</a:t>
            </a:r>
            <a:r>
              <a:rPr lang="en-US" altLang="zh-CN" sz="2800" dirty="0"/>
              <a:t>  </a:t>
            </a:r>
            <a:endParaRPr lang="zh-CN" altLang="zh-CN" sz="2800" dirty="0"/>
          </a:p>
          <a:p>
            <a:pPr algn="l"/>
            <a:r>
              <a:rPr lang="en-US" altLang="zh-CN" sz="2800" dirty="0"/>
              <a:t> </a:t>
            </a:r>
            <a:endParaRPr lang="zh-CN" altLang="zh-CN" sz="2800" dirty="0"/>
          </a:p>
          <a:p>
            <a:pPr algn="l"/>
            <a:r>
              <a:rPr lang="en-US" altLang="zh-CN" sz="2800" dirty="0"/>
              <a:t>2.3.  </a:t>
            </a:r>
            <a:r>
              <a:rPr lang="zh-CN" altLang="zh-CN" sz="2800" dirty="0"/>
              <a:t>坐标系统概述</a:t>
            </a:r>
            <a:r>
              <a:rPr lang="en-US" altLang="zh-CN" sz="2800" dirty="0"/>
              <a:t>  </a:t>
            </a:r>
            <a:endParaRPr lang="zh-CN" altLang="zh-CN" sz="2800" dirty="0"/>
          </a:p>
          <a:p>
            <a:pPr algn="l"/>
            <a:r>
              <a:rPr lang="en-US" altLang="zh-CN" sz="2800" dirty="0"/>
              <a:t> </a:t>
            </a:r>
            <a:endParaRPr lang="zh-CN" altLang="zh-CN" sz="2800" dirty="0"/>
          </a:p>
          <a:p>
            <a:pPr algn="l"/>
            <a:r>
              <a:rPr lang="en-US" altLang="zh-CN" sz="2800" dirty="0"/>
              <a:t>2.4.  </a:t>
            </a:r>
            <a:r>
              <a:rPr lang="zh-CN" altLang="zh-CN" sz="2800" dirty="0"/>
              <a:t>自身坐标系和参照坐标系</a:t>
            </a:r>
            <a:r>
              <a:rPr lang="en-US" altLang="zh-CN" sz="2800" dirty="0"/>
              <a:t>  </a:t>
            </a:r>
            <a:endParaRPr lang="zh-CN" altLang="zh-CN" sz="2800" dirty="0"/>
          </a:p>
          <a:p>
            <a:pPr algn="l"/>
            <a:r>
              <a:rPr lang="en-US" altLang="zh-CN" sz="2800" dirty="0"/>
              <a:t> </a:t>
            </a:r>
            <a:endParaRPr lang="zh-CN" altLang="zh-CN" sz="2800" dirty="0"/>
          </a:p>
          <a:p>
            <a:pPr algn="l"/>
            <a:r>
              <a:rPr lang="en-US" altLang="zh-CN" sz="2800" dirty="0"/>
              <a:t>2.5.  </a:t>
            </a:r>
            <a:r>
              <a:rPr lang="zh-CN" altLang="zh-CN" sz="2800" dirty="0"/>
              <a:t>坐标变换</a:t>
            </a:r>
          </a:p>
        </p:txBody>
      </p:sp>
      <p:sp>
        <p:nvSpPr>
          <p:cNvPr id="63" name="Shape 63"/>
          <p:cNvSpPr/>
          <p:nvPr/>
        </p:nvSpPr>
        <p:spPr>
          <a:xfrm>
            <a:off x="1484313" y="2793599"/>
            <a:ext cx="5221994" cy="1589"/>
          </a:xfrm>
          <a:prstGeom prst="line">
            <a:avLst/>
          </a:prstGeom>
          <a:ln w="6350">
            <a:solidFill>
              <a:schemeClr val="accent1"/>
            </a:solidFill>
            <a:bevel/>
          </a:ln>
        </p:spPr>
        <p:txBody>
          <a:bodyPr lIns="43370" rIns="43370"/>
          <a:lstStyle/>
          <a:p>
            <a:pPr hangingPunct="0"/>
            <a:endParaRPr sz="1705" kern="0">
              <a:solidFill>
                <a:srgbClr val="000000"/>
              </a:solidFill>
              <a:latin typeface="Calibri" panose="020F0502020204030204"/>
              <a:cs typeface="Calibri" panose="020F0502020204030204"/>
              <a:sym typeface="Calibri" panose="020F0502020204030204"/>
            </a:endParaRPr>
          </a:p>
        </p:txBody>
      </p:sp>
      <p:sp>
        <p:nvSpPr>
          <p:cNvPr id="64" name="Shape 64"/>
          <p:cNvSpPr/>
          <p:nvPr/>
        </p:nvSpPr>
        <p:spPr>
          <a:xfrm>
            <a:off x="6918707" y="1530274"/>
            <a:ext cx="3104439" cy="3581301"/>
          </a:xfrm>
          <a:prstGeom prst="rect">
            <a:avLst/>
          </a:prstGeom>
          <a:ln w="12700">
            <a:miter lim="400000"/>
          </a:ln>
        </p:spPr>
        <p:txBody>
          <a:bodyPr wrap="none" lIns="43370" rIns="43370" anchor="ctr">
            <a:spAutoFit/>
          </a:bodyPr>
          <a:lstStyle>
            <a:lvl1pPr>
              <a:defRPr sz="23900">
                <a:solidFill>
                  <a:schemeClr val="accent1"/>
                </a:solidFill>
                <a:latin typeface="Impact" panose="020B0806030902050204"/>
                <a:ea typeface="Impact" panose="020B0806030902050204"/>
                <a:cs typeface="Impact" panose="020B0806030902050204"/>
                <a:sym typeface="Impact" panose="020B0806030902050204"/>
              </a:defRPr>
            </a:lvl1pPr>
          </a:lstStyle>
          <a:p>
            <a:pPr hangingPunct="0"/>
            <a:r>
              <a:rPr sz="22670" kern="0" dirty="0">
                <a:solidFill>
                  <a:srgbClr val="003366"/>
                </a:solidFill>
              </a:rPr>
              <a:t>0</a:t>
            </a:r>
            <a:r>
              <a:rPr lang="en-US" sz="22670" kern="0" dirty="0">
                <a:solidFill>
                  <a:srgbClr val="003366"/>
                </a:solidFill>
              </a:rPr>
              <a:t>2</a:t>
            </a:r>
            <a:endParaRPr sz="22670" kern="0" dirty="0">
              <a:solidFill>
                <a:srgbClr val="003366"/>
              </a:solidFill>
            </a:endParaRPr>
          </a:p>
        </p:txBody>
      </p:sp>
      <p:sp>
        <p:nvSpPr>
          <p:cNvPr id="65" name="Shape 65"/>
          <p:cNvSpPr/>
          <p:nvPr/>
        </p:nvSpPr>
        <p:spPr>
          <a:xfrm>
            <a:off x="-1" y="3883059"/>
            <a:ext cx="4994937" cy="297946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21600"/>
                </a:lnTo>
                <a:lnTo>
                  <a:pt x="0" y="0"/>
                </a:lnTo>
                <a:close/>
              </a:path>
            </a:pathLst>
          </a:custGeom>
          <a:solidFill>
            <a:schemeClr val="accent1"/>
          </a:solidFill>
          <a:ln w="12700">
            <a:miter lim="400000"/>
          </a:ln>
        </p:spPr>
        <p:txBody>
          <a:bodyPr lIns="43370" rIns="43370"/>
          <a:lstStyle/>
          <a:p>
            <a:pPr hangingPunct="0">
              <a:defRPr>
                <a:latin typeface="Arial" panose="020B0604020202020204"/>
                <a:ea typeface="Arial" panose="020B0604020202020204"/>
                <a:cs typeface="Arial" panose="020B0604020202020204"/>
                <a:sym typeface="Arial" panose="020B0604020202020204"/>
              </a:defRPr>
            </a:pPr>
            <a:endParaRPr sz="1705" kern="0">
              <a:solidFill>
                <a:srgbClr val="000000"/>
              </a:solidFill>
              <a:latin typeface="Arial" panose="020B0604020202020204"/>
              <a:ea typeface="Arial" panose="020B0604020202020204"/>
              <a:cs typeface="Arial" panose="020B0604020202020204"/>
              <a:sym typeface="Arial" panose="020B0604020202020204"/>
            </a:endParaRPr>
          </a:p>
        </p:txBody>
      </p:sp>
      <p:sp>
        <p:nvSpPr>
          <p:cNvPr id="66" name="Shape 66"/>
          <p:cNvSpPr/>
          <p:nvPr/>
        </p:nvSpPr>
        <p:spPr>
          <a:xfrm>
            <a:off x="2831458" y="4403986"/>
            <a:ext cx="9366567" cy="245853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21600" y="0"/>
                </a:lnTo>
                <a:close/>
              </a:path>
            </a:pathLst>
          </a:custGeom>
          <a:solidFill>
            <a:srgbClr val="001A33"/>
          </a:solidFill>
          <a:ln w="12700">
            <a:miter lim="400000"/>
          </a:ln>
        </p:spPr>
        <p:txBody>
          <a:bodyPr lIns="43370" rIns="43370"/>
          <a:lstStyle/>
          <a:p>
            <a:pPr hangingPunct="0">
              <a:defRPr>
                <a:latin typeface="Arial" panose="020B0604020202020204"/>
                <a:ea typeface="Arial" panose="020B0604020202020204"/>
                <a:cs typeface="Arial" panose="020B0604020202020204"/>
                <a:sym typeface="Arial" panose="020B0604020202020204"/>
              </a:defRPr>
            </a:pPr>
            <a:endParaRPr sz="1705" kern="0">
              <a:solidFill>
                <a:srgbClr val="000000"/>
              </a:solidFill>
              <a:latin typeface="Arial" panose="020B0604020202020204"/>
              <a:ea typeface="Arial" panose="020B0604020202020204"/>
              <a:cs typeface="Arial" panose="020B0604020202020204"/>
              <a:sym typeface="Arial" panose="020B0604020202020204"/>
            </a:endParaRPr>
          </a:p>
        </p:txBody>
      </p:sp>
      <p:pic>
        <p:nvPicPr>
          <p:cNvPr id="7" name="图片 6"/>
          <p:cNvPicPr>
            <a:picLocks noChangeAspect="1"/>
          </p:cNvPicPr>
          <p:nvPr/>
        </p:nvPicPr>
        <p:blipFill>
          <a:blip r:embed="rId3"/>
          <a:stretch>
            <a:fillRect/>
          </a:stretch>
        </p:blipFill>
        <p:spPr>
          <a:xfrm>
            <a:off x="9260867" y="0"/>
            <a:ext cx="2686050" cy="2276475"/>
          </a:xfrm>
          <a:prstGeom prst="rect">
            <a:avLst/>
          </a:prstGeom>
        </p:spPr>
      </p:pic>
      <p:sp>
        <p:nvSpPr>
          <p:cNvPr id="2" name="文本框 1"/>
          <p:cNvSpPr txBox="1"/>
          <p:nvPr/>
        </p:nvSpPr>
        <p:spPr>
          <a:xfrm>
            <a:off x="119302" y="110251"/>
            <a:ext cx="5797419" cy="8309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hangingPunct="0"/>
            <a:r>
              <a:rPr lang="en-US" altLang="zh-CN" sz="4800" b="1" dirty="0">
                <a:solidFill>
                  <a:srgbClr val="003366"/>
                </a:solidFill>
                <a:latin typeface="+mj-lt"/>
                <a:ea typeface="+mj-ea"/>
                <a:cs typeface="+mj-cs"/>
                <a:sym typeface="Calibri" panose="020F0502020204030204"/>
              </a:rPr>
              <a:t>.</a:t>
            </a:r>
            <a:r>
              <a:rPr lang="zh-CN" altLang="en-US" sz="4800" b="1" dirty="0">
                <a:solidFill>
                  <a:srgbClr val="003366"/>
                </a:solidFill>
                <a:latin typeface="+mj-lt"/>
                <a:ea typeface="+mj-ea"/>
                <a:cs typeface="+mj-cs"/>
                <a:sym typeface="Calibri" panose="020F0502020204030204"/>
              </a:rPr>
              <a:t>坐标系统与坐标变换</a:t>
            </a:r>
            <a:endParaRPr kumimoji="0" lang="zh-CN" altLang="en-US" sz="4800" b="1" i="0" u="none" strike="noStrike" cap="none" spc="0" normalizeH="0" baseline="0" dirty="0">
              <a:ln>
                <a:noFill/>
              </a:ln>
              <a:solidFill>
                <a:srgbClr val="003366"/>
              </a:solidFill>
              <a:effectLst/>
              <a:uFillTx/>
              <a:latin typeface="+mj-lt"/>
              <a:ea typeface="+mj-ea"/>
              <a:cs typeface="+mj-cs"/>
              <a:sym typeface="Calibri" panose="020F0502020204030204"/>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fill="hold"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31984" y="1002322"/>
            <a:ext cx="5978769" cy="2031325"/>
          </a:xfrm>
          <a:prstGeom prst="rect">
            <a:avLst/>
          </a:prstGeom>
          <a:noFill/>
        </p:spPr>
        <p:txBody>
          <a:bodyPr wrap="square" rtlCol="0">
            <a:spAutoFit/>
          </a:bodyPr>
          <a:lstStyle/>
          <a:p>
            <a:r>
              <a:rPr lang="en-US"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2.1 </a:t>
            </a:r>
            <a:r>
              <a:rPr lang="zh-CN" altLang="en-US"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视</a:t>
            </a:r>
            <a:r>
              <a:rPr lang="zh-CN"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野</a:t>
            </a:r>
            <a:r>
              <a:rPr lang="zh-CN"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与世</a:t>
            </a:r>
            <a:r>
              <a:rPr lang="zh-CN"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界</a:t>
            </a:r>
            <a:endPar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kern="100" spc="-5" dirty="0">
                <a:latin typeface="微软雅黑" panose="020B0503020204020204" pitchFamily="34" charset="-122"/>
                <a:ea typeface="微软雅黑" panose="020B0503020204020204" pitchFamily="34" charset="-122"/>
                <a:cs typeface="微软雅黑" panose="020B0503020204020204" pitchFamily="34" charset="-122"/>
              </a:rPr>
              <a:t>世界是⽆无穷⼤大的</a:t>
            </a:r>
          </a:p>
          <a:p>
            <a:r>
              <a:rPr lang="zh-CN" altLang="en-US" kern="100" spc="-5" dirty="0">
                <a:latin typeface="微软雅黑" panose="020B0503020204020204" pitchFamily="34" charset="-122"/>
                <a:ea typeface="微软雅黑" panose="020B0503020204020204" pitchFamily="34" charset="-122"/>
                <a:cs typeface="微软雅黑" panose="020B0503020204020204" pitchFamily="34" charset="-122"/>
              </a:rPr>
              <a:t> </a:t>
            </a:r>
          </a:p>
          <a:p>
            <a:r>
              <a:rPr lang="zh-CN" altLang="en-US" kern="100" spc="-5" dirty="0" smtClean="0">
                <a:latin typeface="微软雅黑" panose="020B0503020204020204" pitchFamily="34" charset="-122"/>
                <a:ea typeface="微软雅黑" panose="020B0503020204020204" pitchFamily="34" charset="-122"/>
                <a:cs typeface="微软雅黑" panose="020B0503020204020204" pitchFamily="34" charset="-122"/>
              </a:rPr>
              <a:t>视</a:t>
            </a:r>
            <a:r>
              <a:rPr lang="zh-CN" altLang="en-US" kern="100" spc="-5" dirty="0">
                <a:latin typeface="微软雅黑" panose="020B0503020204020204" pitchFamily="34" charset="-122"/>
                <a:ea typeface="微软雅黑" panose="020B0503020204020204" pitchFamily="34" charset="-122"/>
                <a:cs typeface="微软雅黑" panose="020B0503020204020204" pitchFamily="34" charset="-122"/>
              </a:rPr>
              <a:t>野是观察世界的⼀一个矩形区域</a:t>
            </a:r>
          </a:p>
          <a:p>
            <a:endParaRPr lang="zh-CN"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p>
        </p:txBody>
      </p:sp>
      <p:pic>
        <p:nvPicPr>
          <p:cNvPr id="6" name="图片 5"/>
          <p:cNvPicPr>
            <a:picLocks noChangeAspect="1"/>
          </p:cNvPicPr>
          <p:nvPr/>
        </p:nvPicPr>
        <p:blipFill>
          <a:blip r:embed="rId3"/>
          <a:stretch>
            <a:fillRect/>
          </a:stretch>
        </p:blipFill>
        <p:spPr>
          <a:xfrm>
            <a:off x="931984" y="2486025"/>
            <a:ext cx="5065810" cy="3824353"/>
          </a:xfrm>
          <a:prstGeom prst="rect">
            <a:avLst/>
          </a:prstGeom>
        </p:spPr>
      </p:pic>
      <p:pic>
        <p:nvPicPr>
          <p:cNvPr id="7" name="图片 6"/>
          <p:cNvPicPr>
            <a:picLocks noChangeAspect="1"/>
          </p:cNvPicPr>
          <p:nvPr/>
        </p:nvPicPr>
        <p:blipFill>
          <a:blip r:embed="rId4"/>
          <a:stretch>
            <a:fillRect/>
          </a:stretch>
        </p:blipFill>
        <p:spPr>
          <a:xfrm>
            <a:off x="6754552" y="2486025"/>
            <a:ext cx="5437448" cy="4194175"/>
          </a:xfrm>
          <a:prstGeom prst="rect">
            <a:avLst/>
          </a:prstGeom>
        </p:spPr>
      </p:pic>
    </p:spTree>
    <p:extLst>
      <p:ext uri="{BB962C8B-B14F-4D97-AF65-F5344CB8AC3E}">
        <p14:creationId xmlns:p14="http://schemas.microsoft.com/office/powerpoint/2010/main" val="13055798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9256" y="991872"/>
            <a:ext cx="6096000" cy="1142620"/>
          </a:xfrm>
          <a:prstGeom prst="rect">
            <a:avLst/>
          </a:prstGeom>
        </p:spPr>
        <p:txBody>
          <a:bodyPr>
            <a:spAutoFit/>
          </a:bodyPr>
          <a:lstStyle/>
          <a:p>
            <a:pPr>
              <a:lnSpc>
                <a:spcPts val="1545"/>
              </a:lnSpc>
              <a:spcAft>
                <a:spcPts val="0"/>
              </a:spcAft>
            </a:pPr>
            <a:r>
              <a:rPr lang="en-US" altLang="zh-CN" kern="100" spc="-5" dirty="0" smtClean="0">
                <a:solidFill>
                  <a:srgbClr val="000000"/>
                </a:solidFill>
                <a:latin typeface="Helvetica" panose="020B0604020202020204" pitchFamily="34" charset="0"/>
                <a:cs typeface="Times New Roman" panose="02020603050405020304" pitchFamily="18" charset="0"/>
              </a:rPr>
              <a:t>width</a:t>
            </a:r>
            <a:r>
              <a:rPr lang="en-US" altLang="zh-CN" kern="100" spc="-5" dirty="0">
                <a:solidFill>
                  <a:srgbClr val="000000"/>
                </a:solidFill>
                <a:latin typeface="Helvetica" panose="020B0604020202020204" pitchFamily="34" charset="0"/>
                <a:cs typeface="Times New Roman" panose="02020603050405020304" pitchFamily="18" charset="0"/>
              </a:rPr>
              <a:t>,</a:t>
            </a:r>
            <a:r>
              <a:rPr lang="en-US" altLang="zh-CN" kern="100" dirty="0">
                <a:solidFill>
                  <a:srgbClr val="000000"/>
                </a:solidFill>
                <a:latin typeface="Calibri" panose="020F0502020204030204" pitchFamily="34" charset="0"/>
                <a:cs typeface="Calibri" panose="020F0502020204030204" pitchFamily="34" charset="0"/>
              </a:rPr>
              <a:t> </a:t>
            </a:r>
            <a:r>
              <a:rPr lang="en-US" altLang="zh-CN" kern="100" dirty="0">
                <a:solidFill>
                  <a:srgbClr val="000000"/>
                </a:solidFill>
                <a:latin typeface="Helvetica" panose="020B0604020202020204" pitchFamily="34" charset="0"/>
                <a:cs typeface="Times New Roman" panose="02020603050405020304" pitchFamily="18" charset="0"/>
              </a:rPr>
              <a:t>height</a:t>
            </a:r>
            <a:r>
              <a:rPr lang="en-US" altLang="zh-CN" kern="100" dirty="0">
                <a:solidFill>
                  <a:srgbClr val="000000"/>
                </a:solidFill>
                <a:latin typeface="Calibri" panose="020F0502020204030204" pitchFamily="34" charset="0"/>
                <a:cs typeface="Calibri" panose="020F0502020204030204" pitchFamily="34" charset="0"/>
              </a:rPr>
              <a:t> </a:t>
            </a:r>
            <a:r>
              <a:rPr lang="en-US" altLang="zh-CN" kern="100" spc="-5" dirty="0">
                <a:solidFill>
                  <a:srgbClr val="000000"/>
                </a:solidFill>
                <a:latin typeface="Helvetica" panose="020B0604020202020204" pitchFamily="34" charset="0"/>
                <a:cs typeface="Times New Roman" panose="02020603050405020304" pitchFamily="18" charset="0"/>
              </a:rPr>
              <a:t>-</a:t>
            </a:r>
            <a:r>
              <a:rPr lang="en-US" altLang="zh-CN" kern="100" dirty="0">
                <a:solidFill>
                  <a:srgbClr val="000000"/>
                </a:solidFill>
                <a:latin typeface="Calibri" panose="020F0502020204030204" pitchFamily="34" charset="0"/>
                <a:cs typeface="Calibri" panose="020F0502020204030204" pitchFamily="34" charset="0"/>
              </a:rPr>
              <a:t> </a:t>
            </a:r>
            <a:r>
              <a:rPr lang="zh-CN" altLang="zh-CN" kern="100" spc="-5" dirty="0">
                <a:solidFill>
                  <a:srgbClr val="000000"/>
                </a:solidFill>
                <a:latin typeface="Calibri" panose="020F0502020204030204" pitchFamily="34" charset="0"/>
                <a:cs typeface="宋体" panose="02010600030101010101" pitchFamily="2" charset="-122"/>
              </a:rPr>
              <a:t>控制视窗</a:t>
            </a:r>
            <a:endParaRPr lang="zh-CN" altLang="zh-CN" sz="1200" kern="100" dirty="0">
              <a:latin typeface="Calibri" panose="020F0502020204030204" pitchFamily="34" charset="0"/>
              <a:cs typeface="Times New Roman" panose="02020603050405020304" pitchFamily="18" charset="0"/>
            </a:endParaRPr>
          </a:p>
          <a:p>
            <a:pPr>
              <a:lnSpc>
                <a:spcPts val="1200"/>
              </a:lnSpc>
              <a:spcAft>
                <a:spcPts val="0"/>
              </a:spcAft>
            </a:pPr>
            <a:r>
              <a:rPr lang="en-US" altLang="zh-CN" sz="1200" kern="100" dirty="0">
                <a:latin typeface="Calibri" panose="020F0502020204030204" pitchFamily="34" charset="0"/>
                <a:cs typeface="Times New Roman" panose="02020603050405020304" pitchFamily="18" charset="0"/>
              </a:rPr>
              <a:t> </a:t>
            </a:r>
            <a:endParaRPr lang="zh-CN" altLang="zh-CN" sz="1200" kern="100" dirty="0">
              <a:latin typeface="Calibri" panose="020F0502020204030204" pitchFamily="34" charset="0"/>
              <a:cs typeface="Times New Roman" panose="02020603050405020304" pitchFamily="18" charset="0"/>
            </a:endParaRPr>
          </a:p>
          <a:p>
            <a:pPr>
              <a:lnSpc>
                <a:spcPts val="2190"/>
              </a:lnSpc>
              <a:spcAft>
                <a:spcPts val="0"/>
              </a:spcAft>
            </a:pPr>
            <a:r>
              <a:rPr lang="en-US" altLang="zh-CN" sz="1200" kern="100" spc="-5" dirty="0">
                <a:solidFill>
                  <a:srgbClr val="000000"/>
                </a:solidFill>
                <a:latin typeface="Helvetica" panose="020B0604020202020204" pitchFamily="34" charset="0"/>
                <a:cs typeface="Times New Roman" panose="02020603050405020304" pitchFamily="18" charset="0"/>
              </a:rPr>
              <a:t>·</a:t>
            </a:r>
            <a:r>
              <a:rPr lang="en-US" altLang="zh-CN" sz="1600" kern="100" dirty="0">
                <a:solidFill>
                  <a:srgbClr val="000000"/>
                </a:solidFill>
                <a:latin typeface="Calibri" panose="020F0502020204030204" pitchFamily="34" charset="0"/>
                <a:cs typeface="Calibri" panose="020F0502020204030204" pitchFamily="34" charset="0"/>
              </a:rPr>
              <a:t>  </a:t>
            </a:r>
            <a:r>
              <a:rPr lang="en-US" altLang="zh-CN" kern="100" spc="-5" dirty="0">
                <a:solidFill>
                  <a:srgbClr val="000000"/>
                </a:solidFill>
                <a:latin typeface="Helvetica" panose="020B0604020202020204" pitchFamily="34" charset="0"/>
                <a:cs typeface="Times New Roman" panose="02020603050405020304" pitchFamily="18" charset="0"/>
              </a:rPr>
              <a:t>SVG</a:t>
            </a:r>
            <a:r>
              <a:rPr lang="en-US" altLang="zh-CN" kern="100" dirty="0">
                <a:solidFill>
                  <a:srgbClr val="000000"/>
                </a:solidFill>
                <a:latin typeface="Calibri" panose="020F0502020204030204" pitchFamily="34" charset="0"/>
                <a:cs typeface="Calibri" panose="020F0502020204030204" pitchFamily="34" charset="0"/>
              </a:rPr>
              <a:t> </a:t>
            </a:r>
            <a:r>
              <a:rPr lang="zh-CN" altLang="zh-CN" kern="100" spc="-5" dirty="0">
                <a:solidFill>
                  <a:srgbClr val="000000"/>
                </a:solidFill>
                <a:latin typeface="Calibri" panose="020F0502020204030204" pitchFamily="34" charset="0"/>
                <a:cs typeface="宋体" panose="02010600030101010101" pitchFamily="2" charset="-122"/>
              </a:rPr>
              <a:t>代码</a:t>
            </a:r>
            <a:r>
              <a:rPr lang="en-US" altLang="zh-CN" kern="100" dirty="0">
                <a:solidFill>
                  <a:srgbClr val="000000"/>
                </a:solidFill>
                <a:latin typeface="Calibri" panose="020F0502020204030204" pitchFamily="34" charset="0"/>
                <a:cs typeface="Calibri" panose="020F0502020204030204" pitchFamily="34" charset="0"/>
              </a:rPr>
              <a:t> </a:t>
            </a:r>
            <a:r>
              <a:rPr lang="en-US" altLang="zh-CN" kern="100" spc="-5" dirty="0">
                <a:solidFill>
                  <a:srgbClr val="000000"/>
                </a:solidFill>
                <a:latin typeface="Helvetica" panose="020B0604020202020204" pitchFamily="34" charset="0"/>
                <a:cs typeface="Times New Roman" panose="02020603050405020304" pitchFamily="18" charset="0"/>
              </a:rPr>
              <a:t>-</a:t>
            </a:r>
            <a:r>
              <a:rPr lang="en-US" altLang="zh-CN" kern="100" dirty="0">
                <a:solidFill>
                  <a:srgbClr val="000000"/>
                </a:solidFill>
                <a:latin typeface="Calibri" panose="020F0502020204030204" pitchFamily="34" charset="0"/>
                <a:cs typeface="Calibri" panose="020F0502020204030204" pitchFamily="34" charset="0"/>
              </a:rPr>
              <a:t> </a:t>
            </a:r>
            <a:r>
              <a:rPr lang="zh-CN" altLang="zh-CN" kern="100" spc="-5" dirty="0">
                <a:solidFill>
                  <a:srgbClr val="000000"/>
                </a:solidFill>
                <a:latin typeface="Calibri" panose="020F0502020204030204" pitchFamily="34" charset="0"/>
                <a:cs typeface="宋体" panose="02010600030101010101" pitchFamily="2" charset="-122"/>
              </a:rPr>
              <a:t>定义世界</a:t>
            </a:r>
            <a:endParaRPr lang="zh-CN" altLang="zh-CN" sz="1200" kern="100" dirty="0">
              <a:latin typeface="Calibri" panose="020F0502020204030204" pitchFamily="34" charset="0"/>
              <a:cs typeface="Times New Roman" panose="02020603050405020304" pitchFamily="18" charset="0"/>
            </a:endParaRPr>
          </a:p>
          <a:p>
            <a:pPr>
              <a:lnSpc>
                <a:spcPts val="1200"/>
              </a:lnSpc>
              <a:spcAft>
                <a:spcPts val="0"/>
              </a:spcAft>
            </a:pPr>
            <a:r>
              <a:rPr lang="en-US" altLang="zh-CN" sz="1200" kern="100" dirty="0">
                <a:latin typeface="Calibri" panose="020F0502020204030204" pitchFamily="34" charset="0"/>
                <a:cs typeface="Times New Roman" panose="02020603050405020304" pitchFamily="18" charset="0"/>
              </a:rPr>
              <a:t> </a:t>
            </a:r>
            <a:endParaRPr lang="zh-CN" altLang="zh-CN" sz="1200" kern="100" dirty="0">
              <a:latin typeface="Calibri" panose="020F0502020204030204" pitchFamily="34" charset="0"/>
              <a:cs typeface="Times New Roman" panose="02020603050405020304" pitchFamily="18" charset="0"/>
            </a:endParaRPr>
          </a:p>
          <a:p>
            <a:pPr>
              <a:lnSpc>
                <a:spcPts val="2190"/>
              </a:lnSpc>
              <a:spcAft>
                <a:spcPts val="0"/>
              </a:spcAft>
            </a:pPr>
            <a:r>
              <a:rPr lang="en-US" altLang="zh-CN" sz="1200" kern="100" spc="-5" dirty="0">
                <a:solidFill>
                  <a:srgbClr val="000000"/>
                </a:solidFill>
                <a:latin typeface="Helvetica" panose="020B0604020202020204" pitchFamily="34" charset="0"/>
                <a:cs typeface="Times New Roman" panose="02020603050405020304" pitchFamily="18" charset="0"/>
              </a:rPr>
              <a:t>·</a:t>
            </a:r>
            <a:r>
              <a:rPr lang="en-US" altLang="zh-CN" sz="1600" kern="100" dirty="0">
                <a:solidFill>
                  <a:srgbClr val="000000"/>
                </a:solidFill>
                <a:latin typeface="Calibri" panose="020F0502020204030204" pitchFamily="34" charset="0"/>
                <a:cs typeface="Calibri" panose="020F0502020204030204" pitchFamily="34" charset="0"/>
              </a:rPr>
              <a:t>  </a:t>
            </a:r>
            <a:r>
              <a:rPr lang="en-US" altLang="zh-CN" kern="100" spc="-5" dirty="0" err="1">
                <a:solidFill>
                  <a:srgbClr val="000000"/>
                </a:solidFill>
                <a:latin typeface="Helvetica" panose="020B0604020202020204" pitchFamily="34" charset="0"/>
                <a:cs typeface="Times New Roman" panose="02020603050405020304" pitchFamily="18" charset="0"/>
              </a:rPr>
              <a:t>viewBox</a:t>
            </a:r>
            <a:r>
              <a:rPr lang="en-US" altLang="zh-CN" kern="100" spc="-5" dirty="0">
                <a:solidFill>
                  <a:srgbClr val="000000"/>
                </a:solidFill>
                <a:latin typeface="Helvetica" panose="020B0604020202020204" pitchFamily="34" charset="0"/>
                <a:cs typeface="Times New Roman" panose="02020603050405020304" pitchFamily="18" charset="0"/>
              </a:rPr>
              <a:t>,</a:t>
            </a:r>
            <a:r>
              <a:rPr lang="en-US" altLang="zh-CN" kern="100" dirty="0">
                <a:solidFill>
                  <a:srgbClr val="000000"/>
                </a:solidFill>
                <a:latin typeface="Calibri" panose="020F0502020204030204" pitchFamily="34" charset="0"/>
                <a:cs typeface="Calibri" panose="020F0502020204030204" pitchFamily="34" charset="0"/>
              </a:rPr>
              <a:t> </a:t>
            </a:r>
            <a:r>
              <a:rPr lang="en-US" altLang="zh-CN" kern="100" dirty="0" err="1">
                <a:solidFill>
                  <a:srgbClr val="000000"/>
                </a:solidFill>
                <a:latin typeface="Helvetica" panose="020B0604020202020204" pitchFamily="34" charset="0"/>
                <a:cs typeface="Times New Roman" panose="02020603050405020304" pitchFamily="18" charset="0"/>
              </a:rPr>
              <a:t>preserveAspectRatio</a:t>
            </a:r>
            <a:r>
              <a:rPr lang="en-US" altLang="zh-CN" kern="100" dirty="0">
                <a:solidFill>
                  <a:srgbClr val="000000"/>
                </a:solidFill>
                <a:latin typeface="Calibri" panose="020F0502020204030204" pitchFamily="34" charset="0"/>
                <a:cs typeface="Calibri" panose="020F0502020204030204" pitchFamily="34" charset="0"/>
              </a:rPr>
              <a:t> </a:t>
            </a:r>
            <a:r>
              <a:rPr lang="en-US" altLang="zh-CN" kern="100" spc="-5" dirty="0">
                <a:solidFill>
                  <a:srgbClr val="000000"/>
                </a:solidFill>
                <a:latin typeface="Helvetica" panose="020B0604020202020204" pitchFamily="34" charset="0"/>
                <a:cs typeface="Times New Roman" panose="02020603050405020304" pitchFamily="18" charset="0"/>
              </a:rPr>
              <a:t>-</a:t>
            </a:r>
            <a:r>
              <a:rPr lang="en-US" altLang="zh-CN" kern="100" dirty="0">
                <a:solidFill>
                  <a:srgbClr val="000000"/>
                </a:solidFill>
                <a:latin typeface="Calibri" panose="020F0502020204030204" pitchFamily="34" charset="0"/>
                <a:cs typeface="Calibri" panose="020F0502020204030204" pitchFamily="34" charset="0"/>
              </a:rPr>
              <a:t> </a:t>
            </a:r>
            <a:r>
              <a:rPr lang="zh-CN" altLang="zh-CN" kern="100" spc="-5" dirty="0">
                <a:solidFill>
                  <a:srgbClr val="000000"/>
                </a:solidFill>
                <a:latin typeface="Calibri" panose="020F0502020204030204" pitchFamily="34" charset="0"/>
                <a:cs typeface="宋体" panose="02010600030101010101" pitchFamily="2" charset="-122"/>
              </a:rPr>
              <a:t>控制视野</a:t>
            </a:r>
            <a:endParaRPr lang="zh-CN" altLang="zh-CN" sz="1200" kern="100" dirty="0">
              <a:latin typeface="Calibri" panose="020F0502020204030204" pitchFamily="34" charset="0"/>
              <a:cs typeface="Times New Roman" panose="02020603050405020304" pitchFamily="18" charset="0"/>
            </a:endParaRPr>
          </a:p>
        </p:txBody>
      </p:sp>
      <p:pic>
        <p:nvPicPr>
          <p:cNvPr id="4098" name="imagerId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971" y="2733449"/>
            <a:ext cx="452120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2471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solidFill>
                  <a:srgbClr val="003366"/>
                </a:solidFill>
              </a:rPr>
              <a:t>2.2. </a:t>
            </a:r>
            <a:r>
              <a:rPr lang="en-US" altLang="zh-CN" sz="3200" dirty="0" smtClean="0">
                <a:solidFill>
                  <a:srgbClr val="003366"/>
                </a:solidFill>
              </a:rPr>
              <a:t>SVG</a:t>
            </a:r>
            <a:r>
              <a:rPr lang="en-US" altLang="zh-CN" sz="3200" dirty="0">
                <a:solidFill>
                  <a:srgbClr val="003366"/>
                </a:solidFill>
              </a:rPr>
              <a:t> </a:t>
            </a:r>
            <a:r>
              <a:rPr lang="zh-CN" altLang="zh-CN" sz="3200" dirty="0" smtClean="0">
                <a:solidFill>
                  <a:srgbClr val="003366"/>
                </a:solidFill>
              </a:rPr>
              <a:t>中</a:t>
            </a:r>
            <a:r>
              <a:rPr lang="zh-CN" altLang="zh-CN" sz="3200" dirty="0">
                <a:solidFill>
                  <a:srgbClr val="003366"/>
                </a:solidFill>
              </a:rPr>
              <a:t>的图形分</a:t>
            </a:r>
            <a:r>
              <a:rPr lang="zh-CN" altLang="zh-CN" sz="3200" dirty="0" smtClean="0">
                <a:solidFill>
                  <a:srgbClr val="003366"/>
                </a:solidFill>
              </a:rPr>
              <a:t>组</a:t>
            </a:r>
            <a:endParaRPr lang="zh-CN" altLang="en-US" sz="3200" dirty="0">
              <a:solidFill>
                <a:srgbClr val="003366"/>
              </a:solidFill>
            </a:endParaRPr>
          </a:p>
        </p:txBody>
      </p:sp>
      <p:sp>
        <p:nvSpPr>
          <p:cNvPr id="4" name="文本框 3"/>
          <p:cNvSpPr txBox="1"/>
          <p:nvPr/>
        </p:nvSpPr>
        <p:spPr>
          <a:xfrm>
            <a:off x="1219200" y="2409371"/>
            <a:ext cx="3524811" cy="2308324"/>
          </a:xfrm>
          <a:prstGeom prst="rect">
            <a:avLst/>
          </a:prstGeom>
          <a:noFill/>
        </p:spPr>
        <p:txBody>
          <a:bodyPr wrap="none" rtlCol="0">
            <a:spAutoFit/>
          </a:bodyPr>
          <a:lstStyle/>
          <a:p>
            <a:r>
              <a:rPr lang="en-US" altLang="zh-CN" dirty="0"/>
              <a:t>&lt;g&gt;</a:t>
            </a:r>
            <a:r>
              <a:rPr lang="zh-CN" altLang="zh-CN" dirty="0"/>
              <a:t>标签来创建分</a:t>
            </a:r>
            <a:r>
              <a:rPr lang="zh-CN" altLang="zh-CN" dirty="0" smtClean="0"/>
              <a:t>组</a:t>
            </a:r>
            <a:endParaRPr lang="zh-CN" altLang="zh-CN" dirty="0"/>
          </a:p>
          <a:p>
            <a:r>
              <a:rPr lang="en-US" altLang="zh-CN" dirty="0"/>
              <a:t> </a:t>
            </a:r>
            <a:endParaRPr lang="zh-CN" altLang="zh-CN" dirty="0"/>
          </a:p>
          <a:p>
            <a:r>
              <a:rPr lang="en-US" altLang="zh-CN" dirty="0"/>
              <a:t>·   </a:t>
            </a:r>
            <a:r>
              <a:rPr lang="zh-CN" altLang="zh-CN" dirty="0"/>
              <a:t>属性继承</a:t>
            </a:r>
            <a:r>
              <a:rPr lang="en-US" altLang="zh-CN" dirty="0"/>
              <a:t> </a:t>
            </a:r>
            <a:endParaRPr lang="zh-CN" altLang="zh-CN" dirty="0"/>
          </a:p>
          <a:p>
            <a:r>
              <a:rPr lang="en-US" altLang="zh-CN" dirty="0"/>
              <a:t> </a:t>
            </a:r>
            <a:endParaRPr lang="zh-CN" altLang="zh-CN" dirty="0"/>
          </a:p>
          <a:p>
            <a:r>
              <a:rPr lang="en-US" altLang="zh-CN" dirty="0"/>
              <a:t>·   transform  </a:t>
            </a:r>
            <a:r>
              <a:rPr lang="zh-CN" altLang="zh-CN" dirty="0"/>
              <a:t>属性定义坐标变换</a:t>
            </a:r>
            <a:r>
              <a:rPr lang="en-US" altLang="zh-CN" dirty="0"/>
              <a:t> </a:t>
            </a:r>
            <a:endParaRPr lang="zh-CN" altLang="zh-CN" dirty="0"/>
          </a:p>
          <a:p>
            <a:r>
              <a:rPr lang="en-US" altLang="zh-CN" dirty="0"/>
              <a:t> </a:t>
            </a:r>
            <a:endParaRPr lang="zh-CN" altLang="zh-CN" dirty="0"/>
          </a:p>
          <a:p>
            <a:r>
              <a:rPr lang="en-US" altLang="zh-CN" dirty="0"/>
              <a:t>·   </a:t>
            </a:r>
            <a:r>
              <a:rPr lang="zh-CN" altLang="zh-CN" dirty="0"/>
              <a:t>可以嵌套使用</a:t>
            </a:r>
          </a:p>
          <a:p>
            <a:endParaRPr lang="zh-CN" altLang="en-US" dirty="0"/>
          </a:p>
        </p:txBody>
      </p:sp>
      <p:pic>
        <p:nvPicPr>
          <p:cNvPr id="5" name="图片 4"/>
          <p:cNvPicPr>
            <a:picLocks noChangeAspect="1"/>
          </p:cNvPicPr>
          <p:nvPr/>
        </p:nvPicPr>
        <p:blipFill>
          <a:blip r:embed="rId3"/>
          <a:stretch>
            <a:fillRect/>
          </a:stretch>
        </p:blipFill>
        <p:spPr>
          <a:xfrm>
            <a:off x="5176384" y="1580469"/>
            <a:ext cx="6657975" cy="3000375"/>
          </a:xfrm>
          <a:prstGeom prst="rect">
            <a:avLst/>
          </a:prstGeom>
        </p:spPr>
      </p:pic>
    </p:spTree>
    <p:extLst>
      <p:ext uri="{BB962C8B-B14F-4D97-AF65-F5344CB8AC3E}">
        <p14:creationId xmlns:p14="http://schemas.microsoft.com/office/powerpoint/2010/main" val="2560421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524680" y="853622"/>
            <a:ext cx="7400925" cy="3467100"/>
          </a:xfrm>
          <a:prstGeom prst="rect">
            <a:avLst/>
          </a:prstGeom>
        </p:spPr>
      </p:pic>
    </p:spTree>
    <p:extLst>
      <p:ext uri="{BB962C8B-B14F-4D97-AF65-F5344CB8AC3E}">
        <p14:creationId xmlns:p14="http://schemas.microsoft.com/office/powerpoint/2010/main" val="1851526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17714" y="449942"/>
            <a:ext cx="1864613" cy="369332"/>
          </a:xfrm>
          <a:prstGeom prst="rect">
            <a:avLst/>
          </a:prstGeom>
          <a:noFill/>
        </p:spPr>
        <p:txBody>
          <a:bodyPr wrap="none" rtlCol="0">
            <a:spAutoFit/>
          </a:bodyPr>
          <a:lstStyle/>
          <a:p>
            <a:r>
              <a:rPr lang="en-US" altLang="zh-CN" dirty="0"/>
              <a:t>2.3.  </a:t>
            </a:r>
            <a:r>
              <a:rPr lang="zh-CN" altLang="zh-CN" dirty="0"/>
              <a:t>坐标系统概</a:t>
            </a:r>
            <a:endParaRPr lang="zh-CN" altLang="en-US" dirty="0"/>
          </a:p>
        </p:txBody>
      </p:sp>
      <p:pic>
        <p:nvPicPr>
          <p:cNvPr id="5" name="图片 4"/>
          <p:cNvPicPr>
            <a:picLocks noChangeAspect="1"/>
          </p:cNvPicPr>
          <p:nvPr/>
        </p:nvPicPr>
        <p:blipFill>
          <a:blip r:embed="rId3"/>
          <a:stretch>
            <a:fillRect/>
          </a:stretch>
        </p:blipFill>
        <p:spPr>
          <a:xfrm>
            <a:off x="375557" y="1363889"/>
            <a:ext cx="2209800" cy="1924050"/>
          </a:xfrm>
          <a:prstGeom prst="rect">
            <a:avLst/>
          </a:prstGeom>
        </p:spPr>
      </p:pic>
      <p:pic>
        <p:nvPicPr>
          <p:cNvPr id="6" name="图片 5"/>
          <p:cNvPicPr>
            <a:picLocks noChangeAspect="1"/>
          </p:cNvPicPr>
          <p:nvPr/>
        </p:nvPicPr>
        <p:blipFill>
          <a:blip r:embed="rId4"/>
          <a:stretch>
            <a:fillRect/>
          </a:stretch>
        </p:blipFill>
        <p:spPr>
          <a:xfrm>
            <a:off x="4700587" y="1401989"/>
            <a:ext cx="2181225" cy="1847850"/>
          </a:xfrm>
          <a:prstGeom prst="rect">
            <a:avLst/>
          </a:prstGeom>
        </p:spPr>
      </p:pic>
    </p:spTree>
    <p:extLst>
      <p:ext uri="{BB962C8B-B14F-4D97-AF65-F5344CB8AC3E}">
        <p14:creationId xmlns:p14="http://schemas.microsoft.com/office/powerpoint/2010/main" val="2975446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68505" y="501134"/>
            <a:ext cx="1827103" cy="369332"/>
          </a:xfrm>
          <a:prstGeom prst="rect">
            <a:avLst/>
          </a:prstGeom>
        </p:spPr>
        <p:txBody>
          <a:bodyPr wrap="none">
            <a:spAutoFit/>
          </a:bodyPr>
          <a:lstStyle/>
          <a:p>
            <a:r>
              <a:rPr lang="en-US" altLang="zh-CN" spc="-65" dirty="0">
                <a:solidFill>
                  <a:srgbClr val="3F6797"/>
                </a:solidFill>
                <a:latin typeface="微软雅黑" panose="020B0503020204020204" pitchFamily="34" charset="-122"/>
                <a:cs typeface="微软雅黑" panose="020B0503020204020204" pitchFamily="34" charset="-122"/>
              </a:rPr>
              <a:t>2.4.  </a:t>
            </a:r>
            <a:r>
              <a:rPr lang="zh-CN" altLang="zh-CN" spc="-65" dirty="0">
                <a:solidFill>
                  <a:srgbClr val="3F6797"/>
                </a:solidFill>
                <a:latin typeface="微软雅黑" panose="020B0503020204020204" pitchFamily="34" charset="-122"/>
                <a:cs typeface="微软雅黑" panose="020B0503020204020204" pitchFamily="34" charset="-122"/>
              </a:rPr>
              <a:t>四个坐标系</a:t>
            </a:r>
            <a:endParaRPr lang="zh-CN" altLang="en-US" dirty="0"/>
          </a:p>
        </p:txBody>
      </p:sp>
      <p:sp>
        <p:nvSpPr>
          <p:cNvPr id="5" name="矩形 4"/>
          <p:cNvSpPr/>
          <p:nvPr/>
        </p:nvSpPr>
        <p:spPr>
          <a:xfrm>
            <a:off x="668505" y="1058600"/>
            <a:ext cx="6096000" cy="3970318"/>
          </a:xfrm>
          <a:prstGeom prst="rect">
            <a:avLst/>
          </a:prstGeom>
        </p:spPr>
        <p:txBody>
          <a:bodyPr>
            <a:spAutoFit/>
          </a:bodyPr>
          <a:lstStyle/>
          <a:p>
            <a:r>
              <a:rPr lang="zh-CN" altLang="en-US" dirty="0"/>
              <a:t> 用户坐标系（</a:t>
            </a:r>
            <a:r>
              <a:rPr lang="en-US" altLang="zh-CN" dirty="0"/>
              <a:t>User  </a:t>
            </a:r>
            <a:r>
              <a:rPr lang="en-US" altLang="zh-CN" dirty="0" smtClean="0"/>
              <a:t>Coordinate</a:t>
            </a:r>
            <a:r>
              <a:rPr lang="zh-CN" altLang="en-US" dirty="0" smtClean="0"/>
              <a:t>）</a:t>
            </a:r>
          </a:p>
          <a:p>
            <a:r>
              <a:rPr lang="en-US" altLang="zh-CN" dirty="0" smtClean="0"/>
              <a:t>‣  </a:t>
            </a:r>
            <a:r>
              <a:rPr lang="zh-CN" altLang="en-US" dirty="0"/>
              <a:t>世界的坐标系 </a:t>
            </a:r>
          </a:p>
          <a:p>
            <a:endParaRPr lang="zh-CN" altLang="en-US" dirty="0"/>
          </a:p>
          <a:p>
            <a:r>
              <a:rPr lang="en-US" altLang="zh-CN" dirty="0"/>
              <a:t>·   </a:t>
            </a:r>
            <a:r>
              <a:rPr lang="zh-CN" altLang="en-US" dirty="0"/>
              <a:t>自身坐标系（</a:t>
            </a:r>
            <a:r>
              <a:rPr lang="en-US" altLang="zh-CN" dirty="0"/>
              <a:t>Current  Coordinate</a:t>
            </a:r>
            <a:r>
              <a:rPr lang="zh-CN" altLang="en-US" dirty="0"/>
              <a:t>） </a:t>
            </a:r>
          </a:p>
          <a:p>
            <a:endParaRPr lang="zh-CN" altLang="en-US" dirty="0"/>
          </a:p>
          <a:p>
            <a:r>
              <a:rPr lang="en-US" altLang="zh-CN" dirty="0"/>
              <a:t>‣  </a:t>
            </a:r>
            <a:r>
              <a:rPr lang="zh-CN" altLang="en-US" dirty="0"/>
              <a:t>每个图形元素或分组独立与生俱来 </a:t>
            </a:r>
          </a:p>
          <a:p>
            <a:endParaRPr lang="zh-CN" altLang="en-US" dirty="0"/>
          </a:p>
          <a:p>
            <a:r>
              <a:rPr lang="en-US" altLang="zh-CN" dirty="0"/>
              <a:t>·   </a:t>
            </a:r>
            <a:r>
              <a:rPr lang="zh-CN" altLang="en-US" dirty="0"/>
              <a:t>前驱坐标系（</a:t>
            </a:r>
            <a:r>
              <a:rPr lang="en-US" altLang="zh-CN" dirty="0"/>
              <a:t>Previous  Coordinate</a:t>
            </a:r>
            <a:r>
              <a:rPr lang="zh-CN" altLang="en-US" dirty="0"/>
              <a:t>） </a:t>
            </a:r>
          </a:p>
          <a:p>
            <a:endParaRPr lang="zh-CN" altLang="en-US" dirty="0"/>
          </a:p>
          <a:p>
            <a:r>
              <a:rPr lang="en-US" altLang="zh-CN" dirty="0"/>
              <a:t>‣  </a:t>
            </a:r>
            <a:r>
              <a:rPr lang="zh-CN" altLang="en-US" dirty="0"/>
              <a:t>父容器的坐标系 </a:t>
            </a:r>
          </a:p>
          <a:p>
            <a:endParaRPr lang="zh-CN" altLang="en-US" dirty="0"/>
          </a:p>
          <a:p>
            <a:r>
              <a:rPr lang="en-US" altLang="zh-CN" dirty="0"/>
              <a:t>·   </a:t>
            </a:r>
            <a:r>
              <a:rPr lang="zh-CN" altLang="en-US" dirty="0"/>
              <a:t>参考坐标系（</a:t>
            </a:r>
            <a:r>
              <a:rPr lang="en-US" altLang="zh-CN" dirty="0"/>
              <a:t>Reference  Coordinate</a:t>
            </a:r>
            <a:r>
              <a:rPr lang="zh-CN" altLang="en-US" dirty="0"/>
              <a:t>） </a:t>
            </a:r>
          </a:p>
          <a:p>
            <a:endParaRPr lang="zh-CN" altLang="en-US" dirty="0"/>
          </a:p>
          <a:p>
            <a:r>
              <a:rPr lang="en-US" altLang="zh-CN" dirty="0"/>
              <a:t>‣  </a:t>
            </a:r>
            <a:r>
              <a:rPr lang="zh-CN" altLang="en-US" dirty="0"/>
              <a:t>使用其它坐标系来考究自身的情况时使用</a:t>
            </a:r>
          </a:p>
        </p:txBody>
      </p:sp>
      <p:pic>
        <p:nvPicPr>
          <p:cNvPr id="7" name="图片 6"/>
          <p:cNvPicPr>
            <a:picLocks noChangeAspect="1"/>
          </p:cNvPicPr>
          <p:nvPr/>
        </p:nvPicPr>
        <p:blipFill>
          <a:blip r:embed="rId3"/>
          <a:stretch>
            <a:fillRect/>
          </a:stretch>
        </p:blipFill>
        <p:spPr>
          <a:xfrm>
            <a:off x="6139543" y="2916354"/>
            <a:ext cx="4362450" cy="2009775"/>
          </a:xfrm>
          <a:prstGeom prst="rect">
            <a:avLst/>
          </a:prstGeom>
        </p:spPr>
      </p:pic>
      <p:pic>
        <p:nvPicPr>
          <p:cNvPr id="8" name="图片 7"/>
          <p:cNvPicPr>
            <a:picLocks noChangeAspect="1"/>
          </p:cNvPicPr>
          <p:nvPr/>
        </p:nvPicPr>
        <p:blipFill>
          <a:blip r:embed="rId4"/>
          <a:stretch>
            <a:fillRect/>
          </a:stretch>
        </p:blipFill>
        <p:spPr>
          <a:xfrm>
            <a:off x="5820228" y="407630"/>
            <a:ext cx="4551589" cy="2414657"/>
          </a:xfrm>
          <a:prstGeom prst="rect">
            <a:avLst/>
          </a:prstGeom>
        </p:spPr>
      </p:pic>
    </p:spTree>
    <p:extLst>
      <p:ext uri="{BB962C8B-B14F-4D97-AF65-F5344CB8AC3E}">
        <p14:creationId xmlns:p14="http://schemas.microsoft.com/office/powerpoint/2010/main" val="683570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473983" y="391886"/>
            <a:ext cx="4369224" cy="2013404"/>
          </a:xfrm>
          <a:prstGeom prst="rect">
            <a:avLst/>
          </a:prstGeom>
        </p:spPr>
      </p:pic>
      <p:pic>
        <p:nvPicPr>
          <p:cNvPr id="5" name="图片 4"/>
          <p:cNvPicPr>
            <a:picLocks noChangeAspect="1"/>
          </p:cNvPicPr>
          <p:nvPr/>
        </p:nvPicPr>
        <p:blipFill>
          <a:blip r:embed="rId4"/>
          <a:stretch>
            <a:fillRect/>
          </a:stretch>
        </p:blipFill>
        <p:spPr>
          <a:xfrm>
            <a:off x="5861250" y="391886"/>
            <a:ext cx="4938285" cy="2217510"/>
          </a:xfrm>
          <a:prstGeom prst="rect">
            <a:avLst/>
          </a:prstGeom>
        </p:spPr>
      </p:pic>
    </p:spTree>
    <p:extLst>
      <p:ext uri="{BB962C8B-B14F-4D97-AF65-F5344CB8AC3E}">
        <p14:creationId xmlns:p14="http://schemas.microsoft.com/office/powerpoint/2010/main" val="2646858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010783" y="1186997"/>
            <a:ext cx="6048375" cy="2800350"/>
          </a:xfrm>
          <a:prstGeom prst="rect">
            <a:avLst/>
          </a:prstGeom>
        </p:spPr>
      </p:pic>
      <p:sp>
        <p:nvSpPr>
          <p:cNvPr id="5" name="矩形 4"/>
          <p:cNvSpPr/>
          <p:nvPr/>
        </p:nvSpPr>
        <p:spPr>
          <a:xfrm>
            <a:off x="5279109" y="3244334"/>
            <a:ext cx="1633781" cy="369332"/>
          </a:xfrm>
          <a:prstGeom prst="rect">
            <a:avLst/>
          </a:prstGeom>
        </p:spPr>
        <p:txBody>
          <a:bodyPr wrap="none">
            <a:spAutoFit/>
          </a:bodyPr>
          <a:lstStyle/>
          <a:p>
            <a:r>
              <a:rPr lang="en-US" altLang="zh-CN" dirty="0"/>
              <a:t>2.5.  </a:t>
            </a:r>
            <a:r>
              <a:rPr lang="zh-CN" altLang="en-US" dirty="0"/>
              <a:t>坐标变换</a:t>
            </a:r>
          </a:p>
        </p:txBody>
      </p:sp>
    </p:spTree>
    <p:extLst>
      <p:ext uri="{BB962C8B-B14F-4D97-AF65-F5344CB8AC3E}">
        <p14:creationId xmlns:p14="http://schemas.microsoft.com/office/powerpoint/2010/main" val="56646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p:nvPr/>
        </p:nvSpPr>
        <p:spPr>
          <a:xfrm>
            <a:off x="3314004" y="1535054"/>
            <a:ext cx="1678782" cy="3357586"/>
          </a:xfrm>
          <a:prstGeom prst="rect">
            <a:avLst/>
          </a:prstGeom>
          <a:ln w="12700">
            <a:miter lim="400000"/>
          </a:ln>
        </p:spPr>
        <p:txBody>
          <a:bodyPr lIns="0" tIns="0" rIns="0" bIns="0" anchor="ctr">
            <a:spAutoFit/>
          </a:bodyPr>
          <a:lstStyle>
            <a:lvl1pPr algn="ctr">
              <a:defRPr sz="11500" b="1">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hangingPunct="0">
              <a:defRPr>
                <a:latin typeface="Arial" panose="020B0604020202020204"/>
                <a:ea typeface="Arial" panose="020B0604020202020204"/>
                <a:cs typeface="Arial" panose="020B0604020202020204"/>
                <a:sym typeface="Arial" panose="020B0604020202020204"/>
              </a:defRPr>
            </a:pPr>
            <a:r>
              <a:rPr sz="10910" kern="0"/>
              <a:t>目录</a:t>
            </a:r>
          </a:p>
        </p:txBody>
      </p:sp>
      <p:sp>
        <p:nvSpPr>
          <p:cNvPr id="34" name="Shape 34"/>
          <p:cNvSpPr/>
          <p:nvPr/>
        </p:nvSpPr>
        <p:spPr>
          <a:xfrm rot="5400000">
            <a:off x="1589812" y="2892671"/>
            <a:ext cx="3129768" cy="642355"/>
          </a:xfrm>
          <a:prstGeom prst="rect">
            <a:avLst/>
          </a:prstGeom>
          <a:ln w="12700">
            <a:miter lim="400000"/>
          </a:ln>
        </p:spPr>
        <p:txBody>
          <a:bodyPr lIns="0" tIns="0" rIns="0" bIns="0">
            <a:spAutoFit/>
          </a:bodyPr>
          <a:lstStyle>
            <a:lvl1pPr algn="ctr">
              <a:defRPr sz="4400" b="1">
                <a:solidFill>
                  <a:srgbClr val="808080"/>
                </a:solidFill>
                <a:latin typeface="Arial" panose="020B0604020202020204"/>
                <a:ea typeface="Arial" panose="020B0604020202020204"/>
                <a:cs typeface="Arial" panose="020B0604020202020204"/>
                <a:sym typeface="Arial" panose="020B0604020202020204"/>
              </a:defRPr>
            </a:lvl1pPr>
          </a:lstStyle>
          <a:p>
            <a:pPr hangingPunct="0"/>
            <a:r>
              <a:rPr sz="4175" kern="0"/>
              <a:t>CONTENTS</a:t>
            </a:r>
          </a:p>
        </p:txBody>
      </p:sp>
      <p:grpSp>
        <p:nvGrpSpPr>
          <p:cNvPr id="37" name="Group 37"/>
          <p:cNvGrpSpPr/>
          <p:nvPr/>
        </p:nvGrpSpPr>
        <p:grpSpPr>
          <a:xfrm>
            <a:off x="5416915" y="1921116"/>
            <a:ext cx="360162" cy="360162"/>
            <a:chOff x="-1" y="-1"/>
            <a:chExt cx="379670" cy="379670"/>
          </a:xfrm>
        </p:grpSpPr>
        <p:sp>
          <p:nvSpPr>
            <p:cNvPr id="35" name="Shape 35"/>
            <p:cNvSpPr/>
            <p:nvPr/>
          </p:nvSpPr>
          <p:spPr>
            <a:xfrm>
              <a:off x="-1" y="-1"/>
              <a:ext cx="379670" cy="379670"/>
            </a:xfrm>
            <a:prstGeom prst="ellipse">
              <a:avLst/>
            </a:prstGeom>
            <a:solidFill>
              <a:schemeClr val="accent1"/>
            </a:solidFill>
            <a:ln w="12700" cap="flat">
              <a:noFill/>
              <a:miter lim="400000"/>
            </a:ln>
            <a:effectLst/>
          </p:spPr>
          <p:txBody>
            <a:bodyPr wrap="square" lIns="43370" tIns="43370" rIns="43370" bIns="43370" numCol="1" anchor="ctr">
              <a:noAutofit/>
            </a:bodyPr>
            <a:lstStyle/>
            <a:p>
              <a:pPr algn="ctr" hangingPunct="0">
                <a:defRPr sz="2100" b="1">
                  <a:solidFill>
                    <a:srgbClr val="FFFFFF"/>
                  </a:solidFill>
                  <a:latin typeface="Arial" panose="020B0604020202020204"/>
                  <a:ea typeface="Arial" panose="020B0604020202020204"/>
                  <a:cs typeface="Arial" panose="020B0604020202020204"/>
                  <a:sym typeface="Arial" panose="020B0604020202020204"/>
                </a:defRPr>
              </a:pPr>
              <a:endParaRPr sz="1990" b="1" kern="0">
                <a:solidFill>
                  <a:srgbClr val="FFFFFF"/>
                </a:solidFill>
                <a:latin typeface="Arial" panose="020B0604020202020204"/>
                <a:ea typeface="Arial" panose="020B0604020202020204"/>
                <a:cs typeface="Arial" panose="020B0604020202020204"/>
                <a:sym typeface="Arial" panose="020B0604020202020204"/>
              </a:endParaRPr>
            </a:p>
          </p:txBody>
        </p:sp>
        <p:sp>
          <p:nvSpPr>
            <p:cNvPr id="36" name="Shape 36"/>
            <p:cNvSpPr/>
            <p:nvPr/>
          </p:nvSpPr>
          <p:spPr>
            <a:xfrm>
              <a:off x="55600" y="28253"/>
              <a:ext cx="268467" cy="323164"/>
            </a:xfrm>
            <a:prstGeom prst="rect">
              <a:avLst/>
            </a:prstGeom>
            <a:noFill/>
            <a:ln w="12700" cap="flat">
              <a:noFill/>
              <a:miter lim="400000"/>
            </a:ln>
            <a:effectLst/>
          </p:spPr>
          <p:txBody>
            <a:bodyPr wrap="square" lIns="0" tIns="0" rIns="0" bIns="0" numCol="1" anchor="ctr">
              <a:spAutoFit/>
            </a:bodyPr>
            <a:lstStyle>
              <a:lvl1pPr algn="ctr">
                <a:defRPr sz="2100" b="1">
                  <a:solidFill>
                    <a:srgbClr val="FFFFFF"/>
                  </a:solidFill>
                  <a:latin typeface="Arial" panose="020B0604020202020204"/>
                  <a:ea typeface="Arial" panose="020B0604020202020204"/>
                  <a:cs typeface="Arial" panose="020B0604020202020204"/>
                  <a:sym typeface="Arial" panose="020B0604020202020204"/>
                </a:defRPr>
              </a:lvl1pPr>
            </a:lstStyle>
            <a:p>
              <a:pPr hangingPunct="0"/>
              <a:r>
                <a:rPr sz="1990" kern="0" dirty="0"/>
                <a:t>1</a:t>
              </a:r>
            </a:p>
          </p:txBody>
        </p:sp>
      </p:grpSp>
      <p:grpSp>
        <p:nvGrpSpPr>
          <p:cNvPr id="40" name="Group 40"/>
          <p:cNvGrpSpPr/>
          <p:nvPr/>
        </p:nvGrpSpPr>
        <p:grpSpPr>
          <a:xfrm>
            <a:off x="5907723" y="1717548"/>
            <a:ext cx="3687558" cy="557832"/>
            <a:chOff x="0" y="-24468"/>
            <a:chExt cx="3887300" cy="506137"/>
          </a:xfrm>
        </p:grpSpPr>
        <p:sp>
          <p:nvSpPr>
            <p:cNvPr id="38" name="Shape 38"/>
            <p:cNvSpPr/>
            <p:nvPr/>
          </p:nvSpPr>
          <p:spPr>
            <a:xfrm>
              <a:off x="0" y="429"/>
              <a:ext cx="3331046" cy="45634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21600"/>
                  </a:lnTo>
                  <a:close/>
                  <a:moveTo>
                    <a:pt x="0" y="0"/>
                  </a:moveTo>
                  <a:lnTo>
                    <a:pt x="8" y="0"/>
                  </a:lnTo>
                  <a:lnTo>
                    <a:pt x="0" y="0"/>
                  </a:lnTo>
                  <a:close/>
                </a:path>
              </a:pathLst>
            </a:custGeom>
            <a:solidFill>
              <a:srgbClr val="808080"/>
            </a:solidFill>
            <a:ln w="12700" cap="flat">
              <a:noFill/>
              <a:miter lim="400000"/>
            </a:ln>
            <a:effectLst/>
          </p:spPr>
          <p:txBody>
            <a:bodyPr wrap="square" lIns="43370" tIns="43370" rIns="43370" bIns="43370" numCol="1" anchor="ctr">
              <a:noAutofit/>
            </a:bodyPr>
            <a:lstStyle/>
            <a:p>
              <a:pPr hangingPunct="0">
                <a:lnSpc>
                  <a:spcPct val="130000"/>
                </a:lnSpc>
                <a:defRPr sz="2500">
                  <a:solidFill>
                    <a:srgbClr val="808080"/>
                  </a:solidFill>
                  <a:latin typeface="Arial" panose="020B0604020202020204"/>
                  <a:ea typeface="Arial" panose="020B0604020202020204"/>
                  <a:cs typeface="Arial" panose="020B0604020202020204"/>
                  <a:sym typeface="Arial" panose="020B0604020202020204"/>
                </a:defRPr>
              </a:pPr>
              <a:endParaRPr sz="2370" kern="0">
                <a:solidFill>
                  <a:srgbClr val="808080"/>
                </a:solidFill>
                <a:latin typeface="Arial" panose="020B0604020202020204"/>
                <a:ea typeface="Arial" panose="020B0604020202020204"/>
                <a:cs typeface="Arial" panose="020B0604020202020204"/>
                <a:sym typeface="Arial" panose="020B0604020202020204"/>
              </a:endParaRPr>
            </a:p>
          </p:txBody>
        </p:sp>
        <p:sp>
          <p:nvSpPr>
            <p:cNvPr id="39" name="Shape 39"/>
            <p:cNvSpPr/>
            <p:nvPr/>
          </p:nvSpPr>
          <p:spPr>
            <a:xfrm>
              <a:off x="0" y="-24468"/>
              <a:ext cx="3887300" cy="506137"/>
            </a:xfrm>
            <a:prstGeom prst="rect">
              <a:avLst/>
            </a:prstGeom>
            <a:noFill/>
            <a:ln w="12700" cap="flat">
              <a:noFill/>
              <a:miter lim="400000"/>
            </a:ln>
            <a:effectLst/>
          </p:spPr>
          <p:txBody>
            <a:bodyPr wrap="square" lIns="0" tIns="0" rIns="0" bIns="0" numCol="1" anchor="ctr">
              <a:spAutoFit/>
            </a:bodyPr>
            <a:lstStyle>
              <a:lvl1pPr>
                <a:lnSpc>
                  <a:spcPct val="130000"/>
                </a:lnSpc>
                <a:defRPr sz="25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fontAlgn="t"/>
              <a:r>
                <a:rPr lang="en-US" altLang="zh-CN" sz="2400" dirty="0" err="1">
                  <a:sym typeface="Arial" panose="020B0604020202020204"/>
                </a:rPr>
                <a:t>Git</a:t>
              </a:r>
              <a:r>
                <a:rPr lang="en-US" altLang="zh-CN" sz="2400" dirty="0">
                  <a:sym typeface="Arial" panose="020B0604020202020204"/>
                </a:rPr>
                <a:t> </a:t>
              </a:r>
              <a:r>
                <a:rPr lang="en-US" altLang="zh-CN" sz="2400" dirty="0" smtClean="0">
                  <a:sym typeface="Arial" panose="020B0604020202020204"/>
                </a:rPr>
                <a:t>blame</a:t>
              </a:r>
              <a:r>
                <a:rPr lang="zh-CN" altLang="zh-CN" sz="2400" dirty="0"/>
                <a:t>定位代码责任人</a:t>
              </a:r>
            </a:p>
          </p:txBody>
        </p:sp>
      </p:grpSp>
      <p:grpSp>
        <p:nvGrpSpPr>
          <p:cNvPr id="43" name="Group 43"/>
          <p:cNvGrpSpPr/>
          <p:nvPr/>
        </p:nvGrpSpPr>
        <p:grpSpPr>
          <a:xfrm>
            <a:off x="5416915" y="2745952"/>
            <a:ext cx="360162" cy="360163"/>
            <a:chOff x="-1" y="-1"/>
            <a:chExt cx="379670" cy="379670"/>
          </a:xfrm>
        </p:grpSpPr>
        <p:sp>
          <p:nvSpPr>
            <p:cNvPr id="41" name="Shape 41"/>
            <p:cNvSpPr/>
            <p:nvPr/>
          </p:nvSpPr>
          <p:spPr>
            <a:xfrm>
              <a:off x="-1" y="-1"/>
              <a:ext cx="379670" cy="379670"/>
            </a:xfrm>
            <a:prstGeom prst="ellipse">
              <a:avLst/>
            </a:prstGeom>
            <a:solidFill>
              <a:schemeClr val="accent1"/>
            </a:solidFill>
            <a:ln w="12700" cap="flat">
              <a:noFill/>
              <a:miter lim="400000"/>
            </a:ln>
            <a:effectLst/>
          </p:spPr>
          <p:txBody>
            <a:bodyPr wrap="square" lIns="43370" tIns="43370" rIns="43370" bIns="43370" numCol="1" anchor="ctr">
              <a:noAutofit/>
            </a:bodyPr>
            <a:lstStyle/>
            <a:p>
              <a:pPr algn="ctr" hangingPunct="0">
                <a:defRPr sz="2100" b="1">
                  <a:solidFill>
                    <a:srgbClr val="FFFFFF"/>
                  </a:solidFill>
                  <a:latin typeface="Arial" panose="020B0604020202020204"/>
                  <a:ea typeface="Arial" panose="020B0604020202020204"/>
                  <a:cs typeface="Arial" panose="020B0604020202020204"/>
                  <a:sym typeface="Arial" panose="020B0604020202020204"/>
                </a:defRPr>
              </a:pPr>
              <a:endParaRPr sz="1990" b="1" kern="0">
                <a:solidFill>
                  <a:srgbClr val="FFFFFF"/>
                </a:solidFill>
                <a:latin typeface="Arial" panose="020B0604020202020204"/>
                <a:ea typeface="Arial" panose="020B0604020202020204"/>
                <a:cs typeface="Arial" panose="020B0604020202020204"/>
                <a:sym typeface="Arial" panose="020B0604020202020204"/>
              </a:endParaRPr>
            </a:p>
          </p:txBody>
        </p:sp>
        <p:sp>
          <p:nvSpPr>
            <p:cNvPr id="42" name="Shape 42"/>
            <p:cNvSpPr/>
            <p:nvPr/>
          </p:nvSpPr>
          <p:spPr>
            <a:xfrm>
              <a:off x="55600" y="28253"/>
              <a:ext cx="268467" cy="323163"/>
            </a:xfrm>
            <a:prstGeom prst="rect">
              <a:avLst/>
            </a:prstGeom>
            <a:noFill/>
            <a:ln w="12700" cap="flat">
              <a:noFill/>
              <a:miter lim="400000"/>
            </a:ln>
            <a:effectLst/>
          </p:spPr>
          <p:txBody>
            <a:bodyPr wrap="square" lIns="0" tIns="0" rIns="0" bIns="0" numCol="1" anchor="ctr">
              <a:spAutoFit/>
            </a:bodyPr>
            <a:lstStyle>
              <a:lvl1pPr algn="ctr">
                <a:defRPr sz="2100" b="1">
                  <a:solidFill>
                    <a:srgbClr val="FFFFFF"/>
                  </a:solidFill>
                  <a:latin typeface="Arial" panose="020B0604020202020204"/>
                  <a:ea typeface="Arial" panose="020B0604020202020204"/>
                  <a:cs typeface="Arial" panose="020B0604020202020204"/>
                  <a:sym typeface="Arial" panose="020B0604020202020204"/>
                </a:defRPr>
              </a:lvl1pPr>
            </a:lstStyle>
            <a:p>
              <a:pPr hangingPunct="0"/>
              <a:r>
                <a:rPr sz="1990" kern="0" dirty="0"/>
                <a:t>2</a:t>
              </a:r>
            </a:p>
          </p:txBody>
        </p:sp>
      </p:grpSp>
      <p:grpSp>
        <p:nvGrpSpPr>
          <p:cNvPr id="46" name="Group 46"/>
          <p:cNvGrpSpPr/>
          <p:nvPr/>
        </p:nvGrpSpPr>
        <p:grpSpPr>
          <a:xfrm>
            <a:off x="5907723" y="3146477"/>
            <a:ext cx="4052498" cy="1208789"/>
            <a:chOff x="0" y="0"/>
            <a:chExt cx="4272007" cy="1274263"/>
          </a:xfrm>
        </p:grpSpPr>
        <p:sp>
          <p:nvSpPr>
            <p:cNvPr id="44" name="Shape 44"/>
            <p:cNvSpPr/>
            <p:nvPr/>
          </p:nvSpPr>
          <p:spPr>
            <a:xfrm>
              <a:off x="0" y="23614"/>
              <a:ext cx="4272008" cy="122703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21600"/>
                  </a:lnTo>
                  <a:close/>
                  <a:moveTo>
                    <a:pt x="0" y="0"/>
                  </a:moveTo>
                  <a:lnTo>
                    <a:pt x="8" y="0"/>
                  </a:lnTo>
                  <a:lnTo>
                    <a:pt x="0" y="0"/>
                  </a:lnTo>
                  <a:close/>
                </a:path>
              </a:pathLst>
            </a:custGeom>
            <a:solidFill>
              <a:srgbClr val="808080"/>
            </a:solidFill>
            <a:ln w="12700" cap="flat">
              <a:noFill/>
              <a:miter lim="400000"/>
            </a:ln>
            <a:effectLst/>
          </p:spPr>
          <p:txBody>
            <a:bodyPr wrap="square" lIns="43370" tIns="43370" rIns="43370" bIns="43370" numCol="1" anchor="ctr">
              <a:noAutofit/>
            </a:bodyPr>
            <a:lstStyle/>
            <a:p>
              <a:pPr hangingPunct="0">
                <a:lnSpc>
                  <a:spcPct val="130000"/>
                </a:lnSpc>
                <a:defRPr sz="2500">
                  <a:solidFill>
                    <a:srgbClr val="808080"/>
                  </a:solidFill>
                  <a:latin typeface="Arial" panose="020B0604020202020204"/>
                  <a:ea typeface="Arial" panose="020B0604020202020204"/>
                  <a:cs typeface="Arial" panose="020B0604020202020204"/>
                  <a:sym typeface="Arial" panose="020B0604020202020204"/>
                </a:defRPr>
              </a:pPr>
              <a:endParaRPr sz="2370" kern="0">
                <a:solidFill>
                  <a:srgbClr val="808080"/>
                </a:solidFill>
                <a:latin typeface="Arial" panose="020B0604020202020204"/>
                <a:ea typeface="Arial" panose="020B0604020202020204"/>
                <a:cs typeface="Arial" panose="020B0604020202020204"/>
                <a:sym typeface="Arial" panose="020B0604020202020204"/>
              </a:endParaRPr>
            </a:p>
          </p:txBody>
        </p:sp>
        <p:sp>
          <p:nvSpPr>
            <p:cNvPr id="45" name="Shape 45"/>
            <p:cNvSpPr/>
            <p:nvPr/>
          </p:nvSpPr>
          <p:spPr>
            <a:xfrm>
              <a:off x="0" y="0"/>
              <a:ext cx="4272008" cy="1274264"/>
            </a:xfrm>
            <a:prstGeom prst="rect">
              <a:avLst/>
            </a:prstGeom>
            <a:noFill/>
            <a:ln w="12700" cap="flat">
              <a:noFill/>
              <a:miter lim="400000"/>
            </a:ln>
            <a:effectLst/>
          </p:spPr>
          <p:txBody>
            <a:bodyPr wrap="square" lIns="0" tIns="0" rIns="0" bIns="0" numCol="1" anchor="ctr">
              <a:noAutofit/>
            </a:bodyPr>
            <a:lstStyle>
              <a:lvl1pPr>
                <a:lnSpc>
                  <a:spcPct val="130000"/>
                </a:lnSpc>
                <a:defRPr sz="25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hangingPunct="0">
                <a:defRPr sz="2500">
                  <a:solidFill>
                    <a:srgbClr val="808080"/>
                  </a:solidFill>
                  <a:latin typeface="Arial" panose="020B0604020202020204"/>
                  <a:ea typeface="Arial" panose="020B0604020202020204"/>
                  <a:cs typeface="Arial" panose="020B0604020202020204"/>
                  <a:sym typeface="Arial" panose="020B0604020202020204"/>
                </a:defRPr>
              </a:pPr>
              <a:r>
                <a:rPr lang="en-US" altLang="zh-CN" sz="2400" dirty="0" err="1">
                  <a:sym typeface="Arial" panose="020B0604020202020204"/>
                </a:rPr>
                <a:t>Git</a:t>
              </a:r>
              <a:r>
                <a:rPr lang="en-US" altLang="zh-CN" sz="2400" dirty="0">
                  <a:sym typeface="Arial" panose="020B0604020202020204"/>
                </a:rPr>
                <a:t> </a:t>
              </a:r>
              <a:r>
                <a:rPr lang="en-US" altLang="zh-CN" sz="2400" dirty="0" err="1">
                  <a:sym typeface="Arial" panose="020B0604020202020204"/>
                </a:rPr>
                <a:t>grep</a:t>
              </a:r>
              <a:r>
                <a:rPr lang="en-US" altLang="zh-CN" sz="2400" dirty="0">
                  <a:sym typeface="Arial" panose="020B0604020202020204"/>
                </a:rPr>
                <a:t> </a:t>
              </a:r>
              <a:r>
                <a:rPr lang="zh-CN" altLang="zh-CN" sz="2400" dirty="0">
                  <a:sym typeface="Arial" panose="020B0604020202020204"/>
                </a:rPr>
                <a:t>查找指定内容的位</a:t>
              </a:r>
              <a:r>
                <a:rPr lang="zh-CN" altLang="zh-CN" sz="2400" dirty="0" smtClean="0">
                  <a:sym typeface="Arial" panose="020B0604020202020204"/>
                </a:rPr>
                <a:t>置</a:t>
              </a:r>
              <a:endParaRPr lang="zh-CN" altLang="zh-CN" sz="2400" dirty="0">
                <a:sym typeface="Arial" panose="020B0604020202020204"/>
              </a:endParaRPr>
            </a:p>
          </p:txBody>
        </p:sp>
      </p:grpSp>
      <p:grpSp>
        <p:nvGrpSpPr>
          <p:cNvPr id="49" name="Group 49"/>
          <p:cNvGrpSpPr/>
          <p:nvPr/>
        </p:nvGrpSpPr>
        <p:grpSpPr>
          <a:xfrm>
            <a:off x="5416915" y="3570790"/>
            <a:ext cx="360162" cy="360162"/>
            <a:chOff x="-1" y="-1"/>
            <a:chExt cx="379670" cy="379670"/>
          </a:xfrm>
        </p:grpSpPr>
        <p:sp>
          <p:nvSpPr>
            <p:cNvPr id="47" name="Shape 47"/>
            <p:cNvSpPr/>
            <p:nvPr/>
          </p:nvSpPr>
          <p:spPr>
            <a:xfrm>
              <a:off x="-1" y="-1"/>
              <a:ext cx="379670" cy="379670"/>
            </a:xfrm>
            <a:prstGeom prst="ellipse">
              <a:avLst/>
            </a:prstGeom>
            <a:solidFill>
              <a:schemeClr val="accent1"/>
            </a:solidFill>
            <a:ln w="12700" cap="flat">
              <a:noFill/>
              <a:miter lim="400000"/>
            </a:ln>
            <a:effectLst/>
          </p:spPr>
          <p:txBody>
            <a:bodyPr wrap="square" lIns="43370" tIns="43370" rIns="43370" bIns="43370" numCol="1" anchor="ctr">
              <a:noAutofit/>
            </a:bodyPr>
            <a:lstStyle/>
            <a:p>
              <a:pPr algn="ctr" hangingPunct="0">
                <a:defRPr sz="2100" b="1">
                  <a:solidFill>
                    <a:srgbClr val="FFFFFF"/>
                  </a:solidFill>
                  <a:latin typeface="Arial" panose="020B0604020202020204"/>
                  <a:ea typeface="Arial" panose="020B0604020202020204"/>
                  <a:cs typeface="Arial" panose="020B0604020202020204"/>
                  <a:sym typeface="Arial" panose="020B0604020202020204"/>
                </a:defRPr>
              </a:pPr>
              <a:endParaRPr sz="1990" b="1" kern="0">
                <a:solidFill>
                  <a:srgbClr val="FFFFFF"/>
                </a:solidFill>
                <a:latin typeface="Arial" panose="020B0604020202020204"/>
                <a:ea typeface="Arial" panose="020B0604020202020204"/>
                <a:cs typeface="Arial" panose="020B0604020202020204"/>
                <a:sym typeface="Arial" panose="020B0604020202020204"/>
              </a:endParaRPr>
            </a:p>
          </p:txBody>
        </p:sp>
        <p:sp>
          <p:nvSpPr>
            <p:cNvPr id="48" name="Shape 48"/>
            <p:cNvSpPr/>
            <p:nvPr/>
          </p:nvSpPr>
          <p:spPr>
            <a:xfrm>
              <a:off x="55600" y="28253"/>
              <a:ext cx="268467" cy="323164"/>
            </a:xfrm>
            <a:prstGeom prst="rect">
              <a:avLst/>
            </a:prstGeom>
            <a:noFill/>
            <a:ln w="12700" cap="flat">
              <a:noFill/>
              <a:miter lim="400000"/>
            </a:ln>
            <a:effectLst/>
          </p:spPr>
          <p:txBody>
            <a:bodyPr wrap="square" lIns="0" tIns="0" rIns="0" bIns="0" numCol="1" anchor="ctr">
              <a:spAutoFit/>
            </a:bodyPr>
            <a:lstStyle>
              <a:lvl1pPr algn="ctr">
                <a:defRPr sz="2100" b="1">
                  <a:solidFill>
                    <a:srgbClr val="FFFFFF"/>
                  </a:solidFill>
                  <a:latin typeface="Arial" panose="020B0604020202020204"/>
                  <a:ea typeface="Arial" panose="020B0604020202020204"/>
                  <a:cs typeface="Arial" panose="020B0604020202020204"/>
                  <a:sym typeface="Arial" panose="020B0604020202020204"/>
                </a:defRPr>
              </a:lvl1pPr>
            </a:lstStyle>
            <a:p>
              <a:pPr hangingPunct="0"/>
              <a:r>
                <a:rPr sz="1990" kern="0" dirty="0"/>
                <a:t>3</a:t>
              </a:r>
            </a:p>
          </p:txBody>
        </p:sp>
      </p:grpSp>
      <p:sp>
        <p:nvSpPr>
          <p:cNvPr id="50" name="Shape 50"/>
          <p:cNvSpPr/>
          <p:nvPr/>
        </p:nvSpPr>
        <p:spPr>
          <a:xfrm>
            <a:off x="5842621" y="4198661"/>
            <a:ext cx="3344243" cy="4802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21600"/>
                </a:lnTo>
                <a:close/>
                <a:moveTo>
                  <a:pt x="0" y="0"/>
                </a:moveTo>
                <a:lnTo>
                  <a:pt x="8" y="0"/>
                </a:lnTo>
                <a:lnTo>
                  <a:pt x="0" y="0"/>
                </a:lnTo>
                <a:close/>
              </a:path>
            </a:pathLst>
          </a:custGeom>
          <a:solidFill>
            <a:srgbClr val="808080"/>
          </a:solidFill>
          <a:ln w="12700" cap="flat">
            <a:noFill/>
            <a:miter lim="400000"/>
          </a:ln>
          <a:effectLst/>
        </p:spPr>
        <p:txBody>
          <a:bodyPr wrap="square" lIns="43370" tIns="43370" rIns="43370" bIns="43370" numCol="1" anchor="ctr">
            <a:noAutofit/>
          </a:bodyPr>
          <a:lstStyle/>
          <a:p>
            <a:pPr hangingPunct="0">
              <a:lnSpc>
                <a:spcPct val="130000"/>
              </a:lnSpc>
              <a:defRPr sz="2500">
                <a:solidFill>
                  <a:srgbClr val="808080"/>
                </a:solidFill>
                <a:latin typeface="Arial" panose="020B0604020202020204"/>
                <a:ea typeface="Arial" panose="020B0604020202020204"/>
                <a:cs typeface="Arial" panose="020B0604020202020204"/>
                <a:sym typeface="Arial" panose="020B0604020202020204"/>
              </a:defRPr>
            </a:pPr>
            <a:endParaRPr sz="2370" kern="0">
              <a:solidFill>
                <a:srgbClr val="808080"/>
              </a:solidFill>
              <a:latin typeface="Arial" panose="020B0604020202020204"/>
              <a:ea typeface="Arial" panose="020B0604020202020204"/>
              <a:cs typeface="Arial" panose="020B0604020202020204"/>
              <a:sym typeface="Arial" panose="020B0604020202020204"/>
            </a:endParaRPr>
          </a:p>
        </p:txBody>
      </p:sp>
      <p:grpSp>
        <p:nvGrpSpPr>
          <p:cNvPr id="58" name="Group 58"/>
          <p:cNvGrpSpPr/>
          <p:nvPr/>
        </p:nvGrpSpPr>
        <p:grpSpPr>
          <a:xfrm>
            <a:off x="5959625" y="2450261"/>
            <a:ext cx="4913383" cy="951543"/>
            <a:chOff x="0" y="-272942"/>
            <a:chExt cx="3525386" cy="1003082"/>
          </a:xfrm>
        </p:grpSpPr>
        <p:sp>
          <p:nvSpPr>
            <p:cNvPr id="56" name="Shape 56"/>
            <p:cNvSpPr/>
            <p:nvPr/>
          </p:nvSpPr>
          <p:spPr>
            <a:xfrm>
              <a:off x="0" y="1774"/>
              <a:ext cx="3525386" cy="45365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21600"/>
                  </a:lnTo>
                  <a:close/>
                  <a:moveTo>
                    <a:pt x="0" y="0"/>
                  </a:moveTo>
                  <a:lnTo>
                    <a:pt x="8" y="0"/>
                  </a:lnTo>
                  <a:lnTo>
                    <a:pt x="0" y="0"/>
                  </a:lnTo>
                  <a:close/>
                </a:path>
              </a:pathLst>
            </a:custGeom>
            <a:solidFill>
              <a:srgbClr val="808080"/>
            </a:solidFill>
            <a:ln w="12700" cap="flat">
              <a:noFill/>
              <a:miter lim="400000"/>
            </a:ln>
            <a:effectLst/>
          </p:spPr>
          <p:txBody>
            <a:bodyPr wrap="square" lIns="43370" tIns="43370" rIns="43370" bIns="43370" numCol="1" anchor="ctr">
              <a:noAutofit/>
            </a:bodyPr>
            <a:lstStyle/>
            <a:p>
              <a:pPr hangingPunct="0">
                <a:lnSpc>
                  <a:spcPct val="130000"/>
                </a:lnSpc>
                <a:defRPr sz="2500">
                  <a:solidFill>
                    <a:srgbClr val="808080"/>
                  </a:solidFill>
                  <a:latin typeface="Arial" panose="020B0604020202020204"/>
                  <a:ea typeface="Arial" panose="020B0604020202020204"/>
                  <a:cs typeface="Arial" panose="020B0604020202020204"/>
                  <a:sym typeface="Arial" panose="020B0604020202020204"/>
                </a:defRPr>
              </a:pPr>
              <a:endParaRPr sz="2370" kern="0">
                <a:solidFill>
                  <a:srgbClr val="808080"/>
                </a:solidFill>
                <a:latin typeface="Arial" panose="020B0604020202020204"/>
                <a:ea typeface="Arial" panose="020B0604020202020204"/>
                <a:cs typeface="Arial" panose="020B0604020202020204"/>
                <a:sym typeface="Arial" panose="020B0604020202020204"/>
              </a:endParaRPr>
            </a:p>
          </p:txBody>
        </p:sp>
        <p:sp>
          <p:nvSpPr>
            <p:cNvPr id="57" name="Shape 57"/>
            <p:cNvSpPr/>
            <p:nvPr/>
          </p:nvSpPr>
          <p:spPr>
            <a:xfrm>
              <a:off x="0" y="-272942"/>
              <a:ext cx="3525386" cy="1003082"/>
            </a:xfrm>
            <a:prstGeom prst="rect">
              <a:avLst/>
            </a:prstGeom>
            <a:noFill/>
            <a:ln w="12700" cap="flat">
              <a:noFill/>
              <a:miter lim="400000"/>
            </a:ln>
            <a:effectLst/>
          </p:spPr>
          <p:txBody>
            <a:bodyPr wrap="square" lIns="0" tIns="0" rIns="0" bIns="0" numCol="1" anchor="ctr">
              <a:spAutoFit/>
            </a:bodyPr>
            <a:lstStyle/>
            <a:p>
              <a:pPr hangingPunct="0">
                <a:lnSpc>
                  <a:spcPct val="130000"/>
                </a:lnSpc>
                <a:defRPr sz="2500">
                  <a:solidFill>
                    <a:srgbClr val="808080"/>
                  </a:solidFill>
                  <a:latin typeface="Arial" panose="020B0604020202020204"/>
                  <a:ea typeface="Arial" panose="020B0604020202020204"/>
                  <a:cs typeface="Arial" panose="020B0604020202020204"/>
                  <a:sym typeface="Arial" panose="020B0604020202020204"/>
                </a:defRPr>
              </a:pPr>
              <a:r>
                <a:rPr lang="en-US" altLang="zh-CN" sz="2500" dirty="0" err="1">
                  <a:sym typeface="Arial" panose="020B0604020202020204"/>
                </a:rPr>
                <a:t>Git</a:t>
              </a:r>
              <a:r>
                <a:rPr lang="en-US" altLang="zh-CN" sz="2500" dirty="0">
                  <a:sym typeface="Arial" panose="020B0604020202020204"/>
                </a:rPr>
                <a:t> bisect </a:t>
              </a:r>
              <a:r>
                <a:rPr lang="zh-CN" altLang="zh-CN" sz="2500" dirty="0">
                  <a:sym typeface="Arial" panose="020B0604020202020204"/>
                </a:rPr>
                <a:t>查找问题引入版本</a:t>
              </a:r>
              <a:endParaRPr sz="2370" kern="0" dirty="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59" name="Shape 59"/>
          <p:cNvSpPr/>
          <p:nvPr/>
        </p:nvSpPr>
        <p:spPr>
          <a:xfrm>
            <a:off x="-1" y="3883059"/>
            <a:ext cx="4994937" cy="297946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21600"/>
                </a:lnTo>
                <a:lnTo>
                  <a:pt x="0" y="0"/>
                </a:lnTo>
                <a:close/>
              </a:path>
            </a:pathLst>
          </a:custGeom>
          <a:solidFill>
            <a:schemeClr val="accent1"/>
          </a:solidFill>
          <a:ln w="12700">
            <a:miter lim="400000"/>
          </a:ln>
        </p:spPr>
        <p:txBody>
          <a:bodyPr lIns="43370" rIns="43370"/>
          <a:lstStyle/>
          <a:p>
            <a:pPr hangingPunct="0">
              <a:defRPr>
                <a:latin typeface="Arial" panose="020B0604020202020204"/>
                <a:ea typeface="Arial" panose="020B0604020202020204"/>
                <a:cs typeface="Arial" panose="020B0604020202020204"/>
                <a:sym typeface="Arial" panose="020B0604020202020204"/>
              </a:defRPr>
            </a:pPr>
            <a:endParaRPr sz="1705" kern="0">
              <a:solidFill>
                <a:srgbClr val="000000"/>
              </a:solidFill>
              <a:latin typeface="Arial" panose="020B0604020202020204"/>
              <a:ea typeface="Arial" panose="020B0604020202020204"/>
              <a:cs typeface="Arial" panose="020B0604020202020204"/>
              <a:sym typeface="Arial" panose="020B0604020202020204"/>
            </a:endParaRPr>
          </a:p>
        </p:txBody>
      </p:sp>
      <p:sp>
        <p:nvSpPr>
          <p:cNvPr id="60" name="Shape 60"/>
          <p:cNvSpPr/>
          <p:nvPr/>
        </p:nvSpPr>
        <p:spPr>
          <a:xfrm>
            <a:off x="2831458" y="4403986"/>
            <a:ext cx="9366567" cy="245853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21600" y="0"/>
                </a:lnTo>
                <a:close/>
              </a:path>
            </a:pathLst>
          </a:custGeom>
          <a:solidFill>
            <a:srgbClr val="001A33"/>
          </a:solidFill>
          <a:ln w="12700">
            <a:miter lim="400000"/>
          </a:ln>
        </p:spPr>
        <p:txBody>
          <a:bodyPr lIns="43370" rIns="43370"/>
          <a:lstStyle/>
          <a:p>
            <a:pPr hangingPunct="0">
              <a:defRPr>
                <a:latin typeface="Arial" panose="020B0604020202020204"/>
                <a:ea typeface="Arial" panose="020B0604020202020204"/>
                <a:cs typeface="Arial" panose="020B0604020202020204"/>
                <a:sym typeface="Arial" panose="020B0604020202020204"/>
              </a:defRPr>
            </a:pPr>
            <a:endParaRPr sz="1705" kern="0">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32" name="Group 46"/>
          <p:cNvGrpSpPr/>
          <p:nvPr/>
        </p:nvGrpSpPr>
        <p:grpSpPr>
          <a:xfrm>
            <a:off x="5925794" y="3959678"/>
            <a:ext cx="4589806" cy="1208789"/>
            <a:chOff x="0" y="0"/>
            <a:chExt cx="4272007" cy="1274263"/>
          </a:xfrm>
        </p:grpSpPr>
        <p:sp>
          <p:nvSpPr>
            <p:cNvPr id="51" name="Shape 44"/>
            <p:cNvSpPr/>
            <p:nvPr/>
          </p:nvSpPr>
          <p:spPr>
            <a:xfrm>
              <a:off x="0" y="23614"/>
              <a:ext cx="4272008" cy="122703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21600"/>
                  </a:lnTo>
                  <a:close/>
                  <a:moveTo>
                    <a:pt x="0" y="0"/>
                  </a:moveTo>
                  <a:lnTo>
                    <a:pt x="8" y="0"/>
                  </a:lnTo>
                  <a:lnTo>
                    <a:pt x="0" y="0"/>
                  </a:lnTo>
                  <a:close/>
                </a:path>
              </a:pathLst>
            </a:custGeom>
            <a:solidFill>
              <a:srgbClr val="808080"/>
            </a:solidFill>
            <a:ln w="12700" cap="flat">
              <a:noFill/>
              <a:miter lim="400000"/>
            </a:ln>
            <a:effectLst/>
          </p:spPr>
          <p:txBody>
            <a:bodyPr wrap="square" lIns="43370" tIns="43370" rIns="43370" bIns="43370" numCol="1" anchor="ctr">
              <a:noAutofit/>
            </a:bodyPr>
            <a:lstStyle/>
            <a:p>
              <a:pPr hangingPunct="0">
                <a:lnSpc>
                  <a:spcPct val="130000"/>
                </a:lnSpc>
                <a:defRPr sz="2500">
                  <a:solidFill>
                    <a:srgbClr val="808080"/>
                  </a:solidFill>
                  <a:latin typeface="Arial" panose="020B0604020202020204"/>
                  <a:ea typeface="Arial" panose="020B0604020202020204"/>
                  <a:cs typeface="Arial" panose="020B0604020202020204"/>
                  <a:sym typeface="Arial" panose="020B0604020202020204"/>
                </a:defRPr>
              </a:pPr>
              <a:endParaRPr sz="2370" kern="0">
                <a:solidFill>
                  <a:srgbClr val="808080"/>
                </a:solidFill>
                <a:latin typeface="Arial" panose="020B0604020202020204"/>
                <a:ea typeface="Arial" panose="020B0604020202020204"/>
                <a:cs typeface="Arial" panose="020B0604020202020204"/>
                <a:sym typeface="Arial" panose="020B0604020202020204"/>
              </a:endParaRPr>
            </a:p>
          </p:txBody>
        </p:sp>
        <p:sp>
          <p:nvSpPr>
            <p:cNvPr id="52" name="Shape 45"/>
            <p:cNvSpPr/>
            <p:nvPr/>
          </p:nvSpPr>
          <p:spPr>
            <a:xfrm>
              <a:off x="0" y="0"/>
              <a:ext cx="4272008" cy="1274264"/>
            </a:xfrm>
            <a:prstGeom prst="rect">
              <a:avLst/>
            </a:prstGeom>
            <a:noFill/>
            <a:ln w="12700" cap="flat">
              <a:noFill/>
              <a:miter lim="400000"/>
            </a:ln>
            <a:effectLst/>
          </p:spPr>
          <p:txBody>
            <a:bodyPr wrap="square" lIns="0" tIns="0" rIns="0" bIns="0" numCol="1" anchor="ctr">
              <a:noAutofit/>
            </a:bodyPr>
            <a:lstStyle>
              <a:lvl1pPr>
                <a:lnSpc>
                  <a:spcPct val="130000"/>
                </a:lnSpc>
                <a:defRPr sz="25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hangingPunct="0">
                <a:defRPr>
                  <a:latin typeface="Arial" panose="020B0604020202020204"/>
                  <a:ea typeface="Arial" panose="020B0604020202020204"/>
                  <a:cs typeface="Arial" panose="020B0604020202020204"/>
                  <a:sym typeface="Arial" panose="020B0604020202020204"/>
                </a:defRPr>
              </a:pPr>
              <a:r>
                <a:rPr lang="en-US" altLang="zh-CN" sz="2400" dirty="0" err="1">
                  <a:sym typeface="Arial" panose="020B0604020202020204"/>
                </a:rPr>
                <a:t>Git</a:t>
              </a:r>
              <a:r>
                <a:rPr lang="en-US" altLang="zh-CN" sz="2400" dirty="0">
                  <a:sym typeface="Arial" panose="020B0604020202020204"/>
                </a:rPr>
                <a:t> log </a:t>
              </a:r>
              <a:r>
                <a:rPr lang="zh-CN" altLang="zh-CN" sz="2400" dirty="0">
                  <a:sym typeface="Arial" panose="020B0604020202020204"/>
                </a:rPr>
                <a:t>查找指定内容的历史记</a:t>
              </a:r>
              <a:r>
                <a:rPr lang="zh-CN" altLang="zh-CN" sz="2400" dirty="0" smtClean="0">
                  <a:sym typeface="Arial" panose="020B0604020202020204"/>
                </a:rPr>
                <a:t>录</a:t>
              </a:r>
              <a:endParaRPr lang="zh-CN" altLang="zh-CN" sz="2400" dirty="0">
                <a:sym typeface="Arial" panose="020B0604020202020204"/>
              </a:endParaRPr>
            </a:p>
          </p:txBody>
        </p:sp>
      </p:grpSp>
      <p:grpSp>
        <p:nvGrpSpPr>
          <p:cNvPr id="53" name="Group 49"/>
          <p:cNvGrpSpPr/>
          <p:nvPr/>
        </p:nvGrpSpPr>
        <p:grpSpPr>
          <a:xfrm>
            <a:off x="5434987" y="4383992"/>
            <a:ext cx="360162" cy="360162"/>
            <a:chOff x="-1" y="-1"/>
            <a:chExt cx="379670" cy="379670"/>
          </a:xfrm>
        </p:grpSpPr>
        <p:sp>
          <p:nvSpPr>
            <p:cNvPr id="54" name="Shape 47"/>
            <p:cNvSpPr/>
            <p:nvPr/>
          </p:nvSpPr>
          <p:spPr>
            <a:xfrm>
              <a:off x="-1" y="-1"/>
              <a:ext cx="379670" cy="379670"/>
            </a:xfrm>
            <a:prstGeom prst="ellipse">
              <a:avLst/>
            </a:prstGeom>
            <a:solidFill>
              <a:schemeClr val="accent1"/>
            </a:solidFill>
            <a:ln w="12700" cap="flat">
              <a:noFill/>
              <a:miter lim="400000"/>
            </a:ln>
            <a:effectLst/>
          </p:spPr>
          <p:txBody>
            <a:bodyPr wrap="square" lIns="43370" tIns="43370" rIns="43370" bIns="43370" numCol="1" anchor="ctr">
              <a:noAutofit/>
            </a:bodyPr>
            <a:lstStyle/>
            <a:p>
              <a:pPr algn="ctr" hangingPunct="0">
                <a:defRPr sz="2100" b="1">
                  <a:solidFill>
                    <a:srgbClr val="FFFFFF"/>
                  </a:solidFill>
                  <a:latin typeface="Arial" panose="020B0604020202020204"/>
                  <a:ea typeface="Arial" panose="020B0604020202020204"/>
                  <a:cs typeface="Arial" panose="020B0604020202020204"/>
                  <a:sym typeface="Arial" panose="020B0604020202020204"/>
                </a:defRPr>
              </a:pPr>
              <a:endParaRPr sz="1990" b="1" kern="0">
                <a:solidFill>
                  <a:srgbClr val="FFFFFF"/>
                </a:solidFill>
                <a:latin typeface="Arial" panose="020B0604020202020204"/>
                <a:ea typeface="Arial" panose="020B0604020202020204"/>
                <a:cs typeface="Arial" panose="020B0604020202020204"/>
                <a:sym typeface="Arial" panose="020B0604020202020204"/>
              </a:endParaRPr>
            </a:p>
          </p:txBody>
        </p:sp>
        <p:sp>
          <p:nvSpPr>
            <p:cNvPr id="55" name="Shape 48"/>
            <p:cNvSpPr/>
            <p:nvPr/>
          </p:nvSpPr>
          <p:spPr>
            <a:xfrm>
              <a:off x="55600" y="28253"/>
              <a:ext cx="268467" cy="323164"/>
            </a:xfrm>
            <a:prstGeom prst="rect">
              <a:avLst/>
            </a:prstGeom>
            <a:noFill/>
            <a:ln w="12700" cap="flat">
              <a:noFill/>
              <a:miter lim="400000"/>
            </a:ln>
            <a:effectLst/>
          </p:spPr>
          <p:txBody>
            <a:bodyPr wrap="square" lIns="0" tIns="0" rIns="0" bIns="0" numCol="1" anchor="ctr">
              <a:spAutoFit/>
            </a:bodyPr>
            <a:lstStyle>
              <a:lvl1pPr algn="ctr">
                <a:defRPr sz="2100" b="1">
                  <a:solidFill>
                    <a:srgbClr val="FFFFFF"/>
                  </a:solidFill>
                  <a:latin typeface="Arial" panose="020B0604020202020204"/>
                  <a:ea typeface="Arial" panose="020B0604020202020204"/>
                  <a:cs typeface="Arial" panose="020B0604020202020204"/>
                  <a:sym typeface="Arial" panose="020B0604020202020204"/>
                </a:defRPr>
              </a:lvl1pPr>
            </a:lstStyle>
            <a:p>
              <a:pPr hangingPunct="0"/>
              <a:r>
                <a:rPr lang="en-US" sz="1990" kern="0" dirty="0"/>
                <a:t>4</a:t>
              </a:r>
              <a:endParaRPr sz="1990" kern="0" dirty="0"/>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00">
        <p15:prstTrans prst="pageCurlDouble"/>
      </p:transition>
    </mc:Choice>
    <mc:Fallback xmlns="">
      <p:transition spd="slow">
        <p:fade/>
      </p:transition>
    </mc:Fallback>
  </mc:AlternateContent>
  <p:timing>
    <p:tnLst>
      <p:par>
        <p:cTn id="1" dur="indefinite" restart="never" fill="hold"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4611" y="644462"/>
            <a:ext cx="1604606" cy="369332"/>
          </a:xfrm>
          <a:prstGeom prst="rect">
            <a:avLst/>
          </a:prstGeom>
        </p:spPr>
        <p:txBody>
          <a:bodyPr wrap="none">
            <a:spAutoFit/>
          </a:bodyPr>
          <a:lstStyle/>
          <a:p>
            <a:r>
              <a:rPr lang="en-US" altLang="zh-CN" spc="-65" dirty="0">
                <a:solidFill>
                  <a:srgbClr val="3F6797"/>
                </a:solidFill>
                <a:latin typeface="微软雅黑" panose="020B0503020204020204" pitchFamily="34" charset="-122"/>
                <a:cs typeface="微软雅黑" panose="020B0503020204020204" pitchFamily="34" charset="-122"/>
              </a:rPr>
              <a:t>2.5.  </a:t>
            </a:r>
            <a:r>
              <a:rPr lang="zh-CN" altLang="zh-CN" spc="-65" dirty="0">
                <a:solidFill>
                  <a:srgbClr val="3F6797"/>
                </a:solidFill>
                <a:latin typeface="微软雅黑" panose="020B0503020204020204" pitchFamily="34" charset="-122"/>
                <a:cs typeface="微软雅黑" panose="020B0503020204020204" pitchFamily="34" charset="-122"/>
              </a:rPr>
              <a:t>坐标变换</a:t>
            </a:r>
            <a:endParaRPr lang="zh-CN" altLang="en-US" dirty="0"/>
          </a:p>
        </p:txBody>
      </p:sp>
      <p:pic>
        <p:nvPicPr>
          <p:cNvPr id="5122" name="imagerId7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9900" y="1300163"/>
            <a:ext cx="3986213" cy="3884002"/>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723900" y="1700716"/>
            <a:ext cx="6096000" cy="3475310"/>
          </a:xfrm>
          <a:prstGeom prst="rect">
            <a:avLst/>
          </a:prstGeom>
        </p:spPr>
        <p:txBody>
          <a:bodyPr>
            <a:spAutoFit/>
          </a:bodyPr>
          <a:lstStyle/>
          <a:p>
            <a:pPr>
              <a:lnSpc>
                <a:spcPts val="1680"/>
              </a:lnSpc>
              <a:spcAft>
                <a:spcPts val="0"/>
              </a:spcAft>
            </a:pPr>
            <a:r>
              <a:rPr lang="zh-CN" altLang="zh-CN" kern="100" spc="-5" dirty="0">
                <a:solidFill>
                  <a:srgbClr val="000000"/>
                </a:solidFill>
                <a:latin typeface="+mj-ea"/>
                <a:ea typeface="+mj-ea"/>
                <a:cs typeface="宋体" panose="02010600030101010101" pitchFamily="2" charset="-122"/>
              </a:rPr>
              <a:t>定义</a:t>
            </a:r>
            <a:endParaRPr lang="zh-CN" altLang="zh-CN" sz="1200" kern="100" dirty="0">
              <a:latin typeface="+mj-ea"/>
              <a:ea typeface="+mj-ea"/>
              <a:cs typeface="Times New Roman" panose="02020603050405020304" pitchFamily="18" charset="0"/>
            </a:endParaRPr>
          </a:p>
          <a:p>
            <a:pPr>
              <a:lnSpc>
                <a:spcPts val="1200"/>
              </a:lnSpc>
              <a:spcAft>
                <a:spcPts val="0"/>
              </a:spcAft>
            </a:pPr>
            <a:r>
              <a:rPr lang="en-US" altLang="zh-CN" sz="1200" kern="100" dirty="0">
                <a:latin typeface="+mj-ea"/>
                <a:ea typeface="+mj-ea"/>
                <a:cs typeface="Times New Roman" panose="02020603050405020304" pitchFamily="18" charset="0"/>
              </a:rPr>
              <a:t> </a:t>
            </a:r>
            <a:endParaRPr lang="zh-CN" altLang="zh-CN" sz="1200" kern="100" dirty="0">
              <a:latin typeface="+mj-ea"/>
              <a:ea typeface="+mj-ea"/>
              <a:cs typeface="Times New Roman" panose="02020603050405020304" pitchFamily="18" charset="0"/>
            </a:endParaRPr>
          </a:p>
          <a:p>
            <a:pPr>
              <a:lnSpc>
                <a:spcPts val="1910"/>
              </a:lnSpc>
              <a:spcAft>
                <a:spcPts val="0"/>
              </a:spcAft>
            </a:pPr>
            <a:r>
              <a:rPr lang="en-US" altLang="zh-CN" sz="1200" kern="100" spc="-5" dirty="0">
                <a:solidFill>
                  <a:srgbClr val="000000"/>
                </a:solidFill>
                <a:latin typeface="+mj-ea"/>
                <a:ea typeface="+mj-ea"/>
                <a:cs typeface="Times New Roman" panose="02020603050405020304" pitchFamily="18" charset="0"/>
              </a:rPr>
              <a:t>·</a:t>
            </a:r>
            <a:r>
              <a:rPr lang="en-US" altLang="zh-CN" sz="1600" kern="100" dirty="0">
                <a:solidFill>
                  <a:srgbClr val="000000"/>
                </a:solidFill>
                <a:latin typeface="+mj-ea"/>
                <a:ea typeface="+mj-ea"/>
                <a:cs typeface="Calibri" panose="020F0502020204030204" pitchFamily="34" charset="0"/>
              </a:rPr>
              <a:t>  </a:t>
            </a:r>
            <a:r>
              <a:rPr lang="zh-CN" altLang="zh-CN" kern="100" spc="-5" dirty="0">
                <a:solidFill>
                  <a:srgbClr val="000000"/>
                </a:solidFill>
                <a:latin typeface="+mj-ea"/>
                <a:ea typeface="+mj-ea"/>
                <a:cs typeface="宋体" panose="02010600030101010101" pitchFamily="2" charset="-122"/>
              </a:rPr>
              <a:t>线性变换</a:t>
            </a:r>
            <a:endParaRPr lang="zh-CN" altLang="zh-CN" sz="1200" kern="100" dirty="0">
              <a:latin typeface="+mj-ea"/>
              <a:ea typeface="+mj-ea"/>
              <a:cs typeface="Times New Roman" panose="02020603050405020304" pitchFamily="18" charset="0"/>
            </a:endParaRPr>
          </a:p>
          <a:p>
            <a:pPr>
              <a:lnSpc>
                <a:spcPts val="1200"/>
              </a:lnSpc>
              <a:spcAft>
                <a:spcPts val="0"/>
              </a:spcAft>
            </a:pPr>
            <a:r>
              <a:rPr lang="en-US" altLang="zh-CN" sz="1200" kern="100" dirty="0">
                <a:latin typeface="+mj-ea"/>
                <a:ea typeface="+mj-ea"/>
                <a:cs typeface="Times New Roman" panose="02020603050405020304" pitchFamily="18" charset="0"/>
              </a:rPr>
              <a:t> </a:t>
            </a:r>
            <a:endParaRPr lang="zh-CN" altLang="zh-CN" sz="1200" kern="100" dirty="0">
              <a:latin typeface="+mj-ea"/>
              <a:ea typeface="+mj-ea"/>
              <a:cs typeface="Times New Roman" panose="02020603050405020304" pitchFamily="18" charset="0"/>
            </a:endParaRPr>
          </a:p>
          <a:p>
            <a:pPr>
              <a:lnSpc>
                <a:spcPts val="1910"/>
              </a:lnSpc>
              <a:spcAft>
                <a:spcPts val="0"/>
              </a:spcAft>
            </a:pPr>
            <a:r>
              <a:rPr lang="en-US" altLang="zh-CN" sz="1200" kern="100" spc="-5" dirty="0">
                <a:solidFill>
                  <a:srgbClr val="000000"/>
                </a:solidFill>
                <a:latin typeface="+mj-ea"/>
                <a:ea typeface="+mj-ea"/>
                <a:cs typeface="Times New Roman" panose="02020603050405020304" pitchFamily="18" charset="0"/>
              </a:rPr>
              <a:t>·</a:t>
            </a:r>
            <a:r>
              <a:rPr lang="en-US" altLang="zh-CN" sz="1600" kern="100" dirty="0">
                <a:solidFill>
                  <a:srgbClr val="000000"/>
                </a:solidFill>
                <a:latin typeface="+mj-ea"/>
                <a:ea typeface="+mj-ea"/>
                <a:cs typeface="Calibri" panose="020F0502020204030204" pitchFamily="34" charset="0"/>
              </a:rPr>
              <a:t>  </a:t>
            </a:r>
            <a:r>
              <a:rPr lang="zh-CN" altLang="zh-CN" kern="100" spc="-5" dirty="0">
                <a:solidFill>
                  <a:srgbClr val="000000"/>
                </a:solidFill>
                <a:latin typeface="+mj-ea"/>
                <a:ea typeface="+mj-ea"/>
                <a:cs typeface="宋体" panose="02010600030101010101" pitchFamily="2" charset="-122"/>
              </a:rPr>
              <a:t>线性变换列</a:t>
            </a:r>
            <a:r>
              <a:rPr lang="zh-CN" altLang="zh-CN" kern="100" spc="-5" dirty="0" smtClean="0">
                <a:solidFill>
                  <a:srgbClr val="000000"/>
                </a:solidFill>
                <a:latin typeface="+mj-ea"/>
                <a:ea typeface="+mj-ea"/>
                <a:cs typeface="宋体" panose="02010600030101010101" pitchFamily="2" charset="-122"/>
              </a:rPr>
              <a:t>表</a:t>
            </a:r>
            <a:endParaRPr lang="en-US" altLang="zh-CN" kern="100" spc="-5" dirty="0" smtClean="0">
              <a:solidFill>
                <a:srgbClr val="000000"/>
              </a:solidFill>
              <a:latin typeface="+mj-ea"/>
              <a:ea typeface="+mj-ea"/>
              <a:cs typeface="宋体" panose="02010600030101010101" pitchFamily="2" charset="-122"/>
            </a:endParaRPr>
          </a:p>
          <a:p>
            <a:pPr lvl="1"/>
            <a:r>
              <a:rPr lang="zh-CN" altLang="en-US" sz="1200" dirty="0" smtClean="0">
                <a:latin typeface="+mj-ea"/>
                <a:ea typeface="+mj-ea"/>
              </a:rPr>
              <a:t>前</a:t>
            </a:r>
            <a:r>
              <a:rPr lang="zh-CN" altLang="en-US" sz="1200" dirty="0">
                <a:latin typeface="+mj-ea"/>
                <a:ea typeface="+mj-ea"/>
              </a:rPr>
              <a:t>驱坐标系：⽗父容器的坐标系</a:t>
            </a:r>
          </a:p>
          <a:p>
            <a:pPr lvl="1"/>
            <a:endParaRPr lang="zh-CN" altLang="en-US" sz="1200" dirty="0">
              <a:latin typeface="+mj-ea"/>
              <a:ea typeface="+mj-ea"/>
            </a:endParaRPr>
          </a:p>
          <a:p>
            <a:pPr lvl="1"/>
            <a:endParaRPr lang="zh-CN" altLang="en-US" sz="1200" dirty="0">
              <a:latin typeface="+mj-ea"/>
              <a:ea typeface="+mj-ea"/>
            </a:endParaRPr>
          </a:p>
          <a:p>
            <a:pPr lvl="1"/>
            <a:r>
              <a:rPr lang="en-US" altLang="zh-CN" sz="1200" dirty="0">
                <a:latin typeface="+mj-ea"/>
                <a:ea typeface="+mj-ea"/>
              </a:rPr>
              <a:t>·  transform</a:t>
            </a:r>
            <a:r>
              <a:rPr lang="zh-CN" altLang="en-US" sz="1200" dirty="0">
                <a:latin typeface="+mj-ea"/>
                <a:ea typeface="+mj-ea"/>
              </a:rPr>
              <a:t>属性：定义前驱坐标系到⾃自⾝身坐标系的线性变换</a:t>
            </a:r>
          </a:p>
          <a:p>
            <a:pPr lvl="1"/>
            <a:endParaRPr lang="zh-CN" altLang="en-US" sz="1200" dirty="0">
              <a:latin typeface="+mj-ea"/>
              <a:ea typeface="+mj-ea"/>
            </a:endParaRPr>
          </a:p>
          <a:p>
            <a:pPr lvl="1"/>
            <a:endParaRPr lang="zh-CN" altLang="en-US" sz="1200" dirty="0">
              <a:latin typeface="+mj-ea"/>
              <a:ea typeface="+mj-ea"/>
            </a:endParaRPr>
          </a:p>
          <a:p>
            <a:pPr lvl="1"/>
            <a:r>
              <a:rPr lang="en-US" altLang="zh-CN" sz="1200" dirty="0">
                <a:latin typeface="+mj-ea"/>
                <a:ea typeface="+mj-ea"/>
              </a:rPr>
              <a:t>·  </a:t>
            </a:r>
            <a:r>
              <a:rPr lang="zh-CN" altLang="en-US" sz="1200" dirty="0">
                <a:latin typeface="+mj-ea"/>
                <a:ea typeface="+mj-ea"/>
              </a:rPr>
              <a:t>语法：</a:t>
            </a:r>
          </a:p>
          <a:p>
            <a:pPr lvl="1"/>
            <a:r>
              <a:rPr lang="en-US" altLang="zh-CN" sz="1200" dirty="0">
                <a:latin typeface="+mj-ea"/>
                <a:ea typeface="+mj-ea"/>
              </a:rPr>
              <a:t>‣   rotate(&lt;</a:t>
            </a:r>
            <a:r>
              <a:rPr lang="en-US" altLang="zh-CN" sz="1200" dirty="0" err="1">
                <a:latin typeface="+mj-ea"/>
                <a:ea typeface="+mj-ea"/>
              </a:rPr>
              <a:t>deg</a:t>
            </a:r>
            <a:r>
              <a:rPr lang="en-US" altLang="zh-CN" sz="1200" dirty="0">
                <a:latin typeface="+mj-ea"/>
                <a:ea typeface="+mj-ea"/>
              </a:rPr>
              <a:t>&gt;)*</a:t>
            </a:r>
          </a:p>
          <a:p>
            <a:pPr lvl="1"/>
            <a:r>
              <a:rPr lang="en-US" altLang="zh-CN" sz="1200" dirty="0">
                <a:latin typeface="+mj-ea"/>
                <a:ea typeface="+mj-ea"/>
              </a:rPr>
              <a:t>‣   translate(&lt;x&gt;,&lt;y&gt;)*</a:t>
            </a:r>
          </a:p>
          <a:p>
            <a:pPr lvl="1"/>
            <a:r>
              <a:rPr lang="en-US" altLang="zh-CN" sz="1200" dirty="0">
                <a:latin typeface="+mj-ea"/>
                <a:ea typeface="+mj-ea"/>
              </a:rPr>
              <a:t>‣   scale(&lt;</a:t>
            </a:r>
            <a:r>
              <a:rPr lang="en-US" altLang="zh-CN" sz="1200" dirty="0" err="1">
                <a:latin typeface="+mj-ea"/>
                <a:ea typeface="+mj-ea"/>
              </a:rPr>
              <a:t>sx</a:t>
            </a:r>
            <a:r>
              <a:rPr lang="en-US" altLang="zh-CN" sz="1200" dirty="0">
                <a:latin typeface="+mj-ea"/>
                <a:ea typeface="+mj-ea"/>
              </a:rPr>
              <a:t>&gt;,&lt;</a:t>
            </a:r>
            <a:r>
              <a:rPr lang="en-US" altLang="zh-CN" sz="1200" dirty="0" err="1">
                <a:latin typeface="+mj-ea"/>
                <a:ea typeface="+mj-ea"/>
              </a:rPr>
              <a:t>sy</a:t>
            </a:r>
            <a:r>
              <a:rPr lang="en-US" altLang="zh-CN" sz="1200" dirty="0">
                <a:latin typeface="+mj-ea"/>
                <a:ea typeface="+mj-ea"/>
              </a:rPr>
              <a:t>&gt;)*</a:t>
            </a:r>
          </a:p>
          <a:p>
            <a:pPr lvl="1"/>
            <a:r>
              <a:rPr lang="en-US" altLang="zh-CN" sz="1200" dirty="0">
                <a:latin typeface="+mj-ea"/>
                <a:ea typeface="+mj-ea"/>
              </a:rPr>
              <a:t>‣   matrix(&lt;a&gt;,&lt;b&gt;,&lt;c&gt;,&lt;d&gt;,&lt;e&gt;,&lt;f</a:t>
            </a:r>
            <a:r>
              <a:rPr lang="en-US" altLang="zh-CN" sz="1200" dirty="0" smtClean="0">
                <a:latin typeface="+mj-ea"/>
                <a:ea typeface="+mj-ea"/>
              </a:rPr>
              <a:t>&gt;)*									</a:t>
            </a:r>
            <a:endParaRPr lang="en-US" altLang="zh-CN" sz="1200" dirty="0">
              <a:latin typeface="+mj-ea"/>
              <a:ea typeface="+mj-ea"/>
            </a:endParaRPr>
          </a:p>
          <a:p>
            <a:pPr>
              <a:lnSpc>
                <a:spcPts val="1200"/>
              </a:lnSpc>
              <a:spcAft>
                <a:spcPts val="0"/>
              </a:spcAft>
            </a:pPr>
            <a:r>
              <a:rPr lang="en-US" altLang="zh-CN" sz="1200" kern="100" spc="-5" dirty="0" smtClean="0">
                <a:solidFill>
                  <a:srgbClr val="000000"/>
                </a:solidFill>
                <a:latin typeface="+mj-ea"/>
                <a:ea typeface="+mj-ea"/>
                <a:cs typeface="Times New Roman" panose="02020603050405020304" pitchFamily="18" charset="0"/>
              </a:rPr>
              <a:t>·</a:t>
            </a:r>
            <a:r>
              <a:rPr lang="en-US" altLang="zh-CN" sz="1600" kern="100" dirty="0">
                <a:solidFill>
                  <a:srgbClr val="000000"/>
                </a:solidFill>
                <a:latin typeface="+mj-ea"/>
                <a:ea typeface="+mj-ea"/>
                <a:cs typeface="Calibri" panose="020F0502020204030204" pitchFamily="34" charset="0"/>
              </a:rPr>
              <a:t>  </a:t>
            </a:r>
            <a:r>
              <a:rPr lang="en-US" altLang="zh-CN" kern="100" dirty="0">
                <a:solidFill>
                  <a:srgbClr val="000000"/>
                </a:solidFill>
                <a:latin typeface="+mj-ea"/>
                <a:ea typeface="+mj-ea"/>
                <a:cs typeface="Times New Roman" panose="02020603050405020304" pitchFamily="18" charset="0"/>
              </a:rPr>
              <a:t>transform</a:t>
            </a:r>
            <a:r>
              <a:rPr lang="en-US" altLang="zh-CN" kern="100" dirty="0">
                <a:solidFill>
                  <a:srgbClr val="000000"/>
                </a:solidFill>
                <a:latin typeface="+mj-ea"/>
                <a:ea typeface="+mj-ea"/>
                <a:cs typeface="Calibri" panose="020F0502020204030204" pitchFamily="34" charset="0"/>
              </a:rPr>
              <a:t> </a:t>
            </a:r>
            <a:r>
              <a:rPr lang="zh-CN" altLang="zh-CN" kern="100" spc="-5" dirty="0">
                <a:solidFill>
                  <a:srgbClr val="000000"/>
                </a:solidFill>
                <a:latin typeface="+mj-ea"/>
                <a:ea typeface="+mj-ea"/>
                <a:cs typeface="宋体" panose="02010600030101010101" pitchFamily="2" charset="-122"/>
              </a:rPr>
              <a:t>属性</a:t>
            </a:r>
            <a:endParaRPr lang="zh-CN" altLang="zh-CN" sz="1200" kern="100" dirty="0">
              <a:latin typeface="+mj-ea"/>
              <a:ea typeface="+mj-ea"/>
              <a:cs typeface="Times New Roman" panose="02020603050405020304" pitchFamily="18" charset="0"/>
            </a:endParaRPr>
          </a:p>
        </p:txBody>
      </p:sp>
    </p:spTree>
    <p:extLst>
      <p:ext uri="{BB962C8B-B14F-4D97-AF65-F5344CB8AC3E}">
        <p14:creationId xmlns:p14="http://schemas.microsoft.com/office/powerpoint/2010/main" val="75745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31247" y="682109"/>
            <a:ext cx="1604606" cy="369332"/>
          </a:xfrm>
          <a:prstGeom prst="rect">
            <a:avLst/>
          </a:prstGeom>
        </p:spPr>
        <p:txBody>
          <a:bodyPr wrap="none">
            <a:spAutoFit/>
          </a:bodyPr>
          <a:lstStyle/>
          <a:p>
            <a:r>
              <a:rPr lang="en-US" altLang="zh-CN" spc="-65" dirty="0">
                <a:solidFill>
                  <a:srgbClr val="3F6797"/>
                </a:solidFill>
                <a:latin typeface="微软雅黑" panose="020B0503020204020204" pitchFamily="34" charset="-122"/>
                <a:cs typeface="微软雅黑" panose="020B0503020204020204" pitchFamily="34" charset="-122"/>
              </a:rPr>
              <a:t>2.6.  </a:t>
            </a:r>
            <a:r>
              <a:rPr lang="zh-CN" altLang="zh-CN" spc="-65" dirty="0">
                <a:solidFill>
                  <a:srgbClr val="3F6797"/>
                </a:solidFill>
                <a:latin typeface="微软雅黑" panose="020B0503020204020204" pitchFamily="34" charset="-122"/>
                <a:cs typeface="微软雅黑" panose="020B0503020204020204" pitchFamily="34" charset="-122"/>
              </a:rPr>
              <a:t>坐标观察</a:t>
            </a:r>
            <a:endParaRPr lang="zh-CN" altLang="en-US" dirty="0"/>
          </a:p>
        </p:txBody>
      </p:sp>
      <p:sp>
        <p:nvSpPr>
          <p:cNvPr id="5" name="矩形 4"/>
          <p:cNvSpPr/>
          <p:nvPr/>
        </p:nvSpPr>
        <p:spPr>
          <a:xfrm>
            <a:off x="931246" y="1655033"/>
            <a:ext cx="10994053" cy="2669962"/>
          </a:xfrm>
          <a:prstGeom prst="rect">
            <a:avLst/>
          </a:prstGeom>
        </p:spPr>
        <p:txBody>
          <a:bodyPr wrap="square">
            <a:spAutoFit/>
          </a:bodyPr>
          <a:lstStyle/>
          <a:p>
            <a:pPr indent="3597910">
              <a:lnSpc>
                <a:spcPts val="1445"/>
              </a:lnSpc>
              <a:spcAft>
                <a:spcPts val="0"/>
              </a:spcAft>
            </a:pPr>
            <a:r>
              <a:rPr lang="en-US" altLang="zh-CN" sz="1600" kern="100" dirty="0">
                <a:solidFill>
                  <a:srgbClr val="000000"/>
                </a:solidFill>
                <a:latin typeface="+mj-ea"/>
                <a:ea typeface="+mj-ea"/>
                <a:cs typeface="Calibri" panose="020F0502020204030204" pitchFamily="34" charset="0"/>
              </a:rPr>
              <a:t> </a:t>
            </a:r>
            <a:r>
              <a:rPr lang="en-US" altLang="zh-CN" kern="100" spc="-5" dirty="0" err="1">
                <a:solidFill>
                  <a:srgbClr val="000000"/>
                </a:solidFill>
                <a:latin typeface="+mj-ea"/>
                <a:ea typeface="+mj-ea"/>
                <a:cs typeface="Times New Roman" panose="02020603050405020304" pitchFamily="18" charset="0"/>
              </a:rPr>
              <a:t>getBBox</a:t>
            </a:r>
            <a:r>
              <a:rPr lang="en-US" altLang="zh-CN" kern="100" spc="-5" dirty="0">
                <a:solidFill>
                  <a:srgbClr val="000000"/>
                </a:solidFill>
                <a:latin typeface="+mj-ea"/>
                <a:ea typeface="+mj-ea"/>
                <a:cs typeface="Times New Roman" panose="02020603050405020304" pitchFamily="18" charset="0"/>
              </a:rPr>
              <a:t>()</a:t>
            </a:r>
            <a:endParaRPr lang="zh-CN" altLang="zh-CN" sz="1200" kern="100" dirty="0">
              <a:latin typeface="+mj-ea"/>
              <a:ea typeface="+mj-ea"/>
              <a:cs typeface="Times New Roman" panose="02020603050405020304" pitchFamily="18" charset="0"/>
            </a:endParaRPr>
          </a:p>
          <a:p>
            <a:pPr indent="3773170">
              <a:lnSpc>
                <a:spcPts val="2260"/>
              </a:lnSpc>
              <a:spcAft>
                <a:spcPts val="0"/>
              </a:spcAft>
            </a:pPr>
            <a:r>
              <a:rPr lang="en-US" altLang="zh-CN" sz="1200" kern="100" spc="-5" dirty="0">
                <a:solidFill>
                  <a:srgbClr val="000000"/>
                </a:solidFill>
                <a:latin typeface="+mj-ea"/>
                <a:ea typeface="+mj-ea"/>
                <a:cs typeface="Times New Roman" panose="02020603050405020304" pitchFamily="18" charset="0"/>
              </a:rPr>
              <a:t>‣</a:t>
            </a:r>
            <a:r>
              <a:rPr lang="en-US" altLang="zh-CN" sz="1600" kern="100" spc="-5" dirty="0">
                <a:solidFill>
                  <a:srgbClr val="000000"/>
                </a:solidFill>
                <a:latin typeface="+mj-ea"/>
                <a:ea typeface="+mj-ea"/>
                <a:cs typeface="Calibri" panose="020F0502020204030204" pitchFamily="34" charset="0"/>
              </a:rPr>
              <a:t>   </a:t>
            </a:r>
            <a:r>
              <a:rPr lang="zh-CN" altLang="zh-CN" kern="100" spc="-5" dirty="0">
                <a:solidFill>
                  <a:srgbClr val="000000"/>
                </a:solidFill>
                <a:latin typeface="+mj-ea"/>
                <a:ea typeface="+mj-ea"/>
                <a:cs typeface="宋体" panose="02010600030101010101" pitchFamily="2" charset="-122"/>
              </a:rPr>
              <a:t>获得当前元素所占的矩形区域</a:t>
            </a:r>
            <a:endParaRPr lang="zh-CN" altLang="zh-CN" sz="1200" kern="100" dirty="0">
              <a:latin typeface="+mj-ea"/>
              <a:ea typeface="+mj-ea"/>
              <a:cs typeface="Times New Roman" panose="02020603050405020304" pitchFamily="18" charset="0"/>
            </a:endParaRPr>
          </a:p>
          <a:p>
            <a:pPr indent="3773170">
              <a:lnSpc>
                <a:spcPts val="1025"/>
              </a:lnSpc>
              <a:spcAft>
                <a:spcPts val="0"/>
              </a:spcAft>
            </a:pPr>
            <a:r>
              <a:rPr lang="en-US" altLang="zh-CN" sz="1200" kern="100" dirty="0">
                <a:latin typeface="+mj-ea"/>
                <a:ea typeface="+mj-ea"/>
                <a:cs typeface="Times New Roman" panose="02020603050405020304" pitchFamily="18" charset="0"/>
              </a:rPr>
              <a:t> </a:t>
            </a:r>
            <a:endParaRPr lang="zh-CN" altLang="zh-CN" sz="1200" kern="100" dirty="0">
              <a:latin typeface="+mj-ea"/>
              <a:ea typeface="+mj-ea"/>
              <a:cs typeface="Times New Roman" panose="02020603050405020304" pitchFamily="18" charset="0"/>
            </a:endParaRPr>
          </a:p>
          <a:p>
            <a:pPr indent="3597910">
              <a:lnSpc>
                <a:spcPts val="1420"/>
              </a:lnSpc>
              <a:spcAft>
                <a:spcPts val="0"/>
              </a:spcAft>
            </a:pPr>
            <a:r>
              <a:rPr lang="en-US" altLang="zh-CN" sz="1200" kern="100" spc="-5" dirty="0">
                <a:solidFill>
                  <a:srgbClr val="000000"/>
                </a:solidFill>
                <a:latin typeface="+mj-ea"/>
                <a:ea typeface="+mj-ea"/>
                <a:cs typeface="Times New Roman" panose="02020603050405020304" pitchFamily="18" charset="0"/>
              </a:rPr>
              <a:t>·</a:t>
            </a:r>
            <a:r>
              <a:rPr lang="en-US" altLang="zh-CN" sz="1600" kern="100" dirty="0">
                <a:solidFill>
                  <a:srgbClr val="000000"/>
                </a:solidFill>
                <a:latin typeface="+mj-ea"/>
                <a:ea typeface="+mj-ea"/>
                <a:cs typeface="Calibri" panose="020F0502020204030204" pitchFamily="34" charset="0"/>
              </a:rPr>
              <a:t>  </a:t>
            </a:r>
            <a:r>
              <a:rPr lang="en-US" altLang="zh-CN" kern="100" dirty="0" err="1">
                <a:solidFill>
                  <a:srgbClr val="000000"/>
                </a:solidFill>
                <a:latin typeface="+mj-ea"/>
                <a:ea typeface="+mj-ea"/>
                <a:cs typeface="Times New Roman" panose="02020603050405020304" pitchFamily="18" charset="0"/>
              </a:rPr>
              <a:t>getCTM</a:t>
            </a:r>
            <a:r>
              <a:rPr lang="en-US" altLang="zh-CN" kern="100" dirty="0">
                <a:solidFill>
                  <a:srgbClr val="000000"/>
                </a:solidFill>
                <a:latin typeface="+mj-ea"/>
                <a:ea typeface="+mj-ea"/>
                <a:cs typeface="Times New Roman" panose="02020603050405020304" pitchFamily="18" charset="0"/>
              </a:rPr>
              <a:t>()</a:t>
            </a:r>
            <a:endParaRPr lang="zh-CN" altLang="zh-CN" sz="1200" kern="100" dirty="0">
              <a:latin typeface="+mj-ea"/>
              <a:ea typeface="+mj-ea"/>
              <a:cs typeface="Times New Roman" panose="02020603050405020304" pitchFamily="18" charset="0"/>
            </a:endParaRPr>
          </a:p>
          <a:p>
            <a:pPr indent="3773170">
              <a:lnSpc>
                <a:spcPts val="2260"/>
              </a:lnSpc>
              <a:spcAft>
                <a:spcPts val="0"/>
              </a:spcAft>
            </a:pPr>
            <a:r>
              <a:rPr lang="en-US" altLang="zh-CN" sz="1200" kern="100" spc="-5" dirty="0">
                <a:solidFill>
                  <a:srgbClr val="000000"/>
                </a:solidFill>
                <a:latin typeface="+mj-ea"/>
                <a:ea typeface="+mj-ea"/>
                <a:cs typeface="Times New Roman" panose="02020603050405020304" pitchFamily="18" charset="0"/>
              </a:rPr>
              <a:t>‣</a:t>
            </a:r>
            <a:r>
              <a:rPr lang="en-US" altLang="zh-CN" sz="1600" kern="100" spc="-5" dirty="0">
                <a:solidFill>
                  <a:srgbClr val="000000"/>
                </a:solidFill>
                <a:latin typeface="+mj-ea"/>
                <a:ea typeface="+mj-ea"/>
                <a:cs typeface="Calibri" panose="020F0502020204030204" pitchFamily="34" charset="0"/>
              </a:rPr>
              <a:t>   </a:t>
            </a:r>
            <a:r>
              <a:rPr lang="zh-CN" altLang="zh-CN" kern="100" spc="-45" dirty="0">
                <a:solidFill>
                  <a:srgbClr val="000000"/>
                </a:solidFill>
                <a:latin typeface="+mj-ea"/>
                <a:ea typeface="+mj-ea"/>
                <a:cs typeface="MS Shell Dlg" panose="020B0604020202020204" pitchFamily="34" charset="0"/>
              </a:rPr>
              <a:t>获得视窗坐标系到当前元素⾃自⾝身坐标系的变换矩阵</a:t>
            </a:r>
            <a:endParaRPr lang="zh-CN" altLang="zh-CN" sz="1200" kern="100" dirty="0">
              <a:latin typeface="+mj-ea"/>
              <a:ea typeface="+mj-ea"/>
              <a:cs typeface="Times New Roman" panose="02020603050405020304" pitchFamily="18" charset="0"/>
            </a:endParaRPr>
          </a:p>
          <a:p>
            <a:pPr indent="3773170">
              <a:lnSpc>
                <a:spcPts val="1025"/>
              </a:lnSpc>
              <a:spcAft>
                <a:spcPts val="0"/>
              </a:spcAft>
            </a:pPr>
            <a:r>
              <a:rPr lang="en-US" altLang="zh-CN" sz="1200" kern="100" dirty="0">
                <a:latin typeface="+mj-ea"/>
                <a:ea typeface="+mj-ea"/>
                <a:cs typeface="Times New Roman" panose="02020603050405020304" pitchFamily="18" charset="0"/>
              </a:rPr>
              <a:t> </a:t>
            </a:r>
            <a:endParaRPr lang="zh-CN" altLang="zh-CN" sz="1200" kern="100" dirty="0">
              <a:latin typeface="+mj-ea"/>
              <a:ea typeface="+mj-ea"/>
              <a:cs typeface="Times New Roman" panose="02020603050405020304" pitchFamily="18" charset="0"/>
            </a:endParaRPr>
          </a:p>
          <a:p>
            <a:pPr>
              <a:lnSpc>
                <a:spcPts val="1420"/>
              </a:lnSpc>
              <a:spcAft>
                <a:spcPts val="0"/>
              </a:spcAft>
            </a:pPr>
            <a:r>
              <a:rPr lang="en-US" altLang="zh-CN" sz="1200" kern="100" spc="-5" dirty="0">
                <a:solidFill>
                  <a:srgbClr val="000000"/>
                </a:solidFill>
                <a:latin typeface="+mj-ea"/>
                <a:ea typeface="+mj-ea"/>
                <a:cs typeface="Times New Roman" panose="02020603050405020304" pitchFamily="18" charset="0"/>
              </a:rPr>
              <a:t>·</a:t>
            </a:r>
            <a:r>
              <a:rPr lang="en-US" altLang="zh-CN" sz="1600" kern="100" dirty="0">
                <a:solidFill>
                  <a:srgbClr val="000000"/>
                </a:solidFill>
                <a:latin typeface="+mj-ea"/>
                <a:ea typeface="+mj-ea"/>
                <a:cs typeface="Calibri" panose="020F0502020204030204" pitchFamily="34" charset="0"/>
              </a:rPr>
              <a:t>  </a:t>
            </a:r>
            <a:r>
              <a:rPr lang="en-US" altLang="zh-CN" kern="100" dirty="0" err="1">
                <a:solidFill>
                  <a:srgbClr val="000000"/>
                </a:solidFill>
                <a:latin typeface="+mj-ea"/>
                <a:ea typeface="+mj-ea"/>
                <a:cs typeface="Times New Roman" panose="02020603050405020304" pitchFamily="18" charset="0"/>
              </a:rPr>
              <a:t>getScreenCTM</a:t>
            </a:r>
            <a:r>
              <a:rPr lang="en-US" altLang="zh-CN" kern="100" dirty="0">
                <a:solidFill>
                  <a:srgbClr val="000000"/>
                </a:solidFill>
                <a:latin typeface="+mj-ea"/>
                <a:ea typeface="+mj-ea"/>
                <a:cs typeface="Times New Roman" panose="02020603050405020304" pitchFamily="18" charset="0"/>
              </a:rPr>
              <a:t>()</a:t>
            </a:r>
            <a:endParaRPr lang="zh-CN" altLang="zh-CN" sz="1200" kern="100" dirty="0">
              <a:latin typeface="+mj-ea"/>
              <a:ea typeface="+mj-ea"/>
              <a:cs typeface="Times New Roman" panose="02020603050405020304" pitchFamily="18" charset="0"/>
            </a:endParaRPr>
          </a:p>
          <a:p>
            <a:pPr indent="3773170">
              <a:lnSpc>
                <a:spcPts val="2260"/>
              </a:lnSpc>
              <a:spcAft>
                <a:spcPts val="0"/>
              </a:spcAft>
            </a:pPr>
            <a:r>
              <a:rPr lang="en-US" altLang="zh-CN" sz="1200" kern="100" spc="-5" dirty="0">
                <a:solidFill>
                  <a:srgbClr val="000000"/>
                </a:solidFill>
                <a:latin typeface="+mj-ea"/>
                <a:ea typeface="+mj-ea"/>
                <a:cs typeface="Times New Roman" panose="02020603050405020304" pitchFamily="18" charset="0"/>
              </a:rPr>
              <a:t>‣</a:t>
            </a:r>
            <a:r>
              <a:rPr lang="en-US" altLang="zh-CN" sz="1600" kern="100" spc="-5" dirty="0">
                <a:solidFill>
                  <a:srgbClr val="000000"/>
                </a:solidFill>
                <a:latin typeface="+mj-ea"/>
                <a:ea typeface="+mj-ea"/>
                <a:cs typeface="Calibri" panose="020F0502020204030204" pitchFamily="34" charset="0"/>
              </a:rPr>
              <a:t>   </a:t>
            </a:r>
            <a:r>
              <a:rPr lang="zh-CN" altLang="zh-CN" kern="100" spc="-45" dirty="0">
                <a:solidFill>
                  <a:srgbClr val="000000"/>
                </a:solidFill>
                <a:latin typeface="+mj-ea"/>
                <a:ea typeface="+mj-ea"/>
                <a:cs typeface="MS Shell Dlg" panose="020B0604020202020204" pitchFamily="34" charset="0"/>
              </a:rPr>
              <a:t>获得浏览器坐标系到当前元素⾃自⾝身坐标系的变换矩阵</a:t>
            </a:r>
            <a:endParaRPr lang="zh-CN" altLang="zh-CN" sz="1200" kern="100" dirty="0">
              <a:latin typeface="+mj-ea"/>
              <a:ea typeface="+mj-ea"/>
              <a:cs typeface="Times New Roman" panose="02020603050405020304" pitchFamily="18" charset="0"/>
            </a:endParaRPr>
          </a:p>
          <a:p>
            <a:pPr indent="3773170">
              <a:lnSpc>
                <a:spcPts val="1025"/>
              </a:lnSpc>
              <a:spcAft>
                <a:spcPts val="0"/>
              </a:spcAft>
            </a:pPr>
            <a:r>
              <a:rPr lang="en-US" altLang="zh-CN" sz="1200" kern="100" dirty="0">
                <a:latin typeface="+mj-ea"/>
                <a:ea typeface="+mj-ea"/>
                <a:cs typeface="Times New Roman" panose="02020603050405020304" pitchFamily="18" charset="0"/>
              </a:rPr>
              <a:t> </a:t>
            </a:r>
            <a:endParaRPr lang="zh-CN" altLang="zh-CN" sz="1200" kern="100" dirty="0">
              <a:latin typeface="+mj-ea"/>
              <a:ea typeface="+mj-ea"/>
              <a:cs typeface="Times New Roman" panose="02020603050405020304" pitchFamily="18" charset="0"/>
            </a:endParaRPr>
          </a:p>
          <a:p>
            <a:pPr indent="3597910">
              <a:lnSpc>
                <a:spcPts val="1415"/>
              </a:lnSpc>
              <a:spcAft>
                <a:spcPts val="0"/>
              </a:spcAft>
            </a:pPr>
            <a:r>
              <a:rPr lang="en-US" altLang="zh-CN" sz="1200" kern="100" spc="-5" dirty="0">
                <a:solidFill>
                  <a:srgbClr val="000000"/>
                </a:solidFill>
                <a:latin typeface="+mj-ea"/>
                <a:ea typeface="+mj-ea"/>
                <a:cs typeface="Times New Roman" panose="02020603050405020304" pitchFamily="18" charset="0"/>
              </a:rPr>
              <a:t>·</a:t>
            </a:r>
            <a:r>
              <a:rPr lang="en-US" altLang="zh-CN" sz="1600" kern="100" dirty="0">
                <a:solidFill>
                  <a:srgbClr val="000000"/>
                </a:solidFill>
                <a:latin typeface="+mj-ea"/>
                <a:ea typeface="+mj-ea"/>
                <a:cs typeface="Calibri" panose="020F0502020204030204" pitchFamily="34" charset="0"/>
              </a:rPr>
              <a:t>  </a:t>
            </a:r>
            <a:r>
              <a:rPr lang="en-US" altLang="zh-CN" kern="100" spc="-5" dirty="0" err="1">
                <a:solidFill>
                  <a:srgbClr val="000000"/>
                </a:solidFill>
                <a:latin typeface="+mj-ea"/>
                <a:ea typeface="+mj-ea"/>
                <a:cs typeface="Times New Roman" panose="02020603050405020304" pitchFamily="18" charset="0"/>
              </a:rPr>
              <a:t>getTransformToElement</a:t>
            </a:r>
            <a:r>
              <a:rPr lang="en-US" altLang="zh-CN" kern="100" spc="-5" dirty="0">
                <a:solidFill>
                  <a:srgbClr val="000000"/>
                </a:solidFill>
                <a:latin typeface="+mj-ea"/>
                <a:ea typeface="+mj-ea"/>
                <a:cs typeface="Times New Roman" panose="02020603050405020304" pitchFamily="18" charset="0"/>
              </a:rPr>
              <a:t>()</a:t>
            </a:r>
            <a:endParaRPr lang="zh-CN" altLang="zh-CN" sz="1200" kern="100" dirty="0">
              <a:latin typeface="+mj-ea"/>
              <a:ea typeface="+mj-ea"/>
              <a:cs typeface="Times New Roman" panose="02020603050405020304" pitchFamily="18" charset="0"/>
            </a:endParaRPr>
          </a:p>
          <a:p>
            <a:pPr indent="3773170">
              <a:lnSpc>
                <a:spcPts val="2260"/>
              </a:lnSpc>
              <a:spcAft>
                <a:spcPts val="0"/>
              </a:spcAft>
            </a:pPr>
            <a:r>
              <a:rPr lang="en-US" altLang="zh-CN" sz="1200" kern="100" spc="-5" dirty="0">
                <a:solidFill>
                  <a:srgbClr val="000000"/>
                </a:solidFill>
                <a:latin typeface="+mj-ea"/>
                <a:ea typeface="+mj-ea"/>
                <a:cs typeface="Times New Roman" panose="02020603050405020304" pitchFamily="18" charset="0"/>
              </a:rPr>
              <a:t>‣</a:t>
            </a:r>
            <a:r>
              <a:rPr lang="en-US" altLang="zh-CN" sz="1600" kern="100" spc="-5" dirty="0">
                <a:solidFill>
                  <a:srgbClr val="000000"/>
                </a:solidFill>
                <a:latin typeface="+mj-ea"/>
                <a:ea typeface="+mj-ea"/>
                <a:cs typeface="Calibri" panose="020F0502020204030204" pitchFamily="34" charset="0"/>
              </a:rPr>
              <a:t>   </a:t>
            </a:r>
            <a:r>
              <a:rPr lang="zh-CN" altLang="zh-CN" kern="100" spc="-45" dirty="0">
                <a:solidFill>
                  <a:srgbClr val="000000"/>
                </a:solidFill>
                <a:latin typeface="+mj-ea"/>
                <a:ea typeface="+mj-ea"/>
                <a:cs typeface="MS Shell Dlg" panose="020B0604020202020204" pitchFamily="34" charset="0"/>
              </a:rPr>
              <a:t>获得从指定元素的⾃自⾝身坐标系到当前元素的⾃自⾝身坐标系的变换矩阵</a:t>
            </a:r>
            <a:endParaRPr lang="zh-CN" altLang="zh-CN" sz="1200" kern="100" dirty="0">
              <a:latin typeface="+mj-ea"/>
              <a:ea typeface="+mj-ea"/>
              <a:cs typeface="Times New Roman" panose="02020603050405020304" pitchFamily="18" charset="0"/>
            </a:endParaRPr>
          </a:p>
        </p:txBody>
      </p:sp>
    </p:spTree>
    <p:extLst>
      <p:ext uri="{BB962C8B-B14F-4D97-AF65-F5344CB8AC3E}">
        <p14:creationId xmlns:p14="http://schemas.microsoft.com/office/powerpoint/2010/main" val="2226442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p:nvPr/>
        </p:nvSpPr>
        <p:spPr>
          <a:xfrm>
            <a:off x="2928606" y="3125653"/>
            <a:ext cx="3777700" cy="1246495"/>
          </a:xfrm>
          <a:prstGeom prst="rect">
            <a:avLst/>
          </a:prstGeom>
          <a:ln w="12700">
            <a:miter lim="400000"/>
          </a:ln>
        </p:spPr>
        <p:txBody>
          <a:bodyPr wrap="none" lIns="43370" rIns="43370" anchor="ctr">
            <a:spAutoFit/>
          </a:bodyPr>
          <a:lstStyle/>
          <a:p>
            <a:pPr algn="r" hangingPunct="0">
              <a:defRPr sz="7500" b="1">
                <a:solidFill>
                  <a:srgbClr val="003366"/>
                </a:solidFill>
                <a:latin typeface="Arial" panose="020B0604020202020204"/>
                <a:ea typeface="Arial" panose="020B0604020202020204"/>
                <a:cs typeface="Arial" panose="020B0604020202020204"/>
                <a:sym typeface="Arial" panose="020B0604020202020204"/>
              </a:defRPr>
            </a:pPr>
            <a:r>
              <a:rPr lang="en-US" altLang="zh-CN" sz="7500" b="1" dirty="0" err="1">
                <a:sym typeface="Arial" panose="020B0604020202020204"/>
              </a:rPr>
              <a:t>Git</a:t>
            </a:r>
            <a:r>
              <a:rPr lang="en-US" altLang="zh-CN" sz="7500" b="1" dirty="0">
                <a:sym typeface="Arial" panose="020B0604020202020204"/>
              </a:rPr>
              <a:t> </a:t>
            </a:r>
            <a:r>
              <a:rPr lang="en-US" altLang="zh-CN" sz="7500" b="1" dirty="0" err="1">
                <a:sym typeface="Arial" panose="020B0604020202020204"/>
              </a:rPr>
              <a:t>grep</a:t>
            </a:r>
            <a:endParaRPr sz="7115" b="1" kern="0" dirty="0">
              <a:solidFill>
                <a:srgbClr val="003366"/>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103" name="Shape 103"/>
          <p:cNvSpPr/>
          <p:nvPr/>
        </p:nvSpPr>
        <p:spPr>
          <a:xfrm>
            <a:off x="1484313" y="2793599"/>
            <a:ext cx="5221994" cy="1589"/>
          </a:xfrm>
          <a:prstGeom prst="line">
            <a:avLst/>
          </a:prstGeom>
          <a:ln w="6350">
            <a:solidFill>
              <a:schemeClr val="accent1"/>
            </a:solidFill>
            <a:bevel/>
          </a:ln>
        </p:spPr>
        <p:txBody>
          <a:bodyPr lIns="43370" rIns="43370"/>
          <a:lstStyle/>
          <a:p>
            <a:pPr hangingPunct="0"/>
            <a:endParaRPr sz="1705" kern="0">
              <a:solidFill>
                <a:srgbClr val="000000"/>
              </a:solidFill>
              <a:latin typeface="Calibri" panose="020F0502020204030204"/>
              <a:cs typeface="Calibri" panose="020F0502020204030204"/>
              <a:sym typeface="Calibri" panose="020F0502020204030204"/>
            </a:endParaRPr>
          </a:p>
        </p:txBody>
      </p:sp>
      <p:sp>
        <p:nvSpPr>
          <p:cNvPr id="104" name="Shape 104"/>
          <p:cNvSpPr/>
          <p:nvPr/>
        </p:nvSpPr>
        <p:spPr>
          <a:xfrm>
            <a:off x="6918707" y="1530274"/>
            <a:ext cx="3187795" cy="3581301"/>
          </a:xfrm>
          <a:prstGeom prst="rect">
            <a:avLst/>
          </a:prstGeom>
          <a:ln w="12700">
            <a:miter lim="400000"/>
          </a:ln>
        </p:spPr>
        <p:txBody>
          <a:bodyPr wrap="none" lIns="43370" rIns="43370" anchor="ctr">
            <a:spAutoFit/>
          </a:bodyPr>
          <a:lstStyle>
            <a:lvl1pPr>
              <a:defRPr sz="23900">
                <a:solidFill>
                  <a:schemeClr val="accent1"/>
                </a:solidFill>
                <a:latin typeface="Impact" panose="020B0806030902050204"/>
                <a:ea typeface="Impact" panose="020B0806030902050204"/>
                <a:cs typeface="Impact" panose="020B0806030902050204"/>
                <a:sym typeface="Impact" panose="020B0806030902050204"/>
              </a:defRPr>
            </a:lvl1pPr>
          </a:lstStyle>
          <a:p>
            <a:pPr hangingPunct="0"/>
            <a:r>
              <a:rPr sz="22670" kern="0" dirty="0">
                <a:solidFill>
                  <a:srgbClr val="003366"/>
                </a:solidFill>
              </a:rPr>
              <a:t>0</a:t>
            </a:r>
            <a:r>
              <a:rPr lang="en-US" sz="22670" kern="0" dirty="0">
                <a:solidFill>
                  <a:srgbClr val="003366"/>
                </a:solidFill>
              </a:rPr>
              <a:t>3</a:t>
            </a:r>
            <a:endParaRPr sz="22670" kern="0" dirty="0">
              <a:solidFill>
                <a:srgbClr val="003366"/>
              </a:solidFill>
            </a:endParaRPr>
          </a:p>
        </p:txBody>
      </p:sp>
      <p:sp>
        <p:nvSpPr>
          <p:cNvPr id="105" name="Shape 105"/>
          <p:cNvSpPr/>
          <p:nvPr/>
        </p:nvSpPr>
        <p:spPr>
          <a:xfrm>
            <a:off x="-1" y="3883059"/>
            <a:ext cx="4994937" cy="297946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21600"/>
                </a:lnTo>
                <a:lnTo>
                  <a:pt x="0" y="0"/>
                </a:lnTo>
                <a:close/>
              </a:path>
            </a:pathLst>
          </a:custGeom>
          <a:solidFill>
            <a:schemeClr val="accent1"/>
          </a:solidFill>
          <a:ln w="12700">
            <a:miter lim="400000"/>
          </a:ln>
        </p:spPr>
        <p:txBody>
          <a:bodyPr lIns="43370" rIns="43370"/>
          <a:lstStyle/>
          <a:p>
            <a:pPr hangingPunct="0">
              <a:defRPr>
                <a:latin typeface="Arial" panose="020B0604020202020204"/>
                <a:ea typeface="Arial" panose="020B0604020202020204"/>
                <a:cs typeface="Arial" panose="020B0604020202020204"/>
                <a:sym typeface="Arial" panose="020B0604020202020204"/>
              </a:defRPr>
            </a:pPr>
            <a:endParaRPr sz="1705" kern="0">
              <a:solidFill>
                <a:srgbClr val="000000"/>
              </a:solidFill>
              <a:latin typeface="Arial" panose="020B0604020202020204"/>
              <a:ea typeface="Arial" panose="020B0604020202020204"/>
              <a:cs typeface="Arial" panose="020B0604020202020204"/>
              <a:sym typeface="Arial" panose="020B0604020202020204"/>
            </a:endParaRPr>
          </a:p>
        </p:txBody>
      </p:sp>
      <p:sp>
        <p:nvSpPr>
          <p:cNvPr id="106" name="Shape 106"/>
          <p:cNvSpPr/>
          <p:nvPr/>
        </p:nvSpPr>
        <p:spPr>
          <a:xfrm>
            <a:off x="2831458" y="4403986"/>
            <a:ext cx="9366567" cy="245853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21600" y="0"/>
                </a:lnTo>
                <a:close/>
              </a:path>
            </a:pathLst>
          </a:custGeom>
          <a:solidFill>
            <a:srgbClr val="001A33"/>
          </a:solidFill>
          <a:ln w="12700">
            <a:miter lim="400000"/>
          </a:ln>
        </p:spPr>
        <p:txBody>
          <a:bodyPr lIns="43370" rIns="43370"/>
          <a:lstStyle/>
          <a:p>
            <a:pPr hangingPunct="0">
              <a:defRPr>
                <a:latin typeface="Arial" panose="020B0604020202020204"/>
                <a:ea typeface="Arial" panose="020B0604020202020204"/>
                <a:cs typeface="Arial" panose="020B0604020202020204"/>
                <a:sym typeface="Arial" panose="020B0604020202020204"/>
              </a:defRPr>
            </a:pPr>
            <a:endParaRPr sz="1705" kern="0">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fill="hold"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p:nvPr/>
        </p:nvSpPr>
        <p:spPr>
          <a:xfrm>
            <a:off x="3569806" y="3125653"/>
            <a:ext cx="3136500" cy="1246495"/>
          </a:xfrm>
          <a:prstGeom prst="rect">
            <a:avLst/>
          </a:prstGeom>
          <a:ln w="12700">
            <a:miter lim="400000"/>
          </a:ln>
        </p:spPr>
        <p:txBody>
          <a:bodyPr wrap="none" lIns="43370" rIns="43370" anchor="ctr">
            <a:spAutoFit/>
          </a:bodyPr>
          <a:lstStyle>
            <a:lvl1pPr algn="r">
              <a:defRPr sz="3300">
                <a:solidFill>
                  <a:schemeClr val="accent1"/>
                </a:solidFill>
                <a:latin typeface="Arial" panose="020B0604020202020204"/>
                <a:ea typeface="Arial" panose="020B0604020202020204"/>
                <a:cs typeface="Arial" panose="020B0604020202020204"/>
                <a:sym typeface="Arial" panose="020B0604020202020204"/>
              </a:defRPr>
            </a:lvl1pPr>
          </a:lstStyle>
          <a:p>
            <a:pPr hangingPunct="0">
              <a:defRPr sz="7500" b="1">
                <a:solidFill>
                  <a:srgbClr val="003366"/>
                </a:solidFill>
                <a:latin typeface="Arial" panose="020B0604020202020204"/>
                <a:ea typeface="Arial" panose="020B0604020202020204"/>
                <a:cs typeface="Arial" panose="020B0604020202020204"/>
                <a:sym typeface="Arial" panose="020B0604020202020204"/>
              </a:defRPr>
            </a:pPr>
            <a:r>
              <a:rPr lang="en-US" altLang="zh-CN" sz="7500" b="1" dirty="0" err="1"/>
              <a:t>Git</a:t>
            </a:r>
            <a:r>
              <a:rPr lang="en-US" altLang="zh-CN" sz="7500" b="1" dirty="0"/>
              <a:t> log</a:t>
            </a:r>
            <a:endParaRPr sz="7115" b="1" kern="0" dirty="0">
              <a:solidFill>
                <a:srgbClr val="003366"/>
              </a:solidFill>
              <a:sym typeface="Calibri" panose="020F0502020204030204"/>
            </a:endParaRPr>
          </a:p>
        </p:txBody>
      </p:sp>
      <p:sp>
        <p:nvSpPr>
          <p:cNvPr id="159" name="Shape 159"/>
          <p:cNvSpPr/>
          <p:nvPr/>
        </p:nvSpPr>
        <p:spPr>
          <a:xfrm>
            <a:off x="1484313" y="2793599"/>
            <a:ext cx="5221994" cy="1589"/>
          </a:xfrm>
          <a:prstGeom prst="line">
            <a:avLst/>
          </a:prstGeom>
          <a:ln w="6350">
            <a:solidFill>
              <a:schemeClr val="accent1"/>
            </a:solidFill>
            <a:bevel/>
          </a:ln>
        </p:spPr>
        <p:txBody>
          <a:bodyPr lIns="43370" rIns="43370"/>
          <a:lstStyle/>
          <a:p>
            <a:pPr hangingPunct="0"/>
            <a:endParaRPr sz="1705" kern="0">
              <a:solidFill>
                <a:srgbClr val="000000"/>
              </a:solidFill>
              <a:latin typeface="Calibri" panose="020F0502020204030204"/>
              <a:cs typeface="Calibri" panose="020F0502020204030204"/>
              <a:sym typeface="Calibri" panose="020F0502020204030204"/>
            </a:endParaRPr>
          </a:p>
        </p:txBody>
      </p:sp>
      <p:sp>
        <p:nvSpPr>
          <p:cNvPr id="160" name="Shape 160"/>
          <p:cNvSpPr/>
          <p:nvPr/>
        </p:nvSpPr>
        <p:spPr>
          <a:xfrm>
            <a:off x="6918707" y="1530274"/>
            <a:ext cx="3098027" cy="3581301"/>
          </a:xfrm>
          <a:prstGeom prst="rect">
            <a:avLst/>
          </a:prstGeom>
          <a:ln w="12700">
            <a:miter lim="400000"/>
          </a:ln>
        </p:spPr>
        <p:txBody>
          <a:bodyPr wrap="none" lIns="43370" rIns="43370" anchor="ctr">
            <a:spAutoFit/>
          </a:bodyPr>
          <a:lstStyle>
            <a:lvl1pPr>
              <a:defRPr sz="23900">
                <a:solidFill>
                  <a:schemeClr val="accent1"/>
                </a:solidFill>
                <a:latin typeface="Impact" panose="020B0806030902050204"/>
                <a:ea typeface="Impact" panose="020B0806030902050204"/>
                <a:cs typeface="Impact" panose="020B0806030902050204"/>
                <a:sym typeface="Impact" panose="020B0806030902050204"/>
              </a:defRPr>
            </a:lvl1pPr>
          </a:lstStyle>
          <a:p>
            <a:pPr hangingPunct="0"/>
            <a:r>
              <a:rPr sz="22670" kern="0" dirty="0">
                <a:solidFill>
                  <a:srgbClr val="003366"/>
                </a:solidFill>
              </a:rPr>
              <a:t>0</a:t>
            </a:r>
            <a:r>
              <a:rPr lang="en-US" sz="22670" kern="0" dirty="0">
                <a:solidFill>
                  <a:srgbClr val="003366"/>
                </a:solidFill>
              </a:rPr>
              <a:t>4</a:t>
            </a:r>
            <a:endParaRPr sz="22670" kern="0" dirty="0">
              <a:solidFill>
                <a:srgbClr val="003366"/>
              </a:solidFill>
            </a:endParaRPr>
          </a:p>
        </p:txBody>
      </p:sp>
      <p:sp>
        <p:nvSpPr>
          <p:cNvPr id="161" name="Shape 161"/>
          <p:cNvSpPr/>
          <p:nvPr/>
        </p:nvSpPr>
        <p:spPr>
          <a:xfrm>
            <a:off x="-1" y="3883059"/>
            <a:ext cx="4994937" cy="297946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21600"/>
                </a:lnTo>
                <a:lnTo>
                  <a:pt x="0" y="0"/>
                </a:lnTo>
                <a:close/>
              </a:path>
            </a:pathLst>
          </a:custGeom>
          <a:solidFill>
            <a:schemeClr val="accent1"/>
          </a:solidFill>
          <a:ln w="12700">
            <a:miter lim="400000"/>
          </a:ln>
        </p:spPr>
        <p:txBody>
          <a:bodyPr lIns="43370" rIns="43370"/>
          <a:lstStyle/>
          <a:p>
            <a:pPr hangingPunct="0">
              <a:defRPr>
                <a:latin typeface="Arial" panose="020B0604020202020204"/>
                <a:ea typeface="Arial" panose="020B0604020202020204"/>
                <a:cs typeface="Arial" panose="020B0604020202020204"/>
                <a:sym typeface="Arial" panose="020B0604020202020204"/>
              </a:defRPr>
            </a:pPr>
            <a:endParaRPr sz="1705" kern="0">
              <a:solidFill>
                <a:srgbClr val="000000"/>
              </a:solidFill>
              <a:latin typeface="Arial" panose="020B0604020202020204"/>
              <a:ea typeface="Arial" panose="020B0604020202020204"/>
              <a:cs typeface="Arial" panose="020B0604020202020204"/>
              <a:sym typeface="Arial" panose="020B0604020202020204"/>
            </a:endParaRPr>
          </a:p>
        </p:txBody>
      </p:sp>
      <p:sp>
        <p:nvSpPr>
          <p:cNvPr id="162" name="Shape 162"/>
          <p:cNvSpPr/>
          <p:nvPr/>
        </p:nvSpPr>
        <p:spPr>
          <a:xfrm>
            <a:off x="2831458" y="4403986"/>
            <a:ext cx="9366567" cy="245853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21600" y="0"/>
                </a:lnTo>
                <a:close/>
              </a:path>
            </a:pathLst>
          </a:custGeom>
          <a:solidFill>
            <a:srgbClr val="001A33"/>
          </a:solidFill>
          <a:ln w="12700">
            <a:miter lim="400000"/>
          </a:ln>
        </p:spPr>
        <p:txBody>
          <a:bodyPr lIns="43370" rIns="43370"/>
          <a:lstStyle/>
          <a:p>
            <a:pPr hangingPunct="0">
              <a:defRPr>
                <a:latin typeface="Arial" panose="020B0604020202020204"/>
                <a:ea typeface="Arial" panose="020B0604020202020204"/>
                <a:cs typeface="Arial" panose="020B0604020202020204"/>
                <a:sym typeface="Arial" panose="020B0604020202020204"/>
              </a:defRPr>
            </a:pPr>
            <a:endParaRPr sz="1705" kern="0">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fill="hold"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p:nvPr/>
        </p:nvSpPr>
        <p:spPr>
          <a:xfrm>
            <a:off x="2713803" y="3125653"/>
            <a:ext cx="3992503" cy="1246495"/>
          </a:xfrm>
          <a:prstGeom prst="rect">
            <a:avLst/>
          </a:prstGeom>
          <a:ln w="12700">
            <a:miter lim="400000"/>
          </a:ln>
        </p:spPr>
        <p:txBody>
          <a:bodyPr wrap="none" lIns="43370" rIns="43370" anchor="ctr">
            <a:spAutoFit/>
          </a:bodyPr>
          <a:lstStyle>
            <a:lvl1pPr algn="r">
              <a:defRPr sz="3300">
                <a:solidFill>
                  <a:schemeClr val="accent1"/>
                </a:solidFill>
                <a:latin typeface="Arial" panose="020B0604020202020204"/>
                <a:ea typeface="Arial" panose="020B0604020202020204"/>
                <a:cs typeface="Arial" panose="020B0604020202020204"/>
                <a:sym typeface="Arial" panose="020B0604020202020204"/>
              </a:defRPr>
            </a:lvl1pPr>
          </a:lstStyle>
          <a:p>
            <a:pPr hangingPunct="0">
              <a:defRPr sz="7500" b="1">
                <a:solidFill>
                  <a:srgbClr val="003366"/>
                </a:solidFill>
                <a:latin typeface="Arial" panose="020B0604020202020204"/>
                <a:ea typeface="Arial" panose="020B0604020202020204"/>
                <a:cs typeface="Arial" panose="020B0604020202020204"/>
                <a:sym typeface="Arial" panose="020B0604020202020204"/>
              </a:defRPr>
            </a:pPr>
            <a:r>
              <a:rPr lang="en-US" altLang="zh-CN" sz="7500" b="1" dirty="0" err="1"/>
              <a:t>Git</a:t>
            </a:r>
            <a:r>
              <a:rPr lang="en-US" altLang="zh-CN" sz="7500" b="1" dirty="0"/>
              <a:t> </a:t>
            </a:r>
            <a:r>
              <a:rPr lang="en-US" altLang="zh-CN" sz="7500" b="1" dirty="0" smtClean="0"/>
              <a:t>reset</a:t>
            </a:r>
            <a:endParaRPr sz="7115" b="1" kern="0" dirty="0">
              <a:solidFill>
                <a:srgbClr val="003366"/>
              </a:solidFill>
              <a:sym typeface="Calibri" panose="020F0502020204030204"/>
            </a:endParaRPr>
          </a:p>
        </p:txBody>
      </p:sp>
      <p:sp>
        <p:nvSpPr>
          <p:cNvPr id="159" name="Shape 159"/>
          <p:cNvSpPr/>
          <p:nvPr/>
        </p:nvSpPr>
        <p:spPr>
          <a:xfrm>
            <a:off x="1484313" y="2793599"/>
            <a:ext cx="5221994" cy="1589"/>
          </a:xfrm>
          <a:prstGeom prst="line">
            <a:avLst/>
          </a:prstGeom>
          <a:ln w="6350">
            <a:solidFill>
              <a:schemeClr val="accent1"/>
            </a:solidFill>
            <a:bevel/>
          </a:ln>
        </p:spPr>
        <p:txBody>
          <a:bodyPr lIns="43370" rIns="43370"/>
          <a:lstStyle/>
          <a:p>
            <a:pPr hangingPunct="0"/>
            <a:endParaRPr sz="1705" kern="0">
              <a:solidFill>
                <a:srgbClr val="000000"/>
              </a:solidFill>
              <a:latin typeface="Calibri" panose="020F0502020204030204"/>
              <a:cs typeface="Calibri" panose="020F0502020204030204"/>
              <a:sym typeface="Calibri" panose="020F0502020204030204"/>
            </a:endParaRPr>
          </a:p>
        </p:txBody>
      </p:sp>
      <p:sp>
        <p:nvSpPr>
          <p:cNvPr id="160" name="Shape 160"/>
          <p:cNvSpPr/>
          <p:nvPr/>
        </p:nvSpPr>
        <p:spPr>
          <a:xfrm>
            <a:off x="6918707" y="1530434"/>
            <a:ext cx="3205428" cy="3580980"/>
          </a:xfrm>
          <a:prstGeom prst="rect">
            <a:avLst/>
          </a:prstGeom>
          <a:ln w="12700">
            <a:miter lim="400000"/>
          </a:ln>
        </p:spPr>
        <p:txBody>
          <a:bodyPr wrap="none" lIns="43370" rIns="43370" anchor="ctr">
            <a:spAutoFit/>
          </a:bodyPr>
          <a:lstStyle>
            <a:lvl1pPr>
              <a:defRPr sz="23900">
                <a:solidFill>
                  <a:schemeClr val="accent1"/>
                </a:solidFill>
                <a:latin typeface="Impact" panose="020B0806030902050204"/>
                <a:ea typeface="Impact" panose="020B0806030902050204"/>
                <a:cs typeface="Impact" panose="020B0806030902050204"/>
                <a:sym typeface="Impact" panose="020B0806030902050204"/>
              </a:defRPr>
            </a:lvl1pPr>
          </a:lstStyle>
          <a:p>
            <a:pPr hangingPunct="0"/>
            <a:r>
              <a:rPr sz="22670" kern="0" dirty="0" smtClean="0">
                <a:solidFill>
                  <a:srgbClr val="003366"/>
                </a:solidFill>
              </a:rPr>
              <a:t>0</a:t>
            </a:r>
            <a:r>
              <a:rPr lang="en-US" sz="22670" kern="0" dirty="0">
                <a:solidFill>
                  <a:srgbClr val="003366"/>
                </a:solidFill>
              </a:rPr>
              <a:t>5</a:t>
            </a:r>
            <a:endParaRPr sz="22670" kern="0" dirty="0">
              <a:solidFill>
                <a:srgbClr val="003366"/>
              </a:solidFill>
            </a:endParaRPr>
          </a:p>
        </p:txBody>
      </p:sp>
      <p:sp>
        <p:nvSpPr>
          <p:cNvPr id="161" name="Shape 161"/>
          <p:cNvSpPr/>
          <p:nvPr/>
        </p:nvSpPr>
        <p:spPr>
          <a:xfrm>
            <a:off x="-1" y="3883059"/>
            <a:ext cx="4994937" cy="297946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21600"/>
                </a:lnTo>
                <a:lnTo>
                  <a:pt x="0" y="0"/>
                </a:lnTo>
                <a:close/>
              </a:path>
            </a:pathLst>
          </a:custGeom>
          <a:solidFill>
            <a:schemeClr val="accent1"/>
          </a:solidFill>
          <a:ln w="12700">
            <a:miter lim="400000"/>
          </a:ln>
        </p:spPr>
        <p:txBody>
          <a:bodyPr lIns="43370" rIns="43370"/>
          <a:lstStyle/>
          <a:p>
            <a:pPr hangingPunct="0">
              <a:defRPr>
                <a:latin typeface="Arial" panose="020B0604020202020204"/>
                <a:ea typeface="Arial" panose="020B0604020202020204"/>
                <a:cs typeface="Arial" panose="020B0604020202020204"/>
                <a:sym typeface="Arial" panose="020B0604020202020204"/>
              </a:defRPr>
            </a:pPr>
            <a:endParaRPr sz="1705" kern="0">
              <a:solidFill>
                <a:srgbClr val="000000"/>
              </a:solidFill>
              <a:latin typeface="Arial" panose="020B0604020202020204"/>
              <a:ea typeface="Arial" panose="020B0604020202020204"/>
              <a:cs typeface="Arial" panose="020B0604020202020204"/>
              <a:sym typeface="Arial" panose="020B0604020202020204"/>
            </a:endParaRPr>
          </a:p>
        </p:txBody>
      </p:sp>
      <p:sp>
        <p:nvSpPr>
          <p:cNvPr id="162" name="Shape 162"/>
          <p:cNvSpPr/>
          <p:nvPr/>
        </p:nvSpPr>
        <p:spPr>
          <a:xfrm>
            <a:off x="2831458" y="4403986"/>
            <a:ext cx="9366567" cy="245853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21600" y="0"/>
                </a:lnTo>
                <a:close/>
              </a:path>
            </a:pathLst>
          </a:custGeom>
          <a:solidFill>
            <a:srgbClr val="001A33"/>
          </a:solidFill>
          <a:ln w="12700">
            <a:miter lim="400000"/>
          </a:ln>
        </p:spPr>
        <p:txBody>
          <a:bodyPr lIns="43370" rIns="43370"/>
          <a:lstStyle/>
          <a:p>
            <a:pPr hangingPunct="0">
              <a:defRPr>
                <a:latin typeface="Arial" panose="020B0604020202020204"/>
                <a:ea typeface="Arial" panose="020B0604020202020204"/>
                <a:cs typeface="Arial" panose="020B0604020202020204"/>
                <a:sym typeface="Arial" panose="020B0604020202020204"/>
              </a:defRPr>
            </a:pPr>
            <a:endParaRPr sz="1705" kern="0">
              <a:solidFill>
                <a:srgbClr val="000000"/>
              </a:solidFill>
              <a:latin typeface="Arial" panose="020B0604020202020204"/>
              <a:ea typeface="Arial" panose="020B0604020202020204"/>
              <a:cs typeface="Arial" panose="020B0604020202020204"/>
              <a:sym typeface="Arial" panose="020B0604020202020204"/>
            </a:endParaRPr>
          </a:p>
        </p:txBody>
      </p:sp>
    </p:spTree>
    <p:extLst>
      <p:ext uri="{BB962C8B-B14F-4D97-AF65-F5344CB8AC3E}">
        <p14:creationId xmlns:p14="http://schemas.microsoft.com/office/powerpoint/2010/main" val="8155037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fill="hold"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Shape 322"/>
          <p:cNvSpPr/>
          <p:nvPr/>
        </p:nvSpPr>
        <p:spPr>
          <a:xfrm>
            <a:off x="169" y="-3012"/>
            <a:ext cx="12197687" cy="6861012"/>
          </a:xfrm>
          <a:prstGeom prst="rect">
            <a:avLst/>
          </a:prstGeom>
          <a:solidFill>
            <a:schemeClr val="accent1"/>
          </a:solidFill>
          <a:ln w="12700">
            <a:miter lim="400000"/>
          </a:ln>
        </p:spPr>
        <p:txBody>
          <a:bodyPr lIns="43370" rIns="43370" anchor="ctr"/>
          <a:lstStyle/>
          <a:p>
            <a:pPr algn="ctr" hangingPunct="0">
              <a:defRPr>
                <a:solidFill>
                  <a:srgbClr val="FFFFFF"/>
                </a:solidFill>
              </a:defRPr>
            </a:pPr>
            <a:endParaRPr sz="1705" kern="0">
              <a:solidFill>
                <a:srgbClr val="FFFFFF"/>
              </a:solidFill>
              <a:latin typeface="Calibri" panose="020F0502020204030204"/>
              <a:cs typeface="Calibri" panose="020F0502020204030204"/>
              <a:sym typeface="Calibri" panose="020F0502020204030204"/>
            </a:endParaRPr>
          </a:p>
        </p:txBody>
      </p:sp>
      <p:sp>
        <p:nvSpPr>
          <p:cNvPr id="323" name="Shape 323"/>
          <p:cNvSpPr/>
          <p:nvPr/>
        </p:nvSpPr>
        <p:spPr>
          <a:xfrm>
            <a:off x="3311525" y="2726690"/>
            <a:ext cx="5554980" cy="1401445"/>
          </a:xfrm>
          <a:prstGeom prst="rect">
            <a:avLst/>
          </a:prstGeom>
          <a:ln w="12700">
            <a:miter lim="400000"/>
          </a:ln>
        </p:spPr>
        <p:txBody>
          <a:bodyPr wrap="square" lIns="0" tIns="0" rIns="0" bIns="0">
            <a:spAutoFit/>
          </a:bodyPr>
          <a:lstStyle>
            <a:lvl1pPr algn="ctr">
              <a:spcBef>
                <a:spcPts val="2300"/>
              </a:spcBef>
              <a:defRPr sz="9600" b="1" cap="all">
                <a:solidFill>
                  <a:srgbClr val="FFFFFF"/>
                </a:solidFill>
                <a:latin typeface="Agency FB"/>
                <a:ea typeface="Agency FB"/>
                <a:cs typeface="Agency FB"/>
                <a:sym typeface="Agency FB"/>
              </a:defRPr>
            </a:lvl1pPr>
          </a:lstStyle>
          <a:p>
            <a:pPr hangingPunct="0"/>
            <a:r>
              <a:rPr lang="en-US" altLang="zh-CN" sz="9105" kern="0" dirty="0" smtClean="0"/>
              <a:t>Thanks</a:t>
            </a:r>
            <a:endParaRPr sz="9105" kern="0" dirty="0"/>
          </a:p>
        </p:txBody>
      </p:sp>
      <p:sp>
        <p:nvSpPr>
          <p:cNvPr id="324" name="Shape 324"/>
          <p:cNvSpPr/>
          <p:nvPr/>
        </p:nvSpPr>
        <p:spPr>
          <a:xfrm>
            <a:off x="2460365" y="2157432"/>
            <a:ext cx="7277296" cy="2708200"/>
          </a:xfrm>
          <a:prstGeom prst="rect">
            <a:avLst/>
          </a:prstGeom>
          <a:ln w="12700">
            <a:solidFill>
              <a:srgbClr val="FFFFFF"/>
            </a:solidFill>
            <a:miter/>
          </a:ln>
        </p:spPr>
        <p:txBody>
          <a:bodyPr lIns="43370" rIns="43370" anchor="ctr"/>
          <a:lstStyle/>
          <a:p>
            <a:pPr algn="ctr" hangingPunct="0">
              <a:defRPr>
                <a:solidFill>
                  <a:srgbClr val="FFFFFF"/>
                </a:solidFill>
              </a:defRPr>
            </a:pPr>
            <a:endParaRPr sz="1705" kern="0">
              <a:solidFill>
                <a:srgbClr val="FFFFFF"/>
              </a:solidFill>
              <a:latin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xmlns:p14="http://schemas.microsoft.com/office/powerpoint/2010/main">
    <mc:Choice Requires="p14">
      <p:transition spd="slow" p14:dur="1200" advClick="0">
        <p14:prism/>
      </p:transition>
    </mc:Choice>
    <mc:Fallback xmlns="">
      <p:transition spd="slow" advClick="0">
        <p:fade/>
      </p:transition>
    </mc:Fallback>
  </mc:AlternateContent>
  <p:timing>
    <p:tnLst>
      <p:par>
        <p:cTn id="1" dur="indefinite" restart="never" fill="hold"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hape 62"/>
          <p:cNvSpPr/>
          <p:nvPr/>
        </p:nvSpPr>
        <p:spPr>
          <a:xfrm>
            <a:off x="1207008" y="1530273"/>
            <a:ext cx="6820555" cy="3539430"/>
          </a:xfrm>
          <a:prstGeom prst="rect">
            <a:avLst/>
          </a:prstGeom>
          <a:ln w="12700">
            <a:miter lim="400000"/>
          </a:ln>
        </p:spPr>
        <p:txBody>
          <a:bodyPr wrap="square" lIns="43370" rIns="43370" anchor="ctr">
            <a:spAutoFit/>
          </a:bodyPr>
          <a:lstStyle>
            <a:lvl1pPr algn="r">
              <a:defRPr sz="7500" b="1">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l"/>
            <a:r>
              <a:rPr lang="en-US" altLang="zh-CN" sz="2800" dirty="0"/>
              <a:t>1.1.  SVG  </a:t>
            </a:r>
            <a:r>
              <a:rPr lang="zh-CN" altLang="zh-CN" sz="2800" dirty="0"/>
              <a:t>简介</a:t>
            </a:r>
            <a:r>
              <a:rPr lang="en-US" altLang="zh-CN" sz="2800" dirty="0"/>
              <a:t>  </a:t>
            </a:r>
            <a:endParaRPr lang="zh-CN" altLang="zh-CN" sz="2800" dirty="0"/>
          </a:p>
          <a:p>
            <a:pPr algn="l"/>
            <a:r>
              <a:rPr lang="en-US" altLang="zh-CN" sz="2800" dirty="0"/>
              <a:t> </a:t>
            </a:r>
            <a:endParaRPr lang="zh-CN" altLang="zh-CN" sz="2800" dirty="0"/>
          </a:p>
          <a:p>
            <a:pPr algn="l"/>
            <a:r>
              <a:rPr lang="en-US" altLang="zh-CN" sz="2800" dirty="0"/>
              <a:t>1.2.  SVG  </a:t>
            </a:r>
            <a:r>
              <a:rPr lang="zh-CN" altLang="zh-CN" sz="2800" dirty="0"/>
              <a:t>的基本图形和属性</a:t>
            </a:r>
            <a:r>
              <a:rPr lang="en-US" altLang="zh-CN" sz="2800" dirty="0"/>
              <a:t>  </a:t>
            </a:r>
            <a:endParaRPr lang="zh-CN" altLang="zh-CN" sz="2800" dirty="0"/>
          </a:p>
          <a:p>
            <a:pPr algn="l"/>
            <a:r>
              <a:rPr lang="en-US" altLang="zh-CN" sz="2800" dirty="0"/>
              <a:t> </a:t>
            </a:r>
            <a:endParaRPr lang="zh-CN" altLang="zh-CN" sz="2800" dirty="0"/>
          </a:p>
          <a:p>
            <a:pPr algn="l"/>
            <a:r>
              <a:rPr lang="en-US" altLang="zh-CN" sz="2800" dirty="0"/>
              <a:t>1.3.  SVG  </a:t>
            </a:r>
            <a:r>
              <a:rPr lang="zh-CN" altLang="zh-CN" sz="2800" dirty="0"/>
              <a:t>基本操作</a:t>
            </a:r>
            <a:r>
              <a:rPr lang="en-US" altLang="zh-CN" sz="2800" dirty="0"/>
              <a:t>  API </a:t>
            </a:r>
            <a:r>
              <a:rPr lang="en-US" altLang="zh-CN" sz="2800" dirty="0" smtClean="0"/>
              <a:t></a:t>
            </a:r>
          </a:p>
          <a:p>
            <a:pPr algn="l"/>
            <a:endParaRPr lang="en-US" altLang="zh-CN" sz="2800" dirty="0" smtClean="0"/>
          </a:p>
          <a:p>
            <a:pPr algn="l"/>
            <a:r>
              <a:rPr lang="en-US" altLang="zh-CN" sz="2800" dirty="0" smtClean="0"/>
              <a:t>1.4.  </a:t>
            </a:r>
            <a:r>
              <a:rPr lang="zh-CN" altLang="zh-CN" sz="2800" dirty="0" smtClean="0"/>
              <a:t>综合例子：简单</a:t>
            </a:r>
            <a:r>
              <a:rPr lang="en-US" altLang="zh-CN" sz="2800" dirty="0" smtClean="0"/>
              <a:t>  SVG  </a:t>
            </a:r>
            <a:r>
              <a:rPr lang="zh-CN" altLang="zh-CN" sz="2800" dirty="0" smtClean="0"/>
              <a:t>编辑器</a:t>
            </a:r>
            <a:endParaRPr lang="zh-CN" altLang="zh-CN" sz="2800" dirty="0"/>
          </a:p>
          <a:p>
            <a:pPr algn="l" hangingPunct="0">
              <a:defRPr>
                <a:latin typeface="Arial" panose="020B0604020202020204"/>
                <a:ea typeface="Arial" panose="020B0604020202020204"/>
                <a:cs typeface="Arial" panose="020B0604020202020204"/>
                <a:sym typeface="Arial" panose="020B0604020202020204"/>
              </a:defRPr>
            </a:pPr>
            <a:endParaRPr lang="zh-CN" altLang="en-US" sz="2800" kern="0" dirty="0">
              <a:solidFill>
                <a:srgbClr val="003366"/>
              </a:solidFill>
              <a:latin typeface="Arial" panose="020B0604020202020204"/>
              <a:ea typeface="Arial" panose="020B0604020202020204"/>
              <a:cs typeface="Arial" panose="020B0604020202020204"/>
              <a:sym typeface="Arial" panose="020B0604020202020204"/>
            </a:endParaRPr>
          </a:p>
        </p:txBody>
      </p:sp>
      <p:sp>
        <p:nvSpPr>
          <p:cNvPr id="64" name="Shape 64"/>
          <p:cNvSpPr/>
          <p:nvPr/>
        </p:nvSpPr>
        <p:spPr>
          <a:xfrm>
            <a:off x="6918707" y="1530274"/>
            <a:ext cx="2753381" cy="3581301"/>
          </a:xfrm>
          <a:prstGeom prst="rect">
            <a:avLst/>
          </a:prstGeom>
          <a:ln w="12700">
            <a:miter lim="400000"/>
          </a:ln>
        </p:spPr>
        <p:txBody>
          <a:bodyPr wrap="none" lIns="43370" rIns="43370" anchor="ctr">
            <a:spAutoFit/>
          </a:bodyPr>
          <a:lstStyle>
            <a:lvl1pPr>
              <a:defRPr sz="23900">
                <a:solidFill>
                  <a:schemeClr val="accent1"/>
                </a:solidFill>
                <a:latin typeface="Impact" panose="020B0806030902050204"/>
                <a:ea typeface="Impact" panose="020B0806030902050204"/>
                <a:cs typeface="Impact" panose="020B0806030902050204"/>
                <a:sym typeface="Impact" panose="020B0806030902050204"/>
              </a:defRPr>
            </a:lvl1pPr>
          </a:lstStyle>
          <a:p>
            <a:pPr hangingPunct="0"/>
            <a:r>
              <a:rPr sz="22670" kern="0" dirty="0">
                <a:solidFill>
                  <a:srgbClr val="003366"/>
                </a:solidFill>
              </a:rPr>
              <a:t>0</a:t>
            </a:r>
            <a:r>
              <a:rPr lang="en-US" sz="22670" kern="0" dirty="0">
                <a:solidFill>
                  <a:srgbClr val="003366"/>
                </a:solidFill>
              </a:rPr>
              <a:t>1</a:t>
            </a:r>
            <a:endParaRPr sz="22670" kern="0" dirty="0">
              <a:solidFill>
                <a:srgbClr val="003366"/>
              </a:solidFill>
            </a:endParaRPr>
          </a:p>
        </p:txBody>
      </p:sp>
      <p:sp>
        <p:nvSpPr>
          <p:cNvPr id="65" name="Shape 65"/>
          <p:cNvSpPr/>
          <p:nvPr/>
        </p:nvSpPr>
        <p:spPr>
          <a:xfrm>
            <a:off x="-1" y="3883059"/>
            <a:ext cx="4994937" cy="297946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21600"/>
                </a:lnTo>
                <a:lnTo>
                  <a:pt x="0" y="0"/>
                </a:lnTo>
                <a:close/>
              </a:path>
            </a:pathLst>
          </a:custGeom>
          <a:solidFill>
            <a:schemeClr val="accent1"/>
          </a:solidFill>
          <a:ln w="12700">
            <a:miter lim="400000"/>
          </a:ln>
        </p:spPr>
        <p:txBody>
          <a:bodyPr lIns="43370" rIns="43370"/>
          <a:lstStyle/>
          <a:p>
            <a:pPr hangingPunct="0">
              <a:defRPr>
                <a:latin typeface="Arial" panose="020B0604020202020204"/>
                <a:ea typeface="Arial" panose="020B0604020202020204"/>
                <a:cs typeface="Arial" panose="020B0604020202020204"/>
                <a:sym typeface="Arial" panose="020B0604020202020204"/>
              </a:defRPr>
            </a:pPr>
            <a:endParaRPr sz="1705" kern="0">
              <a:solidFill>
                <a:srgbClr val="000000"/>
              </a:solidFill>
              <a:latin typeface="Arial" panose="020B0604020202020204"/>
              <a:ea typeface="Arial" panose="020B0604020202020204"/>
              <a:cs typeface="Arial" panose="020B0604020202020204"/>
              <a:sym typeface="Arial" panose="020B0604020202020204"/>
            </a:endParaRPr>
          </a:p>
        </p:txBody>
      </p:sp>
      <p:sp>
        <p:nvSpPr>
          <p:cNvPr id="66" name="Shape 66"/>
          <p:cNvSpPr/>
          <p:nvPr/>
        </p:nvSpPr>
        <p:spPr>
          <a:xfrm>
            <a:off x="2831458" y="4403986"/>
            <a:ext cx="9366567" cy="245853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21600" y="0"/>
                </a:lnTo>
                <a:close/>
              </a:path>
            </a:pathLst>
          </a:custGeom>
          <a:solidFill>
            <a:srgbClr val="001A33"/>
          </a:solidFill>
          <a:ln w="12700">
            <a:miter lim="400000"/>
          </a:ln>
        </p:spPr>
        <p:txBody>
          <a:bodyPr lIns="43370" rIns="43370"/>
          <a:lstStyle/>
          <a:p>
            <a:pPr hangingPunct="0">
              <a:defRPr>
                <a:latin typeface="Arial" panose="020B0604020202020204"/>
                <a:ea typeface="Arial" panose="020B0604020202020204"/>
                <a:cs typeface="Arial" panose="020B0604020202020204"/>
                <a:sym typeface="Arial" panose="020B0604020202020204"/>
              </a:defRPr>
            </a:pPr>
            <a:endParaRPr sz="1705" kern="0">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fill="hold"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29569" y="457200"/>
            <a:ext cx="8954046" cy="3139321"/>
          </a:xfrm>
          <a:prstGeom prst="rect">
            <a:avLst/>
          </a:prstGeom>
          <a:noFill/>
        </p:spPr>
        <p:txBody>
          <a:bodyPr wrap="square" rtlCol="0">
            <a:spAutoFit/>
          </a:bodyPr>
          <a:lstStyle/>
          <a:p>
            <a:r>
              <a:rPr lang="en-US" altLang="zh-CN" sz="3600" cap="all" dirty="0">
                <a:solidFill>
                  <a:srgbClr val="003366"/>
                </a:solidFill>
                <a:latin typeface="微软雅黑" panose="020B0503020204020204" pitchFamily="34" charset="-122"/>
                <a:ea typeface="微软雅黑" panose="020B0503020204020204" pitchFamily="34" charset="-122"/>
                <a:cs typeface="微软雅黑" panose="020B0503020204020204" charset="-122"/>
              </a:rPr>
              <a:t>1.1svg</a:t>
            </a:r>
            <a:r>
              <a:rPr lang="zh-CN" altLang="en-US" sz="3600" cap="all" dirty="0">
                <a:solidFill>
                  <a:srgbClr val="003366"/>
                </a:solidFill>
                <a:latin typeface="微软雅黑" panose="020B0503020204020204" pitchFamily="34" charset="-122"/>
                <a:ea typeface="微软雅黑" panose="020B0503020204020204" pitchFamily="34" charset="-122"/>
                <a:cs typeface="微软雅黑" panose="020B0503020204020204" charset="-122"/>
              </a:rPr>
              <a:t>简</a:t>
            </a:r>
            <a:r>
              <a:rPr lang="zh-CN" altLang="en-US" sz="3600" cap="all" dirty="0" smtClean="0">
                <a:solidFill>
                  <a:srgbClr val="003366"/>
                </a:solidFill>
                <a:latin typeface="微软雅黑" panose="020B0503020204020204" pitchFamily="34" charset="-122"/>
                <a:ea typeface="微软雅黑" panose="020B0503020204020204" pitchFamily="34" charset="-122"/>
                <a:cs typeface="微软雅黑" panose="020B0503020204020204" charset="-122"/>
              </a:rPr>
              <a:t>介</a:t>
            </a:r>
            <a:endParaRPr lang="en-US" altLang="zh-CN" sz="3600" cap="all" dirty="0" smtClean="0">
              <a:solidFill>
                <a:srgbClr val="003366"/>
              </a:solidFill>
              <a:latin typeface="微软雅黑" panose="020B0503020204020204" pitchFamily="34" charset="-122"/>
              <a:ea typeface="微软雅黑" panose="020B0503020204020204" pitchFamily="34" charset="-122"/>
              <a:cs typeface="微软雅黑" panose="020B0503020204020204" charset="-122"/>
            </a:endParaRPr>
          </a:p>
          <a:p>
            <a:endParaRPr lang="en-US" altLang="zh-CN" sz="3600" cap="all" dirty="0">
              <a:solidFill>
                <a:srgbClr val="003366"/>
              </a:solidFill>
              <a:latin typeface="微软雅黑" panose="020B0503020204020204" pitchFamily="34" charset="-122"/>
              <a:ea typeface="微软雅黑" panose="020B0503020204020204" pitchFamily="34" charset="-122"/>
              <a:cs typeface="微软雅黑" panose="020B0503020204020204" charset="-122"/>
            </a:endParaRPr>
          </a:p>
          <a:p>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使用</a:t>
            </a:r>
            <a:r>
              <a:rPr lang="en-US" altLang="zh-CN" dirty="0">
                <a:latin typeface="微软雅黑" panose="020B0503020204020204" pitchFamily="34" charset="-122"/>
                <a:ea typeface="微软雅黑" panose="020B0503020204020204" pitchFamily="34" charset="-122"/>
              </a:rPr>
              <a:t>  XML  </a:t>
            </a:r>
            <a:r>
              <a:rPr lang="zh-CN" altLang="zh-CN" dirty="0">
                <a:latin typeface="微软雅黑" panose="020B0503020204020204" pitchFamily="34" charset="-122"/>
                <a:ea typeface="微软雅黑" panose="020B0503020204020204" pitchFamily="34" charset="-122"/>
              </a:rPr>
              <a:t>描述的矢量文件</a:t>
            </a:r>
            <a:r>
              <a:rPr lang="en-US" altLang="zh-CN" dirty="0">
                <a:latin typeface="微软雅黑" panose="020B0503020204020204" pitchFamily="34" charset="-122"/>
                <a:ea typeface="微软雅黑" panose="020B0503020204020204" pitchFamily="34" charset="-122"/>
              </a:rPr>
              <a:t>  </a:t>
            </a:r>
            <a:endParaRPr lang="zh-CN"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endParaRPr lang="zh-CN"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W3C</a:t>
            </a:r>
            <a:r>
              <a:rPr lang="en-US" altLang="zh-CN" dirty="0">
                <a:latin typeface="微软雅黑" panose="020B0503020204020204" pitchFamily="34" charset="-122"/>
                <a:ea typeface="微软雅黑" panose="020B0503020204020204" pitchFamily="34" charset="-122"/>
              </a:rPr>
              <a:t>  </a:t>
            </a:r>
            <a:r>
              <a:rPr lang="zh-CN" altLang="zh-CN" dirty="0">
                <a:latin typeface="微软雅黑" panose="020B0503020204020204" pitchFamily="34" charset="-122"/>
                <a:ea typeface="微软雅黑" panose="020B0503020204020204" pitchFamily="34" charset="-122"/>
              </a:rPr>
              <a:t>标准（</a:t>
            </a:r>
            <a:r>
              <a:rPr lang="en-US" altLang="zh-CN" dirty="0">
                <a:latin typeface="微软雅黑" panose="020B0503020204020204" pitchFamily="34" charset="-122"/>
                <a:ea typeface="微软雅黑" panose="020B0503020204020204" pitchFamily="34" charset="-122"/>
              </a:rPr>
              <a:t>1.1</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http://www.w3.org/TR/SVG11/</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 </a:t>
            </a:r>
            <a:endParaRPr lang="zh-CN"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endParaRPr lang="zh-CN"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浏览器支持情况（</a:t>
            </a:r>
            <a:r>
              <a:rPr lang="en-US" altLang="zh-CN" dirty="0">
                <a:latin typeface="微软雅黑" panose="020B0503020204020204" pitchFamily="34" charset="-122"/>
                <a:ea typeface="微软雅黑" panose="020B0503020204020204" pitchFamily="34" charset="-122"/>
                <a:hlinkClick r:id="rId3"/>
              </a:rPr>
              <a:t>http://caniuse.com/#cats=SVG</a:t>
            </a:r>
            <a:r>
              <a:rPr lang="zh-CN" altLang="zh-CN"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r>
            <a:br>
              <a:rPr lang="en-US" altLang="zh-CN" dirty="0">
                <a:latin typeface="微软雅黑" panose="020B0503020204020204" pitchFamily="34" charset="-122"/>
                <a:ea typeface="微软雅黑" panose="020B0503020204020204" pitchFamily="34" charset="-122"/>
              </a:rPr>
            </a:br>
            <a:endParaRPr lang="zh-CN" altLang="en-US" dirty="0">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4"/>
          <a:stretch>
            <a:fillRect/>
          </a:stretch>
        </p:blipFill>
        <p:spPr>
          <a:xfrm>
            <a:off x="629569" y="3310647"/>
            <a:ext cx="8602354" cy="34159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7581" y="659396"/>
            <a:ext cx="3363357" cy="923330"/>
          </a:xfrm>
          <a:prstGeom prst="rect">
            <a:avLst/>
          </a:prstGeom>
        </p:spPr>
        <p:txBody>
          <a:bodyPr wrap="none">
            <a:spAutoFit/>
          </a:bodyPr>
          <a:lstStyle/>
          <a:p>
            <a:r>
              <a:rPr lang="en-US" altLang="zh-CN" spc="-120" dirty="0">
                <a:solidFill>
                  <a:srgbClr val="3F6797"/>
                </a:solidFill>
                <a:latin typeface="微软雅黑" panose="020B0503020204020204" pitchFamily="34" charset="-122"/>
                <a:cs typeface="微软雅黑" panose="020B0503020204020204" pitchFamily="34" charset="-122"/>
              </a:rPr>
              <a:t>1.1.  SVG  </a:t>
            </a:r>
            <a:r>
              <a:rPr lang="zh-CN" altLang="zh-CN" spc="-120" dirty="0">
                <a:solidFill>
                  <a:srgbClr val="3F6797"/>
                </a:solidFill>
                <a:latin typeface="微软雅黑" panose="020B0503020204020204" pitchFamily="34" charset="-122"/>
                <a:cs typeface="微软雅黑" panose="020B0503020204020204" pitchFamily="34" charset="-122"/>
              </a:rPr>
              <a:t>简介</a:t>
            </a:r>
            <a:r>
              <a:rPr lang="en-US" altLang="zh-CN" spc="-120" dirty="0">
                <a:solidFill>
                  <a:srgbClr val="3F6797"/>
                </a:solidFill>
                <a:latin typeface="微软雅黑" panose="020B0503020204020204" pitchFamily="34" charset="-122"/>
                <a:cs typeface="微软雅黑" panose="020B0503020204020204" pitchFamily="34" charset="-122"/>
              </a:rPr>
              <a:t>  -  </a:t>
            </a:r>
            <a:r>
              <a:rPr lang="zh-CN" altLang="zh-CN" spc="-120" dirty="0">
                <a:solidFill>
                  <a:srgbClr val="3F6797"/>
                </a:solidFill>
                <a:latin typeface="微软雅黑" panose="020B0503020204020204" pitchFamily="34" charset="-122"/>
                <a:cs typeface="微软雅黑" panose="020B0503020204020204" pitchFamily="34" charset="-122"/>
              </a:rPr>
              <a:t>矢量图和</a:t>
            </a:r>
            <a:r>
              <a:rPr lang="zh-CN" altLang="zh-CN" spc="-120" dirty="0" smtClean="0">
                <a:solidFill>
                  <a:srgbClr val="3F6797"/>
                </a:solidFill>
                <a:latin typeface="微软雅黑" panose="020B0503020204020204" pitchFamily="34" charset="-122"/>
                <a:cs typeface="微软雅黑" panose="020B0503020204020204" pitchFamily="34" charset="-122"/>
              </a:rPr>
              <a:t>位</a:t>
            </a:r>
            <a:r>
              <a:rPr lang="zh-CN" altLang="en-US" spc="-120" dirty="0" smtClean="0">
                <a:solidFill>
                  <a:srgbClr val="3F6797"/>
                </a:solidFill>
                <a:latin typeface="微软雅黑" panose="020B0503020204020204" pitchFamily="34" charset="-122"/>
                <a:cs typeface="微软雅黑" panose="020B0503020204020204" pitchFamily="34" charset="-122"/>
              </a:rPr>
              <a:t>图</a:t>
            </a:r>
            <a:endParaRPr lang="en-US" altLang="zh-CN" spc="-120" dirty="0" smtClean="0">
              <a:solidFill>
                <a:srgbClr val="3F6797"/>
              </a:solidFill>
              <a:latin typeface="微软雅黑" panose="020B0503020204020204" pitchFamily="34" charset="-122"/>
              <a:cs typeface="微软雅黑" panose="020B0503020204020204" pitchFamily="34" charset="-122"/>
            </a:endParaRPr>
          </a:p>
          <a:p>
            <a:endParaRPr lang="en-US" altLang="zh-CN" spc="-120" dirty="0">
              <a:solidFill>
                <a:srgbClr val="3F6797"/>
              </a:solidFill>
              <a:latin typeface="微软雅黑" panose="020B0503020204020204" pitchFamily="34" charset="-122"/>
            </a:endParaRPr>
          </a:p>
          <a:p>
            <a:endParaRPr lang="zh-CN" altLang="en-US" dirty="0"/>
          </a:p>
        </p:txBody>
      </p:sp>
      <p:pic>
        <p:nvPicPr>
          <p:cNvPr id="10" name="图片 9"/>
          <p:cNvPicPr>
            <a:picLocks noChangeAspect="1"/>
          </p:cNvPicPr>
          <p:nvPr/>
        </p:nvPicPr>
        <p:blipFill>
          <a:blip r:embed="rId3"/>
          <a:stretch>
            <a:fillRect/>
          </a:stretch>
        </p:blipFill>
        <p:spPr>
          <a:xfrm>
            <a:off x="477581" y="2005012"/>
            <a:ext cx="2657475" cy="1933575"/>
          </a:xfrm>
          <a:prstGeom prst="rect">
            <a:avLst/>
          </a:prstGeom>
        </p:spPr>
      </p:pic>
      <p:pic>
        <p:nvPicPr>
          <p:cNvPr id="11" name="图片 10"/>
          <p:cNvPicPr>
            <a:picLocks noChangeAspect="1"/>
          </p:cNvPicPr>
          <p:nvPr/>
        </p:nvPicPr>
        <p:blipFill>
          <a:blip r:embed="rId4"/>
          <a:stretch>
            <a:fillRect/>
          </a:stretch>
        </p:blipFill>
        <p:spPr>
          <a:xfrm>
            <a:off x="5376862" y="2005012"/>
            <a:ext cx="1895475" cy="1885950"/>
          </a:xfrm>
          <a:prstGeom prst="rect">
            <a:avLst/>
          </a:prstGeom>
        </p:spPr>
      </p:pic>
      <p:sp>
        <p:nvSpPr>
          <p:cNvPr id="13" name="文本框 12"/>
          <p:cNvSpPr txBox="1"/>
          <p:nvPr/>
        </p:nvSpPr>
        <p:spPr>
          <a:xfrm>
            <a:off x="844061" y="4360873"/>
            <a:ext cx="2993127" cy="769441"/>
          </a:xfrm>
          <a:prstGeom prst="rect">
            <a:avLst/>
          </a:prstGeom>
          <a:noFill/>
        </p:spPr>
        <p:txBody>
          <a:bodyPr wrap="none" rtlCol="0">
            <a:spAutoFit/>
          </a:bodyPr>
          <a:lstStyle/>
          <a:p>
            <a:r>
              <a:rPr lang="zh-CN" altLang="zh-CN" dirty="0"/>
              <a:t>位图（</a:t>
            </a:r>
            <a:r>
              <a:rPr lang="en-US" altLang="zh-CN" dirty="0"/>
              <a:t>BMP</a:t>
            </a:r>
            <a:r>
              <a:rPr lang="zh-CN" altLang="zh-CN" dirty="0"/>
              <a:t>、</a:t>
            </a:r>
            <a:r>
              <a:rPr lang="en-US" altLang="zh-CN" dirty="0"/>
              <a:t>PNG</a:t>
            </a:r>
            <a:r>
              <a:rPr lang="zh-CN" altLang="zh-CN" dirty="0"/>
              <a:t>、</a:t>
            </a:r>
            <a:r>
              <a:rPr lang="en-US" altLang="zh-CN" dirty="0"/>
              <a:t>JPG</a:t>
            </a:r>
            <a:r>
              <a:rPr lang="zh-CN" altLang="zh-CN" dirty="0"/>
              <a:t>等）</a:t>
            </a:r>
          </a:p>
          <a:p>
            <a:r>
              <a:rPr lang="en-US" altLang="zh-CN" sz="800" dirty="0">
                <a:latin typeface="Calibri" panose="020F0502020204030204" pitchFamily="34" charset="0"/>
                <a:cs typeface="Times New Roman" panose="02020603050405020304" pitchFamily="18" charset="0"/>
              </a:rPr>
              <a:t/>
            </a:r>
            <a:br>
              <a:rPr lang="en-US" altLang="zh-CN" sz="800" dirty="0">
                <a:latin typeface="Calibri" panose="020F0502020204030204" pitchFamily="34" charset="0"/>
                <a:cs typeface="Times New Roman" panose="02020603050405020304" pitchFamily="18" charset="0"/>
              </a:rPr>
            </a:br>
            <a:r>
              <a:rPr lang="zh-CN" altLang="en-US" dirty="0">
                <a:solidFill>
                  <a:srgbClr val="ABABAB"/>
                </a:solidFill>
                <a:latin typeface="微软雅黑" panose="020B0503020204020204" pitchFamily="34" charset="-122"/>
                <a:cs typeface="微软雅黑" panose="020B0503020204020204" pitchFamily="34" charset="-122"/>
              </a:rPr>
              <a:t>基于颜色的描述</a:t>
            </a:r>
            <a:endParaRPr lang="zh-CN" altLang="en-US" dirty="0"/>
          </a:p>
        </p:txBody>
      </p:sp>
      <p:sp>
        <p:nvSpPr>
          <p:cNvPr id="15" name="文本框 14"/>
          <p:cNvSpPr txBox="1"/>
          <p:nvPr/>
        </p:nvSpPr>
        <p:spPr>
          <a:xfrm>
            <a:off x="5082303" y="4014623"/>
            <a:ext cx="2484591" cy="1461939"/>
          </a:xfrm>
          <a:prstGeom prst="rect">
            <a:avLst/>
          </a:prstGeom>
          <a:noFill/>
        </p:spPr>
        <p:txBody>
          <a:bodyPr wrap="none" rtlCol="0">
            <a:spAutoFit/>
          </a:bodyPr>
          <a:lstStyle/>
          <a:p>
            <a:pPr>
              <a:lnSpc>
                <a:spcPts val="5415"/>
              </a:lnSpc>
              <a:spcAft>
                <a:spcPts val="0"/>
              </a:spcAft>
            </a:pPr>
            <a:r>
              <a:rPr lang="zh-CN" altLang="zh-CN" kern="100" dirty="0" smtClean="0">
                <a:solidFill>
                  <a:srgbClr val="000000"/>
                </a:solidFill>
                <a:latin typeface="微软雅黑" panose="020B0503020204020204" pitchFamily="34" charset="-122"/>
                <a:cs typeface="微软雅黑" panose="020B0503020204020204" pitchFamily="34" charset="-122"/>
              </a:rPr>
              <a:t>矢量图（</a:t>
            </a:r>
            <a:r>
              <a:rPr lang="en-US" altLang="zh-CN" kern="100" dirty="0" smtClean="0">
                <a:solidFill>
                  <a:srgbClr val="000000"/>
                </a:solidFill>
                <a:latin typeface="微软雅黑" panose="020B0503020204020204" pitchFamily="34" charset="-122"/>
                <a:cs typeface="微软雅黑" panose="020B0503020204020204" pitchFamily="34" charset="-122"/>
              </a:rPr>
              <a:t>SVG</a:t>
            </a:r>
            <a:r>
              <a:rPr lang="zh-CN" altLang="zh-CN" kern="100" dirty="0" smtClean="0">
                <a:solidFill>
                  <a:srgbClr val="000000"/>
                </a:solidFill>
                <a:latin typeface="微软雅黑" panose="020B0503020204020204" pitchFamily="34" charset="-122"/>
                <a:cs typeface="微软雅黑" panose="020B0503020204020204" pitchFamily="34" charset="-122"/>
              </a:rPr>
              <a:t>、</a:t>
            </a:r>
            <a:r>
              <a:rPr lang="en-US" altLang="zh-CN" kern="100" dirty="0" smtClean="0">
                <a:solidFill>
                  <a:srgbClr val="000000"/>
                </a:solidFill>
                <a:latin typeface="微软雅黑" panose="020B0503020204020204" pitchFamily="34" charset="-122"/>
                <a:cs typeface="微软雅黑" panose="020B0503020204020204" pitchFamily="34" charset="-122"/>
              </a:rPr>
              <a:t>AI</a:t>
            </a:r>
            <a:r>
              <a:rPr lang="zh-CN" altLang="zh-CN" kern="100" dirty="0" smtClean="0">
                <a:solidFill>
                  <a:srgbClr val="000000"/>
                </a:solidFill>
                <a:latin typeface="微软雅黑" panose="020B0503020204020204" pitchFamily="34" charset="-122"/>
                <a:cs typeface="微软雅黑" panose="020B0503020204020204" pitchFamily="34" charset="-122"/>
              </a:rPr>
              <a:t>等）</a:t>
            </a:r>
            <a:endParaRPr lang="zh-CN" altLang="zh-CN" sz="800" kern="100" dirty="0" smtClean="0">
              <a:latin typeface="Calibri" panose="020F0502020204030204" pitchFamily="34" charset="0"/>
              <a:cs typeface="Times New Roman" panose="02020603050405020304" pitchFamily="18" charset="0"/>
            </a:endParaRPr>
          </a:p>
          <a:p>
            <a:r>
              <a:rPr lang="en-US" altLang="zh-CN" sz="800" dirty="0">
                <a:latin typeface="Calibri" panose="020F0502020204030204" pitchFamily="34" charset="0"/>
                <a:cs typeface="Times New Roman" panose="02020603050405020304" pitchFamily="18" charset="0"/>
              </a:rPr>
              <a:t/>
            </a:r>
            <a:br>
              <a:rPr lang="en-US" altLang="zh-CN" sz="800" dirty="0">
                <a:latin typeface="Calibri" panose="020F0502020204030204" pitchFamily="34" charset="0"/>
                <a:cs typeface="Times New Roman" panose="02020603050405020304" pitchFamily="18" charset="0"/>
              </a:rPr>
            </a:br>
            <a:r>
              <a:rPr lang="zh-CN" altLang="zh-CN" dirty="0">
                <a:solidFill>
                  <a:srgbClr val="ABABAB"/>
                </a:solidFill>
                <a:latin typeface="微软雅黑" panose="020B0503020204020204" pitchFamily="34" charset="-122"/>
                <a:cs typeface="微软雅黑" panose="020B0503020204020204" pitchFamily="34" charset="-122"/>
              </a:rPr>
              <a:t>基于颜色的描述</a:t>
            </a:r>
            <a:endParaRPr lang="zh-CN" altLang="en-US" sz="800" dirty="0"/>
          </a:p>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26177" y="659395"/>
            <a:ext cx="2439707" cy="369332"/>
          </a:xfrm>
          <a:prstGeom prst="rect">
            <a:avLst/>
          </a:prstGeom>
        </p:spPr>
        <p:txBody>
          <a:bodyPr wrap="none">
            <a:spAutoFit/>
          </a:bodyPr>
          <a:lstStyle/>
          <a:p>
            <a:r>
              <a:rPr lang="en-US" altLang="zh-CN" spc="-125" dirty="0">
                <a:solidFill>
                  <a:srgbClr val="3F6797"/>
                </a:solidFill>
                <a:latin typeface="微软雅黑" panose="020B0503020204020204" pitchFamily="34" charset="-122"/>
                <a:cs typeface="微软雅黑" panose="020B0503020204020204" pitchFamily="34" charset="-122"/>
              </a:rPr>
              <a:t>SVG  </a:t>
            </a:r>
            <a:r>
              <a:rPr lang="zh-CN" altLang="zh-CN" spc="-125" dirty="0">
                <a:solidFill>
                  <a:srgbClr val="3F6797"/>
                </a:solidFill>
                <a:latin typeface="微软雅黑" panose="020B0503020204020204" pitchFamily="34" charset="-122"/>
                <a:cs typeface="微软雅黑" panose="020B0503020204020204" pitchFamily="34" charset="-122"/>
              </a:rPr>
              <a:t>简介</a:t>
            </a:r>
            <a:r>
              <a:rPr lang="en-US" altLang="zh-CN" spc="-125" dirty="0">
                <a:solidFill>
                  <a:srgbClr val="3F6797"/>
                </a:solidFill>
                <a:latin typeface="微软雅黑" panose="020B0503020204020204" pitchFamily="34" charset="-122"/>
                <a:cs typeface="微软雅黑" panose="020B0503020204020204" pitchFamily="34" charset="-122"/>
              </a:rPr>
              <a:t>  -  </a:t>
            </a:r>
            <a:r>
              <a:rPr lang="zh-CN" altLang="zh-CN" spc="-125" dirty="0">
                <a:solidFill>
                  <a:srgbClr val="3F6797"/>
                </a:solidFill>
                <a:latin typeface="微软雅黑" panose="020B0503020204020204" pitchFamily="34" charset="-122"/>
                <a:cs typeface="微软雅黑" panose="020B0503020204020204" pitchFamily="34" charset="-122"/>
              </a:rPr>
              <a:t>简单示例</a:t>
            </a:r>
            <a:endParaRPr lang="zh-CN" altLang="en-US" dirty="0"/>
          </a:p>
        </p:txBody>
      </p:sp>
      <p:pic>
        <p:nvPicPr>
          <p:cNvPr id="3" name="图片 2"/>
          <p:cNvPicPr>
            <a:picLocks noChangeAspect="1"/>
          </p:cNvPicPr>
          <p:nvPr/>
        </p:nvPicPr>
        <p:blipFill>
          <a:blip r:embed="rId3"/>
          <a:stretch>
            <a:fillRect/>
          </a:stretch>
        </p:blipFill>
        <p:spPr>
          <a:xfrm>
            <a:off x="726177" y="1561733"/>
            <a:ext cx="5029200" cy="2257425"/>
          </a:xfrm>
          <a:prstGeom prst="rect">
            <a:avLst/>
          </a:prstGeom>
        </p:spPr>
      </p:pic>
      <p:pic>
        <p:nvPicPr>
          <p:cNvPr id="4" name="图片 3"/>
          <p:cNvPicPr>
            <a:picLocks noChangeAspect="1"/>
          </p:cNvPicPr>
          <p:nvPr/>
        </p:nvPicPr>
        <p:blipFill>
          <a:blip r:embed="rId4"/>
          <a:stretch>
            <a:fillRect/>
          </a:stretch>
        </p:blipFill>
        <p:spPr>
          <a:xfrm>
            <a:off x="7825887" y="1561733"/>
            <a:ext cx="1428750" cy="1352550"/>
          </a:xfrm>
          <a:prstGeom prst="rect">
            <a:avLst/>
          </a:prstGeom>
        </p:spPr>
      </p:pic>
    </p:spTree>
    <p:extLst>
      <p:ext uri="{BB962C8B-B14F-4D97-AF65-F5344CB8AC3E}">
        <p14:creationId xmlns:p14="http://schemas.microsoft.com/office/powerpoint/2010/main" val="18084660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26177" y="975919"/>
            <a:ext cx="2439707" cy="369332"/>
          </a:xfrm>
          <a:prstGeom prst="rect">
            <a:avLst/>
          </a:prstGeom>
        </p:spPr>
        <p:txBody>
          <a:bodyPr wrap="none">
            <a:spAutoFit/>
          </a:bodyPr>
          <a:lstStyle/>
          <a:p>
            <a:r>
              <a:rPr lang="en-US" altLang="zh-CN" spc="-125" dirty="0">
                <a:solidFill>
                  <a:srgbClr val="3F6797"/>
                </a:solidFill>
                <a:latin typeface="微软雅黑" panose="020B0503020204020204" pitchFamily="34" charset="-122"/>
                <a:cs typeface="微软雅黑" panose="020B0503020204020204" pitchFamily="34" charset="-122"/>
              </a:rPr>
              <a:t>SVG  </a:t>
            </a:r>
            <a:r>
              <a:rPr lang="zh-CN" altLang="zh-CN" spc="-125" dirty="0">
                <a:solidFill>
                  <a:srgbClr val="3F6797"/>
                </a:solidFill>
                <a:latin typeface="微软雅黑" panose="020B0503020204020204" pitchFamily="34" charset="-122"/>
                <a:cs typeface="微软雅黑" panose="020B0503020204020204" pitchFamily="34" charset="-122"/>
              </a:rPr>
              <a:t>简介</a:t>
            </a:r>
            <a:r>
              <a:rPr lang="en-US" altLang="zh-CN" spc="-125" dirty="0">
                <a:solidFill>
                  <a:srgbClr val="3F6797"/>
                </a:solidFill>
                <a:latin typeface="微软雅黑" panose="020B0503020204020204" pitchFamily="34" charset="-122"/>
                <a:cs typeface="微软雅黑" panose="020B0503020204020204" pitchFamily="34" charset="-122"/>
              </a:rPr>
              <a:t>  -  </a:t>
            </a:r>
            <a:r>
              <a:rPr lang="zh-CN" altLang="zh-CN" spc="-125" dirty="0">
                <a:solidFill>
                  <a:srgbClr val="3F6797"/>
                </a:solidFill>
                <a:latin typeface="微软雅黑" panose="020B0503020204020204" pitchFamily="34" charset="-122"/>
                <a:cs typeface="微软雅黑" panose="020B0503020204020204" pitchFamily="34" charset="-122"/>
              </a:rPr>
              <a:t>使用方式</a:t>
            </a:r>
            <a:endParaRPr lang="zh-CN" altLang="en-US" dirty="0"/>
          </a:p>
        </p:txBody>
      </p:sp>
      <p:sp>
        <p:nvSpPr>
          <p:cNvPr id="3" name="矩形 2"/>
          <p:cNvSpPr/>
          <p:nvPr/>
        </p:nvSpPr>
        <p:spPr>
          <a:xfrm>
            <a:off x="-2321169" y="1371601"/>
            <a:ext cx="11236569" cy="3426579"/>
          </a:xfrm>
          <a:prstGeom prst="rect">
            <a:avLst/>
          </a:prstGeom>
        </p:spPr>
        <p:txBody>
          <a:bodyPr wrap="square">
            <a:spAutoFit/>
          </a:bodyPr>
          <a:lstStyle/>
          <a:p>
            <a:pPr marL="1947545" indent="889635">
              <a:lnSpc>
                <a:spcPts val="5245"/>
              </a:lnSpc>
              <a:spcAft>
                <a:spcPts val="0"/>
              </a:spcAft>
            </a:pPr>
            <a:r>
              <a:rPr lang="en-US" altLang="zh-CN" kern="100" dirty="0">
                <a:solidFill>
                  <a:srgbClr val="000000"/>
                </a:solidFill>
                <a:latin typeface="微软雅黑" panose="020B0503020204020204" pitchFamily="34" charset="-122"/>
                <a:cs typeface="微软雅黑" panose="020B0503020204020204" pitchFamily="34" charset="-122"/>
              </a:rPr>
              <a:t>· </a:t>
            </a:r>
            <a:r>
              <a:rPr lang="zh-CN" altLang="en-US" kern="100" dirty="0">
                <a:solidFill>
                  <a:srgbClr val="000000"/>
                </a:solidFill>
                <a:latin typeface="微软雅黑" panose="020B0503020204020204" pitchFamily="34" charset="-122"/>
                <a:cs typeface="微软雅黑" panose="020B0503020204020204" pitchFamily="34" charset="-122"/>
              </a:rPr>
              <a:t>浏览器直接打开 </a:t>
            </a:r>
            <a:r>
              <a:rPr lang="zh-CN" altLang="en-US" kern="100" dirty="0" smtClean="0">
                <a:solidFill>
                  <a:srgbClr val="000000"/>
                </a:solidFill>
                <a:latin typeface="微软雅黑" panose="020B0503020204020204" pitchFamily="34" charset="-122"/>
                <a:cs typeface="微软雅黑" panose="020B0503020204020204" pitchFamily="34" charset="-122"/>
              </a:rPr>
              <a:t></a:t>
            </a:r>
            <a:endParaRPr lang="zh-CN" altLang="en-US" kern="100" dirty="0">
              <a:solidFill>
                <a:srgbClr val="000000"/>
              </a:solidFill>
              <a:latin typeface="微软雅黑" panose="020B0503020204020204" pitchFamily="34" charset="-122"/>
              <a:cs typeface="微软雅黑" panose="020B0503020204020204" pitchFamily="34" charset="-122"/>
            </a:endParaRPr>
          </a:p>
          <a:p>
            <a:pPr marL="1947545" indent="889635">
              <a:lnSpc>
                <a:spcPts val="5245"/>
              </a:lnSpc>
              <a:spcAft>
                <a:spcPts val="0"/>
              </a:spcAft>
            </a:pPr>
            <a:r>
              <a:rPr lang="en-US" altLang="zh-CN" kern="100" dirty="0">
                <a:solidFill>
                  <a:srgbClr val="000000"/>
                </a:solidFill>
                <a:latin typeface="微软雅黑" panose="020B0503020204020204" pitchFamily="34" charset="-122"/>
                <a:cs typeface="微软雅黑" panose="020B0503020204020204" pitchFamily="34" charset="-122"/>
              </a:rPr>
              <a:t>· </a:t>
            </a:r>
            <a:r>
              <a:rPr lang="zh-CN" altLang="en-US" kern="100" dirty="0">
                <a:solidFill>
                  <a:srgbClr val="000000"/>
                </a:solidFill>
                <a:latin typeface="微软雅黑" panose="020B0503020204020204" pitchFamily="34" charset="-122"/>
                <a:cs typeface="微软雅黑" panose="020B0503020204020204" pitchFamily="34" charset="-122"/>
              </a:rPr>
              <a:t>在  </a:t>
            </a:r>
            <a:r>
              <a:rPr lang="en-US" altLang="zh-CN" kern="100" dirty="0">
                <a:solidFill>
                  <a:srgbClr val="000000"/>
                </a:solidFill>
                <a:latin typeface="微软雅黑" panose="020B0503020204020204" pitchFamily="34" charset="-122"/>
                <a:cs typeface="微软雅黑" panose="020B0503020204020204" pitchFamily="34" charset="-122"/>
              </a:rPr>
              <a:t>HTML  </a:t>
            </a:r>
            <a:r>
              <a:rPr lang="zh-CN" altLang="en-US" kern="100" dirty="0">
                <a:solidFill>
                  <a:srgbClr val="000000"/>
                </a:solidFill>
                <a:latin typeface="微软雅黑" panose="020B0503020204020204" pitchFamily="34" charset="-122"/>
                <a:cs typeface="微软雅黑" panose="020B0503020204020204" pitchFamily="34" charset="-122"/>
              </a:rPr>
              <a:t>中使用  </a:t>
            </a:r>
            <a:r>
              <a:rPr lang="en-US" altLang="zh-CN" kern="100" dirty="0">
                <a:solidFill>
                  <a:srgbClr val="000000"/>
                </a:solidFill>
                <a:latin typeface="微软雅黑" panose="020B0503020204020204" pitchFamily="34" charset="-122"/>
                <a:cs typeface="微软雅黑" panose="020B0503020204020204" pitchFamily="34" charset="-122"/>
              </a:rPr>
              <a:t>&lt;</a:t>
            </a:r>
            <a:r>
              <a:rPr lang="en-US" altLang="zh-CN" kern="100" dirty="0" err="1">
                <a:solidFill>
                  <a:srgbClr val="000000"/>
                </a:solidFill>
                <a:latin typeface="微软雅黑" panose="020B0503020204020204" pitchFamily="34" charset="-122"/>
                <a:cs typeface="微软雅黑" panose="020B0503020204020204" pitchFamily="34" charset="-122"/>
              </a:rPr>
              <a:t>img</a:t>
            </a:r>
            <a:r>
              <a:rPr lang="en-US" altLang="zh-CN" kern="100" dirty="0">
                <a:solidFill>
                  <a:srgbClr val="000000"/>
                </a:solidFill>
                <a:latin typeface="微软雅黑" panose="020B0503020204020204" pitchFamily="34" charset="-122"/>
                <a:cs typeface="微软雅黑" panose="020B0503020204020204" pitchFamily="34" charset="-122"/>
              </a:rPr>
              <a:t>&gt;  </a:t>
            </a:r>
            <a:r>
              <a:rPr lang="zh-CN" altLang="en-US" kern="100" dirty="0">
                <a:solidFill>
                  <a:srgbClr val="000000"/>
                </a:solidFill>
                <a:latin typeface="微软雅黑" panose="020B0503020204020204" pitchFamily="34" charset="-122"/>
                <a:cs typeface="微软雅黑" panose="020B0503020204020204" pitchFamily="34" charset="-122"/>
              </a:rPr>
              <a:t>标签引用  </a:t>
            </a:r>
          </a:p>
          <a:p>
            <a:pPr marL="1947545" indent="889635">
              <a:lnSpc>
                <a:spcPts val="5245"/>
              </a:lnSpc>
              <a:spcAft>
                <a:spcPts val="0"/>
              </a:spcAft>
            </a:pPr>
            <a:r>
              <a:rPr lang="en-US" altLang="zh-CN" kern="100" dirty="0">
                <a:solidFill>
                  <a:srgbClr val="000000"/>
                </a:solidFill>
                <a:latin typeface="微软雅黑" panose="020B0503020204020204" pitchFamily="34" charset="-122"/>
                <a:cs typeface="微软雅黑" panose="020B0503020204020204" pitchFamily="34" charset="-122"/>
              </a:rPr>
              <a:t>· </a:t>
            </a:r>
            <a:r>
              <a:rPr lang="zh-CN" altLang="en-US" kern="100" dirty="0">
                <a:solidFill>
                  <a:srgbClr val="000000"/>
                </a:solidFill>
                <a:latin typeface="微软雅黑" panose="020B0503020204020204" pitchFamily="34" charset="-122"/>
                <a:cs typeface="微软雅黑" panose="020B0503020204020204" pitchFamily="34" charset="-122"/>
              </a:rPr>
              <a:t>直接在  </a:t>
            </a:r>
            <a:r>
              <a:rPr lang="en-US" altLang="zh-CN" kern="100" dirty="0">
                <a:solidFill>
                  <a:srgbClr val="000000"/>
                </a:solidFill>
                <a:latin typeface="微软雅黑" panose="020B0503020204020204" pitchFamily="34" charset="-122"/>
                <a:cs typeface="微软雅黑" panose="020B0503020204020204" pitchFamily="34" charset="-122"/>
              </a:rPr>
              <a:t>HTML  </a:t>
            </a:r>
            <a:r>
              <a:rPr lang="zh-CN" altLang="en-US" kern="100" dirty="0">
                <a:solidFill>
                  <a:srgbClr val="000000"/>
                </a:solidFill>
                <a:latin typeface="微软雅黑" panose="020B0503020204020204" pitchFamily="34" charset="-122"/>
                <a:cs typeface="微软雅黑" panose="020B0503020204020204" pitchFamily="34" charset="-122"/>
              </a:rPr>
              <a:t>中使用  </a:t>
            </a:r>
            <a:r>
              <a:rPr lang="en-US" altLang="zh-CN" kern="100" dirty="0">
                <a:solidFill>
                  <a:srgbClr val="000000"/>
                </a:solidFill>
                <a:latin typeface="微软雅黑" panose="020B0503020204020204" pitchFamily="34" charset="-122"/>
                <a:cs typeface="微软雅黑" panose="020B0503020204020204" pitchFamily="34" charset="-122"/>
              </a:rPr>
              <a:t>SVG  </a:t>
            </a:r>
            <a:r>
              <a:rPr lang="zh-CN" altLang="en-US" kern="100" dirty="0">
                <a:solidFill>
                  <a:srgbClr val="000000"/>
                </a:solidFill>
                <a:latin typeface="微软雅黑" panose="020B0503020204020204" pitchFamily="34" charset="-122"/>
                <a:cs typeface="微软雅黑" panose="020B0503020204020204" pitchFamily="34" charset="-122"/>
              </a:rPr>
              <a:t>标签  </a:t>
            </a:r>
          </a:p>
          <a:p>
            <a:pPr marL="1947545" indent="889635">
              <a:lnSpc>
                <a:spcPts val="5245"/>
              </a:lnSpc>
              <a:spcAft>
                <a:spcPts val="0"/>
              </a:spcAft>
            </a:pPr>
            <a:r>
              <a:rPr lang="en-US" altLang="zh-CN" kern="100" dirty="0">
                <a:solidFill>
                  <a:srgbClr val="000000"/>
                </a:solidFill>
                <a:latin typeface="微软雅黑" panose="020B0503020204020204" pitchFamily="34" charset="-122"/>
                <a:cs typeface="微软雅黑" panose="020B0503020204020204" pitchFamily="34" charset="-122"/>
              </a:rPr>
              <a:t>· </a:t>
            </a:r>
            <a:r>
              <a:rPr lang="zh-CN" altLang="en-US" kern="100" dirty="0">
                <a:solidFill>
                  <a:srgbClr val="000000"/>
                </a:solidFill>
                <a:latin typeface="微软雅黑" panose="020B0503020204020204" pitchFamily="34" charset="-122"/>
                <a:cs typeface="微软雅黑" panose="020B0503020204020204" pitchFamily="34" charset="-122"/>
              </a:rPr>
              <a:t>作为  </a:t>
            </a:r>
            <a:r>
              <a:rPr lang="en-US" altLang="zh-CN" kern="100" dirty="0">
                <a:solidFill>
                  <a:srgbClr val="000000"/>
                </a:solidFill>
                <a:latin typeface="微软雅黑" panose="020B0503020204020204" pitchFamily="34" charset="-122"/>
                <a:cs typeface="微软雅黑" panose="020B0503020204020204" pitchFamily="34" charset="-122"/>
              </a:rPr>
              <a:t>CSS  </a:t>
            </a:r>
            <a:r>
              <a:rPr lang="zh-CN" altLang="en-US" kern="100" dirty="0">
                <a:solidFill>
                  <a:srgbClr val="000000"/>
                </a:solidFill>
                <a:latin typeface="微软雅黑" panose="020B0503020204020204" pitchFamily="34" charset="-122"/>
                <a:cs typeface="微软雅黑" panose="020B0503020204020204" pitchFamily="34" charset="-122"/>
              </a:rPr>
              <a:t>背景 </a:t>
            </a:r>
          </a:p>
          <a:p>
            <a:pPr marL="1947545" indent="889635">
              <a:lnSpc>
                <a:spcPts val="5245"/>
              </a:lnSpc>
              <a:spcAft>
                <a:spcPts val="0"/>
              </a:spcAft>
            </a:pPr>
            <a:endParaRPr lang="zh-CN" altLang="en-US" kern="100" dirty="0">
              <a:solidFill>
                <a:srgbClr val="000000"/>
              </a:solidFill>
              <a:latin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13583277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4447" y="284370"/>
            <a:ext cx="2379819" cy="733983"/>
          </a:xfrm>
          <a:prstGeom prst="rect">
            <a:avLst/>
          </a:prstGeom>
        </p:spPr>
        <p:txBody>
          <a:bodyPr wrap="none">
            <a:spAutoFit/>
          </a:bodyPr>
          <a:lstStyle/>
          <a:p>
            <a:pPr>
              <a:lnSpc>
                <a:spcPts val="6120"/>
              </a:lnSpc>
            </a:pPr>
            <a:r>
              <a:rPr lang="en-US"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1.2</a:t>
            </a:r>
            <a:r>
              <a:rPr lang="en-US"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  </a:t>
            </a:r>
            <a:r>
              <a:rPr lang="zh-CN"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基本图形和属性</a:t>
            </a:r>
          </a:p>
        </p:txBody>
      </p:sp>
      <p:pic>
        <p:nvPicPr>
          <p:cNvPr id="5" name="图片 4"/>
          <p:cNvPicPr>
            <a:picLocks noChangeAspect="1"/>
          </p:cNvPicPr>
          <p:nvPr/>
        </p:nvPicPr>
        <p:blipFill>
          <a:blip r:embed="rId3"/>
          <a:stretch>
            <a:fillRect/>
          </a:stretch>
        </p:blipFill>
        <p:spPr>
          <a:xfrm>
            <a:off x="413474" y="2265196"/>
            <a:ext cx="3735066" cy="2740719"/>
          </a:xfrm>
          <a:prstGeom prst="rect">
            <a:avLst/>
          </a:prstGeom>
        </p:spPr>
      </p:pic>
      <p:sp>
        <p:nvSpPr>
          <p:cNvPr id="7" name="文本框 6"/>
          <p:cNvSpPr txBox="1"/>
          <p:nvPr/>
        </p:nvSpPr>
        <p:spPr>
          <a:xfrm>
            <a:off x="2251735" y="5416060"/>
            <a:ext cx="942181" cy="369332"/>
          </a:xfrm>
          <a:prstGeom prst="rect">
            <a:avLst/>
          </a:prstGeom>
          <a:noFill/>
        </p:spPr>
        <p:txBody>
          <a:bodyPr wrap="none" rtlCol="0">
            <a:spAutoFit/>
          </a:bodyPr>
          <a:lstStyle/>
          <a:p>
            <a:r>
              <a:rPr lang="en-US"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&lt;</a:t>
            </a:r>
            <a:r>
              <a:rPr lang="en-US" altLang="zh-CN" kern="100" spc="-5" dirty="0" err="1">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rect</a:t>
            </a:r>
            <a:r>
              <a:rPr lang="en-US"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&gt;</a:t>
            </a:r>
            <a:endParaRPr lang="zh-CN" altLang="en-US" dirty="0"/>
          </a:p>
        </p:txBody>
      </p:sp>
      <p:sp>
        <p:nvSpPr>
          <p:cNvPr id="8" name="文本框 7"/>
          <p:cNvSpPr txBox="1"/>
          <p:nvPr/>
        </p:nvSpPr>
        <p:spPr>
          <a:xfrm>
            <a:off x="5644035" y="5416060"/>
            <a:ext cx="1091581" cy="369332"/>
          </a:xfrm>
          <a:prstGeom prst="rect">
            <a:avLst/>
          </a:prstGeom>
          <a:noFill/>
        </p:spPr>
        <p:txBody>
          <a:bodyPr wrap="square" rtlCol="0">
            <a:spAutoFit/>
          </a:bodyPr>
          <a:lstStyle/>
          <a:p>
            <a:r>
              <a:rPr lang="en-US"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&lt;circle&gt;</a:t>
            </a:r>
            <a:endParaRPr lang="zh-CN" altLang="en-US" dirty="0"/>
          </a:p>
        </p:txBody>
      </p:sp>
      <p:sp>
        <p:nvSpPr>
          <p:cNvPr id="9" name="文本框 8"/>
          <p:cNvSpPr txBox="1"/>
          <p:nvPr/>
        </p:nvSpPr>
        <p:spPr>
          <a:xfrm>
            <a:off x="9929489" y="5451229"/>
            <a:ext cx="1222451" cy="369332"/>
          </a:xfrm>
          <a:prstGeom prst="rect">
            <a:avLst/>
          </a:prstGeom>
          <a:noFill/>
        </p:spPr>
        <p:txBody>
          <a:bodyPr wrap="none" rtlCol="0">
            <a:spAutoFit/>
          </a:bodyPr>
          <a:lstStyle/>
          <a:p>
            <a:r>
              <a:rPr lang="en-US"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&lt;ellipse&gt;</a:t>
            </a:r>
            <a:endParaRPr lang="zh-CN" altLang="en-US" dirty="0"/>
          </a:p>
        </p:txBody>
      </p:sp>
      <p:pic>
        <p:nvPicPr>
          <p:cNvPr id="10" name="图片 9"/>
          <p:cNvPicPr>
            <a:picLocks noChangeAspect="1"/>
          </p:cNvPicPr>
          <p:nvPr/>
        </p:nvPicPr>
        <p:blipFill>
          <a:blip r:embed="rId4"/>
          <a:stretch>
            <a:fillRect/>
          </a:stretch>
        </p:blipFill>
        <p:spPr>
          <a:xfrm>
            <a:off x="4396238" y="2243023"/>
            <a:ext cx="3587177" cy="2734226"/>
          </a:xfrm>
          <a:prstGeom prst="rect">
            <a:avLst/>
          </a:prstGeom>
        </p:spPr>
      </p:pic>
      <p:pic>
        <p:nvPicPr>
          <p:cNvPr id="11" name="图片 10"/>
          <p:cNvPicPr>
            <a:picLocks noChangeAspect="1"/>
          </p:cNvPicPr>
          <p:nvPr/>
        </p:nvPicPr>
        <p:blipFill>
          <a:blip r:embed="rId5"/>
          <a:stretch>
            <a:fillRect/>
          </a:stretch>
        </p:blipFill>
        <p:spPr>
          <a:xfrm>
            <a:off x="8247185" y="2194250"/>
            <a:ext cx="3806347" cy="2817361"/>
          </a:xfrm>
          <a:prstGeom prst="rect">
            <a:avLst/>
          </a:prstGeom>
        </p:spPr>
      </p:pic>
      <p:sp>
        <p:nvSpPr>
          <p:cNvPr id="12" name="文本框 11"/>
          <p:cNvSpPr txBox="1"/>
          <p:nvPr/>
        </p:nvSpPr>
        <p:spPr>
          <a:xfrm>
            <a:off x="826476" y="1492251"/>
            <a:ext cx="1229183" cy="369332"/>
          </a:xfrm>
          <a:prstGeom prst="rect">
            <a:avLst/>
          </a:prstGeom>
          <a:noFill/>
        </p:spPr>
        <p:txBody>
          <a:bodyPr wrap="none" rtlCol="0">
            <a:spAutoFit/>
          </a:bodyPr>
          <a:lstStyle/>
          <a:p>
            <a:r>
              <a:rPr lang="en-US" altLang="zh-CN" kern="100" spc="-5"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kern="100" spc="-5" dirty="0">
                <a:latin typeface="微软雅黑" panose="020B0503020204020204" pitchFamily="34" charset="-122"/>
                <a:ea typeface="微软雅黑" panose="020B0503020204020204" pitchFamily="34" charset="-122"/>
                <a:cs typeface="微软雅黑" panose="020B0503020204020204" pitchFamily="34" charset="-122"/>
              </a:rPr>
              <a:t>基本图形</a:t>
            </a:r>
            <a:endParaRPr lang="zh-CN" altLang="en-US" dirty="0"/>
          </a:p>
        </p:txBody>
      </p:sp>
    </p:spTree>
    <p:extLst>
      <p:ext uri="{BB962C8B-B14F-4D97-AF65-F5344CB8AC3E}">
        <p14:creationId xmlns:p14="http://schemas.microsoft.com/office/powerpoint/2010/main" val="41335751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81227" y="3818765"/>
            <a:ext cx="2527487" cy="1231106"/>
          </a:xfrm>
          <a:prstGeom prst="rect">
            <a:avLst/>
          </a:prstGeom>
        </p:spPr>
        <p:txBody>
          <a:bodyPr wrap="none">
            <a:spAutoFit/>
          </a:bodyPr>
          <a:lstStyle/>
          <a:p>
            <a:r>
              <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&lt;polyline&gt;</a:t>
            </a:r>
          </a:p>
          <a:p>
            <a:endPar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smtClean="0"/>
              <a:t> points</a:t>
            </a:r>
            <a:r>
              <a:rPr lang="en-US" altLang="zh-CN" sz="2000" dirty="0"/>
              <a:t>  </a:t>
            </a:r>
            <a:r>
              <a:rPr lang="zh-CN" altLang="zh-CN" sz="2000" dirty="0"/>
              <a:t>格式：</a:t>
            </a:r>
            <a:r>
              <a:rPr lang="en-US" altLang="zh-CN" sz="2000" dirty="0"/>
              <a:t>(xi, </a:t>
            </a:r>
            <a:r>
              <a:rPr lang="en-US" altLang="zh-CN" sz="2000" dirty="0" err="1" smtClean="0"/>
              <a:t>yi</a:t>
            </a:r>
            <a:r>
              <a:rPr lang="en-US" altLang="zh-CN" sz="2000" dirty="0"/>
              <a:t>)+</a:t>
            </a:r>
            <a:endParaRPr lang="zh-CN" altLang="zh-CN" sz="2000" dirty="0"/>
          </a:p>
          <a:p>
            <a:endParaRPr lang="zh-CN" altLang="en-US" dirty="0"/>
          </a:p>
        </p:txBody>
      </p:sp>
      <p:pic>
        <p:nvPicPr>
          <p:cNvPr id="3" name="图片 2"/>
          <p:cNvPicPr>
            <a:picLocks noChangeAspect="1"/>
          </p:cNvPicPr>
          <p:nvPr/>
        </p:nvPicPr>
        <p:blipFill>
          <a:blip r:embed="rId3"/>
          <a:stretch>
            <a:fillRect/>
          </a:stretch>
        </p:blipFill>
        <p:spPr>
          <a:xfrm>
            <a:off x="140876" y="265876"/>
            <a:ext cx="3639815" cy="2952108"/>
          </a:xfrm>
          <a:prstGeom prst="rect">
            <a:avLst/>
          </a:prstGeom>
        </p:spPr>
      </p:pic>
      <p:pic>
        <p:nvPicPr>
          <p:cNvPr id="4" name="图片 3"/>
          <p:cNvPicPr>
            <a:picLocks noChangeAspect="1"/>
          </p:cNvPicPr>
          <p:nvPr/>
        </p:nvPicPr>
        <p:blipFill>
          <a:blip r:embed="rId4"/>
          <a:stretch>
            <a:fillRect/>
          </a:stretch>
        </p:blipFill>
        <p:spPr>
          <a:xfrm>
            <a:off x="3893333" y="501892"/>
            <a:ext cx="3757229" cy="2742442"/>
          </a:xfrm>
          <a:prstGeom prst="rect">
            <a:avLst/>
          </a:prstGeom>
        </p:spPr>
      </p:pic>
      <p:pic>
        <p:nvPicPr>
          <p:cNvPr id="5" name="图片 4"/>
          <p:cNvPicPr>
            <a:picLocks noChangeAspect="1"/>
          </p:cNvPicPr>
          <p:nvPr/>
        </p:nvPicPr>
        <p:blipFill>
          <a:blip r:embed="rId5"/>
          <a:stretch>
            <a:fillRect/>
          </a:stretch>
        </p:blipFill>
        <p:spPr>
          <a:xfrm>
            <a:off x="7741660" y="475543"/>
            <a:ext cx="3966894" cy="2742440"/>
          </a:xfrm>
          <a:prstGeom prst="rect">
            <a:avLst/>
          </a:prstGeom>
        </p:spPr>
      </p:pic>
      <p:sp>
        <p:nvSpPr>
          <p:cNvPr id="6" name="矩形 5"/>
          <p:cNvSpPr/>
          <p:nvPr/>
        </p:nvSpPr>
        <p:spPr>
          <a:xfrm>
            <a:off x="422463" y="3818765"/>
            <a:ext cx="919804" cy="369332"/>
          </a:xfrm>
          <a:prstGeom prst="rect">
            <a:avLst/>
          </a:prstGeom>
        </p:spPr>
        <p:txBody>
          <a:bodyPr wrap="none">
            <a:spAutoFit/>
          </a:bodyPr>
          <a:lstStyle/>
          <a:p>
            <a:r>
              <a:rPr lang="en-US"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&lt;</a:t>
            </a:r>
            <a:r>
              <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line</a:t>
            </a:r>
            <a:r>
              <a:rPr lang="en-US"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&gt;</a:t>
            </a:r>
            <a:endParaRPr lang="zh-CN" altLang="en-US" dirty="0"/>
          </a:p>
        </p:txBody>
      </p:sp>
      <p:sp>
        <p:nvSpPr>
          <p:cNvPr id="7" name="矩形 6"/>
          <p:cNvSpPr/>
          <p:nvPr/>
        </p:nvSpPr>
        <p:spPr>
          <a:xfrm>
            <a:off x="7901786" y="3818765"/>
            <a:ext cx="2295308" cy="923330"/>
          </a:xfrm>
          <a:prstGeom prst="rect">
            <a:avLst/>
          </a:prstGeom>
        </p:spPr>
        <p:txBody>
          <a:bodyPr wrap="none">
            <a:spAutoFit/>
          </a:bodyPr>
          <a:lstStyle/>
          <a:p>
            <a:r>
              <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&lt;</a:t>
            </a:r>
            <a:r>
              <a:rPr lang="en-US" altLang="zh-CN" kern="100" spc="-5"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polygon</a:t>
            </a:r>
            <a:r>
              <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&gt;</a:t>
            </a:r>
          </a:p>
          <a:p>
            <a:endParaRPr lang="en-US" altLang="zh-CN" kern="100" spc="-5" dirty="0" smtClean="0">
              <a:solidFill>
                <a:srgbClr val="003366"/>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t> points  </a:t>
            </a:r>
            <a:r>
              <a:rPr lang="zh-CN" altLang="zh-CN" dirty="0"/>
              <a:t>格式：</a:t>
            </a:r>
            <a:r>
              <a:rPr lang="en-US" altLang="zh-CN" dirty="0"/>
              <a:t>(xi, </a:t>
            </a:r>
            <a:r>
              <a:rPr lang="en-US" altLang="zh-CN" dirty="0" err="1"/>
              <a:t>yi</a:t>
            </a:r>
            <a:r>
              <a:rPr lang="en-US" altLang="zh-CN" dirty="0" smtClean="0"/>
              <a:t>)+</a:t>
            </a:r>
            <a:endParaRPr lang="zh-CN" altLang="zh-CN" dirty="0"/>
          </a:p>
        </p:txBody>
      </p:sp>
    </p:spTree>
    <p:extLst>
      <p:ext uri="{BB962C8B-B14F-4D97-AF65-F5344CB8AC3E}">
        <p14:creationId xmlns:p14="http://schemas.microsoft.com/office/powerpoint/2010/main" val="22548541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自定义设计方案">
      <a:dk1>
        <a:srgbClr val="000000"/>
      </a:dk1>
      <a:lt1>
        <a:srgbClr val="FFFFFF"/>
      </a:lt1>
      <a:dk2>
        <a:srgbClr val="A7A7A7"/>
      </a:dk2>
      <a:lt2>
        <a:srgbClr val="535353"/>
      </a:lt2>
      <a:accent1>
        <a:srgbClr val="003366"/>
      </a:accent1>
      <a:accent2>
        <a:srgbClr val="001D39"/>
      </a:accent2>
      <a:accent3>
        <a:srgbClr val="00162C"/>
      </a:accent3>
      <a:accent4>
        <a:srgbClr val="000F1F"/>
      </a:accent4>
      <a:accent5>
        <a:srgbClr val="000911"/>
      </a:accent5>
      <a:accent6>
        <a:srgbClr val="000204"/>
      </a:accent6>
      <a:hlink>
        <a:srgbClr val="0000FF"/>
      </a:hlink>
      <a:folHlink>
        <a:srgbClr val="FF00FF"/>
      </a:folHlink>
    </a:clrScheme>
    <a:fontScheme name="自定义设计方案">
      <a:majorFont>
        <a:latin typeface="Calibri"/>
        <a:ea typeface="Calibri"/>
        <a:cs typeface="Calibri"/>
      </a:majorFont>
      <a:minorFont>
        <a:latin typeface="Helvetica"/>
        <a:ea typeface="Helvetica"/>
        <a:cs typeface="Helvetica"/>
      </a:minorFont>
    </a:fontScheme>
    <a:fmtScheme name="自定义设计方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自定义设计方案">
      <a:dk1>
        <a:srgbClr val="000000"/>
      </a:dk1>
      <a:lt1>
        <a:srgbClr val="FFFFFF"/>
      </a:lt1>
      <a:dk2>
        <a:srgbClr val="A7A7A7"/>
      </a:dk2>
      <a:lt2>
        <a:srgbClr val="535353"/>
      </a:lt2>
      <a:accent1>
        <a:srgbClr val="003366"/>
      </a:accent1>
      <a:accent2>
        <a:srgbClr val="001D39"/>
      </a:accent2>
      <a:accent3>
        <a:srgbClr val="00162C"/>
      </a:accent3>
      <a:accent4>
        <a:srgbClr val="000F1F"/>
      </a:accent4>
      <a:accent5>
        <a:srgbClr val="000911"/>
      </a:accent5>
      <a:accent6>
        <a:srgbClr val="000204"/>
      </a:accent6>
      <a:hlink>
        <a:srgbClr val="0000FF"/>
      </a:hlink>
      <a:folHlink>
        <a:srgbClr val="FF00FF"/>
      </a:folHlink>
    </a:clrScheme>
    <a:fontScheme name="自定义设计方案">
      <a:majorFont>
        <a:latin typeface="Calibri"/>
        <a:ea typeface="Calibri"/>
        <a:cs typeface="Calibri"/>
      </a:majorFont>
      <a:minorFont>
        <a:latin typeface="Helvetica"/>
        <a:ea typeface="Helvetica"/>
        <a:cs typeface="Helvetica"/>
      </a:minorFont>
    </a:fontScheme>
    <a:fmtScheme name="自定义设计方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自定义设计方案">
      <a:dk1>
        <a:srgbClr val="000000"/>
      </a:dk1>
      <a:lt1>
        <a:srgbClr val="FFFFFF"/>
      </a:lt1>
      <a:dk2>
        <a:srgbClr val="A7A7A7"/>
      </a:dk2>
      <a:lt2>
        <a:srgbClr val="535353"/>
      </a:lt2>
      <a:accent1>
        <a:srgbClr val="003366"/>
      </a:accent1>
      <a:accent2>
        <a:srgbClr val="001D39"/>
      </a:accent2>
      <a:accent3>
        <a:srgbClr val="00162C"/>
      </a:accent3>
      <a:accent4>
        <a:srgbClr val="000F1F"/>
      </a:accent4>
      <a:accent5>
        <a:srgbClr val="000911"/>
      </a:accent5>
      <a:accent6>
        <a:srgbClr val="000204"/>
      </a:accent6>
      <a:hlink>
        <a:srgbClr val="0000FF"/>
      </a:hlink>
      <a:folHlink>
        <a:srgbClr val="FF00FF"/>
      </a:folHlink>
    </a:clrScheme>
    <a:fontScheme name="自定义设计方案">
      <a:majorFont>
        <a:latin typeface="Calibri"/>
        <a:ea typeface="Calibri"/>
        <a:cs typeface="Calibri"/>
      </a:majorFont>
      <a:minorFont>
        <a:latin typeface="Helvetica"/>
        <a:ea typeface="Helvetica"/>
        <a:cs typeface="Helvetica"/>
      </a:minorFont>
    </a:fontScheme>
    <a:fmtScheme name="自定义设计方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自定义设计方案">
  <a:themeElements>
    <a:clrScheme name="自定义设计方案">
      <a:dk1>
        <a:srgbClr val="000000"/>
      </a:dk1>
      <a:lt1>
        <a:srgbClr val="FFFFFF"/>
      </a:lt1>
      <a:dk2>
        <a:srgbClr val="A7A7A7"/>
      </a:dk2>
      <a:lt2>
        <a:srgbClr val="535353"/>
      </a:lt2>
      <a:accent1>
        <a:srgbClr val="003366"/>
      </a:accent1>
      <a:accent2>
        <a:srgbClr val="001D39"/>
      </a:accent2>
      <a:accent3>
        <a:srgbClr val="00162C"/>
      </a:accent3>
      <a:accent4>
        <a:srgbClr val="000F1F"/>
      </a:accent4>
      <a:accent5>
        <a:srgbClr val="000911"/>
      </a:accent5>
      <a:accent6>
        <a:srgbClr val="000204"/>
      </a:accent6>
      <a:hlink>
        <a:srgbClr val="0000FF"/>
      </a:hlink>
      <a:folHlink>
        <a:srgbClr val="FF00FF"/>
      </a:folHlink>
    </a:clrScheme>
    <a:fontScheme name="自定义设计方案">
      <a:majorFont>
        <a:latin typeface="Calibri"/>
        <a:ea typeface="Calibri"/>
        <a:cs typeface="Calibri"/>
      </a:majorFont>
      <a:minorFont>
        <a:latin typeface="Helvetica"/>
        <a:ea typeface="Helvetica"/>
        <a:cs typeface="Helvetica"/>
      </a:minorFont>
    </a:fontScheme>
    <a:fmtScheme name="自定义设计方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自定义设计方案">
  <a:themeElements>
    <a:clrScheme name="自定义设计方案">
      <a:dk1>
        <a:srgbClr val="000000"/>
      </a:dk1>
      <a:lt1>
        <a:srgbClr val="FFFFFF"/>
      </a:lt1>
      <a:dk2>
        <a:srgbClr val="A7A7A7"/>
      </a:dk2>
      <a:lt2>
        <a:srgbClr val="535353"/>
      </a:lt2>
      <a:accent1>
        <a:srgbClr val="003366"/>
      </a:accent1>
      <a:accent2>
        <a:srgbClr val="001D39"/>
      </a:accent2>
      <a:accent3>
        <a:srgbClr val="00162C"/>
      </a:accent3>
      <a:accent4>
        <a:srgbClr val="000F1F"/>
      </a:accent4>
      <a:accent5>
        <a:srgbClr val="000911"/>
      </a:accent5>
      <a:accent6>
        <a:srgbClr val="000204"/>
      </a:accent6>
      <a:hlink>
        <a:srgbClr val="0000FF"/>
      </a:hlink>
      <a:folHlink>
        <a:srgbClr val="FF00FF"/>
      </a:folHlink>
    </a:clrScheme>
    <a:fontScheme name="自定义设计方案">
      <a:majorFont>
        <a:latin typeface="Calibri"/>
        <a:ea typeface="Calibri"/>
        <a:cs typeface="Calibri"/>
      </a:majorFont>
      <a:minorFont>
        <a:latin typeface="Helvetica"/>
        <a:ea typeface="Helvetica"/>
        <a:cs typeface="Helvetica"/>
      </a:minorFont>
    </a:fontScheme>
    <a:fmtScheme name="自定义设计方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自定义设计方案">
  <a:themeElements>
    <a:clrScheme name="自定义设计方案">
      <a:dk1>
        <a:srgbClr val="000000"/>
      </a:dk1>
      <a:lt1>
        <a:srgbClr val="FFFFFF"/>
      </a:lt1>
      <a:dk2>
        <a:srgbClr val="A7A7A7"/>
      </a:dk2>
      <a:lt2>
        <a:srgbClr val="535353"/>
      </a:lt2>
      <a:accent1>
        <a:srgbClr val="003366"/>
      </a:accent1>
      <a:accent2>
        <a:srgbClr val="001D39"/>
      </a:accent2>
      <a:accent3>
        <a:srgbClr val="00162C"/>
      </a:accent3>
      <a:accent4>
        <a:srgbClr val="000F1F"/>
      </a:accent4>
      <a:accent5>
        <a:srgbClr val="000911"/>
      </a:accent5>
      <a:accent6>
        <a:srgbClr val="000204"/>
      </a:accent6>
      <a:hlink>
        <a:srgbClr val="0000FF"/>
      </a:hlink>
      <a:folHlink>
        <a:srgbClr val="FF00FF"/>
      </a:folHlink>
    </a:clrScheme>
    <a:fontScheme name="自定义设计方案">
      <a:majorFont>
        <a:latin typeface="Calibri"/>
        <a:ea typeface="Calibri"/>
        <a:cs typeface="Calibri"/>
      </a:majorFont>
      <a:minorFont>
        <a:latin typeface="Helvetica"/>
        <a:ea typeface="Helvetica"/>
        <a:cs typeface="Helvetica"/>
      </a:minorFont>
    </a:fontScheme>
    <a:fmtScheme name="自定义设计方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6_自定义设计方案">
  <a:themeElements>
    <a:clrScheme name="自定义设计方案">
      <a:dk1>
        <a:srgbClr val="000000"/>
      </a:dk1>
      <a:lt1>
        <a:srgbClr val="FFFFFF"/>
      </a:lt1>
      <a:dk2>
        <a:srgbClr val="A7A7A7"/>
      </a:dk2>
      <a:lt2>
        <a:srgbClr val="535353"/>
      </a:lt2>
      <a:accent1>
        <a:srgbClr val="003366"/>
      </a:accent1>
      <a:accent2>
        <a:srgbClr val="001D39"/>
      </a:accent2>
      <a:accent3>
        <a:srgbClr val="00162C"/>
      </a:accent3>
      <a:accent4>
        <a:srgbClr val="000F1F"/>
      </a:accent4>
      <a:accent5>
        <a:srgbClr val="000911"/>
      </a:accent5>
      <a:accent6>
        <a:srgbClr val="000204"/>
      </a:accent6>
      <a:hlink>
        <a:srgbClr val="0000FF"/>
      </a:hlink>
      <a:folHlink>
        <a:srgbClr val="FF00FF"/>
      </a:folHlink>
    </a:clrScheme>
    <a:fontScheme name="自定义设计方案">
      <a:majorFont>
        <a:latin typeface="Calibri"/>
        <a:ea typeface="Calibri"/>
        <a:cs typeface="Calibri"/>
      </a:majorFont>
      <a:minorFont>
        <a:latin typeface="Helvetica"/>
        <a:ea typeface="Helvetica"/>
        <a:cs typeface="Helvetica"/>
      </a:minorFont>
    </a:fontScheme>
    <a:fmtScheme name="自定义设计方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2992</TotalTime>
  <Words>1210</Words>
  <Application>Microsoft Office PowerPoint</Application>
  <PresentationFormat>宽屏</PresentationFormat>
  <Paragraphs>260</Paragraphs>
  <Slides>25</Slides>
  <Notes>19</Notes>
  <HiddenSlides>0</HiddenSlides>
  <MMClips>0</MMClips>
  <ScaleCrop>false</ScaleCrop>
  <HeadingPairs>
    <vt:vector size="6" baseType="variant">
      <vt:variant>
        <vt:lpstr>已用的字体</vt:lpstr>
      </vt:variant>
      <vt:variant>
        <vt:i4>10</vt:i4>
      </vt:variant>
      <vt:variant>
        <vt:lpstr>主题</vt:lpstr>
      </vt:variant>
      <vt:variant>
        <vt:i4>8</vt:i4>
      </vt:variant>
      <vt:variant>
        <vt:lpstr>幻灯片标题</vt:lpstr>
      </vt:variant>
      <vt:variant>
        <vt:i4>25</vt:i4>
      </vt:variant>
    </vt:vector>
  </HeadingPairs>
  <TitlesOfParts>
    <vt:vector size="43" baseType="lpstr">
      <vt:lpstr>Agency FB</vt:lpstr>
      <vt:lpstr>宋体</vt:lpstr>
      <vt:lpstr>微软雅黑</vt:lpstr>
      <vt:lpstr>Arial</vt:lpstr>
      <vt:lpstr>Calibri</vt:lpstr>
      <vt:lpstr>Calibri Light</vt:lpstr>
      <vt:lpstr>Helvetica</vt:lpstr>
      <vt:lpstr>Impact</vt:lpstr>
      <vt:lpstr>MS Shell Dlg</vt:lpstr>
      <vt:lpstr>Times New Roman</vt:lpstr>
      <vt:lpstr>Office 主题</vt:lpstr>
      <vt:lpstr>自定义设计方案</vt:lpstr>
      <vt:lpstr>1_自定义设计方案</vt:lpstr>
      <vt:lpstr>2_自定义设计方案</vt:lpstr>
      <vt:lpstr>3_自定义设计方案</vt:lpstr>
      <vt:lpstr>4_自定义设计方案</vt:lpstr>
      <vt:lpstr>5_自定义设计方案</vt:lpstr>
      <vt:lpstr>6_自定义设计方案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2.2. SVG 中的图形分组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Lenovo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V_,Lishasha</dc:creator>
  <cp:lastModifiedBy>V_,Lishasha</cp:lastModifiedBy>
  <cp:revision>54</cp:revision>
  <dcterms:created xsi:type="dcterms:W3CDTF">2018-02-28T14:13:00Z</dcterms:created>
  <dcterms:modified xsi:type="dcterms:W3CDTF">2018-03-19T08:59:08Z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