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66" r:id="rId3"/>
    <p:sldMasterId id="2147483669" r:id="rId4"/>
    <p:sldMasterId id="2147483672" r:id="rId5"/>
    <p:sldMasterId id="2147483675" r:id="rId6"/>
    <p:sldMasterId id="2147483678" r:id="rId7"/>
  </p:sldMasterIdLst>
  <p:notesMasterIdLst>
    <p:notesMasterId r:id="rId41"/>
  </p:notesMasterIdLst>
  <p:sldIdLst>
    <p:sldId id="260" r:id="rId8"/>
    <p:sldId id="262" r:id="rId9"/>
    <p:sldId id="256" r:id="rId10"/>
    <p:sldId id="258" r:id="rId11"/>
    <p:sldId id="299" r:id="rId12"/>
    <p:sldId id="274" r:id="rId13"/>
    <p:sldId id="275" r:id="rId14"/>
    <p:sldId id="277" r:id="rId15"/>
    <p:sldId id="276" r:id="rId16"/>
    <p:sldId id="298" r:id="rId17"/>
    <p:sldId id="263" r:id="rId18"/>
    <p:sldId id="272" r:id="rId19"/>
    <p:sldId id="278" r:id="rId20"/>
    <p:sldId id="279" r:id="rId21"/>
    <p:sldId id="281" r:id="rId22"/>
    <p:sldId id="282" r:id="rId23"/>
    <p:sldId id="283" r:id="rId24"/>
    <p:sldId id="284" r:id="rId25"/>
    <p:sldId id="285" r:id="rId26"/>
    <p:sldId id="286" r:id="rId27"/>
    <p:sldId id="264" r:id="rId28"/>
    <p:sldId id="287" r:id="rId29"/>
    <p:sldId id="288" r:id="rId30"/>
    <p:sldId id="289" r:id="rId31"/>
    <p:sldId id="290" r:id="rId32"/>
    <p:sldId id="291" r:id="rId33"/>
    <p:sldId id="293" r:id="rId34"/>
    <p:sldId id="292" r:id="rId35"/>
    <p:sldId id="265" r:id="rId36"/>
    <p:sldId id="294" r:id="rId37"/>
    <p:sldId id="296" r:id="rId38"/>
    <p:sldId id="297" r:id="rId39"/>
    <p:sldId id="266"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72779" autoAdjust="0"/>
  </p:normalViewPr>
  <p:slideViewPr>
    <p:cSldViewPr snapToGrid="0">
      <p:cViewPr varScale="1">
        <p:scale>
          <a:sx n="49" d="100"/>
          <a:sy n="49" d="100"/>
        </p:scale>
        <p:origin x="1428" y="42"/>
      </p:cViewPr>
      <p:guideLst/>
    </p:cSldViewPr>
  </p:slideViewPr>
  <p:outlineViewPr>
    <p:cViewPr>
      <p:scale>
        <a:sx n="33" d="100"/>
        <a:sy n="33" d="100"/>
      </p:scale>
      <p:origin x="0" y="-468"/>
    </p:cViewPr>
  </p:outlineViewPr>
  <p:notesTextViewPr>
    <p:cViewPr>
      <p:scale>
        <a:sx n="1" d="1"/>
        <a:sy n="1" d="1"/>
      </p:scale>
      <p:origin x="0" y="0"/>
    </p:cViewPr>
  </p:notesTextViewPr>
  <p:sorterViewPr>
    <p:cViewPr>
      <p:scale>
        <a:sx n="100" d="100"/>
        <a:sy n="100" d="100"/>
      </p:scale>
      <p:origin x="0" y="-83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0" Type="http://schemas.openxmlformats.org/officeDocument/2006/relationships/slide" Target="slides/slide13.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031F4-C588-4DEB-B289-558497BE22F3}" type="datetimeFigureOut">
              <a:rPr lang="zh-CN" altLang="en-US" smtClean="0"/>
              <a:t>2018/3/21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71B7F1-FE82-43AD-A187-F2D41C90C329}" type="slidenum">
              <a:rPr lang="zh-CN" altLang="en-US" smtClean="0"/>
              <a:t>‹#›</a:t>
            </a:fld>
            <a:endParaRPr lang="zh-CN" altLang="en-US"/>
          </a:p>
        </p:txBody>
      </p:sp>
    </p:spTree>
    <p:extLst>
      <p:ext uri="{BB962C8B-B14F-4D97-AF65-F5344CB8AC3E}">
        <p14:creationId xmlns:p14="http://schemas.microsoft.com/office/powerpoint/2010/main" val="1680489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latin typeface="微软雅黑" panose="020B0503020204020204" pitchFamily="34" charset="-122"/>
                <a:ea typeface="微软雅黑" panose="020B0503020204020204" pitchFamily="34" charset="-122"/>
              </a:rPr>
              <a:t>1</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SVG</a:t>
            </a:r>
            <a:r>
              <a:rPr lang="zh-CN" altLang="en-US" sz="1200" dirty="0" smtClean="0">
                <a:latin typeface="微软雅黑" panose="020B0503020204020204" pitchFamily="34" charset="-122"/>
                <a:ea typeface="微软雅黑" panose="020B0503020204020204" pitchFamily="34" charset="-122"/>
              </a:rPr>
              <a:t>是</a:t>
            </a:r>
            <a:r>
              <a:rPr lang="zh-CN" altLang="zh-CN" sz="1200" dirty="0" smtClean="0">
                <a:latin typeface="微软雅黑" panose="020B0503020204020204" pitchFamily="34" charset="-122"/>
                <a:ea typeface="微软雅黑" panose="020B0503020204020204" pitchFamily="34" charset="-122"/>
              </a:rPr>
              <a:t>使用</a:t>
            </a:r>
            <a:r>
              <a:rPr lang="en-US" altLang="zh-CN" sz="1200" dirty="0" smtClean="0">
                <a:latin typeface="微软雅黑" panose="020B0503020204020204" pitchFamily="34" charset="-122"/>
                <a:ea typeface="微软雅黑" panose="020B0503020204020204" pitchFamily="34" charset="-122"/>
              </a:rPr>
              <a:t>  XML  </a:t>
            </a:r>
            <a:r>
              <a:rPr lang="zh-CN" altLang="zh-CN" sz="1200" dirty="0" smtClean="0">
                <a:latin typeface="微软雅黑" panose="020B0503020204020204" pitchFamily="34" charset="-122"/>
                <a:ea typeface="微软雅黑" panose="020B0503020204020204" pitchFamily="34" charset="-122"/>
              </a:rPr>
              <a:t>描述的矢量文件</a:t>
            </a:r>
            <a:r>
              <a:rPr lang="en-US" altLang="zh-CN" sz="1200" dirty="0" smtClean="0">
                <a:latin typeface="微软雅黑" panose="020B0503020204020204" pitchFamily="34" charset="-122"/>
                <a:ea typeface="微软雅黑" panose="020B0503020204020204" pitchFamily="34" charset="-122"/>
              </a:rPr>
              <a:t> ,</a:t>
            </a:r>
            <a:r>
              <a:rPr lang="zh-CN" altLang="en-US" sz="1200" smtClean="0">
                <a:latin typeface="微软雅黑" panose="020B0503020204020204" pitchFamily="34" charset="-122"/>
                <a:ea typeface="微软雅黑" panose="020B0503020204020204" pitchFamily="34" charset="-122"/>
              </a:rPr>
              <a:t>同时还</a:t>
            </a:r>
            <a:r>
              <a:rPr lang="zh-CN" altLang="en-US" sz="1200" dirty="0" smtClean="0">
                <a:latin typeface="微软雅黑" panose="020B0503020204020204" pitchFamily="34" charset="-122"/>
                <a:ea typeface="微软雅黑" panose="020B0503020204020204" pitchFamily="34" charset="-122"/>
              </a:rPr>
              <a:t>是</a:t>
            </a:r>
            <a:r>
              <a:rPr lang="en-US" altLang="zh-CN" sz="1200" dirty="0" smtClean="0">
                <a:latin typeface="微软雅黑" panose="020B0503020204020204" pitchFamily="34" charset="-122"/>
                <a:ea typeface="微软雅黑" panose="020B0503020204020204" pitchFamily="34" charset="-122"/>
              </a:rPr>
              <a:t>W3C</a:t>
            </a:r>
            <a:r>
              <a:rPr lang="zh-CN" altLang="en-US" sz="1200" dirty="0" smtClean="0">
                <a:latin typeface="微软雅黑" panose="020B0503020204020204" pitchFamily="34" charset="-122"/>
                <a:ea typeface="微软雅黑" panose="020B0503020204020204" pitchFamily="34" charset="-122"/>
              </a:rPr>
              <a:t>已经推出的现行的一个标</a:t>
            </a:r>
            <a:r>
              <a:rPr lang="zh-CN" altLang="en-US" sz="1200" dirty="0" smtClean="0">
                <a:latin typeface="微软雅黑" panose="020B0503020204020204" pitchFamily="34" charset="-122"/>
                <a:ea typeface="微软雅黑" panose="020B0503020204020204" pitchFamily="34" charset="-122"/>
              </a:rPr>
              <a:t>准，</a:t>
            </a:r>
            <a:r>
              <a:rPr lang="zh-CN" altLang="en-US" sz="1200" dirty="0" smtClean="0">
                <a:latin typeface="微软雅黑" panose="020B0503020204020204" pitchFamily="34" charset="-122"/>
                <a:ea typeface="微软雅黑" panose="020B0503020204020204" pitchFamily="34" charset="-122"/>
              </a:rPr>
              <a:t>后边这个链接里有学习</a:t>
            </a:r>
            <a:r>
              <a:rPr lang="en-US" altLang="zh-CN" sz="1200" dirty="0" smtClean="0">
                <a:latin typeface="微软雅黑" panose="020B0503020204020204" pitchFamily="34" charset="-122"/>
                <a:ea typeface="微软雅黑" panose="020B0503020204020204" pitchFamily="34" charset="-122"/>
              </a:rPr>
              <a:t>SVG</a:t>
            </a:r>
            <a:r>
              <a:rPr lang="zh-CN" altLang="en-US" sz="1200" dirty="0" smtClean="0">
                <a:latin typeface="微软雅黑" panose="020B0503020204020204" pitchFamily="34" charset="-122"/>
                <a:ea typeface="微软雅黑" panose="020B0503020204020204" pitchFamily="34" charset="-122"/>
              </a:rPr>
              <a:t>的一些行为和定义，不过是英文版的。目前针对浏览器的兼容情况呢，大部分</a:t>
            </a:r>
            <a:r>
              <a:rPr lang="en-US" altLang="zh-CN" sz="1200" dirty="0" smtClean="0">
                <a:latin typeface="微软雅黑" panose="020B0503020204020204" pitchFamily="34" charset="-122"/>
                <a:ea typeface="微软雅黑" panose="020B0503020204020204" pitchFamily="34" charset="-122"/>
              </a:rPr>
              <a:t>html5</a:t>
            </a:r>
            <a:r>
              <a:rPr lang="zh-CN" altLang="en-US" sz="1200" dirty="0" smtClean="0">
                <a:latin typeface="微软雅黑" panose="020B0503020204020204" pitchFamily="34" charset="-122"/>
                <a:ea typeface="微软雅黑" panose="020B0503020204020204" pitchFamily="34" charset="-122"/>
              </a:rPr>
              <a:t>浏览器都已经支持</a:t>
            </a:r>
            <a:r>
              <a:rPr lang="en-US" altLang="zh-CN" sz="1200" dirty="0" smtClean="0">
                <a:latin typeface="微软雅黑" panose="020B0503020204020204" pitchFamily="34" charset="-122"/>
                <a:ea typeface="微软雅黑" panose="020B0503020204020204" pitchFamily="34" charset="-122"/>
              </a:rPr>
              <a:t>SVG</a:t>
            </a:r>
            <a:r>
              <a:rPr lang="zh-CN" altLang="en-US" sz="1200" dirty="0" smtClean="0">
                <a:latin typeface="微软雅黑" panose="020B0503020204020204" pitchFamily="34" charset="-122"/>
                <a:ea typeface="微软雅黑" panose="020B0503020204020204" pitchFamily="34" charset="-122"/>
              </a:rPr>
              <a:t>了，下图是具体支持的情况。</a:t>
            </a: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3</a:t>
            </a:fld>
            <a:endParaRPr lang="zh-CN" altLang="en-US"/>
          </a:p>
        </p:txBody>
      </p:sp>
    </p:spTree>
    <p:extLst>
      <p:ext uri="{BB962C8B-B14F-4D97-AF65-F5344CB8AC3E}">
        <p14:creationId xmlns:p14="http://schemas.microsoft.com/office/powerpoint/2010/main" val="3774398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200"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、世</a:t>
            </a:r>
            <a:r>
              <a:rPr lang="zh-CN" altLang="en-US" sz="1200"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界</a:t>
            </a:r>
            <a:r>
              <a:rPr lang="zh-CN" altLang="en-US" sz="1200" kern="100" spc="-5" dirty="0" smtClean="0">
                <a:latin typeface="微软雅黑" panose="020B0503020204020204" pitchFamily="34" charset="-122"/>
                <a:ea typeface="微软雅黑" panose="020B0503020204020204" pitchFamily="34" charset="-122"/>
                <a:cs typeface="微软雅黑" panose="020B0503020204020204" pitchFamily="34" charset="-122"/>
              </a:rPr>
              <a:t>是⽆无穷⼤大的，</a:t>
            </a:r>
            <a:r>
              <a:rPr lang="zh-CN" altLang="en-US" sz="1200"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视野</a:t>
            </a:r>
            <a:r>
              <a:rPr lang="zh-CN" altLang="en-US" sz="1200" kern="100" spc="-5" dirty="0" smtClean="0">
                <a:latin typeface="微软雅黑" panose="020B0503020204020204" pitchFamily="34" charset="-122"/>
                <a:ea typeface="微软雅黑" panose="020B0503020204020204" pitchFamily="34" charset="-122"/>
                <a:cs typeface="微软雅黑" panose="020B0503020204020204" pitchFamily="34" charset="-122"/>
              </a:rPr>
              <a:t>是观察世界的一个矩形区域。</a:t>
            </a:r>
          </a:p>
          <a:p>
            <a:r>
              <a:rPr lang="en-US" altLang="zh-CN" sz="1200" kern="1200" dirty="0" smtClean="0">
                <a:solidFill>
                  <a:schemeClr val="tx1"/>
                </a:solidFill>
                <a:effectLst/>
                <a:latin typeface="+mn-lt"/>
                <a:ea typeface="+mn-ea"/>
                <a:cs typeface="+mn-cs"/>
              </a:rPr>
              <a:t>2D</a:t>
            </a:r>
            <a:r>
              <a:rPr lang="zh-CN" altLang="zh-CN" sz="1200" kern="1200" dirty="0" smtClean="0">
                <a:solidFill>
                  <a:schemeClr val="tx1"/>
                </a:solidFill>
                <a:effectLst/>
                <a:latin typeface="+mn-lt"/>
                <a:ea typeface="+mn-ea"/>
                <a:cs typeface="+mn-cs"/>
              </a:rPr>
              <a:t>绘图中很多⼈人会有一个误区，就是我绘图的区域是一个矩形区域。无论新建一个画布还是创建了一个容器，心⾥里都想象里面有一个矩形区域。</a:t>
            </a:r>
          </a:p>
          <a:p>
            <a:r>
              <a:rPr lang="zh-CN" altLang="zh-CN" sz="1200" kern="1200" dirty="0" smtClean="0">
                <a:solidFill>
                  <a:schemeClr val="tx1"/>
                </a:solidFill>
                <a:effectLst/>
                <a:latin typeface="+mn-lt"/>
                <a:ea typeface="+mn-ea"/>
                <a:cs typeface="+mn-cs"/>
              </a:rPr>
              <a:t>其实，在</a:t>
            </a:r>
            <a:r>
              <a:rPr lang="en-US" altLang="zh-CN" sz="1200" kern="1200" dirty="0" smtClean="0">
                <a:solidFill>
                  <a:schemeClr val="tx1"/>
                </a:solidFill>
                <a:effectLst/>
                <a:latin typeface="+mn-lt"/>
                <a:ea typeface="+mn-ea"/>
                <a:cs typeface="+mn-cs"/>
              </a:rPr>
              <a:t>SVG</a:t>
            </a:r>
            <a:r>
              <a:rPr lang="zh-CN" altLang="zh-CN" sz="1200" kern="1200" dirty="0" smtClean="0">
                <a:solidFill>
                  <a:schemeClr val="tx1"/>
                </a:solidFill>
                <a:effectLst/>
                <a:latin typeface="+mn-lt"/>
                <a:ea typeface="+mn-ea"/>
                <a:cs typeface="+mn-cs"/>
              </a:rPr>
              <a:t>当中，矩形区域只是视野，是我们看到的部分。实际上你能绘制的区域是一个无穷大的世界。</a:t>
            </a:r>
          </a:p>
          <a:p>
            <a:r>
              <a:rPr lang="zh-CN" altLang="zh-CN" sz="1200" kern="1200" dirty="0" smtClean="0">
                <a:solidFill>
                  <a:schemeClr val="tx1"/>
                </a:solidFill>
                <a:effectLst/>
                <a:latin typeface="+mn-lt"/>
                <a:ea typeface="+mn-ea"/>
                <a:cs typeface="+mn-cs"/>
              </a:rPr>
              <a:t>世界是客观地，只要定义了世界的内容，那么内容就是确定的。视野是主观地，大部分绘图</a:t>
            </a:r>
            <a:r>
              <a:rPr lang="en-US" altLang="zh-CN" sz="1200" kern="1200" dirty="0" smtClean="0">
                <a:solidFill>
                  <a:schemeClr val="tx1"/>
                </a:solidFill>
                <a:effectLst/>
                <a:latin typeface="+mn-lt"/>
                <a:ea typeface="+mn-ea"/>
                <a:cs typeface="+mn-cs"/>
              </a:rPr>
              <a:t>API</a:t>
            </a:r>
            <a:r>
              <a:rPr lang="zh-CN" altLang="zh-CN" sz="1200" kern="1200" dirty="0" smtClean="0">
                <a:solidFill>
                  <a:schemeClr val="tx1"/>
                </a:solidFill>
                <a:effectLst/>
                <a:latin typeface="+mn-lt"/>
                <a:ea typeface="+mn-ea"/>
                <a:cs typeface="+mn-cs"/>
              </a:rPr>
              <a:t>都提供视野的控制⽅方法，像在</a:t>
            </a:r>
            <a:r>
              <a:rPr lang="en-US" altLang="zh-CN" sz="1200" kern="1200" dirty="0" smtClean="0">
                <a:solidFill>
                  <a:schemeClr val="tx1"/>
                </a:solidFill>
                <a:effectLst/>
                <a:latin typeface="+mn-lt"/>
                <a:ea typeface="+mn-ea"/>
                <a:cs typeface="+mn-cs"/>
              </a:rPr>
              <a:t>SVG</a:t>
            </a:r>
            <a:r>
              <a:rPr lang="zh-CN" altLang="zh-CN" sz="1200" kern="1200" dirty="0" smtClean="0">
                <a:solidFill>
                  <a:schemeClr val="tx1"/>
                </a:solidFill>
                <a:effectLst/>
                <a:latin typeface="+mn-lt"/>
                <a:ea typeface="+mn-ea"/>
                <a:cs typeface="+mn-cs"/>
              </a:rPr>
              <a:t>中，</a:t>
            </a:r>
            <a:r>
              <a:rPr lang="en-US" altLang="zh-CN" sz="1200" kern="1200" dirty="0" err="1" smtClean="0">
                <a:solidFill>
                  <a:schemeClr val="tx1"/>
                </a:solidFill>
                <a:effectLst/>
                <a:latin typeface="+mn-lt"/>
                <a:ea typeface="+mn-ea"/>
                <a:cs typeface="+mn-cs"/>
              </a:rPr>
              <a:t>Viewbox</a:t>
            </a:r>
            <a:r>
              <a:rPr lang="zh-CN" altLang="zh-CN" sz="1200" kern="1200" dirty="0" smtClean="0">
                <a:solidFill>
                  <a:schemeClr val="tx1"/>
                </a:solidFill>
                <a:effectLst/>
                <a:latin typeface="+mn-lt"/>
                <a:ea typeface="+mn-ea"/>
                <a:cs typeface="+mn-cs"/>
              </a:rPr>
              <a:t>来控制视野。</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我们将这个红框也就是视野向左上方移动，就能看到这个紫色矩形。</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12</a:t>
            </a:fld>
            <a:endParaRPr lang="zh-CN" altLang="en-US"/>
          </a:p>
        </p:txBody>
      </p:sp>
    </p:spTree>
    <p:extLst>
      <p:ext uri="{BB962C8B-B14F-4D97-AF65-F5344CB8AC3E}">
        <p14:creationId xmlns:p14="http://schemas.microsoft.com/office/powerpoint/2010/main" val="3138238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050" kern="1200" dirty="0" smtClean="0">
              <a:solidFill>
                <a:schemeClr val="tx1"/>
              </a:solidFill>
              <a:effectLst/>
              <a:latin typeface="+mn-lt"/>
              <a:ea typeface="+mn-ea"/>
              <a:cs typeface="+mn-cs"/>
            </a:endParaRPr>
          </a:p>
          <a:p>
            <a:r>
              <a:rPr lang="en-US" altLang="zh-CN" sz="1050" kern="1200" dirty="0" smtClean="0">
                <a:solidFill>
                  <a:schemeClr val="tx1"/>
                </a:solidFill>
                <a:effectLst/>
                <a:latin typeface="+mn-lt"/>
                <a:ea typeface="+mn-ea"/>
                <a:cs typeface="+mn-cs"/>
              </a:rPr>
              <a:t>1</a:t>
            </a:r>
            <a:r>
              <a:rPr lang="zh-CN" altLang="en-US" sz="1050" kern="1200" dirty="0" smtClean="0">
                <a:solidFill>
                  <a:schemeClr val="tx1"/>
                </a:solidFill>
                <a:effectLst/>
                <a:latin typeface="+mn-lt"/>
                <a:ea typeface="+mn-ea"/>
                <a:cs typeface="+mn-cs"/>
              </a:rPr>
              <a:t>、</a:t>
            </a:r>
            <a:r>
              <a:rPr lang="zh-CN" altLang="zh-CN" sz="1050" kern="1200" dirty="0" smtClean="0">
                <a:solidFill>
                  <a:schemeClr val="tx1"/>
                </a:solidFill>
                <a:effectLst/>
                <a:latin typeface="+mn-lt"/>
                <a:ea typeface="+mn-ea"/>
                <a:cs typeface="+mn-cs"/>
              </a:rPr>
              <a:t>在</a:t>
            </a:r>
            <a:r>
              <a:rPr lang="en-US" altLang="zh-CN" sz="1050" kern="1200" dirty="0" smtClean="0">
                <a:solidFill>
                  <a:schemeClr val="tx1"/>
                </a:solidFill>
                <a:effectLst/>
                <a:latin typeface="+mn-lt"/>
                <a:ea typeface="+mn-ea"/>
                <a:cs typeface="+mn-cs"/>
              </a:rPr>
              <a:t> SVG </a:t>
            </a:r>
            <a:r>
              <a:rPr lang="zh-CN" altLang="zh-CN" sz="1050" kern="1200" dirty="0" smtClean="0">
                <a:solidFill>
                  <a:schemeClr val="tx1"/>
                </a:solidFill>
                <a:effectLst/>
                <a:latin typeface="+mn-lt"/>
                <a:ea typeface="+mn-ea"/>
                <a:cs typeface="+mn-cs"/>
              </a:rPr>
              <a:t>标签当中可以指定一个宽和高属性，来表示</a:t>
            </a:r>
            <a:r>
              <a:rPr lang="en-US" altLang="zh-CN" sz="1050" kern="1200" dirty="0" smtClean="0">
                <a:solidFill>
                  <a:schemeClr val="tx1"/>
                </a:solidFill>
                <a:effectLst/>
                <a:latin typeface="+mn-lt"/>
                <a:ea typeface="+mn-ea"/>
                <a:cs typeface="+mn-cs"/>
              </a:rPr>
              <a:t> SVG </a:t>
            </a:r>
            <a:r>
              <a:rPr lang="zh-CN" altLang="zh-CN" sz="1050" kern="1200" dirty="0" smtClean="0">
                <a:solidFill>
                  <a:schemeClr val="tx1"/>
                </a:solidFill>
                <a:effectLst/>
                <a:latin typeface="+mn-lt"/>
                <a:ea typeface="+mn-ea"/>
                <a:cs typeface="+mn-cs"/>
              </a:rPr>
              <a:t>文件渲染的区域大小。这个大小也可以使用样式表来定义。这个区域大小，就是视窗。视窗实际上就是浏览器开辟</a:t>
            </a:r>
          </a:p>
          <a:p>
            <a:r>
              <a:rPr lang="zh-CN" altLang="zh-CN" sz="1050" kern="1200" dirty="0" smtClean="0">
                <a:solidFill>
                  <a:schemeClr val="tx1"/>
                </a:solidFill>
                <a:effectLst/>
                <a:latin typeface="+mn-lt"/>
                <a:ea typeface="+mn-ea"/>
                <a:cs typeface="+mn-cs"/>
              </a:rPr>
              <a:t>出来用于渲染</a:t>
            </a:r>
            <a:r>
              <a:rPr lang="en-US" altLang="zh-CN" sz="1050" kern="1200" dirty="0" smtClean="0">
                <a:solidFill>
                  <a:schemeClr val="tx1"/>
                </a:solidFill>
                <a:effectLst/>
                <a:latin typeface="+mn-lt"/>
                <a:ea typeface="+mn-ea"/>
                <a:cs typeface="+mn-cs"/>
              </a:rPr>
              <a:t> SVG </a:t>
            </a:r>
            <a:r>
              <a:rPr lang="zh-CN" altLang="zh-CN" sz="1050" kern="1200" dirty="0" smtClean="0">
                <a:solidFill>
                  <a:schemeClr val="tx1"/>
                </a:solidFill>
                <a:effectLst/>
                <a:latin typeface="+mn-lt"/>
                <a:ea typeface="+mn-ea"/>
                <a:cs typeface="+mn-cs"/>
              </a:rPr>
              <a:t>内容的一个区域。</a:t>
            </a:r>
          </a:p>
          <a:p>
            <a:endParaRPr lang="zh-CN" altLang="zh-CN" sz="1050" kern="1200" dirty="0" smtClean="0">
              <a:solidFill>
                <a:schemeClr val="tx1"/>
              </a:solidFill>
              <a:effectLst/>
              <a:latin typeface="+mn-lt"/>
              <a:ea typeface="+mn-ea"/>
              <a:cs typeface="+mn-cs"/>
            </a:endParaRPr>
          </a:p>
          <a:p>
            <a:r>
              <a:rPr lang="zh-CN" altLang="zh-CN" sz="1050" kern="1200" dirty="0" smtClean="0">
                <a:solidFill>
                  <a:schemeClr val="tx1"/>
                </a:solidFill>
                <a:effectLst/>
                <a:latin typeface="+mn-lt"/>
                <a:ea typeface="+mn-ea"/>
                <a:cs typeface="+mn-cs"/>
              </a:rPr>
              <a:t>在</a:t>
            </a:r>
            <a:r>
              <a:rPr lang="en-US" altLang="zh-CN" sz="1050" kern="1200" dirty="0" smtClean="0">
                <a:solidFill>
                  <a:schemeClr val="tx1"/>
                </a:solidFill>
                <a:effectLst/>
                <a:latin typeface="+mn-lt"/>
                <a:ea typeface="+mn-ea"/>
                <a:cs typeface="+mn-cs"/>
              </a:rPr>
              <a:t> SVG </a:t>
            </a:r>
            <a:r>
              <a:rPr lang="zh-CN" altLang="zh-CN" sz="1050" kern="1200" dirty="0" smtClean="0">
                <a:solidFill>
                  <a:schemeClr val="tx1"/>
                </a:solidFill>
                <a:effectLst/>
                <a:latin typeface="+mn-lt"/>
                <a:ea typeface="+mn-ea"/>
                <a:cs typeface="+mn-cs"/>
              </a:rPr>
              <a:t>当中，⾥面的内容就是对</a:t>
            </a:r>
            <a:r>
              <a:rPr lang="en-US" altLang="zh-CN" sz="1050" kern="1200" dirty="0" smtClean="0">
                <a:solidFill>
                  <a:schemeClr val="tx1"/>
                </a:solidFill>
                <a:effectLst/>
                <a:latin typeface="+mn-lt"/>
                <a:ea typeface="+mn-ea"/>
                <a:cs typeface="+mn-cs"/>
              </a:rPr>
              <a:t> SVG </a:t>
            </a:r>
            <a:r>
              <a:rPr lang="zh-CN" altLang="zh-CN" sz="1050" kern="1200" dirty="0" smtClean="0">
                <a:solidFill>
                  <a:schemeClr val="tx1"/>
                </a:solidFill>
                <a:effectLst/>
                <a:latin typeface="+mn-lt"/>
                <a:ea typeface="+mn-ea"/>
                <a:cs typeface="+mn-cs"/>
              </a:rPr>
              <a:t>世界的定义，这个</a:t>
            </a:r>
            <a:r>
              <a:rPr lang="en-US" altLang="zh-CN" sz="1050" kern="1200" dirty="0" smtClean="0">
                <a:solidFill>
                  <a:schemeClr val="tx1"/>
                </a:solidFill>
                <a:effectLst/>
                <a:latin typeface="+mn-lt"/>
                <a:ea typeface="+mn-ea"/>
                <a:cs typeface="+mn-cs"/>
              </a:rPr>
              <a:t> SVG </a:t>
            </a:r>
            <a:r>
              <a:rPr lang="zh-CN" altLang="zh-CN" sz="1050" kern="1200" dirty="0" smtClean="0">
                <a:solidFill>
                  <a:schemeClr val="tx1"/>
                </a:solidFill>
                <a:effectLst/>
                <a:latin typeface="+mn-lt"/>
                <a:ea typeface="+mn-ea"/>
                <a:cs typeface="+mn-cs"/>
              </a:rPr>
              <a:t>文件⾥面有多少个矩形多少条曲线，在哪里，什么颜⾊色，都是在定义世界。</a:t>
            </a:r>
          </a:p>
          <a:p>
            <a:endParaRPr lang="zh-CN" altLang="zh-CN" sz="1050" kern="1200" dirty="0" smtClean="0">
              <a:solidFill>
                <a:schemeClr val="tx1"/>
              </a:solidFill>
              <a:effectLst/>
              <a:latin typeface="+mn-lt"/>
              <a:ea typeface="+mn-ea"/>
              <a:cs typeface="+mn-cs"/>
            </a:endParaRPr>
          </a:p>
          <a:p>
            <a:r>
              <a:rPr lang="zh-CN" altLang="zh-CN" sz="1050" kern="1200" dirty="0" smtClean="0">
                <a:solidFill>
                  <a:schemeClr val="tx1"/>
                </a:solidFill>
                <a:effectLst/>
                <a:latin typeface="+mn-lt"/>
                <a:ea typeface="+mn-ea"/>
                <a:cs typeface="+mn-cs"/>
              </a:rPr>
              <a:t>而视野，也就是观看世界的矩形区域是哪一个，使用</a:t>
            </a:r>
            <a:r>
              <a:rPr lang="en-US" altLang="zh-CN" sz="1050" kern="1200" dirty="0" smtClean="0">
                <a:solidFill>
                  <a:schemeClr val="tx1"/>
                </a:solidFill>
                <a:effectLst/>
                <a:latin typeface="+mn-lt"/>
                <a:ea typeface="+mn-ea"/>
                <a:cs typeface="+mn-cs"/>
              </a:rPr>
              <a:t> </a:t>
            </a:r>
            <a:r>
              <a:rPr lang="en-US" altLang="zh-CN" sz="1050" kern="1200" dirty="0" err="1" smtClean="0">
                <a:solidFill>
                  <a:schemeClr val="tx1"/>
                </a:solidFill>
                <a:effectLst/>
                <a:latin typeface="+mn-lt"/>
                <a:ea typeface="+mn-ea"/>
                <a:cs typeface="+mn-cs"/>
              </a:rPr>
              <a:t>viewBox</a:t>
            </a:r>
            <a:r>
              <a:rPr lang="en-US" altLang="zh-CN" sz="1050" kern="1200" dirty="0" smtClean="0">
                <a:solidFill>
                  <a:schemeClr val="tx1"/>
                </a:solidFill>
                <a:effectLst/>
                <a:latin typeface="+mn-lt"/>
                <a:ea typeface="+mn-ea"/>
                <a:cs typeface="+mn-cs"/>
              </a:rPr>
              <a:t> </a:t>
            </a:r>
            <a:r>
              <a:rPr lang="zh-CN" altLang="zh-CN" sz="1050" kern="1200" dirty="0" smtClean="0">
                <a:solidFill>
                  <a:schemeClr val="tx1"/>
                </a:solidFill>
                <a:effectLst/>
                <a:latin typeface="+mn-lt"/>
                <a:ea typeface="+mn-ea"/>
                <a:cs typeface="+mn-cs"/>
              </a:rPr>
              <a:t>进行定义。</a:t>
            </a:r>
          </a:p>
          <a:p>
            <a:endParaRPr lang="zh-CN" altLang="zh-CN" sz="1050" kern="1200" dirty="0" smtClean="0">
              <a:solidFill>
                <a:schemeClr val="tx1"/>
              </a:solidFill>
              <a:effectLst/>
              <a:latin typeface="+mn-lt"/>
              <a:ea typeface="+mn-ea"/>
              <a:cs typeface="+mn-cs"/>
            </a:endParaRPr>
          </a:p>
          <a:p>
            <a:r>
              <a:rPr lang="zh-CN" altLang="zh-CN" sz="1050" kern="1200" dirty="0" smtClean="0">
                <a:solidFill>
                  <a:schemeClr val="tx1"/>
                </a:solidFill>
                <a:effectLst/>
                <a:latin typeface="+mn-lt"/>
                <a:ea typeface="+mn-ea"/>
                <a:cs typeface="+mn-cs"/>
              </a:rPr>
              <a:t>在理想情况下，视野和视窗有一样的尺寸，那浏览器就可以把视野完美地填充到视窗内。可是如果视窗和视野大小不一致，就存在如何控制这个</a:t>
            </a:r>
          </a:p>
          <a:p>
            <a:r>
              <a:rPr lang="zh-CN" altLang="zh-CN" sz="1050" kern="1200" dirty="0" smtClean="0">
                <a:solidFill>
                  <a:schemeClr val="tx1"/>
                </a:solidFill>
                <a:effectLst/>
                <a:latin typeface="+mn-lt"/>
                <a:ea typeface="+mn-ea"/>
                <a:cs typeface="+mn-cs"/>
              </a:rPr>
              <a:t>填充的问题，填充的策略使用</a:t>
            </a:r>
            <a:r>
              <a:rPr lang="en-US" altLang="zh-CN" sz="1050" kern="1200" dirty="0" smtClean="0">
                <a:solidFill>
                  <a:schemeClr val="tx1"/>
                </a:solidFill>
                <a:effectLst/>
                <a:latin typeface="+mn-lt"/>
                <a:ea typeface="+mn-ea"/>
                <a:cs typeface="+mn-cs"/>
              </a:rPr>
              <a:t> </a:t>
            </a:r>
            <a:r>
              <a:rPr lang="en-US" altLang="zh-CN" sz="1050" kern="1200" dirty="0" err="1" smtClean="0">
                <a:solidFill>
                  <a:schemeClr val="tx1"/>
                </a:solidFill>
                <a:effectLst/>
                <a:latin typeface="+mn-lt"/>
                <a:ea typeface="+mn-ea"/>
                <a:cs typeface="+mn-cs"/>
              </a:rPr>
              <a:t>preserveAspectRatio</a:t>
            </a:r>
            <a:r>
              <a:rPr lang="zh-CN" altLang="en-US" sz="1050" kern="1200" dirty="0" smtClean="0">
                <a:solidFill>
                  <a:schemeClr val="tx1"/>
                </a:solidFill>
                <a:effectLst/>
                <a:latin typeface="+mn-lt"/>
                <a:ea typeface="+mn-ea"/>
                <a:cs typeface="+mn-cs"/>
              </a:rPr>
              <a:t>（保持宽高比）</a:t>
            </a:r>
            <a:r>
              <a:rPr lang="en-US" altLang="zh-CN" sz="1050" kern="1200" dirty="0" smtClean="0">
                <a:solidFill>
                  <a:schemeClr val="tx1"/>
                </a:solidFill>
                <a:effectLst/>
                <a:latin typeface="+mn-lt"/>
                <a:ea typeface="+mn-ea"/>
                <a:cs typeface="+mn-cs"/>
              </a:rPr>
              <a:t> </a:t>
            </a:r>
            <a:r>
              <a:rPr lang="zh-CN" altLang="zh-CN" sz="1050" kern="1200" dirty="0" smtClean="0">
                <a:solidFill>
                  <a:schemeClr val="tx1"/>
                </a:solidFill>
                <a:effectLst/>
                <a:latin typeface="+mn-lt"/>
                <a:ea typeface="+mn-ea"/>
                <a:cs typeface="+mn-cs"/>
              </a:rPr>
              <a:t>进行指定。</a:t>
            </a:r>
            <a:endParaRPr lang="en-US" altLang="zh-CN" sz="105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50" kern="1200" dirty="0" smtClean="0">
                <a:solidFill>
                  <a:schemeClr val="tx1"/>
                </a:solidFill>
                <a:effectLst/>
                <a:latin typeface="+mn-lt"/>
                <a:ea typeface="+mn-ea"/>
                <a:cs typeface="+mn-cs"/>
              </a:rPr>
              <a:t>2</a:t>
            </a:r>
            <a:r>
              <a:rPr lang="zh-CN" altLang="en-US" sz="1050" kern="1200" dirty="0" smtClean="0">
                <a:solidFill>
                  <a:schemeClr val="tx1"/>
                </a:solidFill>
                <a:effectLst/>
                <a:latin typeface="+mn-lt"/>
                <a:ea typeface="+mn-ea"/>
                <a:cs typeface="+mn-cs"/>
              </a:rPr>
              <a:t>、</a:t>
            </a:r>
            <a:r>
              <a:rPr lang="en-US" altLang="zh-CN" sz="1050" kern="1200" dirty="0" smtClean="0">
                <a:solidFill>
                  <a:schemeClr val="tx1"/>
                </a:solidFill>
                <a:effectLst/>
                <a:latin typeface="+mn-lt"/>
                <a:ea typeface="+mn-ea"/>
                <a:cs typeface="+mn-cs"/>
              </a:rPr>
              <a:t>D:\demo\git_test\svg\code\viewbox.html</a:t>
            </a:r>
          </a:p>
          <a:p>
            <a:endParaRPr lang="en-US" altLang="zh-CN" sz="1050" kern="1200" dirty="0" smtClean="0">
              <a:solidFill>
                <a:schemeClr val="tx1"/>
              </a:solidFill>
              <a:effectLst/>
              <a:latin typeface="+mn-lt"/>
              <a:ea typeface="+mn-ea"/>
              <a:cs typeface="+mn-cs"/>
            </a:endParaRPr>
          </a:p>
          <a:p>
            <a:r>
              <a:rPr lang="zh-CN" altLang="en-US" sz="1050" kern="1200" dirty="0" smtClean="0">
                <a:solidFill>
                  <a:schemeClr val="tx1"/>
                </a:solidFill>
                <a:effectLst/>
                <a:latin typeface="+mn-lt"/>
                <a:ea typeface="+mn-ea"/>
                <a:cs typeface="+mn-cs"/>
              </a:rPr>
              <a:t>绿色描边：是</a:t>
            </a:r>
            <a:r>
              <a:rPr lang="en-US" altLang="zh-CN" sz="1050" kern="1200" dirty="0" err="1" smtClean="0">
                <a:solidFill>
                  <a:schemeClr val="tx1"/>
                </a:solidFill>
                <a:effectLst/>
                <a:latin typeface="+mn-lt"/>
                <a:ea typeface="+mn-ea"/>
                <a:cs typeface="+mn-cs"/>
              </a:rPr>
              <a:t>svg</a:t>
            </a:r>
            <a:r>
              <a:rPr lang="zh-CN" altLang="en-US" sz="1050" kern="1200" dirty="0" smtClean="0">
                <a:solidFill>
                  <a:schemeClr val="tx1"/>
                </a:solidFill>
                <a:effectLst/>
                <a:latin typeface="+mn-lt"/>
                <a:ea typeface="+mn-ea"/>
                <a:cs typeface="+mn-cs"/>
              </a:rPr>
              <a:t>视窗</a:t>
            </a:r>
            <a:r>
              <a:rPr lang="en-US" altLang="zh-CN" sz="1050" kern="1200" dirty="0" smtClean="0">
                <a:solidFill>
                  <a:schemeClr val="tx1"/>
                </a:solidFill>
                <a:effectLst/>
                <a:latin typeface="+mn-lt"/>
                <a:ea typeface="+mn-ea"/>
                <a:cs typeface="+mn-cs"/>
              </a:rPr>
              <a:t>,</a:t>
            </a:r>
            <a:r>
              <a:rPr lang="zh-CN" altLang="zh-CN" sz="1050" kern="1200" dirty="0" smtClean="0">
                <a:solidFill>
                  <a:schemeClr val="tx1"/>
                </a:solidFill>
                <a:effectLst/>
                <a:latin typeface="+mn-lt"/>
                <a:ea typeface="+mn-ea"/>
                <a:cs typeface="+mn-cs"/>
              </a:rPr>
              <a:t>浏览器开辟出来用于渲染</a:t>
            </a:r>
            <a:r>
              <a:rPr lang="en-US" altLang="zh-CN" sz="1050" kern="1200" dirty="0" smtClean="0">
                <a:solidFill>
                  <a:schemeClr val="tx1"/>
                </a:solidFill>
                <a:effectLst/>
                <a:latin typeface="+mn-lt"/>
                <a:ea typeface="+mn-ea"/>
                <a:cs typeface="+mn-cs"/>
              </a:rPr>
              <a:t> SVG </a:t>
            </a:r>
            <a:r>
              <a:rPr lang="zh-CN" altLang="zh-CN" sz="1050" kern="1200" dirty="0" smtClean="0">
                <a:solidFill>
                  <a:schemeClr val="tx1"/>
                </a:solidFill>
                <a:effectLst/>
                <a:latin typeface="+mn-lt"/>
                <a:ea typeface="+mn-ea"/>
                <a:cs typeface="+mn-cs"/>
              </a:rPr>
              <a:t>的区域</a:t>
            </a:r>
            <a:endParaRPr lang="en-US" altLang="zh-CN" sz="1050" kern="1200" dirty="0" smtClean="0">
              <a:solidFill>
                <a:schemeClr val="tx1"/>
              </a:solidFill>
              <a:effectLst/>
              <a:latin typeface="+mn-lt"/>
              <a:ea typeface="+mn-ea"/>
              <a:cs typeface="+mn-cs"/>
            </a:endParaRPr>
          </a:p>
          <a:p>
            <a:r>
              <a:rPr lang="zh-CN" altLang="en-US" sz="1050" kern="1200" dirty="0" smtClean="0">
                <a:solidFill>
                  <a:schemeClr val="tx1"/>
                </a:solidFill>
                <a:effectLst/>
                <a:latin typeface="+mn-lt"/>
                <a:ea typeface="+mn-ea"/>
                <a:cs typeface="+mn-cs"/>
              </a:rPr>
              <a:t>红色描边：</a:t>
            </a:r>
            <a:r>
              <a:rPr lang="en-US" altLang="zh-CN" sz="1050" kern="1200" dirty="0" err="1" smtClean="0">
                <a:solidFill>
                  <a:schemeClr val="tx1"/>
                </a:solidFill>
                <a:effectLst/>
                <a:latin typeface="+mn-lt"/>
                <a:ea typeface="+mn-ea"/>
                <a:cs typeface="+mn-cs"/>
              </a:rPr>
              <a:t>viewBox</a:t>
            </a:r>
            <a:r>
              <a:rPr lang="zh-CN" altLang="en-US" sz="1050" kern="1200" dirty="0" smtClean="0">
                <a:solidFill>
                  <a:schemeClr val="tx1"/>
                </a:solidFill>
                <a:effectLst/>
                <a:latin typeface="+mn-lt"/>
                <a:ea typeface="+mn-ea"/>
                <a:cs typeface="+mn-cs"/>
              </a:rPr>
              <a:t>视野</a:t>
            </a:r>
            <a:r>
              <a:rPr lang="en-US" altLang="zh-CN" sz="1050" kern="1200" dirty="0" smtClean="0">
                <a:solidFill>
                  <a:schemeClr val="tx1"/>
                </a:solidFill>
                <a:effectLst/>
                <a:latin typeface="+mn-lt"/>
                <a:ea typeface="+mn-ea"/>
                <a:cs typeface="+mn-cs"/>
              </a:rPr>
              <a:t>,</a:t>
            </a:r>
            <a:r>
              <a:rPr lang="zh-CN" altLang="en-US" sz="1050" kern="1200" dirty="0" smtClean="0">
                <a:solidFill>
                  <a:schemeClr val="tx1"/>
                </a:solidFill>
                <a:effectLst/>
                <a:latin typeface="+mn-lt"/>
                <a:ea typeface="+mn-ea"/>
                <a:cs typeface="+mn-cs"/>
              </a:rPr>
              <a:t>控制观看世界的位置和区域大小</a:t>
            </a:r>
            <a:endParaRPr lang="zh-CN" altLang="zh-CN" sz="1050" kern="1200" dirty="0" smtClean="0">
              <a:solidFill>
                <a:schemeClr val="tx1"/>
              </a:solidFill>
              <a:effectLst/>
              <a:latin typeface="+mn-lt"/>
              <a:ea typeface="+mn-ea"/>
              <a:cs typeface="+mn-cs"/>
            </a:endParaRPr>
          </a:p>
          <a:p>
            <a:endParaRPr lang="zh-CN" altLang="en-US" sz="1050"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13</a:t>
            </a:fld>
            <a:endParaRPr lang="zh-CN" altLang="en-US"/>
          </a:p>
        </p:txBody>
      </p:sp>
    </p:spTree>
    <p:extLst>
      <p:ext uri="{BB962C8B-B14F-4D97-AF65-F5344CB8AC3E}">
        <p14:creationId xmlns:p14="http://schemas.microsoft.com/office/powerpoint/2010/main" val="358613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一个</a:t>
            </a:r>
            <a:r>
              <a:rPr lang="en-US" altLang="zh-CN" sz="1200" kern="1200" dirty="0" smtClean="0">
                <a:solidFill>
                  <a:schemeClr val="tx1"/>
                </a:solidFill>
                <a:effectLst/>
                <a:latin typeface="+mn-lt"/>
                <a:ea typeface="+mn-ea"/>
                <a:cs typeface="+mn-cs"/>
              </a:rPr>
              <a:t> &lt;g&gt; </a:t>
            </a:r>
            <a:r>
              <a:rPr lang="zh-CN" altLang="zh-CN" sz="1200" kern="1200" dirty="0" smtClean="0">
                <a:solidFill>
                  <a:schemeClr val="tx1"/>
                </a:solidFill>
                <a:effectLst/>
                <a:latin typeface="+mn-lt"/>
                <a:ea typeface="+mn-ea"/>
                <a:cs typeface="+mn-cs"/>
              </a:rPr>
              <a:t>标签把两</a:t>
            </a:r>
            <a:r>
              <a:rPr lang="zh-CN" altLang="zh-CN" sz="1200" kern="1200" dirty="0" smtClean="0">
                <a:solidFill>
                  <a:schemeClr val="tx1"/>
                </a:solidFill>
                <a:effectLst/>
                <a:latin typeface="+mn-lt"/>
                <a:ea typeface="+mn-ea"/>
                <a:cs typeface="+mn-cs"/>
              </a:rPr>
              <a:t>个</a:t>
            </a:r>
            <a:r>
              <a:rPr lang="zh-CN" altLang="en-US" sz="1200" kern="1200" dirty="0" smtClean="0">
                <a:solidFill>
                  <a:schemeClr val="tx1"/>
                </a:solidFill>
                <a:effectLst/>
                <a:latin typeface="+mn-lt"/>
                <a:ea typeface="+mn-ea"/>
                <a:cs typeface="+mn-cs"/>
              </a:rPr>
              <a:t>图形</a:t>
            </a:r>
            <a:r>
              <a:rPr lang="zh-CN" altLang="zh-CN" sz="1200" kern="1200" dirty="0" smtClean="0">
                <a:solidFill>
                  <a:schemeClr val="tx1"/>
                </a:solidFill>
                <a:effectLst/>
                <a:latin typeface="+mn-lt"/>
                <a:ea typeface="+mn-ea"/>
                <a:cs typeface="+mn-cs"/>
              </a:rPr>
              <a:t>包</a:t>
            </a:r>
            <a:r>
              <a:rPr lang="zh-CN" altLang="zh-CN" sz="1200" kern="1200" dirty="0" smtClean="0">
                <a:solidFill>
                  <a:schemeClr val="tx1"/>
                </a:solidFill>
                <a:effectLst/>
                <a:latin typeface="+mn-lt"/>
                <a:ea typeface="+mn-ea"/>
                <a:cs typeface="+mn-cs"/>
              </a:rPr>
              <a:t>起来了。然后，把描边和填充属性设置在</a:t>
            </a:r>
            <a:r>
              <a:rPr lang="en-US" altLang="zh-CN" sz="1200" kern="1200" dirty="0" smtClean="0">
                <a:solidFill>
                  <a:schemeClr val="tx1"/>
                </a:solidFill>
                <a:effectLst/>
                <a:latin typeface="+mn-lt"/>
                <a:ea typeface="+mn-ea"/>
                <a:cs typeface="+mn-cs"/>
              </a:rPr>
              <a:t> &lt;g&gt; </a:t>
            </a:r>
            <a:r>
              <a:rPr lang="zh-CN" altLang="zh-CN" sz="1200" kern="1200" dirty="0" smtClean="0">
                <a:solidFill>
                  <a:schemeClr val="tx1"/>
                </a:solidFill>
                <a:effectLst/>
                <a:latin typeface="+mn-lt"/>
                <a:ea typeface="+mn-ea"/>
                <a:cs typeface="+mn-cs"/>
              </a:rPr>
              <a:t>标签上。现在，</a:t>
            </a:r>
            <a:r>
              <a:rPr lang="zh-CN" altLang="zh-CN" sz="1200" kern="1200" dirty="0" smtClean="0">
                <a:solidFill>
                  <a:schemeClr val="tx1"/>
                </a:solidFill>
                <a:effectLst/>
                <a:latin typeface="+mn-lt"/>
                <a:ea typeface="+mn-ea"/>
                <a:cs typeface="+mn-cs"/>
              </a:rPr>
              <a:t>这</a:t>
            </a:r>
            <a:r>
              <a:rPr lang="zh-CN" altLang="en-US" sz="1200" kern="1200" dirty="0" smtClean="0">
                <a:solidFill>
                  <a:schemeClr val="tx1"/>
                </a:solidFill>
                <a:effectLst/>
                <a:latin typeface="+mn-lt"/>
                <a:ea typeface="+mn-ea"/>
                <a:cs typeface="+mn-cs"/>
              </a:rPr>
              <a:t>个</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&lt;g&gt; </a:t>
            </a:r>
            <a:r>
              <a:rPr lang="zh-CN" altLang="zh-CN" sz="1200" kern="1200" dirty="0" smtClean="0">
                <a:solidFill>
                  <a:schemeClr val="tx1"/>
                </a:solidFill>
                <a:effectLst/>
                <a:latin typeface="+mn-lt"/>
                <a:ea typeface="+mn-ea"/>
                <a:cs typeface="+mn-cs"/>
              </a:rPr>
              <a:t>标</a:t>
            </a:r>
            <a:r>
              <a:rPr lang="zh-CN" altLang="zh-CN" sz="1200" kern="1200" dirty="0" smtClean="0">
                <a:solidFill>
                  <a:schemeClr val="tx1"/>
                </a:solidFill>
                <a:effectLst/>
                <a:latin typeface="+mn-lt"/>
                <a:ea typeface="+mn-ea"/>
                <a:cs typeface="+mn-cs"/>
              </a:rPr>
              <a:t>签</a:t>
            </a:r>
            <a:r>
              <a:rPr lang="zh-CN" altLang="en-US" sz="1200" kern="1200" dirty="0" smtClean="0">
                <a:solidFill>
                  <a:schemeClr val="tx1"/>
                </a:solidFill>
                <a:effectLst/>
                <a:latin typeface="+mn-lt"/>
                <a:ea typeface="+mn-ea"/>
                <a:cs typeface="+mn-cs"/>
              </a:rPr>
              <a:t>包含的图形</a:t>
            </a:r>
            <a:r>
              <a:rPr lang="zh-CN" altLang="zh-CN" sz="1200" kern="1200" dirty="0" smtClean="0">
                <a:solidFill>
                  <a:schemeClr val="tx1"/>
                </a:solidFill>
                <a:effectLst/>
                <a:latin typeface="+mn-lt"/>
                <a:ea typeface="+mn-ea"/>
                <a:cs typeface="+mn-cs"/>
              </a:rPr>
              <a:t>就</a:t>
            </a:r>
            <a:r>
              <a:rPr lang="zh-CN" altLang="zh-CN" sz="1200" kern="1200" dirty="0" smtClean="0">
                <a:solidFill>
                  <a:schemeClr val="tx1"/>
                </a:solidFill>
                <a:effectLst/>
                <a:latin typeface="+mn-lt"/>
                <a:ea typeface="+mn-ea"/>
                <a:cs typeface="+mn-cs"/>
              </a:rPr>
              <a:t>可以作为一个整体进行操作</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添加</a:t>
            </a:r>
            <a:r>
              <a:rPr lang="zh-CN" altLang="zh-CN" sz="1200" kern="1200" dirty="0" smtClean="0">
                <a:solidFill>
                  <a:schemeClr val="tx1"/>
                </a:solidFill>
                <a:effectLst/>
                <a:latin typeface="+mn-lt"/>
                <a:ea typeface="+mn-ea"/>
                <a:cs typeface="+mn-cs"/>
              </a:rPr>
              <a:t>一</a:t>
            </a:r>
            <a:r>
              <a:rPr lang="zh-CN" altLang="zh-CN" sz="1200" kern="1200" dirty="0" smtClean="0">
                <a:solidFill>
                  <a:schemeClr val="tx1"/>
                </a:solidFill>
                <a:effectLst/>
                <a:latin typeface="+mn-lt"/>
                <a:ea typeface="+mn-ea"/>
                <a:cs typeface="+mn-cs"/>
              </a:rPr>
              <a:t>个</a:t>
            </a:r>
            <a:r>
              <a:rPr lang="en-US" altLang="zh-CN" sz="1200" kern="1200" dirty="0" smtClean="0">
                <a:solidFill>
                  <a:schemeClr val="tx1"/>
                </a:solidFill>
                <a:effectLst/>
                <a:latin typeface="+mn-lt"/>
                <a:ea typeface="+mn-ea"/>
                <a:cs typeface="+mn-cs"/>
              </a:rPr>
              <a:t> transform </a:t>
            </a:r>
            <a:r>
              <a:rPr lang="zh-CN" altLang="zh-CN" sz="1200" kern="1200" dirty="0" smtClean="0">
                <a:solidFill>
                  <a:schemeClr val="tx1"/>
                </a:solidFill>
                <a:effectLst/>
                <a:latin typeface="+mn-lt"/>
                <a:ea typeface="+mn-ea"/>
                <a:cs typeface="+mn-cs"/>
              </a:rPr>
              <a:t>属性</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这组图形就</a:t>
            </a:r>
            <a:r>
              <a:rPr lang="zh-CN" altLang="zh-CN" sz="1200" kern="1200" dirty="0" smtClean="0">
                <a:solidFill>
                  <a:schemeClr val="tx1"/>
                </a:solidFill>
                <a:effectLst/>
                <a:latin typeface="+mn-lt"/>
                <a:ea typeface="+mn-ea"/>
                <a:cs typeface="+mn-cs"/>
              </a:rPr>
              <a:t>往</a:t>
            </a:r>
            <a:r>
              <a:rPr lang="zh-CN" altLang="zh-CN" sz="1200" kern="1200" dirty="0" smtClean="0">
                <a:solidFill>
                  <a:schemeClr val="tx1"/>
                </a:solidFill>
                <a:effectLst/>
                <a:latin typeface="+mn-lt"/>
                <a:ea typeface="+mn-ea"/>
                <a:cs typeface="+mn-cs"/>
              </a:rPr>
              <a:t>下挪</a:t>
            </a:r>
            <a:r>
              <a:rPr lang="zh-CN" altLang="zh-CN" sz="1200" kern="1200" dirty="0" smtClean="0">
                <a:solidFill>
                  <a:schemeClr val="tx1"/>
                </a:solidFill>
                <a:effectLst/>
                <a:latin typeface="+mn-lt"/>
                <a:ea typeface="+mn-ea"/>
                <a:cs typeface="+mn-cs"/>
              </a:rPr>
              <a:t>了</a:t>
            </a:r>
            <a:r>
              <a:rPr lang="zh-CN" altLang="en-US"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14</a:t>
            </a:fld>
            <a:endParaRPr lang="zh-CN" altLang="en-US"/>
          </a:p>
        </p:txBody>
      </p:sp>
    </p:spTree>
    <p:extLst>
      <p:ext uri="{BB962C8B-B14F-4D97-AF65-F5344CB8AC3E}">
        <p14:creationId xmlns:p14="http://schemas.microsoft.com/office/powerpoint/2010/main" val="3083853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、下面讲一下坐标系统，</a:t>
            </a:r>
            <a:r>
              <a:rPr lang="zh-CN" altLang="zh-CN" sz="1200" kern="1200" dirty="0" smtClean="0">
                <a:solidFill>
                  <a:schemeClr val="tx1"/>
                </a:solidFill>
                <a:effectLst/>
                <a:latin typeface="+mn-lt"/>
                <a:ea typeface="+mn-ea"/>
                <a:cs typeface="+mn-cs"/>
              </a:rPr>
              <a:t>在数学上呢，</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轴水平向右，</a:t>
            </a:r>
            <a:r>
              <a:rPr lang="en-US" altLang="zh-CN" sz="1200"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轴竖直向上，这是我们周知的。而相应的，⾓度的扫描方向，也就是正⾓的⽅向，是逆时针的。</a:t>
            </a:r>
          </a:p>
          <a:p>
            <a:r>
              <a:rPr lang="zh-CN" altLang="zh-CN" sz="1200" kern="1200" dirty="0" smtClean="0">
                <a:solidFill>
                  <a:schemeClr val="tx1"/>
                </a:solidFill>
                <a:effectLst/>
                <a:latin typeface="+mn-lt"/>
                <a:ea typeface="+mn-ea"/>
                <a:cs typeface="+mn-cs"/>
              </a:rPr>
              <a:t>但</a:t>
            </a:r>
            <a:r>
              <a:rPr lang="zh-CN" altLang="zh-CN" sz="1200" kern="1200" dirty="0" smtClean="0">
                <a:solidFill>
                  <a:schemeClr val="tx1"/>
                </a:solidFill>
                <a:effectLst/>
                <a:latin typeface="+mn-lt"/>
                <a:ea typeface="+mn-ea"/>
                <a:cs typeface="+mn-cs"/>
              </a:rPr>
              <a:t>是由于</a:t>
            </a:r>
            <a:r>
              <a:rPr lang="en-US" altLang="zh-CN" sz="1200" kern="1200" dirty="0" smtClean="0">
                <a:solidFill>
                  <a:schemeClr val="tx1"/>
                </a:solidFill>
                <a:effectLst/>
                <a:latin typeface="+mn-lt"/>
                <a:ea typeface="+mn-ea"/>
                <a:cs typeface="+mn-cs"/>
              </a:rPr>
              <a:t> SVG </a:t>
            </a:r>
            <a:r>
              <a:rPr lang="zh-CN" altLang="zh-CN" sz="1200" kern="1200" dirty="0" smtClean="0">
                <a:solidFill>
                  <a:schemeClr val="tx1"/>
                </a:solidFill>
                <a:effectLst/>
                <a:latin typeface="+mn-lt"/>
                <a:ea typeface="+mn-ea"/>
                <a:cs typeface="+mn-cs"/>
              </a:rPr>
              <a:t>的阅读媒介一般是屏幕，出于对人类阅读习惯的考虑，大多数屏幕上使用的笛卡尔坐标系都是</a:t>
            </a:r>
            <a:r>
              <a:rPr lang="en-US" altLang="zh-CN" sz="1200" kern="1200" dirty="0" smtClean="0">
                <a:solidFill>
                  <a:schemeClr val="tx1"/>
                </a:solidFill>
                <a:effectLst/>
                <a:latin typeface="+mn-lt"/>
                <a:ea typeface="+mn-ea"/>
                <a:cs typeface="+mn-cs"/>
              </a:rPr>
              <a:t> Y </a:t>
            </a:r>
            <a:r>
              <a:rPr lang="zh-CN" altLang="zh-CN" sz="1200" kern="1200" dirty="0" smtClean="0">
                <a:solidFill>
                  <a:schemeClr val="tx1"/>
                </a:solidFill>
                <a:effectLst/>
                <a:latin typeface="+mn-lt"/>
                <a:ea typeface="+mn-ea"/>
                <a:cs typeface="+mn-cs"/>
              </a:rPr>
              <a:t>轴朝下的。这种情况下，角度的正方向是顺时针方向。</a:t>
            </a:r>
          </a:p>
          <a:p>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其实角度的方向在笛卡尔坐标系中是有统一描述的，就是从</a:t>
            </a:r>
            <a:r>
              <a:rPr lang="en-US" altLang="zh-CN" sz="1200" kern="1200" dirty="0" smtClean="0">
                <a:solidFill>
                  <a:schemeClr val="tx1"/>
                </a:solidFill>
                <a:effectLst/>
                <a:latin typeface="+mn-lt"/>
                <a:ea typeface="+mn-ea"/>
                <a:cs typeface="+mn-cs"/>
              </a:rPr>
              <a:t> X </a:t>
            </a:r>
            <a:r>
              <a:rPr lang="zh-CN" altLang="zh-CN" sz="1200" kern="1200" dirty="0" smtClean="0">
                <a:solidFill>
                  <a:schemeClr val="tx1"/>
                </a:solidFill>
                <a:effectLst/>
                <a:latin typeface="+mn-lt"/>
                <a:ea typeface="+mn-ea"/>
                <a:cs typeface="+mn-cs"/>
              </a:rPr>
              <a:t>轴正方向到</a:t>
            </a:r>
            <a:r>
              <a:rPr lang="en-US" altLang="zh-CN" sz="1200" kern="1200" dirty="0" smtClean="0">
                <a:solidFill>
                  <a:schemeClr val="tx1"/>
                </a:solidFill>
                <a:effectLst/>
                <a:latin typeface="+mn-lt"/>
                <a:ea typeface="+mn-ea"/>
                <a:cs typeface="+mn-cs"/>
              </a:rPr>
              <a:t> Y </a:t>
            </a:r>
            <a:r>
              <a:rPr lang="zh-CN" altLang="zh-CN" sz="1200" kern="1200" dirty="0" smtClean="0">
                <a:solidFill>
                  <a:schemeClr val="tx1"/>
                </a:solidFill>
                <a:effectLst/>
                <a:latin typeface="+mn-lt"/>
                <a:ea typeface="+mn-ea"/>
                <a:cs typeface="+mn-cs"/>
              </a:rPr>
              <a:t>轴正方向的直角旋转方向为正方向。</a:t>
            </a:r>
          </a:p>
          <a:p>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15</a:t>
            </a:fld>
            <a:endParaRPr lang="zh-CN" altLang="en-US"/>
          </a:p>
        </p:txBody>
      </p:sp>
    </p:spTree>
    <p:extLst>
      <p:ext uri="{BB962C8B-B14F-4D97-AF65-F5344CB8AC3E}">
        <p14:creationId xmlns:p14="http://schemas.microsoft.com/office/powerpoint/2010/main" val="3295719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回</a:t>
            </a:r>
            <a:r>
              <a:rPr lang="zh-CN" altLang="zh-CN" sz="1200" kern="1200" dirty="0" smtClean="0">
                <a:solidFill>
                  <a:schemeClr val="tx1"/>
                </a:solidFill>
                <a:effectLst/>
                <a:latin typeface="+mn-lt"/>
                <a:ea typeface="+mn-ea"/>
                <a:cs typeface="+mn-cs"/>
              </a:rPr>
              <a:t>顾一下世界的概念。</a:t>
            </a:r>
            <a:r>
              <a:rPr lang="en-US" altLang="zh-CN" sz="1200" kern="1200" dirty="0" smtClean="0">
                <a:solidFill>
                  <a:schemeClr val="tx1"/>
                </a:solidFill>
                <a:effectLst/>
                <a:latin typeface="+mn-lt"/>
                <a:ea typeface="+mn-ea"/>
                <a:cs typeface="+mn-cs"/>
              </a:rPr>
              <a:t>SVG </a:t>
            </a:r>
            <a:r>
              <a:rPr lang="zh-CN" altLang="zh-CN" sz="1200" kern="1200" dirty="0" smtClean="0">
                <a:solidFill>
                  <a:schemeClr val="tx1"/>
                </a:solidFill>
                <a:effectLst/>
                <a:latin typeface="+mn-lt"/>
                <a:ea typeface="+mn-ea"/>
                <a:cs typeface="+mn-cs"/>
              </a:rPr>
              <a:t>的世界是无限大的，世界有一个坐标系，这个坐标系就是用户坐标系。</a:t>
            </a:r>
          </a:p>
          <a:p>
            <a:r>
              <a:rPr lang="zh-CN" altLang="zh-CN" sz="1200" kern="1200" dirty="0" smtClean="0">
                <a:solidFill>
                  <a:schemeClr val="tx1"/>
                </a:solidFill>
                <a:effectLst/>
                <a:latin typeface="+mn-lt"/>
                <a:ea typeface="+mn-ea"/>
                <a:cs typeface="+mn-cs"/>
              </a:rPr>
              <a:t>我们设置的</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viewbox</a:t>
            </a:r>
            <a:r>
              <a:rPr lang="zh-CN" altLang="zh-CN" sz="1200" kern="1200" dirty="0" smtClean="0">
                <a:solidFill>
                  <a:schemeClr val="tx1"/>
                </a:solidFill>
                <a:effectLst/>
                <a:latin typeface="+mn-lt"/>
                <a:ea typeface="+mn-ea"/>
                <a:cs typeface="+mn-cs"/>
              </a:rPr>
              <a:t>，也就是视野的大小，就是观察用户坐标系中的哪个区域。比如说，现在设置</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viewbox</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为</a:t>
            </a:r>
            <a:r>
              <a:rPr lang="en-US" altLang="zh-CN" sz="1200" kern="1200" dirty="0" smtClean="0">
                <a:solidFill>
                  <a:schemeClr val="tx1"/>
                </a:solidFill>
                <a:effectLst/>
                <a:latin typeface="+mn-lt"/>
                <a:ea typeface="+mn-ea"/>
                <a:cs typeface="+mn-cs"/>
              </a:rPr>
              <a:t> (0,0,200,150)</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用户坐标系是最原始的坐标系，其它产生的坐标系都从用户坐标系开始，所以用户坐标系也可以称之为原始坐标系（</a:t>
            </a:r>
            <a:r>
              <a:rPr lang="en-US" altLang="zh-CN" sz="1200" kern="1200" dirty="0" smtClean="0">
                <a:solidFill>
                  <a:schemeClr val="tx1"/>
                </a:solidFill>
                <a:effectLst/>
                <a:latin typeface="+mn-lt"/>
                <a:ea typeface="+mn-ea"/>
                <a:cs typeface="+mn-cs"/>
              </a:rPr>
              <a:t>initial coordinate</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什么是自身坐标系呢？自身坐标系就是每个图形或者是分组与生俱来的一个坐标系。我们来看一个例子，现在我绘制了一个矩形。</a:t>
            </a:r>
          </a:p>
          <a:p>
            <a:r>
              <a:rPr lang="zh-CN" altLang="zh-CN" sz="1200" kern="1200" dirty="0" smtClean="0">
                <a:solidFill>
                  <a:schemeClr val="tx1"/>
                </a:solidFill>
                <a:effectLst/>
                <a:latin typeface="+mn-lt"/>
                <a:ea typeface="+mn-ea"/>
                <a:cs typeface="+mn-cs"/>
              </a:rPr>
              <a:t>那么这个矩形就会自身带着一个坐标系，成为这个矩形的自⾝身坐标系。这个坐标系用于给矩形定义自己的形状。比如</a:t>
            </a:r>
            <a:r>
              <a:rPr lang="en-US" altLang="zh-CN" sz="1200" kern="1200" dirty="0" smtClean="0">
                <a:solidFill>
                  <a:schemeClr val="tx1"/>
                </a:solidFill>
                <a:effectLst/>
                <a:latin typeface="+mn-lt"/>
                <a:ea typeface="+mn-ea"/>
                <a:cs typeface="+mn-cs"/>
              </a:rPr>
              <a:t> x, y </a:t>
            </a:r>
            <a:r>
              <a:rPr lang="zh-CN" altLang="zh-CN" sz="1200" kern="1200" dirty="0" smtClean="0">
                <a:solidFill>
                  <a:schemeClr val="tx1"/>
                </a:solidFill>
                <a:effectLst/>
                <a:latin typeface="+mn-lt"/>
                <a:ea typeface="+mn-ea"/>
                <a:cs typeface="+mn-cs"/>
              </a:rPr>
              <a:t>坐标以及宽高，都是基于自身坐标系进行定义的。</a:t>
            </a:r>
          </a:p>
          <a:p>
            <a:r>
              <a:rPr lang="zh-CN" altLang="zh-CN" sz="1200" kern="1200" dirty="0" smtClean="0">
                <a:solidFill>
                  <a:schemeClr val="tx1"/>
                </a:solidFill>
                <a:effectLst/>
                <a:latin typeface="+mn-lt"/>
                <a:ea typeface="+mn-ea"/>
                <a:cs typeface="+mn-cs"/>
              </a:rPr>
              <a:t>自身坐标系本身不太好理解，我们来结合前驱坐标系一同理解。</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a:t>
            </a:r>
          </a:p>
          <a:p>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16</a:t>
            </a:fld>
            <a:endParaRPr lang="zh-CN" altLang="en-US"/>
          </a:p>
        </p:txBody>
      </p:sp>
    </p:spTree>
    <p:extLst>
      <p:ext uri="{BB962C8B-B14F-4D97-AF65-F5344CB8AC3E}">
        <p14:creationId xmlns:p14="http://schemas.microsoft.com/office/powerpoint/2010/main" val="4159797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前</a:t>
            </a:r>
            <a:r>
              <a:rPr lang="zh-CN" altLang="zh-CN" sz="1200" kern="1200" dirty="0" smtClean="0">
                <a:solidFill>
                  <a:schemeClr val="tx1"/>
                </a:solidFill>
                <a:effectLst/>
                <a:latin typeface="+mn-lt"/>
                <a:ea typeface="+mn-ea"/>
                <a:cs typeface="+mn-cs"/>
              </a:rPr>
              <a:t>驱坐标系，就是父容器的坐标系。现在矩形的父容器是</a:t>
            </a:r>
            <a:r>
              <a:rPr lang="en-US" altLang="zh-CN" sz="1200" kern="1200" dirty="0" smtClean="0">
                <a:solidFill>
                  <a:schemeClr val="tx1"/>
                </a:solidFill>
                <a:effectLst/>
                <a:latin typeface="+mn-lt"/>
                <a:ea typeface="+mn-ea"/>
                <a:cs typeface="+mn-cs"/>
              </a:rPr>
              <a:t> SVG </a:t>
            </a:r>
            <a:r>
              <a:rPr lang="zh-CN" altLang="zh-CN" sz="1200" kern="1200" dirty="0" smtClean="0">
                <a:solidFill>
                  <a:schemeClr val="tx1"/>
                </a:solidFill>
                <a:effectLst/>
                <a:latin typeface="+mn-lt"/>
                <a:ea typeface="+mn-ea"/>
                <a:cs typeface="+mn-cs"/>
              </a:rPr>
              <a:t>标签，那么它的前驱坐标系也就是世界坐标系。</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坐标变换，就是前驱坐标系到自身坐标系的一个线性变换。现在给矩形加一个坐标变换。</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大家观察一下，就会发现，矩形的坐标和宽高其实是没有改变的，</a:t>
            </a:r>
            <a:r>
              <a:rPr lang="en-US" altLang="zh-CN" sz="1200" kern="1200" dirty="0" smtClean="0">
                <a:solidFill>
                  <a:schemeClr val="tx1"/>
                </a:solidFill>
                <a:effectLst/>
                <a:latin typeface="+mn-lt"/>
                <a:ea typeface="+mn-ea"/>
                <a:cs typeface="+mn-cs"/>
              </a:rPr>
              <a:t>x </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 y </a:t>
            </a:r>
            <a:r>
              <a:rPr lang="zh-CN" altLang="zh-CN" sz="1200" kern="1200" dirty="0" smtClean="0">
                <a:solidFill>
                  <a:schemeClr val="tx1"/>
                </a:solidFill>
                <a:effectLst/>
                <a:latin typeface="+mn-lt"/>
                <a:ea typeface="+mn-ea"/>
                <a:cs typeface="+mn-cs"/>
              </a:rPr>
              <a:t>依然是</a:t>
            </a:r>
            <a:r>
              <a:rPr lang="en-US" altLang="zh-CN" sz="1200" kern="1200" dirty="0" smtClean="0">
                <a:solidFill>
                  <a:schemeClr val="tx1"/>
                </a:solidFill>
                <a:effectLst/>
                <a:latin typeface="+mn-lt"/>
                <a:ea typeface="+mn-ea"/>
                <a:cs typeface="+mn-cs"/>
              </a:rPr>
              <a:t> 0</a:t>
            </a:r>
            <a:r>
              <a:rPr lang="zh-CN" altLang="zh-CN" sz="1200" kern="1200" dirty="0" smtClean="0">
                <a:solidFill>
                  <a:schemeClr val="tx1"/>
                </a:solidFill>
                <a:effectLst/>
                <a:latin typeface="+mn-lt"/>
                <a:ea typeface="+mn-ea"/>
                <a:cs typeface="+mn-cs"/>
              </a:rPr>
              <a:t>，而宽高依然是</a:t>
            </a:r>
            <a:r>
              <a:rPr lang="en-US" altLang="zh-CN" sz="1200" kern="1200" dirty="0" smtClean="0">
                <a:solidFill>
                  <a:schemeClr val="tx1"/>
                </a:solidFill>
                <a:effectLst/>
                <a:latin typeface="+mn-lt"/>
                <a:ea typeface="+mn-ea"/>
                <a:cs typeface="+mn-cs"/>
              </a:rPr>
              <a:t>100x50</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和宽高是基于自身坐标系来定义的，定义了是多少就是多少。变的是什么？变的是矩形的自身坐标系，它相对于他的前驱坐标系发⽣生了一个变换。</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可以看到，</a:t>
            </a:r>
            <a:r>
              <a:rPr lang="en-US" altLang="zh-CN" sz="1200" kern="1200" dirty="0" smtClean="0">
                <a:solidFill>
                  <a:schemeClr val="tx1"/>
                </a:solidFill>
                <a:effectLst/>
                <a:latin typeface="+mn-lt"/>
                <a:ea typeface="+mn-ea"/>
                <a:cs typeface="+mn-cs"/>
              </a:rPr>
              <a:t>SVG </a:t>
            </a:r>
            <a:r>
              <a:rPr lang="zh-CN" altLang="zh-CN" sz="1200" kern="1200" dirty="0" smtClean="0">
                <a:solidFill>
                  <a:schemeClr val="tx1"/>
                </a:solidFill>
                <a:effectLst/>
                <a:latin typeface="+mn-lt"/>
                <a:ea typeface="+mn-ea"/>
                <a:cs typeface="+mn-cs"/>
              </a:rPr>
              <a:t>标签</a:t>
            </a:r>
            <a:r>
              <a:rPr lang="en-US" altLang="zh-CN" sz="1200" kern="1200" dirty="0" smtClean="0">
                <a:solidFill>
                  <a:schemeClr val="tx1"/>
                </a:solidFill>
                <a:effectLst/>
                <a:latin typeface="+mn-lt"/>
                <a:ea typeface="+mn-ea"/>
                <a:cs typeface="+mn-cs"/>
              </a:rPr>
              <a:t> A </a:t>
            </a:r>
            <a:r>
              <a:rPr lang="zh-CN" altLang="zh-CN" sz="1200" kern="1200" dirty="0" smtClean="0">
                <a:solidFill>
                  <a:schemeClr val="tx1"/>
                </a:solidFill>
                <a:effectLst/>
                <a:latin typeface="+mn-lt"/>
                <a:ea typeface="+mn-ea"/>
                <a:cs typeface="+mn-cs"/>
              </a:rPr>
              <a:t>⾥里嵌套了一个分组</a:t>
            </a:r>
            <a:r>
              <a:rPr lang="en-US" altLang="zh-CN" sz="1200" kern="1200" dirty="0" smtClean="0">
                <a:solidFill>
                  <a:schemeClr val="tx1"/>
                </a:solidFill>
                <a:effectLst/>
                <a:latin typeface="+mn-lt"/>
                <a:ea typeface="+mn-ea"/>
                <a:cs typeface="+mn-cs"/>
              </a:rPr>
              <a:t> B</a:t>
            </a:r>
            <a:r>
              <a:rPr lang="zh-CN" altLang="zh-CN" sz="1200" kern="1200" dirty="0" smtClean="0">
                <a:solidFill>
                  <a:schemeClr val="tx1"/>
                </a:solidFill>
                <a:effectLst/>
                <a:latin typeface="+mn-lt"/>
                <a:ea typeface="+mn-ea"/>
                <a:cs typeface="+mn-cs"/>
              </a:rPr>
              <a:t>，而</a:t>
            </a:r>
            <a:r>
              <a:rPr lang="en-US" altLang="zh-CN" sz="1200" kern="1200" dirty="0" smtClean="0">
                <a:solidFill>
                  <a:schemeClr val="tx1"/>
                </a:solidFill>
                <a:effectLst/>
                <a:latin typeface="+mn-lt"/>
                <a:ea typeface="+mn-ea"/>
                <a:cs typeface="+mn-cs"/>
              </a:rPr>
              <a:t> B </a:t>
            </a:r>
            <a:r>
              <a:rPr lang="zh-CN" altLang="zh-CN" sz="1200" kern="1200" dirty="0" smtClean="0">
                <a:solidFill>
                  <a:schemeClr val="tx1"/>
                </a:solidFill>
                <a:effectLst/>
                <a:latin typeface="+mn-lt"/>
                <a:ea typeface="+mn-ea"/>
                <a:cs typeface="+mn-cs"/>
              </a:rPr>
              <a:t>呢里面有两个矩形，</a:t>
            </a:r>
            <a:r>
              <a:rPr lang="en-US" altLang="zh-CN" sz="1200" kern="1200" dirty="0" smtClean="0">
                <a:solidFill>
                  <a:schemeClr val="tx1"/>
                </a:solidFill>
                <a:effectLst/>
                <a:latin typeface="+mn-lt"/>
                <a:ea typeface="+mn-ea"/>
                <a:cs typeface="+mn-cs"/>
              </a:rPr>
              <a:t>C </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 D</a:t>
            </a:r>
            <a:r>
              <a:rPr lang="zh-CN" altLang="zh-CN" sz="1200" kern="1200" dirty="0" smtClean="0">
                <a:solidFill>
                  <a:schemeClr val="tx1"/>
                </a:solidFill>
                <a:effectLst/>
                <a:latin typeface="+mn-lt"/>
                <a:ea typeface="+mn-ea"/>
                <a:cs typeface="+mn-cs"/>
              </a:rPr>
              <a:t>。那么在这里，问大家⼏几个问题。</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世界坐标系是哪⼀个？</a:t>
            </a:r>
            <a:r>
              <a:rPr lang="en-US" altLang="zh-CN" sz="1200" kern="1200" dirty="0" smtClean="0">
                <a:solidFill>
                  <a:schemeClr val="tx1"/>
                </a:solidFill>
                <a:effectLst/>
                <a:latin typeface="+mn-lt"/>
                <a:ea typeface="+mn-ea"/>
                <a:cs typeface="+mn-cs"/>
              </a:rPr>
              <a:t>OA</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B </a:t>
            </a:r>
            <a:r>
              <a:rPr lang="zh-CN" altLang="zh-CN" sz="1200" kern="1200" dirty="0" smtClean="0">
                <a:solidFill>
                  <a:schemeClr val="tx1"/>
                </a:solidFill>
                <a:effectLst/>
                <a:latin typeface="+mn-lt"/>
                <a:ea typeface="+mn-ea"/>
                <a:cs typeface="+mn-cs"/>
              </a:rPr>
              <a:t>的前驱坐标系是哪一个？</a:t>
            </a:r>
            <a:r>
              <a:rPr lang="en-US" altLang="zh-CN" sz="1200" kern="1200" dirty="0" smtClean="0">
                <a:solidFill>
                  <a:schemeClr val="tx1"/>
                </a:solidFill>
                <a:effectLst/>
                <a:latin typeface="+mn-lt"/>
                <a:ea typeface="+mn-ea"/>
                <a:cs typeface="+mn-cs"/>
              </a:rPr>
              <a:t>OA</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C </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 D </a:t>
            </a:r>
            <a:r>
              <a:rPr lang="zh-CN" altLang="zh-CN" sz="1200" kern="1200" dirty="0" smtClean="0">
                <a:solidFill>
                  <a:schemeClr val="tx1"/>
                </a:solidFill>
                <a:effectLst/>
                <a:latin typeface="+mn-lt"/>
                <a:ea typeface="+mn-ea"/>
                <a:cs typeface="+mn-cs"/>
              </a:rPr>
              <a:t>的图形定义（坐标和宽高）是基于哪个坐标系的？</a:t>
            </a:r>
            <a:r>
              <a:rPr lang="en-US" altLang="zh-CN" sz="1200" kern="1200" dirty="0" smtClean="0">
                <a:solidFill>
                  <a:schemeClr val="tx1"/>
                </a:solidFill>
                <a:effectLst/>
                <a:latin typeface="+mn-lt"/>
                <a:ea typeface="+mn-ea"/>
                <a:cs typeface="+mn-cs"/>
              </a:rPr>
              <a:t>OC </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 OD </a:t>
            </a:r>
            <a:r>
              <a:rPr lang="zh-CN" altLang="zh-CN" sz="1200" kern="1200" dirty="0" smtClean="0">
                <a:solidFill>
                  <a:schemeClr val="tx1"/>
                </a:solidFill>
                <a:effectLst/>
                <a:latin typeface="+mn-lt"/>
                <a:ea typeface="+mn-ea"/>
                <a:cs typeface="+mn-cs"/>
              </a:rPr>
              <a:t>两个自⾝身坐标系</a:t>
            </a:r>
          </a:p>
          <a:p>
            <a:r>
              <a:rPr lang="en-US" altLang="zh-CN" sz="1200" kern="1200" dirty="0" smtClean="0">
                <a:solidFill>
                  <a:schemeClr val="tx1"/>
                </a:solidFill>
                <a:effectLst/>
                <a:latin typeface="+mn-lt"/>
                <a:ea typeface="+mn-ea"/>
                <a:cs typeface="+mn-cs"/>
              </a:rPr>
              <a:t>-   C </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 D </a:t>
            </a:r>
            <a:r>
              <a:rPr lang="zh-CN" altLang="zh-CN" sz="1200" kern="1200" dirty="0" smtClean="0">
                <a:solidFill>
                  <a:schemeClr val="tx1"/>
                </a:solidFill>
                <a:effectLst/>
                <a:latin typeface="+mn-lt"/>
                <a:ea typeface="+mn-ea"/>
                <a:cs typeface="+mn-cs"/>
              </a:rPr>
              <a:t>的前驱坐标系是哪一个？</a:t>
            </a:r>
            <a:r>
              <a:rPr lang="en-US" altLang="zh-CN" sz="1200" kern="1200" dirty="0" smtClean="0">
                <a:solidFill>
                  <a:schemeClr val="tx1"/>
                </a:solidFill>
                <a:effectLst/>
                <a:latin typeface="+mn-lt"/>
                <a:ea typeface="+mn-ea"/>
                <a:cs typeface="+mn-cs"/>
              </a:rPr>
              <a:t>OB</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OB </a:t>
            </a:r>
            <a:r>
              <a:rPr lang="zh-CN" altLang="zh-CN" sz="1200" kern="1200" dirty="0" smtClean="0">
                <a:solidFill>
                  <a:schemeClr val="tx1"/>
                </a:solidFill>
                <a:effectLst/>
                <a:latin typeface="+mn-lt"/>
                <a:ea typeface="+mn-ea"/>
                <a:cs typeface="+mn-cs"/>
              </a:rPr>
              <a:t>是哪个元素的自身坐标系？分组</a:t>
            </a:r>
            <a:r>
              <a:rPr lang="en-US" altLang="zh-CN" sz="1200" kern="1200" dirty="0" smtClean="0">
                <a:solidFill>
                  <a:schemeClr val="tx1"/>
                </a:solidFill>
                <a:effectLst/>
                <a:latin typeface="+mn-lt"/>
                <a:ea typeface="+mn-ea"/>
                <a:cs typeface="+mn-cs"/>
              </a:rPr>
              <a:t> B</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分组</a:t>
            </a:r>
            <a:r>
              <a:rPr lang="en-US" altLang="zh-CN" sz="1200" kern="1200" dirty="0" smtClean="0">
                <a:solidFill>
                  <a:schemeClr val="tx1"/>
                </a:solidFill>
                <a:effectLst/>
                <a:latin typeface="+mn-lt"/>
                <a:ea typeface="+mn-ea"/>
                <a:cs typeface="+mn-cs"/>
              </a:rPr>
              <a:t> B </a:t>
            </a:r>
            <a:r>
              <a:rPr lang="zh-CN" altLang="zh-CN" sz="1200" kern="1200" dirty="0" smtClean="0">
                <a:solidFill>
                  <a:schemeClr val="tx1"/>
                </a:solidFill>
                <a:effectLst/>
                <a:latin typeface="+mn-lt"/>
                <a:ea typeface="+mn-ea"/>
                <a:cs typeface="+mn-cs"/>
              </a:rPr>
              <a:t>上设置的</a:t>
            </a:r>
            <a:r>
              <a:rPr lang="en-US" altLang="zh-CN" sz="1200" kern="1200" dirty="0" smtClean="0">
                <a:solidFill>
                  <a:schemeClr val="tx1"/>
                </a:solidFill>
                <a:effectLst/>
                <a:latin typeface="+mn-lt"/>
                <a:ea typeface="+mn-ea"/>
                <a:cs typeface="+mn-cs"/>
              </a:rPr>
              <a:t> transform </a:t>
            </a:r>
            <a:r>
              <a:rPr lang="zh-CN" altLang="zh-CN" sz="1200" kern="1200" dirty="0" smtClean="0">
                <a:solidFill>
                  <a:schemeClr val="tx1"/>
                </a:solidFill>
                <a:effectLst/>
                <a:latin typeface="+mn-lt"/>
                <a:ea typeface="+mn-ea"/>
                <a:cs typeface="+mn-cs"/>
              </a:rPr>
              <a:t>属性是什么意思？表示</a:t>
            </a:r>
            <a:r>
              <a:rPr lang="en-US" altLang="zh-CN" sz="1200" kern="1200" dirty="0" smtClean="0">
                <a:solidFill>
                  <a:schemeClr val="tx1"/>
                </a:solidFill>
                <a:effectLst/>
                <a:latin typeface="+mn-lt"/>
                <a:ea typeface="+mn-ea"/>
                <a:cs typeface="+mn-cs"/>
              </a:rPr>
              <a:t> B </a:t>
            </a:r>
            <a:r>
              <a:rPr lang="zh-CN" altLang="zh-CN" sz="1200" kern="1200" dirty="0" smtClean="0">
                <a:solidFill>
                  <a:schemeClr val="tx1"/>
                </a:solidFill>
                <a:effectLst/>
                <a:latin typeface="+mn-lt"/>
                <a:ea typeface="+mn-ea"/>
                <a:cs typeface="+mn-cs"/>
              </a:rPr>
              <a:t>的自身坐标系</a:t>
            </a:r>
            <a:r>
              <a:rPr lang="en-US" altLang="zh-CN" sz="1200" kern="1200" dirty="0" smtClean="0">
                <a:solidFill>
                  <a:schemeClr val="tx1"/>
                </a:solidFill>
                <a:effectLst/>
                <a:latin typeface="+mn-lt"/>
                <a:ea typeface="+mn-ea"/>
                <a:cs typeface="+mn-cs"/>
              </a:rPr>
              <a:t> OB </a:t>
            </a:r>
            <a:r>
              <a:rPr lang="zh-CN" altLang="zh-CN" sz="1200" kern="1200" dirty="0" smtClean="0">
                <a:solidFill>
                  <a:schemeClr val="tx1"/>
                </a:solidFill>
                <a:effectLst/>
                <a:latin typeface="+mn-lt"/>
                <a:ea typeface="+mn-ea"/>
                <a:cs typeface="+mn-cs"/>
              </a:rPr>
              <a:t>是从其前驱坐标系</a:t>
            </a:r>
            <a:r>
              <a:rPr lang="en-US" altLang="zh-CN" sz="1200" kern="1200" dirty="0" smtClean="0">
                <a:solidFill>
                  <a:schemeClr val="tx1"/>
                </a:solidFill>
                <a:effectLst/>
                <a:latin typeface="+mn-lt"/>
                <a:ea typeface="+mn-ea"/>
                <a:cs typeface="+mn-cs"/>
              </a:rPr>
              <a:t> OA </a:t>
            </a:r>
            <a:r>
              <a:rPr lang="zh-CN" altLang="zh-CN" sz="1200" kern="1200" dirty="0" smtClean="0">
                <a:solidFill>
                  <a:schemeClr val="tx1"/>
                </a:solidFill>
                <a:effectLst/>
                <a:latin typeface="+mn-lt"/>
                <a:ea typeface="+mn-ea"/>
                <a:cs typeface="+mn-cs"/>
              </a:rPr>
              <a:t>经过</a:t>
            </a:r>
            <a:r>
              <a:rPr lang="en-US" altLang="zh-CN" sz="1200" kern="1200" dirty="0" smtClean="0">
                <a:solidFill>
                  <a:schemeClr val="tx1"/>
                </a:solidFill>
                <a:effectLst/>
                <a:latin typeface="+mn-lt"/>
                <a:ea typeface="+mn-ea"/>
                <a:cs typeface="+mn-cs"/>
              </a:rPr>
              <a:t> transform </a:t>
            </a:r>
            <a:r>
              <a:rPr lang="zh-CN" altLang="zh-CN" sz="1200" kern="1200" dirty="0" smtClean="0">
                <a:solidFill>
                  <a:schemeClr val="tx1"/>
                </a:solidFill>
                <a:effectLst/>
                <a:latin typeface="+mn-lt"/>
                <a:ea typeface="+mn-ea"/>
                <a:cs typeface="+mn-cs"/>
              </a:rPr>
              <a:t>变换而来的。</a:t>
            </a:r>
          </a:p>
          <a:p>
            <a:r>
              <a:rPr lang="en-US" altLang="zh-CN" sz="1200" kern="1200" dirty="0" smtClean="0">
                <a:solidFill>
                  <a:schemeClr val="tx1"/>
                </a:solidFill>
                <a:effectLst/>
                <a:latin typeface="+mn-lt"/>
                <a:ea typeface="+mn-ea"/>
                <a:cs typeface="+mn-cs"/>
              </a:rPr>
              <a:t>-   OB</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OC</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OD</a:t>
            </a:r>
            <a:r>
              <a:rPr lang="zh-CN" altLang="zh-CN" sz="1200" kern="1200" dirty="0" smtClean="0">
                <a:solidFill>
                  <a:schemeClr val="tx1"/>
                </a:solidFill>
                <a:effectLst/>
                <a:latin typeface="+mn-lt"/>
                <a:ea typeface="+mn-ea"/>
                <a:cs typeface="+mn-cs"/>
              </a:rPr>
              <a:t>为什么重合？因为</a:t>
            </a:r>
            <a:r>
              <a:rPr lang="en-US" altLang="zh-CN" sz="1200" kern="1200" dirty="0" smtClean="0">
                <a:solidFill>
                  <a:schemeClr val="tx1"/>
                </a:solidFill>
                <a:effectLst/>
                <a:latin typeface="+mn-lt"/>
                <a:ea typeface="+mn-ea"/>
                <a:cs typeface="+mn-cs"/>
              </a:rPr>
              <a:t>OB</a:t>
            </a:r>
            <a:r>
              <a:rPr lang="zh-CN" altLang="zh-CN" sz="1200" kern="1200" dirty="0" smtClean="0">
                <a:solidFill>
                  <a:schemeClr val="tx1"/>
                </a:solidFill>
                <a:effectLst/>
                <a:latin typeface="+mn-lt"/>
                <a:ea typeface="+mn-ea"/>
                <a:cs typeface="+mn-cs"/>
              </a:rPr>
              <a:t>是</a:t>
            </a:r>
            <a:r>
              <a:rPr lang="en-US" altLang="zh-CN" sz="1200" kern="1200" dirty="0" smtClean="0">
                <a:solidFill>
                  <a:schemeClr val="tx1"/>
                </a:solidFill>
                <a:effectLst/>
                <a:latin typeface="+mn-lt"/>
                <a:ea typeface="+mn-ea"/>
                <a:cs typeface="+mn-cs"/>
              </a:rPr>
              <a:t>OC</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OD</a:t>
            </a:r>
            <a:r>
              <a:rPr lang="zh-CN" altLang="zh-CN" sz="1200" kern="1200" dirty="0" smtClean="0">
                <a:solidFill>
                  <a:schemeClr val="tx1"/>
                </a:solidFill>
                <a:effectLst/>
                <a:latin typeface="+mn-lt"/>
                <a:ea typeface="+mn-ea"/>
                <a:cs typeface="+mn-cs"/>
              </a:rPr>
              <a:t>的前驱坐标系，而</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上都没有定义</a:t>
            </a:r>
            <a:r>
              <a:rPr lang="en-US" altLang="zh-CN" sz="1200" kern="1200" dirty="0" smtClean="0">
                <a:solidFill>
                  <a:schemeClr val="tx1"/>
                </a:solidFill>
                <a:effectLst/>
                <a:latin typeface="+mn-lt"/>
                <a:ea typeface="+mn-ea"/>
                <a:cs typeface="+mn-cs"/>
              </a:rPr>
              <a:t>transform</a:t>
            </a:r>
            <a:r>
              <a:rPr lang="zh-CN" altLang="zh-CN" sz="1200" kern="1200" dirty="0" smtClean="0">
                <a:solidFill>
                  <a:schemeClr val="tx1"/>
                </a:solidFill>
                <a:effectLst/>
                <a:latin typeface="+mn-lt"/>
                <a:ea typeface="+mn-ea"/>
                <a:cs typeface="+mn-cs"/>
              </a:rPr>
              <a:t>属性，所以</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的自⾝身坐标系和前驱坐标系重合了。</a:t>
            </a:r>
          </a:p>
          <a:p>
            <a:r>
              <a:rPr lang="zh-CN" altLang="zh-CN" sz="1200" kern="1200" dirty="0" smtClean="0">
                <a:solidFill>
                  <a:schemeClr val="tx1"/>
                </a:solidFill>
                <a:effectLst/>
                <a:latin typeface="+mn-lt"/>
                <a:ea typeface="+mn-ea"/>
                <a:cs typeface="+mn-cs"/>
              </a:rPr>
              <a:t>好，整理了锤子的各种问题之后，再来看最后一个坐标系。</a:t>
            </a:r>
          </a:p>
          <a:p>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17</a:t>
            </a:fld>
            <a:endParaRPr lang="zh-CN" altLang="en-US"/>
          </a:p>
        </p:txBody>
      </p:sp>
    </p:spTree>
    <p:extLst>
      <p:ext uri="{BB962C8B-B14F-4D97-AF65-F5344CB8AC3E}">
        <p14:creationId xmlns:p14="http://schemas.microsoft.com/office/powerpoint/2010/main" val="2189579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参</a:t>
            </a:r>
            <a:r>
              <a:rPr lang="zh-CN" altLang="zh-CN" sz="1200" kern="1200" dirty="0" smtClean="0">
                <a:solidFill>
                  <a:schemeClr val="tx1"/>
                </a:solidFill>
                <a:effectLst/>
                <a:latin typeface="+mn-lt"/>
                <a:ea typeface="+mn-ea"/>
                <a:cs typeface="+mn-cs"/>
              </a:rPr>
              <a:t>考坐标系，其实是任意的一个坐标系。</a:t>
            </a:r>
            <a:r>
              <a:rPr lang="zh-CN" altLang="en-US" sz="1200" kern="1200" dirty="0" smtClean="0">
                <a:solidFill>
                  <a:schemeClr val="tx1"/>
                </a:solidFill>
                <a:effectLst/>
                <a:latin typeface="+mn-lt"/>
                <a:ea typeface="+mn-ea"/>
                <a:cs typeface="+mn-cs"/>
              </a:rPr>
              <a:t>是</a:t>
            </a:r>
            <a:r>
              <a:rPr lang="zh-CN" altLang="zh-CN" sz="1200" kern="1200" dirty="0" smtClean="0">
                <a:solidFill>
                  <a:schemeClr val="tx1"/>
                </a:solidFill>
                <a:effectLst/>
                <a:latin typeface="+mn-lt"/>
                <a:ea typeface="+mn-ea"/>
                <a:cs typeface="+mn-cs"/>
              </a:rPr>
              <a:t>我们选</a:t>
            </a:r>
            <a:r>
              <a:rPr lang="zh-CN" altLang="en-US" sz="1200" kern="1200" dirty="0" smtClean="0">
                <a:solidFill>
                  <a:schemeClr val="tx1"/>
                </a:solidFill>
                <a:effectLst/>
                <a:latin typeface="+mn-lt"/>
                <a:ea typeface="+mn-ea"/>
                <a:cs typeface="+mn-cs"/>
              </a:rPr>
              <a:t>取</a:t>
            </a:r>
            <a:r>
              <a:rPr lang="zh-CN" altLang="zh-CN" sz="1200" kern="1200" dirty="0" smtClean="0">
                <a:solidFill>
                  <a:schemeClr val="tx1"/>
                </a:solidFill>
                <a:effectLst/>
                <a:latin typeface="+mn-lt"/>
                <a:ea typeface="+mn-ea"/>
                <a:cs typeface="+mn-cs"/>
              </a:rPr>
              <a:t>的用于观察某个图形情况的坐标系。比如说还是图中的矩形，我选取世界坐标系作为参考坐标系来观察这个矩形的时候，矩形的坐标是多少？没错，就是</a:t>
            </a:r>
            <a:r>
              <a:rPr lang="en-US" altLang="zh-CN" sz="1200" kern="1200" dirty="0" smtClean="0">
                <a:solidFill>
                  <a:schemeClr val="tx1"/>
                </a:solidFill>
                <a:effectLst/>
                <a:latin typeface="+mn-lt"/>
                <a:ea typeface="+mn-ea"/>
                <a:cs typeface="+mn-cs"/>
              </a:rPr>
              <a:t> 50 x 50</a:t>
            </a:r>
            <a:r>
              <a:rPr lang="zh-CN" altLang="zh-CN" sz="1200" kern="1200" dirty="0" smtClean="0">
                <a:solidFill>
                  <a:schemeClr val="tx1"/>
                </a:solidFill>
                <a:effectLst/>
                <a:latin typeface="+mn-lt"/>
                <a:ea typeface="+mn-ea"/>
                <a:cs typeface="+mn-cs"/>
              </a:rPr>
              <a:t>。宽⾼高是多少？</a:t>
            </a:r>
            <a:r>
              <a:rPr lang="en-US" altLang="zh-CN" sz="1200" kern="1200" dirty="0" smtClean="0">
                <a:solidFill>
                  <a:schemeClr val="tx1"/>
                </a:solidFill>
                <a:effectLst/>
                <a:latin typeface="+mn-lt"/>
                <a:ea typeface="+mn-ea"/>
                <a:cs typeface="+mn-cs"/>
              </a:rPr>
              <a:t>100 x 50</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那么这种观察在实际当中有什么意义呢？我举一个例子大家就知道了。比如说我做图形编辑器，需要做一个对齐的功能。那么所谓对齐，一定是指在某个坐标系中对齐，因为图形的自⾝身坐标系一般都是经过变换的。这个时候，就需要选取一个公共的参考坐标系，对图形进⾏行观察，获得它们的坐标点，然后索引，对齐。</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p>
          <a:p>
            <a:r>
              <a:rPr lang="zh-CN" altLang="en-US" sz="1200" kern="1200" dirty="0" smtClean="0">
                <a:solidFill>
                  <a:schemeClr val="tx1"/>
                </a:solidFill>
                <a:effectLst/>
                <a:latin typeface="+mn-lt"/>
                <a:ea typeface="+mn-ea"/>
                <a:cs typeface="+mn-cs"/>
              </a:rPr>
              <a:t>总结</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好，现在回过头来看看这四个坐标系。</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⽤用户坐标系，也叫做原始坐标系，是指世界上的⼀一个坐标系。视野的定义是基于⽤用户坐标系描述的。</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希望这四个坐标系的概念同学们好好斟酌理解。</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每⼀一个图形或者分组都会产⽣生⼀一个⾃自⾝身坐标系，⾃自⾝身坐标系⽤用于定义⾃自⾝身的⼀一些图形属性。</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⽗父容器的坐标叫做前驱坐标系，前驱坐标系经过元素的</a:t>
            </a:r>
            <a:r>
              <a:rPr lang="en-US" altLang="zh-CN" sz="1200" kern="1200" dirty="0" smtClean="0">
                <a:solidFill>
                  <a:schemeClr val="tx1"/>
                </a:solidFill>
                <a:effectLst/>
                <a:latin typeface="+mn-lt"/>
                <a:ea typeface="+mn-ea"/>
                <a:cs typeface="+mn-cs"/>
              </a:rPr>
              <a:t> transform </a:t>
            </a:r>
            <a:r>
              <a:rPr lang="zh-CN" altLang="zh-CN" sz="1200" kern="1200" dirty="0" smtClean="0">
                <a:solidFill>
                  <a:schemeClr val="tx1"/>
                </a:solidFill>
                <a:effectLst/>
                <a:latin typeface="+mn-lt"/>
                <a:ea typeface="+mn-ea"/>
                <a:cs typeface="+mn-cs"/>
              </a:rPr>
              <a:t>属性进⾏行变换之后形成了图形的⾃自⾝身坐标系。</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⽽而参考坐标系，则是我在对某个图形进⾏行观察、测量的时候，使⽤用的⼀一个坐标系。</a:t>
            </a: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18</a:t>
            </a:fld>
            <a:endParaRPr lang="zh-CN" altLang="en-US"/>
          </a:p>
        </p:txBody>
      </p:sp>
    </p:spTree>
    <p:extLst>
      <p:ext uri="{BB962C8B-B14F-4D97-AF65-F5344CB8AC3E}">
        <p14:creationId xmlns:p14="http://schemas.microsoft.com/office/powerpoint/2010/main" val="3916514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、定</a:t>
            </a:r>
            <a:r>
              <a:rPr lang="zh-CN" altLang="en-US" dirty="0" smtClean="0"/>
              <a:t>义：</a:t>
            </a:r>
            <a:r>
              <a:rPr lang="zh-CN" altLang="zh-CN" sz="1200" kern="1200" dirty="0" smtClean="0">
                <a:solidFill>
                  <a:schemeClr val="tx1"/>
                </a:solidFill>
                <a:effectLst/>
                <a:latin typeface="+mn-lt"/>
                <a:ea typeface="+mn-ea"/>
                <a:cs typeface="+mn-cs"/>
              </a:rPr>
              <a:t>数学上，「坐标变换」是采⽤一定的数学方法将一个坐标系的坐标变换为另一个坐标系的坐标的过程。</a:t>
            </a:r>
          </a:p>
          <a:p>
            <a:r>
              <a:rPr lang="en-US" altLang="zh-CN" sz="1200" kern="1200" dirty="0" smtClean="0">
                <a:solidFill>
                  <a:schemeClr val="tx1"/>
                </a:solidFill>
                <a:effectLst/>
                <a:latin typeface="+mn-lt"/>
                <a:ea typeface="+mn-ea"/>
                <a:cs typeface="+mn-cs"/>
              </a:rPr>
              <a:t>SVG </a:t>
            </a:r>
            <a:r>
              <a:rPr lang="zh-CN" altLang="zh-CN" sz="1200" kern="1200" dirty="0" smtClean="0">
                <a:solidFill>
                  <a:schemeClr val="tx1"/>
                </a:solidFill>
                <a:effectLst/>
                <a:latin typeface="+mn-lt"/>
                <a:ea typeface="+mn-ea"/>
                <a:cs typeface="+mn-cs"/>
              </a:rPr>
              <a:t>中，「坐标变换」是对一个坐标系到另一个坐标系的变换的描述</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SVG </a:t>
            </a:r>
            <a:r>
              <a:rPr lang="zh-CN" altLang="zh-CN" sz="1200" kern="1200" dirty="0" smtClean="0">
                <a:solidFill>
                  <a:schemeClr val="tx1"/>
                </a:solidFill>
                <a:effectLst/>
                <a:latin typeface="+mn-lt"/>
                <a:ea typeface="+mn-ea"/>
                <a:cs typeface="+mn-cs"/>
              </a:rPr>
              <a:t>当中提供了</a:t>
            </a:r>
            <a:r>
              <a:rPr lang="en-US" altLang="zh-CN" sz="1200" kern="1200" dirty="0" smtClean="0">
                <a:solidFill>
                  <a:schemeClr val="tx1"/>
                </a:solidFill>
                <a:effectLst/>
                <a:latin typeface="+mn-lt"/>
                <a:ea typeface="+mn-ea"/>
                <a:cs typeface="+mn-cs"/>
              </a:rPr>
              <a:t> transform </a:t>
            </a:r>
            <a:r>
              <a:rPr lang="zh-CN" altLang="zh-CN" sz="1200" kern="1200" dirty="0" smtClean="0">
                <a:solidFill>
                  <a:schemeClr val="tx1"/>
                </a:solidFill>
                <a:effectLst/>
                <a:latin typeface="+mn-lt"/>
                <a:ea typeface="+mn-ea"/>
                <a:cs typeface="+mn-cs"/>
              </a:rPr>
              <a:t>属性为我们来定义线性变换列表。</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单个线性变换矩阵，可以表示所有的线性变换。但是，一般我们去描述一个线性变换可能更愿意分开一步步来描述。比如说，先旋转</a:t>
            </a:r>
            <a:r>
              <a:rPr lang="en-US" altLang="zh-CN" sz="1200" kern="1200" dirty="0" smtClean="0">
                <a:solidFill>
                  <a:schemeClr val="tx1"/>
                </a:solidFill>
                <a:effectLst/>
                <a:latin typeface="+mn-lt"/>
                <a:ea typeface="+mn-ea"/>
                <a:cs typeface="+mn-cs"/>
              </a:rPr>
              <a:t>30</a:t>
            </a:r>
            <a:r>
              <a:rPr lang="zh-CN" altLang="zh-CN" sz="1200" kern="1200" dirty="0" smtClean="0">
                <a:solidFill>
                  <a:schemeClr val="tx1"/>
                </a:solidFill>
                <a:effectLst/>
                <a:latin typeface="+mn-lt"/>
                <a:ea typeface="+mn-ea"/>
                <a:cs typeface="+mn-cs"/>
              </a:rPr>
              <a:t>度，再平移（</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），那么已然可</a:t>
            </a:r>
          </a:p>
          <a:p>
            <a:r>
              <a:rPr lang="zh-CN" altLang="zh-CN" sz="1200" kern="1200" dirty="0" smtClean="0">
                <a:solidFill>
                  <a:schemeClr val="tx1"/>
                </a:solidFill>
                <a:effectLst/>
                <a:latin typeface="+mn-lt"/>
                <a:ea typeface="+mn-ea"/>
                <a:cs typeface="+mn-cs"/>
              </a:rPr>
              <a:t>以有一个变换矩阵可以表示这个线性变换列表的结果，那就是每一步变换矩阵的乘积。</a:t>
            </a:r>
          </a:p>
          <a:p>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需要注意的是，最后面的变换，需要乘在前面。这是线性代数当中的一个结论，有兴趣的同学可以自⾏行了解一下。</a:t>
            </a:r>
          </a:p>
          <a:p>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19</a:t>
            </a:fld>
            <a:endParaRPr lang="zh-CN" altLang="en-US"/>
          </a:p>
        </p:txBody>
      </p:sp>
    </p:spTree>
    <p:extLst>
      <p:ext uri="{BB962C8B-B14F-4D97-AF65-F5344CB8AC3E}">
        <p14:creationId xmlns:p14="http://schemas.microsoft.com/office/powerpoint/2010/main" val="585772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刚</a:t>
            </a:r>
            <a:r>
              <a:rPr lang="zh-CN" altLang="zh-CN" sz="1200" kern="1200" dirty="0" smtClean="0">
                <a:solidFill>
                  <a:schemeClr val="tx1"/>
                </a:solidFill>
                <a:effectLst/>
                <a:latin typeface="+mn-lt"/>
                <a:ea typeface="+mn-ea"/>
                <a:cs typeface="+mn-cs"/>
              </a:rPr>
              <a:t>刚的例子里头，我提到了观察某个坐标系中的元素在参考坐标系中的坐标。这种行为，可以称为坐标观察。</a:t>
            </a:r>
          </a:p>
          <a:p>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坐标观察还可以解决很多问题，比如，交互的时候，我希望知道我点击的鼠标位置在指定的坐标系中是哪个位置。</a:t>
            </a:r>
          </a:p>
          <a:p>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SVG </a:t>
            </a:r>
            <a:r>
              <a:rPr lang="zh-CN" altLang="zh-CN" sz="1200" kern="1200" dirty="0" smtClean="0">
                <a:solidFill>
                  <a:schemeClr val="tx1"/>
                </a:solidFill>
                <a:effectLst/>
                <a:latin typeface="+mn-lt"/>
                <a:ea typeface="+mn-ea"/>
                <a:cs typeface="+mn-cs"/>
              </a:rPr>
              <a:t>所有元素都提供了四个方法来配合坐标观察。</a:t>
            </a: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20</a:t>
            </a:fld>
            <a:endParaRPr lang="zh-CN" altLang="en-US"/>
          </a:p>
        </p:txBody>
      </p:sp>
    </p:spTree>
    <p:extLst>
      <p:ext uri="{BB962C8B-B14F-4D97-AF65-F5344CB8AC3E}">
        <p14:creationId xmlns:p14="http://schemas.microsoft.com/office/powerpoint/2010/main" val="1953607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21</a:t>
            </a:fld>
            <a:endParaRPr lang="zh-CN" altLang="en-US"/>
          </a:p>
        </p:txBody>
      </p:sp>
    </p:spTree>
    <p:extLst>
      <p:ext uri="{BB962C8B-B14F-4D97-AF65-F5344CB8AC3E}">
        <p14:creationId xmlns:p14="http://schemas.microsoft.com/office/powerpoint/2010/main" val="1555686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、刚</a:t>
            </a:r>
            <a:r>
              <a:rPr lang="zh-CN" altLang="en-US" dirty="0" smtClean="0"/>
              <a:t>刚讲到，</a:t>
            </a:r>
            <a:r>
              <a:rPr lang="en-US" altLang="zh-CN" dirty="0" smtClean="0"/>
              <a:t>SVG</a:t>
            </a:r>
            <a:r>
              <a:rPr lang="zh-CN" altLang="en-US" dirty="0" smtClean="0"/>
              <a:t>是基于</a:t>
            </a:r>
            <a:r>
              <a:rPr lang="en-US" altLang="zh-CN" dirty="0" smtClean="0"/>
              <a:t>XML</a:t>
            </a:r>
            <a:r>
              <a:rPr lang="zh-CN" altLang="en-US" dirty="0" smtClean="0"/>
              <a:t>的矢量文件，那么什么是矢量图什</a:t>
            </a:r>
            <a:r>
              <a:rPr lang="zh-CN" altLang="en-US" dirty="0" smtClean="0"/>
              <a:t>么是位</a:t>
            </a:r>
            <a:r>
              <a:rPr lang="zh-CN" altLang="en-US" dirty="0" smtClean="0"/>
              <a:t>图呢？位图就是基于颜色的描述，它描述的是一张图片中每一个像素点的颜色整体组合在一起就形成了一张位图。矢量图整个一张图片呢是基于数学的描述，比如这个哆啦梦的头是一条贝塞尔曲线，用什么样的颜色来填充这条贝塞尔曲线，通过这种形式来描述的一张图片，就是一张矢量图</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4</a:t>
            </a:fld>
            <a:endParaRPr lang="zh-CN" altLang="en-US"/>
          </a:p>
        </p:txBody>
      </p:sp>
    </p:spTree>
    <p:extLst>
      <p:ext uri="{BB962C8B-B14F-4D97-AF65-F5344CB8AC3E}">
        <p14:creationId xmlns:p14="http://schemas.microsoft.com/office/powerpoint/2010/main" val="3402269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a:t>
            </a:r>
            <a:r>
              <a:rPr lang="en-US" altLang="zh-CN" dirty="0" smtClean="0"/>
              <a:t>Path</a:t>
            </a:r>
            <a:r>
              <a:rPr lang="zh-CN" altLang="en-US" dirty="0" smtClean="0"/>
              <a:t>中文叫路径，只一种非常强大的绘图工具，可以绘制或近似绘制任意的集合图形，</a:t>
            </a:r>
            <a:r>
              <a:rPr lang="en-US" altLang="zh-CN" dirty="0" err="1" smtClean="0"/>
              <a:t>svg</a:t>
            </a:r>
            <a:r>
              <a:rPr lang="zh-CN" altLang="en-US" dirty="0" smtClean="0"/>
              <a:t>的规范说明呢，可以在</a:t>
            </a:r>
            <a:r>
              <a:rPr lang="en-US" altLang="zh-CN" dirty="0" smtClean="0"/>
              <a:t>W3C</a:t>
            </a:r>
            <a:r>
              <a:rPr lang="zh-CN" altLang="en-US" dirty="0" smtClean="0"/>
              <a:t>的文档中找得到，有对</a:t>
            </a:r>
            <a:r>
              <a:rPr lang="en-US" altLang="zh-CN" dirty="0" smtClean="0"/>
              <a:t>path</a:t>
            </a:r>
            <a:r>
              <a:rPr lang="zh-CN" altLang="en-US" dirty="0" smtClean="0"/>
              <a:t>的详细说明。</a:t>
            </a:r>
            <a:endParaRPr lang="en-US" altLang="zh-CN" dirty="0" smtClean="0"/>
          </a:p>
          <a:p>
            <a:r>
              <a:rPr lang="zh-CN" altLang="en-US" dirty="0" smtClean="0"/>
              <a:t>我们用</a:t>
            </a:r>
            <a:r>
              <a:rPr lang="en-US" altLang="zh-CN" dirty="0" smtClean="0"/>
              <a:t>path</a:t>
            </a:r>
            <a:r>
              <a:rPr lang="zh-CN" altLang="en-US" dirty="0" smtClean="0"/>
              <a:t>标签来定义并且显示一个路径，</a:t>
            </a:r>
            <a:r>
              <a:rPr lang="en-US" altLang="zh-CN" dirty="0" smtClean="0"/>
              <a:t>d</a:t>
            </a:r>
            <a:r>
              <a:rPr lang="zh-CN" altLang="en-US" dirty="0" smtClean="0"/>
              <a:t>属性：就是写的</a:t>
            </a:r>
            <a:r>
              <a:rPr lang="en-US" altLang="zh-CN" dirty="0" smtClean="0"/>
              <a:t>path</a:t>
            </a:r>
            <a:r>
              <a:rPr lang="zh-CN" altLang="en-US" dirty="0" smtClean="0"/>
              <a:t>字符串，这个老虎就是通过</a:t>
            </a:r>
            <a:r>
              <a:rPr lang="en-US" altLang="zh-CN" dirty="0" smtClean="0"/>
              <a:t>path</a:t>
            </a:r>
            <a:r>
              <a:rPr lang="zh-CN" altLang="en-US" dirty="0" smtClean="0"/>
              <a:t>绘制的，这种</a:t>
            </a:r>
            <a:r>
              <a:rPr lang="en-US" altLang="zh-CN" dirty="0" smtClean="0"/>
              <a:t>path</a:t>
            </a:r>
            <a:r>
              <a:rPr lang="zh-CN" altLang="en-US" dirty="0" smtClean="0"/>
              <a:t>是可以用工具生成的。</a:t>
            </a:r>
            <a:endParaRPr lang="en-US" altLang="zh-CN" dirty="0" smtClean="0"/>
          </a:p>
          <a:p>
            <a:r>
              <a:rPr lang="en-US" altLang="zh-CN" dirty="0" smtClean="0"/>
              <a:t>Path</a:t>
            </a:r>
            <a:r>
              <a:rPr lang="zh-CN" altLang="en-US" dirty="0" smtClean="0"/>
              <a:t>字符串是由一个个字符序列组成的，每个命令的首个字母表示命令额类型，后边紧跟着命令的参数。</a:t>
            </a:r>
            <a:endParaRPr lang="en-US" altLang="zh-CN" dirty="0" smtClean="0"/>
          </a:p>
          <a:p>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22</a:t>
            </a:fld>
            <a:endParaRPr lang="zh-CN" altLang="en-US"/>
          </a:p>
        </p:txBody>
      </p:sp>
    </p:spTree>
    <p:extLst>
      <p:ext uri="{BB962C8B-B14F-4D97-AF65-F5344CB8AC3E}">
        <p14:creationId xmlns:p14="http://schemas.microsoft.com/office/powerpoint/2010/main" val="2608090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、这是</a:t>
            </a:r>
            <a:r>
              <a:rPr lang="en-US" altLang="zh-CN" sz="1200" kern="1200" dirty="0" err="1" smtClean="0">
                <a:solidFill>
                  <a:schemeClr val="tx1"/>
                </a:solidFill>
                <a:effectLst/>
                <a:latin typeface="+mn-lt"/>
                <a:ea typeface="+mn-ea"/>
                <a:cs typeface="+mn-cs"/>
              </a:rPr>
              <a:t>svg</a:t>
            </a:r>
            <a:r>
              <a:rPr lang="zh-CN" altLang="en-US" sz="1200" kern="1200" dirty="0" smtClean="0">
                <a:solidFill>
                  <a:schemeClr val="tx1"/>
                </a:solidFill>
                <a:effectLst/>
                <a:latin typeface="+mn-lt"/>
                <a:ea typeface="+mn-ea"/>
                <a:cs typeface="+mn-cs"/>
              </a:rPr>
              <a:t>用到的命令汇总，每个命令执行时，</a:t>
            </a:r>
            <a:r>
              <a:rPr lang="zh-CN" altLang="zh-CN" sz="1200" kern="1200" dirty="0" smtClean="0">
                <a:solidFill>
                  <a:schemeClr val="tx1"/>
                </a:solidFill>
                <a:effectLst/>
                <a:latin typeface="+mn-lt"/>
                <a:ea typeface="+mn-ea"/>
                <a:cs typeface="+mn-cs"/>
              </a:rPr>
              <a:t>上一个命令结束的位置就是下一个命令开始的位置</a:t>
            </a:r>
            <a:r>
              <a:rPr lang="en-US" altLang="zh-CN" sz="1200" kern="1200" dirty="0" smtClean="0">
                <a:solidFill>
                  <a:schemeClr val="tx1"/>
                </a:solidFill>
                <a:effectLst/>
                <a:latin typeface="+mn-lt"/>
                <a:ea typeface="+mn-ea"/>
                <a:cs typeface="+mn-cs"/>
              </a:rPr>
              <a:t> 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命令可以重复参数</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表示重复执行同一条命令</a:t>
            </a: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区</a:t>
            </a:r>
            <a:r>
              <a:rPr lang="zh-CN" altLang="zh-CN" sz="1200" kern="1200" dirty="0" smtClean="0">
                <a:solidFill>
                  <a:schemeClr val="tx1"/>
                </a:solidFill>
                <a:effectLst/>
                <a:latin typeface="+mn-lt"/>
                <a:ea typeface="+mn-ea"/>
                <a:cs typeface="+mn-cs"/>
              </a:rPr>
              <a:t>分大小写：大写表示坐标参数为绝对位置，小写则为相对位置</a:t>
            </a:r>
            <a:r>
              <a:rPr lang="en-US" altLang="zh-CN"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相对上一个结束位置为原点的要到达的位置。</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最后的参数表示最终要到达的位置</a:t>
            </a:r>
            <a:r>
              <a:rPr lang="en-US" altLang="zh-CN" sz="1200" kern="1200" dirty="0" smtClean="0">
                <a:solidFill>
                  <a:schemeClr val="tx1"/>
                </a:solidFill>
                <a:effectLst/>
                <a:latin typeface="+mn-lt"/>
                <a:ea typeface="+mn-ea"/>
                <a:cs typeface="+mn-cs"/>
              </a:rPr>
              <a:t>  </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下面分别来讲一下：</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23</a:t>
            </a:fld>
            <a:endParaRPr lang="zh-CN" altLang="en-US"/>
          </a:p>
        </p:txBody>
      </p:sp>
    </p:spTree>
    <p:extLst>
      <p:ext uri="{BB962C8B-B14F-4D97-AF65-F5344CB8AC3E}">
        <p14:creationId xmlns:p14="http://schemas.microsoft.com/office/powerpoint/2010/main" val="3790820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http://www.zhangxinxu.com/wordpress/2014/06/deep-understand-svg-path-bezier-curves-command</a:t>
            </a:r>
            <a:r>
              <a:rPr lang="en-US" altLang="zh-CN" dirty="0" smtClean="0"/>
              <a:t>/</a:t>
            </a:r>
          </a:p>
          <a:p>
            <a:endParaRPr lang="en-US" altLang="zh-CN" dirty="0" smtClean="0"/>
          </a:p>
          <a:p>
            <a:r>
              <a:rPr lang="zh-CN" altLang="en-US" dirty="0" smtClean="0"/>
              <a:t>根据时间</a:t>
            </a:r>
            <a:r>
              <a:rPr lang="en-US" altLang="zh-CN" dirty="0" smtClean="0"/>
              <a:t>t, </a:t>
            </a:r>
            <a:r>
              <a:rPr lang="zh-CN" altLang="en-US" dirty="0" smtClean="0"/>
              <a:t>通过贝塞尔公式，我们可以得到在起始点或者结束点与控制点的连线上，得到一系列变化的点，以这些点连接的线为切线，由起始点画的弧线，得到的一系列切点，连接成的线就是贝塞尔曲线。</a:t>
            </a: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27</a:t>
            </a:fld>
            <a:endParaRPr lang="zh-CN" altLang="en-US"/>
          </a:p>
        </p:txBody>
      </p:sp>
    </p:spTree>
    <p:extLst>
      <p:ext uri="{BB962C8B-B14F-4D97-AF65-F5344CB8AC3E}">
        <p14:creationId xmlns:p14="http://schemas.microsoft.com/office/powerpoint/2010/main" val="3133560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28</a:t>
            </a:fld>
            <a:endParaRPr lang="zh-CN" altLang="en-US"/>
          </a:p>
        </p:txBody>
      </p:sp>
    </p:spTree>
    <p:extLst>
      <p:ext uri="{BB962C8B-B14F-4D97-AF65-F5344CB8AC3E}">
        <p14:creationId xmlns:p14="http://schemas.microsoft.com/office/powerpoint/2010/main" val="3714152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、动</a:t>
            </a:r>
            <a:r>
              <a:rPr lang="zh-CN" altLang="en-US" dirty="0" smtClean="0"/>
              <a:t>画的原理：实际上我们所说的动画就是值关于时间的函数。在这个函数中有起始值和结束值，分别是</a:t>
            </a:r>
            <a:r>
              <a:rPr lang="en-US" altLang="zh-CN" dirty="0" smtClean="0"/>
              <a:t>from</a:t>
            </a:r>
            <a:r>
              <a:rPr lang="zh-CN" altLang="en-US" dirty="0" smtClean="0"/>
              <a:t>和</a:t>
            </a:r>
            <a:r>
              <a:rPr lang="en-US" altLang="zh-CN" dirty="0" smtClean="0"/>
              <a:t>to</a:t>
            </a:r>
            <a:r>
              <a:rPr lang="zh-CN" altLang="en-US" dirty="0" smtClean="0"/>
              <a:t>，在时间就是</a:t>
            </a:r>
            <a:r>
              <a:rPr lang="en-US" altLang="zh-CN" dirty="0" smtClean="0"/>
              <a:t>duration</a:t>
            </a:r>
            <a:r>
              <a:rPr lang="zh-CN" altLang="en-US" dirty="0" smtClean="0"/>
              <a:t>，这条曲线就是</a:t>
            </a:r>
            <a:r>
              <a:rPr lang="en-US" altLang="zh-CN" dirty="0" smtClean="0"/>
              <a:t>timing-function.</a:t>
            </a:r>
          </a:p>
          <a:p>
            <a:r>
              <a:rPr lang="zh-CN" altLang="en-US" dirty="0" smtClean="0"/>
              <a:t>在计算机中，是把时间切成一个个针，基于人眼如果把</a:t>
            </a:r>
            <a:r>
              <a:rPr lang="en-US" altLang="zh-CN" dirty="0" smtClean="0"/>
              <a:t>1s</a:t>
            </a:r>
            <a:r>
              <a:rPr lang="zh-CN" altLang="en-US" dirty="0" smtClean="0"/>
              <a:t>切成</a:t>
            </a:r>
            <a:r>
              <a:rPr lang="en-US" altLang="zh-CN" dirty="0" smtClean="0"/>
              <a:t>24</a:t>
            </a:r>
            <a:r>
              <a:rPr lang="zh-CN" altLang="en-US" dirty="0" smtClean="0"/>
              <a:t>针，就能看到一个比较连续的动画，如果想看到比较流畅的动画，就把</a:t>
            </a:r>
            <a:r>
              <a:rPr lang="en-US" altLang="zh-CN" dirty="0" smtClean="0"/>
              <a:t>1s</a:t>
            </a:r>
            <a:r>
              <a:rPr lang="zh-CN" altLang="en-US" dirty="0" smtClean="0"/>
              <a:t>切成</a:t>
            </a:r>
            <a:r>
              <a:rPr lang="en-US" altLang="zh-CN" dirty="0" smtClean="0"/>
              <a:t>60</a:t>
            </a:r>
            <a:r>
              <a:rPr lang="zh-CN" altLang="en-US" dirty="0" smtClean="0"/>
              <a:t>针。</a:t>
            </a:r>
            <a:r>
              <a:rPr lang="en-US" altLang="zh-CN" dirty="0" smtClean="0"/>
              <a:t>Interpolation</a:t>
            </a:r>
            <a:r>
              <a:rPr lang="zh-CN" altLang="en-US" dirty="0" smtClean="0"/>
              <a:t>就是动画值得差值。</a:t>
            </a: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30</a:t>
            </a:fld>
            <a:endParaRPr lang="zh-CN" altLang="en-US"/>
          </a:p>
        </p:txBody>
      </p:sp>
    </p:spTree>
    <p:extLst>
      <p:ext uri="{BB962C8B-B14F-4D97-AF65-F5344CB8AC3E}">
        <p14:creationId xmlns:p14="http://schemas.microsoft.com/office/powerpoint/2010/main" val="1627290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a:t>
            </a:r>
            <a:r>
              <a:rPr lang="en-US" altLang="zh-CN" dirty="0" err="1" smtClean="0"/>
              <a:t>Svg</a:t>
            </a:r>
            <a:r>
              <a:rPr lang="zh-CN" altLang="en-US" dirty="0" smtClean="0"/>
              <a:t>为我们提供了一个工具，叫</a:t>
            </a:r>
            <a:r>
              <a:rPr lang="en-US" altLang="zh-CN" dirty="0" smtClean="0"/>
              <a:t>SMIL</a:t>
            </a:r>
            <a:r>
              <a:rPr lang="en-US" altLang="zh-CN" dirty="0" smtClean="0"/>
              <a:t>, Synchronized Multimedia Integration Language</a:t>
            </a:r>
            <a:r>
              <a:rPr lang="zh-CN" altLang="en-US" dirty="0" smtClean="0"/>
              <a:t>（同步多媒体集成语言）的首字母缩写简称，是有标准的。</a:t>
            </a:r>
            <a:r>
              <a:rPr lang="en-US" altLang="zh-CN" dirty="0" smtClean="0"/>
              <a:t>SVG</a:t>
            </a:r>
            <a:r>
              <a:rPr lang="zh-CN" altLang="en-US" dirty="0" smtClean="0"/>
              <a:t>动画就是基于这种语言。</a:t>
            </a:r>
            <a:endParaRPr lang="en-US" altLang="zh-CN" dirty="0" smtClean="0"/>
          </a:p>
          <a:p>
            <a:r>
              <a:rPr lang="zh-CN" altLang="en-US" dirty="0" smtClean="0"/>
              <a:t>参考资料  </a:t>
            </a:r>
          </a:p>
          <a:p>
            <a:r>
              <a:rPr lang="en-US" altLang="zh-CN" dirty="0" smtClean="0"/>
              <a:t>http://www.w3.org/TR/SVG/animate.html  </a:t>
            </a:r>
            <a:r>
              <a:rPr lang="zh-CN" altLang="en-US" dirty="0" smtClean="0"/>
              <a:t>规范说明 英文版</a:t>
            </a:r>
            <a:endParaRPr lang="en-US" altLang="zh-CN" dirty="0" smtClean="0"/>
          </a:p>
          <a:p>
            <a:r>
              <a:rPr lang="en-US" altLang="zh-CN" dirty="0" smtClean="0"/>
              <a:t>http://www.zhangxinxu.com/wordpress/?p=4333  </a:t>
            </a:r>
            <a:r>
              <a:rPr lang="zh-CN" altLang="en-US" dirty="0" smtClean="0"/>
              <a:t>翻译</a:t>
            </a:r>
            <a:endParaRPr lang="en-US" altLang="zh-CN" dirty="0" smtClean="0"/>
          </a:p>
          <a:p>
            <a:r>
              <a:rPr lang="en-US" altLang="zh-CN" dirty="0" smtClean="0"/>
              <a:t>2</a:t>
            </a:r>
            <a:r>
              <a:rPr lang="zh-CN" altLang="en-US" dirty="0" smtClean="0"/>
              <a:t>、</a:t>
            </a:r>
            <a:r>
              <a:rPr lang="en-US" altLang="zh-CN" dirty="0" err="1" smtClean="0"/>
              <a:t>ppt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err="1" smtClean="0"/>
              <a:t>attributeName</a:t>
            </a:r>
            <a:r>
              <a:rPr lang="zh-CN" altLang="en-US" sz="1200" dirty="0" smtClean="0"/>
              <a:t>：</a:t>
            </a:r>
            <a:r>
              <a:rPr lang="zh-CN" altLang="en-US" sz="1200" b="0" i="0" kern="1200" dirty="0" smtClean="0">
                <a:solidFill>
                  <a:schemeClr val="tx1"/>
                </a:solidFill>
                <a:effectLst/>
                <a:latin typeface="+mn-lt"/>
                <a:ea typeface="+mn-ea"/>
                <a:cs typeface="+mn-cs"/>
              </a:rPr>
              <a:t>要变化的元素属性名称。① 可以是元素的属性：</a:t>
            </a:r>
            <a:r>
              <a:rPr lang="en-US" altLang="zh-CN" sz="1200" b="0" i="0" kern="1200" dirty="0" smtClean="0">
                <a:solidFill>
                  <a:schemeClr val="tx1"/>
                </a:solidFill>
                <a:effectLst/>
                <a:latin typeface="+mn-lt"/>
                <a:ea typeface="+mn-ea"/>
                <a:cs typeface="+mn-cs"/>
              </a:rPr>
              <a:t>x, y, font-size,</a:t>
            </a:r>
            <a:r>
              <a:rPr lang="zh-CN" altLang="en-US" sz="1200" b="0" i="0" kern="1200" dirty="0" smtClean="0">
                <a:solidFill>
                  <a:schemeClr val="tx1"/>
                </a:solidFill>
                <a:effectLst/>
                <a:latin typeface="+mn-lt"/>
                <a:ea typeface="+mn-ea"/>
                <a:cs typeface="+mn-cs"/>
              </a:rPr>
              <a:t> ② 可以是</a:t>
            </a:r>
            <a:r>
              <a:rPr lang="en-US" altLang="zh-CN" sz="1200" b="0" i="0" kern="1200" dirty="0" smtClean="0">
                <a:solidFill>
                  <a:schemeClr val="tx1"/>
                </a:solidFill>
                <a:effectLst/>
                <a:latin typeface="+mn-lt"/>
                <a:ea typeface="+mn-ea"/>
                <a:cs typeface="+mn-cs"/>
              </a:rPr>
              <a:t>CSS</a:t>
            </a:r>
            <a:r>
              <a:rPr lang="zh-CN" altLang="en-US" sz="1200" b="0" i="0" kern="1200" dirty="0" smtClean="0">
                <a:solidFill>
                  <a:schemeClr val="tx1"/>
                </a:solidFill>
                <a:effectLst/>
                <a:latin typeface="+mn-lt"/>
                <a:ea typeface="+mn-ea"/>
                <a:cs typeface="+mn-cs"/>
              </a:rPr>
              <a:t>属性。例如，透明度</a:t>
            </a:r>
            <a:r>
              <a:rPr lang="en-US" altLang="zh-CN" dirty="0" smtClean="0"/>
              <a:t>opacity</a:t>
            </a:r>
            <a:r>
              <a:rPr lang="en-US" altLang="zh-CN" sz="1200" b="0" i="0" kern="1200" dirty="0" smtClean="0">
                <a:solidFill>
                  <a:schemeClr val="tx1"/>
                </a:solidFill>
                <a:effectLst/>
                <a:latin typeface="+mn-lt"/>
                <a:ea typeface="+mn-ea"/>
                <a:cs typeface="+mn-cs"/>
              </a:rPr>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err="1" smtClean="0">
                <a:solidFill>
                  <a:srgbClr val="FF0000"/>
                </a:solidFill>
              </a:rPr>
              <a:t>attributeType</a:t>
            </a:r>
            <a:r>
              <a:rPr lang="zh-CN" altLang="en-US" sz="1200" dirty="0" smtClean="0">
                <a:solidFill>
                  <a:srgbClr val="FF0000"/>
                </a:solidFill>
              </a:rPr>
              <a:t>： 取值有</a:t>
            </a:r>
            <a:r>
              <a:rPr lang="en-US" altLang="zh-CN" sz="1200" dirty="0" smtClean="0">
                <a:solidFill>
                  <a:srgbClr val="FF0000"/>
                </a:solidFill>
              </a:rPr>
              <a:t>XML</a:t>
            </a:r>
            <a:r>
              <a:rPr lang="zh-CN" altLang="en-US" sz="1200" dirty="0" smtClean="0">
                <a:solidFill>
                  <a:srgbClr val="FF0000"/>
                </a:solidFill>
              </a:rPr>
              <a:t>和</a:t>
            </a:r>
            <a:r>
              <a:rPr lang="en-US" altLang="zh-CN" sz="1200" dirty="0" smtClean="0">
                <a:solidFill>
                  <a:srgbClr val="FF0000"/>
                </a:solidFill>
              </a:rPr>
              <a:t>CSS,</a:t>
            </a:r>
            <a:r>
              <a:rPr lang="en-US" altLang="zh-CN" sz="1200" baseline="0" dirty="0" smtClean="0">
                <a:solidFill>
                  <a:srgbClr val="FF0000"/>
                </a:solidFill>
              </a:rPr>
              <a:t> </a:t>
            </a:r>
            <a:r>
              <a:rPr lang="zh-CN" altLang="en-US" sz="1200" baseline="0" dirty="0" smtClean="0">
                <a:solidFill>
                  <a:srgbClr val="FF0000"/>
                </a:solidFill>
              </a:rPr>
              <a:t>就是说对这些元素进行动画的不仅是</a:t>
            </a:r>
            <a:r>
              <a:rPr lang="en-US" altLang="zh-CN" sz="1200" baseline="0" dirty="0" smtClean="0">
                <a:solidFill>
                  <a:srgbClr val="FF0000"/>
                </a:solidFill>
              </a:rPr>
              <a:t>XML</a:t>
            </a:r>
            <a:r>
              <a:rPr lang="zh-CN" altLang="en-US" sz="1200" baseline="0" dirty="0" smtClean="0">
                <a:solidFill>
                  <a:srgbClr val="FF0000"/>
                </a:solidFill>
              </a:rPr>
              <a:t>属性，还可以是样式属性，</a:t>
            </a:r>
            <a:r>
              <a:rPr lang="en-US" altLang="zh-CN" sz="1200" baseline="0" dirty="0" err="1" smtClean="0">
                <a:solidFill>
                  <a:srgbClr val="FF0000"/>
                </a:solidFill>
              </a:rPr>
              <a:t>svg</a:t>
            </a:r>
            <a:r>
              <a:rPr lang="zh-CN" altLang="en-US" sz="1200" baseline="0" dirty="0" smtClean="0">
                <a:solidFill>
                  <a:srgbClr val="FF0000"/>
                </a:solidFill>
              </a:rPr>
              <a:t>是</a:t>
            </a:r>
            <a:r>
              <a:rPr lang="en-US" altLang="zh-CN" sz="1200" baseline="0" dirty="0" smtClean="0">
                <a:solidFill>
                  <a:srgbClr val="FF0000"/>
                </a:solidFill>
              </a:rPr>
              <a:t>XML</a:t>
            </a:r>
            <a:r>
              <a:rPr lang="zh-CN" altLang="en-US" sz="1200" baseline="0" dirty="0" smtClean="0">
                <a:solidFill>
                  <a:srgbClr val="FF0000"/>
                </a:solidFill>
              </a:rPr>
              <a:t>文档，也是可以被样式表格式化的，格式化的这些样式中也是可以做动画的。</a:t>
            </a:r>
            <a:endParaRPr lang="en-US" altLang="zh-CN" sz="1200" baseline="0"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err="1" smtClean="0"/>
              <a:t>repeatCount</a:t>
            </a:r>
            <a:r>
              <a:rPr lang="zh-CN" altLang="en-US" sz="1200" b="1" dirty="0" smtClean="0"/>
              <a:t>：</a:t>
            </a:r>
            <a:r>
              <a:rPr lang="zh-CN" altLang="en-US" sz="1200" b="0" i="0" kern="1200" dirty="0" smtClean="0">
                <a:solidFill>
                  <a:schemeClr val="tx1"/>
                </a:solidFill>
                <a:effectLst/>
                <a:latin typeface="+mn-lt"/>
                <a:ea typeface="+mn-ea"/>
                <a:cs typeface="+mn-cs"/>
              </a:rPr>
              <a:t>表示动画执行次数，无限循环</a:t>
            </a:r>
            <a:r>
              <a:rPr lang="en-US" altLang="zh-CN" sz="1200" b="0" i="0" kern="1200" dirty="0" smtClean="0">
                <a:solidFill>
                  <a:schemeClr val="tx1"/>
                </a:solidFill>
                <a:effectLst/>
                <a:latin typeface="+mn-lt"/>
                <a:ea typeface="+mn-ea"/>
                <a:cs typeface="+mn-cs"/>
              </a:rPr>
              <a:t>indefinite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err="1" smtClean="0">
                <a:solidFill>
                  <a:schemeClr val="tx1"/>
                </a:solidFill>
                <a:effectLst/>
                <a:latin typeface="+mn-lt"/>
                <a:ea typeface="+mn-ea"/>
                <a:cs typeface="+mn-cs"/>
              </a:rPr>
              <a:t>calcMode</a:t>
            </a:r>
            <a:r>
              <a:rPr lang="zh-CN" altLang="en-US" sz="1200" b="1"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是控制动画先快还是先慢类似这样作用的。支持</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个值：</a:t>
            </a:r>
            <a:r>
              <a:rPr lang="en-US" altLang="zh-CN" dirty="0" smtClean="0"/>
              <a:t>discrete</a:t>
            </a:r>
            <a:r>
              <a:rPr lang="en-US" altLang="zh-CN" sz="1200" b="0" i="0" kern="1200" dirty="0" smtClean="0">
                <a:solidFill>
                  <a:schemeClr val="tx1"/>
                </a:solidFill>
                <a:effectLst/>
                <a:latin typeface="+mn-lt"/>
                <a:ea typeface="+mn-ea"/>
                <a:cs typeface="+mn-cs"/>
              </a:rPr>
              <a:t> | </a:t>
            </a:r>
            <a:r>
              <a:rPr lang="en-US" altLang="zh-CN" dirty="0" smtClean="0"/>
              <a:t>linear</a:t>
            </a:r>
            <a:r>
              <a:rPr lang="en-US" altLang="zh-CN" sz="1200" b="0" i="0" kern="1200" dirty="0" smtClean="0">
                <a:solidFill>
                  <a:schemeClr val="tx1"/>
                </a:solidFill>
                <a:effectLst/>
                <a:latin typeface="+mn-lt"/>
                <a:ea typeface="+mn-ea"/>
                <a:cs typeface="+mn-cs"/>
              </a:rPr>
              <a:t> | </a:t>
            </a:r>
            <a:r>
              <a:rPr lang="en-US" altLang="zh-CN" dirty="0" smtClean="0"/>
              <a:t>paced</a:t>
            </a:r>
            <a:r>
              <a:rPr lang="en-US" altLang="zh-CN" sz="1200" b="0" i="0" kern="1200" dirty="0" smtClean="0">
                <a:solidFill>
                  <a:schemeClr val="tx1"/>
                </a:solidFill>
                <a:effectLst/>
                <a:latin typeface="+mn-lt"/>
                <a:ea typeface="+mn-ea"/>
                <a:cs typeface="+mn-cs"/>
              </a:rPr>
              <a:t> | </a:t>
            </a:r>
            <a:r>
              <a:rPr lang="en-US" altLang="zh-CN" dirty="0" smtClean="0"/>
              <a:t>spline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中文意思分别是：“离散”</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线性”</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踏步”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样条”。</a:t>
            </a:r>
            <a:endParaRPr lang="en-US" altLang="zh-CN" sz="1200" b="0" i="0" kern="1200" dirty="0" smtClean="0">
              <a:solidFill>
                <a:schemeClr val="tx1"/>
              </a:solidFill>
              <a:effectLst/>
              <a:latin typeface="+mn-lt"/>
              <a:ea typeface="+mn-ea"/>
              <a:cs typeface="+mn-cs"/>
            </a:endParaRPr>
          </a:p>
          <a:p>
            <a:endParaRPr lang="en-US" altLang="zh-CN" dirty="0" smtClean="0"/>
          </a:p>
          <a:p>
            <a:r>
              <a:rPr lang="en-US" altLang="zh-CN" dirty="0" smtClean="0"/>
              <a:t>3</a:t>
            </a:r>
            <a:r>
              <a:rPr lang="zh-CN" altLang="en-US" dirty="0" smtClean="0"/>
              <a:t>、我</a:t>
            </a:r>
            <a:r>
              <a:rPr lang="zh-CN" altLang="en-US" dirty="0" smtClean="0"/>
              <a:t>们在进行一个动画之前，要对进行动画的目标进行选取。第一种方式是</a:t>
            </a:r>
            <a:r>
              <a:rPr lang="en-US" altLang="zh-CN" dirty="0" smtClean="0"/>
              <a:t>IRI</a:t>
            </a:r>
            <a:r>
              <a:rPr lang="zh-CN" altLang="en-US" dirty="0" smtClean="0"/>
              <a:t>的形式定位，就是用</a:t>
            </a:r>
            <a:r>
              <a:rPr lang="en-US" altLang="zh-CN" dirty="0" err="1" smtClean="0"/>
              <a:t>xlink:href</a:t>
            </a:r>
            <a:r>
              <a:rPr lang="zh-CN" altLang="en-US" dirty="0" smtClean="0"/>
              <a:t>来进行目标的选取，可以做到动画的复用。</a:t>
            </a:r>
            <a:endParaRPr lang="en-US" altLang="zh-CN" dirty="0" smtClean="0"/>
          </a:p>
          <a:p>
            <a:r>
              <a:rPr lang="zh-CN" altLang="en-US" dirty="0" smtClean="0"/>
              <a:t>第二种简便的方法是，直接在定义的图形中插入</a:t>
            </a:r>
            <a:r>
              <a:rPr lang="en-US" altLang="zh-CN" dirty="0" smtClean="0"/>
              <a:t>animate</a:t>
            </a:r>
            <a:r>
              <a:rPr lang="zh-CN" altLang="en-US" dirty="0" smtClean="0"/>
              <a:t>标签，这个动画就可以直接作用于这个图形上。</a:t>
            </a: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31</a:t>
            </a:fld>
            <a:endParaRPr lang="zh-CN" altLang="en-US"/>
          </a:p>
        </p:txBody>
      </p:sp>
    </p:spTree>
    <p:extLst>
      <p:ext uri="{BB962C8B-B14F-4D97-AF65-F5344CB8AC3E}">
        <p14:creationId xmlns:p14="http://schemas.microsoft.com/office/powerpoint/2010/main" val="25827127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32</a:t>
            </a:fld>
            <a:endParaRPr lang="zh-CN" altLang="en-US"/>
          </a:p>
        </p:txBody>
      </p:sp>
    </p:spTree>
    <p:extLst>
      <p:ext uri="{BB962C8B-B14F-4D97-AF65-F5344CB8AC3E}">
        <p14:creationId xmlns:p14="http://schemas.microsoft.com/office/powerpoint/2010/main" val="1194831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http://10.26.203.62:8987/h5/index.html</a:t>
            </a:r>
          </a:p>
          <a:p>
            <a:endParaRPr lang="en-US" altLang="zh-CN" dirty="0" smtClean="0"/>
          </a:p>
          <a:p>
            <a:r>
              <a:rPr lang="en-US" altLang="zh-CN" dirty="0" smtClean="0"/>
              <a:t>D:\demo\git_test\svg\code\demo.html</a:t>
            </a:r>
          </a:p>
          <a:p>
            <a:endParaRPr lang="en-US" altLang="zh-CN" dirty="0" smtClean="0"/>
          </a:p>
          <a:p>
            <a:pPr>
              <a:lnSpc>
                <a:spcPct val="150000"/>
              </a:lnSpc>
            </a:pPr>
            <a:r>
              <a:rPr lang="en-US" altLang="zh-CN" dirty="0" smtClean="0"/>
              <a:t>https://www.zhihu.com/question/19690014</a:t>
            </a:r>
          </a:p>
          <a:p>
            <a:pPr>
              <a:lnSpc>
                <a:spcPct val="150000"/>
              </a:lnSpc>
            </a:pPr>
            <a:endParaRPr lang="zh-CN" altLang="en-US" dirty="0" smtClean="0"/>
          </a:p>
          <a:p>
            <a:pPr>
              <a:lnSpc>
                <a:spcPct val="150000"/>
              </a:lnSpc>
            </a:pPr>
            <a:r>
              <a:rPr lang="en-US" altLang="zh-CN" dirty="0" smtClean="0"/>
              <a:t>SVG </a:t>
            </a:r>
            <a:r>
              <a:rPr lang="zh-CN" altLang="en-US" dirty="0" smtClean="0"/>
              <a:t>可被非常多的工具读取和修改（比如记事本）</a:t>
            </a:r>
          </a:p>
          <a:p>
            <a:pPr>
              <a:lnSpc>
                <a:spcPct val="150000"/>
              </a:lnSpc>
            </a:pPr>
            <a:r>
              <a:rPr lang="en-US" altLang="zh-CN" dirty="0" smtClean="0"/>
              <a:t>SVG </a:t>
            </a:r>
            <a:r>
              <a:rPr lang="zh-CN" altLang="en-US" dirty="0" smtClean="0"/>
              <a:t>与 </a:t>
            </a:r>
            <a:r>
              <a:rPr lang="en-US" altLang="zh-CN" dirty="0" smtClean="0"/>
              <a:t>JPEG </a:t>
            </a:r>
            <a:r>
              <a:rPr lang="zh-CN" altLang="en-US" dirty="0" smtClean="0"/>
              <a:t>和 </a:t>
            </a:r>
            <a:r>
              <a:rPr lang="en-US" altLang="zh-CN" dirty="0" smtClean="0"/>
              <a:t>GIF </a:t>
            </a:r>
            <a:r>
              <a:rPr lang="zh-CN" altLang="en-US" dirty="0" smtClean="0"/>
              <a:t>图像比起来，尺寸更小，且可压缩性更强。</a:t>
            </a:r>
          </a:p>
          <a:p>
            <a:pPr>
              <a:lnSpc>
                <a:spcPct val="150000"/>
              </a:lnSpc>
            </a:pPr>
            <a:r>
              <a:rPr lang="en-US" altLang="zh-CN" dirty="0" smtClean="0"/>
              <a:t>SVG </a:t>
            </a:r>
            <a:r>
              <a:rPr lang="zh-CN" altLang="en-US" dirty="0" smtClean="0"/>
              <a:t>是可伸缩的</a:t>
            </a:r>
          </a:p>
          <a:p>
            <a:pPr>
              <a:lnSpc>
                <a:spcPct val="150000"/>
              </a:lnSpc>
            </a:pPr>
            <a:r>
              <a:rPr lang="en-US" altLang="zh-CN" dirty="0" smtClean="0"/>
              <a:t>SVG </a:t>
            </a:r>
            <a:r>
              <a:rPr lang="zh-CN" altLang="en-US" dirty="0" smtClean="0"/>
              <a:t>图像可在任何的分辨率下被高质量地打印</a:t>
            </a:r>
          </a:p>
          <a:p>
            <a:pPr>
              <a:lnSpc>
                <a:spcPct val="150000"/>
              </a:lnSpc>
            </a:pPr>
            <a:r>
              <a:rPr lang="en-US" altLang="zh-CN" dirty="0" smtClean="0"/>
              <a:t>SVG </a:t>
            </a:r>
            <a:r>
              <a:rPr lang="zh-CN" altLang="en-US" dirty="0" smtClean="0"/>
              <a:t>可在图像质量不下降的情况下被放大</a:t>
            </a:r>
          </a:p>
          <a:p>
            <a:pPr>
              <a:lnSpc>
                <a:spcPct val="150000"/>
              </a:lnSpc>
            </a:pPr>
            <a:r>
              <a:rPr lang="en-US" altLang="zh-CN" dirty="0" smtClean="0"/>
              <a:t>SVG </a:t>
            </a:r>
            <a:r>
              <a:rPr lang="zh-CN" altLang="en-US" dirty="0" smtClean="0"/>
              <a:t>图像中的文本是可选的，同时也是可搜索的（很适合制作地图）</a:t>
            </a:r>
          </a:p>
          <a:p>
            <a:pPr>
              <a:lnSpc>
                <a:spcPct val="150000"/>
              </a:lnSpc>
            </a:pPr>
            <a:r>
              <a:rPr lang="en-US" altLang="zh-CN" dirty="0" smtClean="0"/>
              <a:t>SVG </a:t>
            </a:r>
            <a:r>
              <a:rPr lang="zh-CN" altLang="en-US" dirty="0" smtClean="0"/>
              <a:t>可以与 </a:t>
            </a:r>
            <a:r>
              <a:rPr lang="en-US" altLang="zh-CN" dirty="0" smtClean="0"/>
              <a:t>Java </a:t>
            </a:r>
            <a:r>
              <a:rPr lang="zh-CN" altLang="en-US" dirty="0" smtClean="0"/>
              <a:t>技术一起运行</a:t>
            </a:r>
          </a:p>
          <a:p>
            <a:pPr>
              <a:lnSpc>
                <a:spcPct val="150000"/>
              </a:lnSpc>
            </a:pPr>
            <a:r>
              <a:rPr lang="en-US" altLang="zh-CN" dirty="0" smtClean="0"/>
              <a:t>SVG </a:t>
            </a:r>
            <a:r>
              <a:rPr lang="zh-CN" altLang="en-US" dirty="0" smtClean="0"/>
              <a:t>是开放的标准</a:t>
            </a:r>
          </a:p>
          <a:p>
            <a:pPr>
              <a:lnSpc>
                <a:spcPct val="150000"/>
              </a:lnSpc>
            </a:pPr>
            <a:r>
              <a:rPr lang="en-US" altLang="zh-CN" dirty="0" smtClean="0"/>
              <a:t>SVG </a:t>
            </a:r>
            <a:r>
              <a:rPr lang="zh-CN" altLang="en-US" dirty="0" smtClean="0"/>
              <a:t>文件是纯粹的 </a:t>
            </a:r>
            <a:r>
              <a:rPr lang="en-US" altLang="zh-CN" dirty="0" smtClean="0"/>
              <a:t>XML</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5</a:t>
            </a:fld>
            <a:endParaRPr lang="zh-CN" altLang="en-US"/>
          </a:p>
        </p:txBody>
      </p:sp>
    </p:spTree>
    <p:extLst>
      <p:ext uri="{BB962C8B-B14F-4D97-AF65-F5344CB8AC3E}">
        <p14:creationId xmlns:p14="http://schemas.microsoft.com/office/powerpoint/2010/main" val="3868271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、无</a:t>
            </a:r>
            <a:r>
              <a:rPr lang="zh-CN" altLang="en-US" dirty="0" smtClean="0"/>
              <a:t>论</a:t>
            </a:r>
            <a:r>
              <a:rPr lang="en-US" altLang="zh-CN" dirty="0" err="1" smtClean="0"/>
              <a:t>svg</a:t>
            </a:r>
            <a:r>
              <a:rPr lang="zh-CN" altLang="en-US" dirty="0" smtClean="0"/>
              <a:t>大小如何变化，他的边缘都是非常光滑的，这就是源于</a:t>
            </a:r>
            <a:r>
              <a:rPr lang="en-US" altLang="zh-CN" dirty="0" err="1" smtClean="0"/>
              <a:t>svg</a:t>
            </a:r>
            <a:r>
              <a:rPr lang="zh-CN" altLang="en-US" dirty="0" smtClean="0"/>
              <a:t>是矢量图，不会像位图一样放大后会模</a:t>
            </a:r>
            <a:r>
              <a:rPr lang="zh-CN" altLang="en-US" dirty="0" smtClean="0"/>
              <a:t>糊</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、D:\demo\git_test\svg</a:t>
            </a:r>
            <a:r>
              <a:rPr lang="en-US" altLang="zh-CN" dirty="0" smtClean="0"/>
              <a:t>\code\img.html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6</a:t>
            </a:fld>
            <a:endParaRPr lang="zh-CN" altLang="en-US"/>
          </a:p>
        </p:txBody>
      </p:sp>
    </p:spTree>
    <p:extLst>
      <p:ext uri="{BB962C8B-B14F-4D97-AF65-F5344CB8AC3E}">
        <p14:creationId xmlns:p14="http://schemas.microsoft.com/office/powerpoint/2010/main" val="660698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a:t>
            </a:r>
            <a:r>
              <a:rPr lang="zh-CN" altLang="en-US" dirty="0" smtClean="0"/>
              <a:t>、矩</a:t>
            </a:r>
            <a:r>
              <a:rPr lang="zh-CN" altLang="en-US" dirty="0" smtClean="0"/>
              <a:t>形：假如只给了</a:t>
            </a:r>
            <a:r>
              <a:rPr lang="en-US" altLang="zh-CN" dirty="0" err="1" smtClean="0"/>
              <a:t>rx</a:t>
            </a:r>
            <a:r>
              <a:rPr lang="en-US" altLang="zh-CN" dirty="0" smtClean="0"/>
              <a:t>,</a:t>
            </a:r>
            <a:r>
              <a:rPr lang="zh-CN" altLang="en-US" dirty="0" smtClean="0"/>
              <a:t>没有给</a:t>
            </a:r>
            <a:r>
              <a:rPr lang="en-US" altLang="zh-CN" dirty="0" err="1" smtClean="0"/>
              <a:t>ry</a:t>
            </a:r>
            <a:r>
              <a:rPr lang="en-US" altLang="zh-CN" dirty="0" smtClean="0"/>
              <a:t>,</a:t>
            </a:r>
            <a:r>
              <a:rPr lang="zh-CN" altLang="en-US" dirty="0" smtClean="0"/>
              <a:t>那他会继承</a:t>
            </a:r>
            <a:r>
              <a:rPr lang="en-US" altLang="zh-CN" dirty="0" err="1" smtClean="0"/>
              <a:t>rx</a:t>
            </a:r>
            <a:r>
              <a:rPr lang="zh-CN" altLang="en-US" dirty="0" smtClean="0"/>
              <a:t>的值，反之同理。除非两个都给了，作为两个方向上的圆角值。</a:t>
            </a: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7</a:t>
            </a:fld>
            <a:endParaRPr lang="zh-CN" altLang="en-US"/>
          </a:p>
        </p:txBody>
      </p:sp>
    </p:spTree>
    <p:extLst>
      <p:ext uri="{BB962C8B-B14F-4D97-AF65-F5344CB8AC3E}">
        <p14:creationId xmlns:p14="http://schemas.microsoft.com/office/powerpoint/2010/main" val="1045811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、多</a:t>
            </a:r>
            <a:r>
              <a:rPr lang="zh-CN" altLang="en-US" dirty="0" smtClean="0"/>
              <a:t>边</a:t>
            </a:r>
            <a:r>
              <a:rPr lang="zh-CN" altLang="en-US" dirty="0" smtClean="0"/>
              <a:t>形：与折线不同的是最后会把这些折线闭合起来。</a:t>
            </a:r>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、这里没有曲线，因为曲线会用一个</a:t>
            </a:r>
            <a:r>
              <a:rPr lang="en-US" altLang="zh-CN" dirty="0" smtClean="0"/>
              <a:t>&lt;path&gt;</a:t>
            </a:r>
            <a:r>
              <a:rPr lang="zh-CN" altLang="en-US" dirty="0" smtClean="0"/>
              <a:t>标签来绘制，这里这</a:t>
            </a:r>
            <a:r>
              <a:rPr lang="en-US" altLang="zh-CN" dirty="0" smtClean="0"/>
              <a:t>6</a:t>
            </a:r>
            <a:r>
              <a:rPr lang="zh-CN" altLang="en-US" dirty="0" smtClean="0"/>
              <a:t>个是绘制常用的图形设置的，而</a:t>
            </a:r>
            <a:r>
              <a:rPr lang="en-US" altLang="zh-CN" dirty="0" smtClean="0"/>
              <a:t>&lt;path&gt;</a:t>
            </a:r>
            <a:r>
              <a:rPr lang="zh-CN" altLang="en-US" dirty="0" smtClean="0"/>
              <a:t>标签用来绘制高级的图形，</a:t>
            </a:r>
            <a:endParaRPr lang="en-US" altLang="zh-CN" dirty="0" smtClean="0"/>
          </a:p>
        </p:txBody>
      </p:sp>
      <p:sp>
        <p:nvSpPr>
          <p:cNvPr id="4" name="灯片编号占位符 3"/>
          <p:cNvSpPr>
            <a:spLocks noGrp="1"/>
          </p:cNvSpPr>
          <p:nvPr>
            <p:ph type="sldNum" sz="quarter" idx="10"/>
          </p:nvPr>
        </p:nvSpPr>
        <p:spPr/>
        <p:txBody>
          <a:bodyPr/>
          <a:lstStyle/>
          <a:p>
            <a:fld id="{3D71B7F1-FE82-43AD-A187-F2D41C90C329}" type="slidenum">
              <a:rPr lang="zh-CN" altLang="en-US" smtClean="0"/>
              <a:t>8</a:t>
            </a:fld>
            <a:endParaRPr lang="zh-CN" altLang="en-US"/>
          </a:p>
        </p:txBody>
      </p:sp>
    </p:spTree>
    <p:extLst>
      <p:ext uri="{BB962C8B-B14F-4D97-AF65-F5344CB8AC3E}">
        <p14:creationId xmlns:p14="http://schemas.microsoft.com/office/powerpoint/2010/main" val="1428471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a:t>
            </a:r>
            <a:r>
              <a:rPr lang="en-US" altLang="zh-CN" dirty="0" smtClean="0"/>
              <a:t>Transform</a:t>
            </a:r>
            <a:r>
              <a:rPr lang="zh-CN" altLang="en-US" dirty="0" smtClean="0"/>
              <a:t>：他是相对于他的父系坐标相比，他的变换的值是多少</a:t>
            </a:r>
            <a:endParaRPr lang="en-US" altLang="zh-CN" dirty="0" smtClean="0"/>
          </a:p>
          <a:p>
            <a:endParaRPr lang="en-US" altLang="zh-CN" dirty="0" smtClean="0"/>
          </a:p>
          <a:p>
            <a:r>
              <a:rPr lang="en-US" altLang="zh-CN" dirty="0" smtClean="0"/>
              <a:t>3</a:t>
            </a:r>
            <a:r>
              <a:rPr lang="zh-CN" altLang="en-US" dirty="0" smtClean="0"/>
              <a:t>、无</a:t>
            </a:r>
            <a:r>
              <a:rPr lang="zh-CN" altLang="en-US" dirty="0" smtClean="0"/>
              <a:t>论是这</a:t>
            </a:r>
            <a:r>
              <a:rPr lang="en-US" altLang="zh-CN" dirty="0" smtClean="0"/>
              <a:t>6</a:t>
            </a:r>
            <a:r>
              <a:rPr lang="zh-CN" altLang="en-US" dirty="0" smtClean="0"/>
              <a:t>个基本图形还是</a:t>
            </a:r>
            <a:r>
              <a:rPr lang="en-US" altLang="zh-CN" dirty="0" smtClean="0"/>
              <a:t>path</a:t>
            </a:r>
            <a:r>
              <a:rPr lang="zh-CN" altLang="en-US" dirty="0" smtClean="0"/>
              <a:t>图形都</a:t>
            </a:r>
            <a:r>
              <a:rPr lang="zh-CN" altLang="en-US" dirty="0" smtClean="0"/>
              <a:t>有这几</a:t>
            </a:r>
            <a:r>
              <a:rPr lang="zh-CN" altLang="en-US" dirty="0" smtClean="0"/>
              <a:t>个基本属性，</a:t>
            </a:r>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4</a:t>
            </a:r>
            <a:r>
              <a:rPr lang="zh-CN" altLang="en-US" dirty="0" smtClean="0"/>
              <a:t>、D</a:t>
            </a:r>
            <a:r>
              <a:rPr lang="zh-CN" altLang="en-US" dirty="0" smtClean="0"/>
              <a:t>:\demo\git_test\svg\code</a:t>
            </a:r>
            <a:r>
              <a:rPr lang="en-US" altLang="zh-CN" dirty="0" smtClean="0"/>
              <a:t>\</a:t>
            </a:r>
            <a:r>
              <a:rPr lang="en-US" altLang="zh-CN" dirty="0" err="1" smtClean="0"/>
              <a:t>basic.svg</a:t>
            </a: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9</a:t>
            </a:fld>
            <a:endParaRPr lang="zh-CN" altLang="en-US"/>
          </a:p>
        </p:txBody>
      </p:sp>
    </p:spTree>
    <p:extLst>
      <p:ext uri="{BB962C8B-B14F-4D97-AF65-F5344CB8AC3E}">
        <p14:creationId xmlns:p14="http://schemas.microsoft.com/office/powerpoint/2010/main" val="1179360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kern="100" spc="-5" dirty="0" err="1"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document.createElementNS</a:t>
            </a:r>
            <a:r>
              <a:rPr lang="zh-CN" altLang="en-US"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 这里要加一个</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NS, </a:t>
            </a:r>
            <a:r>
              <a:rPr lang="zh-CN" altLang="en-US"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原因是</a:t>
            </a:r>
            <a:r>
              <a:rPr lang="en-US" altLang="zh-CN" dirty="0" err="1" smtClean="0"/>
              <a:t>Svg</a:t>
            </a:r>
            <a:r>
              <a:rPr lang="zh-CN" altLang="en-US" dirty="0" smtClean="0"/>
              <a:t>是在它自己的</a:t>
            </a:r>
            <a:r>
              <a:rPr lang="en-US" altLang="zh-CN" dirty="0" smtClean="0"/>
              <a:t>namespace</a:t>
            </a:r>
            <a:r>
              <a:rPr lang="zh-CN" altLang="en-US" dirty="0" smtClean="0"/>
              <a:t>下定义的，而不是在</a:t>
            </a:r>
            <a:r>
              <a:rPr lang="en-US" altLang="zh-CN" dirty="0" smtClean="0"/>
              <a:t>html</a:t>
            </a:r>
            <a:r>
              <a:rPr lang="zh-CN" altLang="en-US" dirty="0" smtClean="0"/>
              <a:t>的</a:t>
            </a:r>
            <a:r>
              <a:rPr lang="en-US" altLang="zh-CN" dirty="0" smtClean="0"/>
              <a:t>namespace</a:t>
            </a:r>
            <a:r>
              <a:rPr lang="zh-CN" altLang="en-US" dirty="0" smtClean="0"/>
              <a:t>下的。</a:t>
            </a:r>
            <a:endParaRPr lang="en-US" altLang="zh-CN" dirty="0" smtClean="0"/>
          </a:p>
          <a:p>
            <a:r>
              <a:rPr lang="en-US" altLang="zh-CN" dirty="0" smtClean="0"/>
              <a:t>3</a:t>
            </a:r>
            <a:r>
              <a:rPr lang="zh-CN" altLang="en-US" dirty="0" smtClean="0"/>
              <a:t>、演</a:t>
            </a:r>
            <a:r>
              <a:rPr lang="zh-CN" altLang="en-US" dirty="0" smtClean="0"/>
              <a:t>示各种图形， </a:t>
            </a:r>
            <a:r>
              <a:rPr lang="en-US" altLang="zh-CN" dirty="0" smtClean="0"/>
              <a:t>file:///D:/demo/git_test/svg/code/SVGEditor.html</a:t>
            </a: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10</a:t>
            </a:fld>
            <a:endParaRPr lang="zh-CN" altLang="en-US"/>
          </a:p>
        </p:txBody>
      </p:sp>
    </p:spTree>
    <p:extLst>
      <p:ext uri="{BB962C8B-B14F-4D97-AF65-F5344CB8AC3E}">
        <p14:creationId xmlns:p14="http://schemas.microsoft.com/office/powerpoint/2010/main" val="3971226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大致了解了一些</a:t>
            </a:r>
            <a:r>
              <a:rPr lang="en-US" altLang="zh-CN" sz="1200" kern="1200" dirty="0" smtClean="0">
                <a:solidFill>
                  <a:schemeClr val="tx1"/>
                </a:solidFill>
                <a:effectLst/>
                <a:latin typeface="+mn-lt"/>
                <a:ea typeface="+mn-ea"/>
                <a:cs typeface="+mn-cs"/>
              </a:rPr>
              <a:t> SVG </a:t>
            </a:r>
            <a:r>
              <a:rPr lang="zh-CN" altLang="zh-CN" sz="1200" kern="1200" dirty="0" smtClean="0">
                <a:solidFill>
                  <a:schemeClr val="tx1"/>
                </a:solidFill>
                <a:effectLst/>
                <a:latin typeface="+mn-lt"/>
                <a:ea typeface="+mn-ea"/>
                <a:cs typeface="+mn-cs"/>
              </a:rPr>
              <a:t>的基本知识，那么</a:t>
            </a:r>
            <a:r>
              <a:rPr lang="zh-CN" altLang="en-US" sz="1200" kern="1200" dirty="0" smtClean="0">
                <a:solidFill>
                  <a:schemeClr val="tx1"/>
                </a:solidFill>
                <a:effectLst/>
                <a:latin typeface="+mn-lt"/>
                <a:ea typeface="+mn-ea"/>
                <a:cs typeface="+mn-cs"/>
              </a:rPr>
              <a:t>现在</a:t>
            </a:r>
            <a:r>
              <a:rPr lang="zh-CN" altLang="zh-CN" sz="1200" kern="1200" dirty="0" smtClean="0">
                <a:solidFill>
                  <a:schemeClr val="tx1"/>
                </a:solidFill>
                <a:effectLst/>
                <a:latin typeface="+mn-lt"/>
                <a:ea typeface="+mn-ea"/>
                <a:cs typeface="+mn-cs"/>
              </a:rPr>
              <a:t>就带大家进入</a:t>
            </a:r>
            <a:r>
              <a:rPr lang="en-US" altLang="zh-CN" sz="1200" kern="1200" dirty="0" smtClean="0">
                <a:solidFill>
                  <a:schemeClr val="tx1"/>
                </a:solidFill>
                <a:effectLst/>
                <a:latin typeface="+mn-lt"/>
                <a:ea typeface="+mn-ea"/>
                <a:cs typeface="+mn-cs"/>
              </a:rPr>
              <a:t> SVG </a:t>
            </a:r>
            <a:r>
              <a:rPr lang="zh-CN" altLang="zh-CN" sz="1200" kern="1200" dirty="0" smtClean="0">
                <a:solidFill>
                  <a:schemeClr val="tx1"/>
                </a:solidFill>
                <a:effectLst/>
                <a:latin typeface="+mn-lt"/>
                <a:ea typeface="+mn-ea"/>
                <a:cs typeface="+mn-cs"/>
              </a:rPr>
              <a:t>的坐标系统世界。</a:t>
            </a:r>
          </a:p>
          <a:p>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坐标系统这一部分，特别是坐标变换，可能在很多介绍</a:t>
            </a:r>
            <a:r>
              <a:rPr lang="en-US" altLang="zh-CN" sz="1200" kern="1200" dirty="0" smtClean="0">
                <a:solidFill>
                  <a:schemeClr val="tx1"/>
                </a:solidFill>
                <a:effectLst/>
                <a:latin typeface="+mn-lt"/>
                <a:ea typeface="+mn-ea"/>
                <a:cs typeface="+mn-cs"/>
              </a:rPr>
              <a:t> SVG </a:t>
            </a:r>
            <a:r>
              <a:rPr lang="zh-CN" altLang="zh-CN" sz="1200" kern="1200" dirty="0" smtClean="0">
                <a:solidFill>
                  <a:schemeClr val="tx1"/>
                </a:solidFill>
                <a:effectLst/>
                <a:latin typeface="+mn-lt"/>
                <a:ea typeface="+mn-ea"/>
                <a:cs typeface="+mn-cs"/>
              </a:rPr>
              <a:t>的教程上都会把它作为比较高级的知识来介绍，它影响你在实际开发应用</a:t>
            </a:r>
          </a:p>
          <a:p>
            <a:r>
              <a:rPr lang="zh-CN" altLang="zh-CN" sz="1200" kern="1200" dirty="0" smtClean="0">
                <a:solidFill>
                  <a:schemeClr val="tx1"/>
                </a:solidFill>
                <a:effectLst/>
                <a:latin typeface="+mn-lt"/>
                <a:ea typeface="+mn-ea"/>
                <a:cs typeface="+mn-cs"/>
              </a:rPr>
              <a:t>中⽅方⾯面的理解。</a:t>
            </a: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11</a:t>
            </a:fld>
            <a:endParaRPr lang="zh-CN" altLang="en-US"/>
          </a:p>
        </p:txBody>
      </p:sp>
    </p:spTree>
    <p:extLst>
      <p:ext uri="{BB962C8B-B14F-4D97-AF65-F5344CB8AC3E}">
        <p14:creationId xmlns:p14="http://schemas.microsoft.com/office/powerpoint/2010/main" val="2264812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A5D7820-B58F-4305-BB4B-12769C4F6AF7}" type="datetimeFigureOut">
              <a:rPr lang="zh-CN" altLang="en-US" smtClean="0"/>
              <a:t>2018/3/21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A5D7820-B58F-4305-BB4B-12769C4F6AF7}" type="datetimeFigureOut">
              <a:rPr lang="zh-CN" altLang="en-US" smtClean="0"/>
              <a:t>2018/3/21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A5D7820-B58F-4305-BB4B-12769C4F6AF7}" type="datetimeFigureOut">
              <a:rPr lang="zh-CN" altLang="en-US" smtClean="0"/>
              <a:t>2018/3/21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 name="Shape 11"/>
          <p:cNvSpPr>
            <a:spLocks noGrp="1"/>
          </p:cNvSpPr>
          <p:nvPr>
            <p:ph type="sldNum" sz="quarter" idx="2"/>
          </p:nvPr>
        </p:nvSpPr>
        <p:spPr>
          <a:xfrm>
            <a:off x="11088958" y="6410908"/>
            <a:ext cx="270265"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8" name="Shape 18"/>
          <p:cNvSpPr>
            <a:spLocks noGrp="1"/>
          </p:cNvSpPr>
          <p:nvPr>
            <p:ph type="sldNum" sz="quarter" idx="2"/>
          </p:nvPr>
        </p:nvSpPr>
        <p:spPr>
          <a:xfrm>
            <a:off x="8467337" y="6222627"/>
            <a:ext cx="270264"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 name="Shape 11"/>
          <p:cNvSpPr>
            <a:spLocks noGrp="1"/>
          </p:cNvSpPr>
          <p:nvPr>
            <p:ph type="sldNum" sz="quarter" idx="2"/>
          </p:nvPr>
        </p:nvSpPr>
        <p:spPr>
          <a:xfrm>
            <a:off x="11088958" y="6410908"/>
            <a:ext cx="270265"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8" name="Shape 18"/>
          <p:cNvSpPr>
            <a:spLocks noGrp="1"/>
          </p:cNvSpPr>
          <p:nvPr>
            <p:ph type="sldNum" sz="quarter" idx="2"/>
          </p:nvPr>
        </p:nvSpPr>
        <p:spPr>
          <a:xfrm>
            <a:off x="8467337" y="6222627"/>
            <a:ext cx="270264"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 name="Shape 11"/>
          <p:cNvSpPr>
            <a:spLocks noGrp="1"/>
          </p:cNvSpPr>
          <p:nvPr>
            <p:ph type="sldNum" sz="quarter" idx="2"/>
          </p:nvPr>
        </p:nvSpPr>
        <p:spPr>
          <a:xfrm>
            <a:off x="11088958" y="6410908"/>
            <a:ext cx="270265"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8" name="Shape 18"/>
          <p:cNvSpPr>
            <a:spLocks noGrp="1"/>
          </p:cNvSpPr>
          <p:nvPr>
            <p:ph type="sldNum" sz="quarter" idx="2"/>
          </p:nvPr>
        </p:nvSpPr>
        <p:spPr>
          <a:xfrm>
            <a:off x="8467337" y="6222627"/>
            <a:ext cx="270264"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 name="Shape 11"/>
          <p:cNvSpPr>
            <a:spLocks noGrp="1"/>
          </p:cNvSpPr>
          <p:nvPr>
            <p:ph type="sldNum" sz="quarter" idx="2"/>
          </p:nvPr>
        </p:nvSpPr>
        <p:spPr>
          <a:xfrm>
            <a:off x="11088958" y="6410908"/>
            <a:ext cx="270265"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8" name="Shape 18"/>
          <p:cNvSpPr>
            <a:spLocks noGrp="1"/>
          </p:cNvSpPr>
          <p:nvPr>
            <p:ph type="sldNum" sz="quarter" idx="2"/>
          </p:nvPr>
        </p:nvSpPr>
        <p:spPr>
          <a:xfrm>
            <a:off x="8467337" y="6222627"/>
            <a:ext cx="270264"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A5D7820-B58F-4305-BB4B-12769C4F6AF7}" type="datetimeFigureOut">
              <a:rPr lang="zh-CN" altLang="en-US" smtClean="0"/>
              <a:t>2018/3/21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 name="Shape 11"/>
          <p:cNvSpPr>
            <a:spLocks noGrp="1"/>
          </p:cNvSpPr>
          <p:nvPr>
            <p:ph type="sldNum" sz="quarter" idx="2"/>
          </p:nvPr>
        </p:nvSpPr>
        <p:spPr>
          <a:xfrm>
            <a:off x="11088958" y="6410908"/>
            <a:ext cx="270265"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8" name="Shape 18"/>
          <p:cNvSpPr>
            <a:spLocks noGrp="1"/>
          </p:cNvSpPr>
          <p:nvPr>
            <p:ph type="sldNum" sz="quarter" idx="2"/>
          </p:nvPr>
        </p:nvSpPr>
        <p:spPr>
          <a:xfrm>
            <a:off x="8467337" y="6222627"/>
            <a:ext cx="270264"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 name="Shape 11"/>
          <p:cNvSpPr>
            <a:spLocks noGrp="1"/>
          </p:cNvSpPr>
          <p:nvPr>
            <p:ph type="sldNum" sz="quarter" idx="2"/>
          </p:nvPr>
        </p:nvSpPr>
        <p:spPr>
          <a:xfrm>
            <a:off x="11088958" y="6410908"/>
            <a:ext cx="270265"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8" name="Shape 18"/>
          <p:cNvSpPr>
            <a:spLocks noGrp="1"/>
          </p:cNvSpPr>
          <p:nvPr>
            <p:ph type="sldNum" sz="quarter" idx="2"/>
          </p:nvPr>
        </p:nvSpPr>
        <p:spPr>
          <a:xfrm>
            <a:off x="8467337" y="6222627"/>
            <a:ext cx="270264"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A5D7820-B58F-4305-BB4B-12769C4F6AF7}" type="datetimeFigureOut">
              <a:rPr lang="zh-CN" altLang="en-US" smtClean="0"/>
              <a:t>2018/3/21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A5D7820-B58F-4305-BB4B-12769C4F6AF7}" type="datetimeFigureOut">
              <a:rPr lang="zh-CN" altLang="en-US" smtClean="0"/>
              <a:t>2018/3/21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A5D7820-B58F-4305-BB4B-12769C4F6AF7}" type="datetimeFigureOut">
              <a:rPr lang="zh-CN" altLang="en-US" smtClean="0"/>
              <a:t>2018/3/21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5D7820-B58F-4305-BB4B-12769C4F6AF7}" type="datetimeFigureOut">
              <a:rPr lang="zh-CN" altLang="en-US" smtClean="0"/>
              <a:t>2018/3/21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5D7820-B58F-4305-BB4B-12769C4F6AF7}" type="datetimeFigureOut">
              <a:rPr lang="zh-CN" altLang="en-US" smtClean="0"/>
              <a:t>2018/3/21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A5D7820-B58F-4305-BB4B-12769C4F6AF7}" type="datetimeFigureOut">
              <a:rPr lang="zh-CN" altLang="en-US" smtClean="0"/>
              <a:t>2018/3/21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A5D7820-B58F-4305-BB4B-12769C4F6AF7}" type="datetimeFigureOut">
              <a:rPr lang="zh-CN" altLang="en-US" smtClean="0"/>
              <a:t>2018/3/21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5D7820-B58F-4305-BB4B-12769C4F6AF7}" type="datetimeFigureOut">
              <a:rPr lang="zh-CN" altLang="en-US" smtClean="0"/>
              <a:t>2018/3/21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911E3-F3A3-4DC1-81E9-D37F08AD087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09600" y="92074"/>
            <a:ext cx="10972801" cy="1508126"/>
          </a:xfrm>
          <a:prstGeom prst="rect">
            <a:avLst/>
          </a:prstGeom>
          <a:ln w="12700">
            <a:miter lim="400000"/>
          </a:ln>
        </p:spPr>
        <p:txBody>
          <a:bodyPr lIns="45719" rIns="45719" anchor="ctr">
            <a:normAutofit/>
          </a:bodyPr>
          <a:lstStyle/>
          <a:p>
            <a:r>
              <a:t>标题文本</a:t>
            </a:r>
          </a:p>
        </p:txBody>
      </p:sp>
      <p:sp>
        <p:nvSpPr>
          <p:cNvPr id="3" name="Shape 3"/>
          <p:cNvSpPr>
            <a:spLocks noGrp="1"/>
          </p:cNvSpPr>
          <p:nvPr>
            <p:ph type="body" idx="1"/>
          </p:nvPr>
        </p:nvSpPr>
        <p:spPr>
          <a:xfrm>
            <a:off x="609600" y="1600199"/>
            <a:ext cx="10972801" cy="5257801"/>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11095370" y="6410908"/>
            <a:ext cx="263853" cy="267446"/>
          </a:xfrm>
          <a:prstGeom prst="rect">
            <a:avLst/>
          </a:prstGeom>
          <a:ln w="12700">
            <a:miter lim="400000"/>
          </a:ln>
        </p:spPr>
        <p:txBody>
          <a:bodyPr wrap="none" lIns="45719" rIns="45719" anchor="ctr">
            <a:spAutoFit/>
          </a:bodyPr>
          <a:lstStyle>
            <a:lvl1pPr algn="r">
              <a:defRPr sz="1140">
                <a:solidFill>
                  <a:srgbClr val="888888"/>
                </a:solidFill>
              </a:defRPr>
            </a:lvl1pPr>
          </a:lstStyle>
          <a:p>
            <a:pPr hangingPunct="0"/>
            <a:fld id="{86CB4B4D-7CA3-9044-876B-883B54F8677D}" type="slidenum">
              <a:rPr kern="0">
                <a:latin typeface="Calibri" panose="020F0502020204030204"/>
                <a:cs typeface="Calibri" panose="020F0502020204030204"/>
                <a:sym typeface="Calibri" panose="020F0502020204030204"/>
              </a:rPr>
              <a:t>‹#›</a:t>
            </a:fld>
            <a:endParaRPr kern="0">
              <a:latin typeface="Calibri" panose="020F0502020204030204"/>
              <a:cs typeface="Calibri" panose="020F0502020204030204"/>
              <a:sym typeface="Calibri" panose="020F0502020204030204"/>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ransition spd="med"/>
  <p:txStyles>
    <p:titleStyle>
      <a:lvl1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216535" marR="0" indent="-21653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1pPr>
      <a:lvl2pPr marL="686435" marR="0" indent="-2527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2pPr>
      <a:lvl3pPr marL="1170940" marR="0" indent="-3035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3pPr>
      <a:lvl4pPr marL="163830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4pPr>
      <a:lvl5pPr marL="207200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5pPr>
      <a:lvl6pPr marL="250571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6pPr>
      <a:lvl7pPr marL="293941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7pPr>
      <a:lvl8pPr marL="337312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8pPr>
      <a:lvl9pPr marL="380682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9pPr>
    </p:bodyStyle>
    <p:otherStyle>
      <a:lvl1pPr marL="0" marR="0" indent="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1pPr>
      <a:lvl2pPr marL="0" marR="0" indent="43370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2pPr>
      <a:lvl3pPr marL="0" marR="0" indent="86741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3pPr>
      <a:lvl4pPr marL="0" marR="0" indent="130111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4pPr>
      <a:lvl5pPr marL="0" marR="0" indent="173482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5pPr>
      <a:lvl6pPr marL="0" marR="0" indent="216852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6pPr>
      <a:lvl7pPr marL="0" marR="0" indent="260223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7pPr>
      <a:lvl8pPr marL="0" marR="0" indent="303593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8pPr>
      <a:lvl9pPr marL="0" marR="0" indent="346964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09600" y="92074"/>
            <a:ext cx="10972801" cy="1508126"/>
          </a:xfrm>
          <a:prstGeom prst="rect">
            <a:avLst/>
          </a:prstGeom>
          <a:ln w="12700">
            <a:miter lim="400000"/>
          </a:ln>
        </p:spPr>
        <p:txBody>
          <a:bodyPr lIns="45719" rIns="45719" anchor="ctr">
            <a:normAutofit/>
          </a:bodyPr>
          <a:lstStyle/>
          <a:p>
            <a:r>
              <a:t>标题文本</a:t>
            </a:r>
          </a:p>
        </p:txBody>
      </p:sp>
      <p:sp>
        <p:nvSpPr>
          <p:cNvPr id="3" name="Shape 3"/>
          <p:cNvSpPr>
            <a:spLocks noGrp="1"/>
          </p:cNvSpPr>
          <p:nvPr>
            <p:ph type="body" idx="1"/>
          </p:nvPr>
        </p:nvSpPr>
        <p:spPr>
          <a:xfrm>
            <a:off x="609600" y="1600199"/>
            <a:ext cx="10972801" cy="5257801"/>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11095370" y="6410908"/>
            <a:ext cx="263853" cy="267446"/>
          </a:xfrm>
          <a:prstGeom prst="rect">
            <a:avLst/>
          </a:prstGeom>
          <a:ln w="12700">
            <a:miter lim="400000"/>
          </a:ln>
        </p:spPr>
        <p:txBody>
          <a:bodyPr wrap="none" lIns="45719" rIns="45719" anchor="ctr">
            <a:spAutoFit/>
          </a:bodyPr>
          <a:lstStyle>
            <a:lvl1pPr algn="r">
              <a:defRPr sz="1140">
                <a:solidFill>
                  <a:srgbClr val="888888"/>
                </a:solidFill>
              </a:defRPr>
            </a:lvl1pPr>
          </a:lstStyle>
          <a:p>
            <a:pPr hangingPunct="0"/>
            <a:fld id="{86CB4B4D-7CA3-9044-876B-883B54F8677D}" type="slidenum">
              <a:rPr kern="0">
                <a:latin typeface="Calibri" panose="020F0502020204030204"/>
                <a:cs typeface="Calibri" panose="020F0502020204030204"/>
                <a:sym typeface="Calibri" panose="020F0502020204030204"/>
              </a:rPr>
              <a:t>‹#›</a:t>
            </a:fld>
            <a:endParaRPr kern="0">
              <a:latin typeface="Calibri" panose="020F0502020204030204"/>
              <a:cs typeface="Calibri" panose="020F0502020204030204"/>
              <a:sym typeface="Calibri" panose="020F0502020204030204"/>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Lst>
  <p:transition spd="med"/>
  <p:txStyles>
    <p:titleStyle>
      <a:lvl1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216535" marR="0" indent="-21653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1pPr>
      <a:lvl2pPr marL="686435" marR="0" indent="-2527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2pPr>
      <a:lvl3pPr marL="1170940" marR="0" indent="-3035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3pPr>
      <a:lvl4pPr marL="163830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4pPr>
      <a:lvl5pPr marL="207200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5pPr>
      <a:lvl6pPr marL="250571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6pPr>
      <a:lvl7pPr marL="293941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7pPr>
      <a:lvl8pPr marL="337312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8pPr>
      <a:lvl9pPr marL="380682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9pPr>
    </p:bodyStyle>
    <p:otherStyle>
      <a:lvl1pPr marL="0" marR="0" indent="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1pPr>
      <a:lvl2pPr marL="0" marR="0" indent="43370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2pPr>
      <a:lvl3pPr marL="0" marR="0" indent="86741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3pPr>
      <a:lvl4pPr marL="0" marR="0" indent="130111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4pPr>
      <a:lvl5pPr marL="0" marR="0" indent="173482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5pPr>
      <a:lvl6pPr marL="0" marR="0" indent="216852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6pPr>
      <a:lvl7pPr marL="0" marR="0" indent="260223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7pPr>
      <a:lvl8pPr marL="0" marR="0" indent="303593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8pPr>
      <a:lvl9pPr marL="0" marR="0" indent="346964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09600" y="92074"/>
            <a:ext cx="10972801" cy="1508126"/>
          </a:xfrm>
          <a:prstGeom prst="rect">
            <a:avLst/>
          </a:prstGeom>
          <a:ln w="12700">
            <a:miter lim="400000"/>
          </a:ln>
        </p:spPr>
        <p:txBody>
          <a:bodyPr lIns="45719" rIns="45719" anchor="ctr">
            <a:normAutofit/>
          </a:bodyPr>
          <a:lstStyle/>
          <a:p>
            <a:r>
              <a:t>标题文本</a:t>
            </a:r>
          </a:p>
        </p:txBody>
      </p:sp>
      <p:sp>
        <p:nvSpPr>
          <p:cNvPr id="3" name="Shape 3"/>
          <p:cNvSpPr>
            <a:spLocks noGrp="1"/>
          </p:cNvSpPr>
          <p:nvPr>
            <p:ph type="body" idx="1"/>
          </p:nvPr>
        </p:nvSpPr>
        <p:spPr>
          <a:xfrm>
            <a:off x="609600" y="1600199"/>
            <a:ext cx="10972801" cy="5257801"/>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11095370" y="6410908"/>
            <a:ext cx="263853" cy="267446"/>
          </a:xfrm>
          <a:prstGeom prst="rect">
            <a:avLst/>
          </a:prstGeom>
          <a:ln w="12700">
            <a:miter lim="400000"/>
          </a:ln>
        </p:spPr>
        <p:txBody>
          <a:bodyPr wrap="none" lIns="45719" rIns="45719" anchor="ctr">
            <a:spAutoFit/>
          </a:bodyPr>
          <a:lstStyle>
            <a:lvl1pPr algn="r">
              <a:defRPr sz="1140">
                <a:solidFill>
                  <a:srgbClr val="888888"/>
                </a:solidFill>
              </a:defRPr>
            </a:lvl1pPr>
          </a:lstStyle>
          <a:p>
            <a:pPr hangingPunct="0"/>
            <a:fld id="{86CB4B4D-7CA3-9044-876B-883B54F8677D}" type="slidenum">
              <a:rPr kern="0">
                <a:latin typeface="Calibri" panose="020F0502020204030204"/>
                <a:cs typeface="Calibri" panose="020F0502020204030204"/>
                <a:sym typeface="Calibri" panose="020F0502020204030204"/>
              </a:rPr>
              <a:t>‹#›</a:t>
            </a:fld>
            <a:endParaRPr kern="0">
              <a:latin typeface="Calibri" panose="020F0502020204030204"/>
              <a:cs typeface="Calibri" panose="020F0502020204030204"/>
              <a:sym typeface="Calibri" panose="020F0502020204030204"/>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Lst>
  <p:transition spd="med"/>
  <p:txStyles>
    <p:titleStyle>
      <a:lvl1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216535" marR="0" indent="-21653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1pPr>
      <a:lvl2pPr marL="686435" marR="0" indent="-2527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2pPr>
      <a:lvl3pPr marL="1170940" marR="0" indent="-3035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3pPr>
      <a:lvl4pPr marL="163830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4pPr>
      <a:lvl5pPr marL="207200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5pPr>
      <a:lvl6pPr marL="250571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6pPr>
      <a:lvl7pPr marL="293941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7pPr>
      <a:lvl8pPr marL="337312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8pPr>
      <a:lvl9pPr marL="380682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9pPr>
    </p:bodyStyle>
    <p:otherStyle>
      <a:lvl1pPr marL="0" marR="0" indent="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1pPr>
      <a:lvl2pPr marL="0" marR="0" indent="43370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2pPr>
      <a:lvl3pPr marL="0" marR="0" indent="86741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3pPr>
      <a:lvl4pPr marL="0" marR="0" indent="130111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4pPr>
      <a:lvl5pPr marL="0" marR="0" indent="173482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5pPr>
      <a:lvl6pPr marL="0" marR="0" indent="216852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6pPr>
      <a:lvl7pPr marL="0" marR="0" indent="260223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7pPr>
      <a:lvl8pPr marL="0" marR="0" indent="303593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8pPr>
      <a:lvl9pPr marL="0" marR="0" indent="346964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09600" y="92074"/>
            <a:ext cx="10972801" cy="1508126"/>
          </a:xfrm>
          <a:prstGeom prst="rect">
            <a:avLst/>
          </a:prstGeom>
          <a:ln w="12700">
            <a:miter lim="400000"/>
          </a:ln>
        </p:spPr>
        <p:txBody>
          <a:bodyPr lIns="45719" rIns="45719" anchor="ctr">
            <a:normAutofit/>
          </a:bodyPr>
          <a:lstStyle/>
          <a:p>
            <a:r>
              <a:t>标题文本</a:t>
            </a:r>
          </a:p>
        </p:txBody>
      </p:sp>
      <p:sp>
        <p:nvSpPr>
          <p:cNvPr id="3" name="Shape 3"/>
          <p:cNvSpPr>
            <a:spLocks noGrp="1"/>
          </p:cNvSpPr>
          <p:nvPr>
            <p:ph type="body" idx="1"/>
          </p:nvPr>
        </p:nvSpPr>
        <p:spPr>
          <a:xfrm>
            <a:off x="609600" y="1600199"/>
            <a:ext cx="10972801" cy="5257801"/>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11095370" y="6410908"/>
            <a:ext cx="263853" cy="267446"/>
          </a:xfrm>
          <a:prstGeom prst="rect">
            <a:avLst/>
          </a:prstGeom>
          <a:ln w="12700">
            <a:miter lim="400000"/>
          </a:ln>
        </p:spPr>
        <p:txBody>
          <a:bodyPr wrap="none" lIns="45719" rIns="45719" anchor="ctr">
            <a:spAutoFit/>
          </a:bodyPr>
          <a:lstStyle>
            <a:lvl1pPr algn="r">
              <a:defRPr sz="1140">
                <a:solidFill>
                  <a:srgbClr val="888888"/>
                </a:solidFill>
              </a:defRPr>
            </a:lvl1pPr>
          </a:lstStyle>
          <a:p>
            <a:pPr hangingPunct="0"/>
            <a:fld id="{86CB4B4D-7CA3-9044-876B-883B54F8677D}" type="slidenum">
              <a:rPr kern="0">
                <a:latin typeface="Calibri" panose="020F0502020204030204"/>
                <a:cs typeface="Calibri" panose="020F0502020204030204"/>
                <a:sym typeface="Calibri" panose="020F0502020204030204"/>
              </a:rPr>
              <a:t>‹#›</a:t>
            </a:fld>
            <a:endParaRPr kern="0">
              <a:latin typeface="Calibri" panose="020F0502020204030204"/>
              <a:cs typeface="Calibri" panose="020F0502020204030204"/>
              <a:sym typeface="Calibri" panose="020F0502020204030204"/>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Lst>
  <p:transition spd="med"/>
  <p:txStyles>
    <p:titleStyle>
      <a:lvl1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216535" marR="0" indent="-21653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1pPr>
      <a:lvl2pPr marL="686435" marR="0" indent="-2527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2pPr>
      <a:lvl3pPr marL="1170940" marR="0" indent="-3035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3pPr>
      <a:lvl4pPr marL="163830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4pPr>
      <a:lvl5pPr marL="207200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5pPr>
      <a:lvl6pPr marL="250571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6pPr>
      <a:lvl7pPr marL="293941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7pPr>
      <a:lvl8pPr marL="337312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8pPr>
      <a:lvl9pPr marL="380682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9pPr>
    </p:bodyStyle>
    <p:otherStyle>
      <a:lvl1pPr marL="0" marR="0" indent="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1pPr>
      <a:lvl2pPr marL="0" marR="0" indent="43370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2pPr>
      <a:lvl3pPr marL="0" marR="0" indent="86741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3pPr>
      <a:lvl4pPr marL="0" marR="0" indent="130111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4pPr>
      <a:lvl5pPr marL="0" marR="0" indent="173482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5pPr>
      <a:lvl6pPr marL="0" marR="0" indent="216852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6pPr>
      <a:lvl7pPr marL="0" marR="0" indent="260223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7pPr>
      <a:lvl8pPr marL="0" marR="0" indent="303593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8pPr>
      <a:lvl9pPr marL="0" marR="0" indent="346964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09600" y="92074"/>
            <a:ext cx="10972801" cy="1508126"/>
          </a:xfrm>
          <a:prstGeom prst="rect">
            <a:avLst/>
          </a:prstGeom>
          <a:ln w="12700">
            <a:miter lim="400000"/>
          </a:ln>
        </p:spPr>
        <p:txBody>
          <a:bodyPr lIns="45719" rIns="45719" anchor="ctr">
            <a:normAutofit/>
          </a:bodyPr>
          <a:lstStyle/>
          <a:p>
            <a:r>
              <a:t>标题文本</a:t>
            </a:r>
          </a:p>
        </p:txBody>
      </p:sp>
      <p:sp>
        <p:nvSpPr>
          <p:cNvPr id="3" name="Shape 3"/>
          <p:cNvSpPr>
            <a:spLocks noGrp="1"/>
          </p:cNvSpPr>
          <p:nvPr>
            <p:ph type="body" idx="1"/>
          </p:nvPr>
        </p:nvSpPr>
        <p:spPr>
          <a:xfrm>
            <a:off x="609600" y="1600199"/>
            <a:ext cx="10972801" cy="5257801"/>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11095370" y="6410908"/>
            <a:ext cx="263853" cy="267446"/>
          </a:xfrm>
          <a:prstGeom prst="rect">
            <a:avLst/>
          </a:prstGeom>
          <a:ln w="12700">
            <a:miter lim="400000"/>
          </a:ln>
        </p:spPr>
        <p:txBody>
          <a:bodyPr wrap="none" lIns="45719" rIns="45719" anchor="ctr">
            <a:spAutoFit/>
          </a:bodyPr>
          <a:lstStyle>
            <a:lvl1pPr algn="r">
              <a:defRPr sz="1140">
                <a:solidFill>
                  <a:srgbClr val="888888"/>
                </a:solidFill>
              </a:defRPr>
            </a:lvl1pPr>
          </a:lstStyle>
          <a:p>
            <a:pPr hangingPunct="0"/>
            <a:fld id="{86CB4B4D-7CA3-9044-876B-883B54F8677D}" type="slidenum">
              <a:rPr kern="0">
                <a:latin typeface="Calibri" panose="020F0502020204030204"/>
                <a:cs typeface="Calibri" panose="020F0502020204030204"/>
                <a:sym typeface="Calibri" panose="020F0502020204030204"/>
              </a:rPr>
              <a:t>‹#›</a:t>
            </a:fld>
            <a:endParaRPr kern="0">
              <a:latin typeface="Calibri" panose="020F0502020204030204"/>
              <a:cs typeface="Calibri" panose="020F0502020204030204"/>
              <a:sym typeface="Calibri" panose="020F0502020204030204"/>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Lst>
  <p:transition spd="med"/>
  <p:txStyles>
    <p:titleStyle>
      <a:lvl1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216535" marR="0" indent="-21653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1pPr>
      <a:lvl2pPr marL="686435" marR="0" indent="-2527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2pPr>
      <a:lvl3pPr marL="1170940" marR="0" indent="-3035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3pPr>
      <a:lvl4pPr marL="163830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4pPr>
      <a:lvl5pPr marL="207200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5pPr>
      <a:lvl6pPr marL="250571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6pPr>
      <a:lvl7pPr marL="293941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7pPr>
      <a:lvl8pPr marL="337312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8pPr>
      <a:lvl9pPr marL="380682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9pPr>
    </p:bodyStyle>
    <p:otherStyle>
      <a:lvl1pPr marL="0" marR="0" indent="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1pPr>
      <a:lvl2pPr marL="0" marR="0" indent="43370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2pPr>
      <a:lvl3pPr marL="0" marR="0" indent="86741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3pPr>
      <a:lvl4pPr marL="0" marR="0" indent="130111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4pPr>
      <a:lvl5pPr marL="0" marR="0" indent="173482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5pPr>
      <a:lvl6pPr marL="0" marR="0" indent="216852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6pPr>
      <a:lvl7pPr marL="0" marR="0" indent="260223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7pPr>
      <a:lvl8pPr marL="0" marR="0" indent="303593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8pPr>
      <a:lvl9pPr marL="0" marR="0" indent="346964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09600" y="92074"/>
            <a:ext cx="10972801" cy="1508126"/>
          </a:xfrm>
          <a:prstGeom prst="rect">
            <a:avLst/>
          </a:prstGeom>
          <a:ln w="12700">
            <a:miter lim="400000"/>
          </a:ln>
        </p:spPr>
        <p:txBody>
          <a:bodyPr lIns="45719" rIns="45719" anchor="ctr">
            <a:normAutofit/>
          </a:bodyPr>
          <a:lstStyle/>
          <a:p>
            <a:r>
              <a:t>标题文本</a:t>
            </a:r>
          </a:p>
        </p:txBody>
      </p:sp>
      <p:sp>
        <p:nvSpPr>
          <p:cNvPr id="3" name="Shape 3"/>
          <p:cNvSpPr>
            <a:spLocks noGrp="1"/>
          </p:cNvSpPr>
          <p:nvPr>
            <p:ph type="body" idx="1"/>
          </p:nvPr>
        </p:nvSpPr>
        <p:spPr>
          <a:xfrm>
            <a:off x="609600" y="1600199"/>
            <a:ext cx="10972801" cy="5257801"/>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11095370" y="6410908"/>
            <a:ext cx="263853" cy="267446"/>
          </a:xfrm>
          <a:prstGeom prst="rect">
            <a:avLst/>
          </a:prstGeom>
          <a:ln w="12700">
            <a:miter lim="400000"/>
          </a:ln>
        </p:spPr>
        <p:txBody>
          <a:bodyPr wrap="none" lIns="45719" rIns="45719" anchor="ctr">
            <a:spAutoFit/>
          </a:bodyPr>
          <a:lstStyle>
            <a:lvl1pPr algn="r">
              <a:defRPr sz="1140">
                <a:solidFill>
                  <a:srgbClr val="888888"/>
                </a:solidFill>
              </a:defRPr>
            </a:lvl1pPr>
          </a:lstStyle>
          <a:p>
            <a:pPr hangingPunct="0"/>
            <a:fld id="{86CB4B4D-7CA3-9044-876B-883B54F8677D}" type="slidenum">
              <a:rPr kern="0">
                <a:latin typeface="Calibri" panose="020F0502020204030204"/>
                <a:cs typeface="Calibri" panose="020F0502020204030204"/>
                <a:sym typeface="Calibri" panose="020F0502020204030204"/>
              </a:rPr>
              <a:t>‹#›</a:t>
            </a:fld>
            <a:endParaRPr kern="0">
              <a:latin typeface="Calibri" panose="020F0502020204030204"/>
              <a:cs typeface="Calibri" panose="020F0502020204030204"/>
              <a:sym typeface="Calibri" panose="020F0502020204030204"/>
            </a:endParaRP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Lst>
  <p:transition spd="med"/>
  <p:txStyles>
    <p:titleStyle>
      <a:lvl1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216535" marR="0" indent="-21653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1pPr>
      <a:lvl2pPr marL="686435" marR="0" indent="-2527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2pPr>
      <a:lvl3pPr marL="1170940" marR="0" indent="-3035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3pPr>
      <a:lvl4pPr marL="163830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4pPr>
      <a:lvl5pPr marL="207200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5pPr>
      <a:lvl6pPr marL="250571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6pPr>
      <a:lvl7pPr marL="293941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7pPr>
      <a:lvl8pPr marL="337312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8pPr>
      <a:lvl9pPr marL="380682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9pPr>
    </p:bodyStyle>
    <p:otherStyle>
      <a:lvl1pPr marL="0" marR="0" indent="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1pPr>
      <a:lvl2pPr marL="0" marR="0" indent="43370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2pPr>
      <a:lvl3pPr marL="0" marR="0" indent="86741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3pPr>
      <a:lvl4pPr marL="0" marR="0" indent="130111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4pPr>
      <a:lvl5pPr marL="0" marR="0" indent="173482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5pPr>
      <a:lvl6pPr marL="0" marR="0" indent="216852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6pPr>
      <a:lvl7pPr marL="0" marR="0" indent="260223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7pPr>
      <a:lvl8pPr marL="0" marR="0" indent="303593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8pPr>
      <a:lvl9pPr marL="0" marR="0" indent="346964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9.xml"/><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19.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hyperlink" Target="http://caniuse.com/#cats=SV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hape 28"/>
          <p:cNvSpPr/>
          <p:nvPr/>
        </p:nvSpPr>
        <p:spPr>
          <a:xfrm>
            <a:off x="0" y="4299387"/>
            <a:ext cx="12197687" cy="2563131"/>
          </a:xfrm>
          <a:prstGeom prst="rect">
            <a:avLst/>
          </a:prstGeom>
          <a:solidFill>
            <a:schemeClr val="accent1"/>
          </a:solidFill>
          <a:ln w="12700">
            <a:miter lim="400000"/>
          </a:ln>
        </p:spPr>
        <p:txBody>
          <a:bodyPr lIns="43370" rIns="43370" anchor="ctr"/>
          <a:lstStyle/>
          <a:p>
            <a:pPr algn="ctr" hangingPunct="0">
              <a:defRPr>
                <a:solidFill>
                  <a:srgbClr val="FFFFFF"/>
                </a:solidFill>
              </a:defRPr>
            </a:pPr>
            <a:endParaRPr sz="1705" kern="0">
              <a:solidFill>
                <a:srgbClr val="FFFFFF"/>
              </a:solidFill>
              <a:latin typeface="Calibri" panose="020F0502020204030204"/>
              <a:cs typeface="Calibri" panose="020F0502020204030204"/>
              <a:sym typeface="Calibri" panose="020F0502020204030204"/>
            </a:endParaRPr>
          </a:p>
        </p:txBody>
      </p:sp>
      <p:sp>
        <p:nvSpPr>
          <p:cNvPr id="29" name="Shape 29"/>
          <p:cNvSpPr/>
          <p:nvPr/>
        </p:nvSpPr>
        <p:spPr>
          <a:xfrm>
            <a:off x="3343162" y="2813321"/>
            <a:ext cx="6089976" cy="233590"/>
          </a:xfrm>
          <a:prstGeom prst="rect">
            <a:avLst/>
          </a:prstGeom>
          <a:ln w="12700">
            <a:miter lim="400000"/>
          </a:ln>
        </p:spPr>
        <p:txBody>
          <a:bodyPr lIns="0" tIns="0" rIns="0" bIns="0">
            <a:spAutoFit/>
          </a:bodyPr>
          <a:lstStyle>
            <a:lvl1pPr algn="ctr">
              <a:spcBef>
                <a:spcPts val="300"/>
              </a:spcBef>
              <a:defRPr sz="1600" cap="all">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hangingPunct="0"/>
            <a:r>
              <a:rPr sz="1520" kern="0" dirty="0">
                <a:solidFill>
                  <a:srgbClr val="003366"/>
                </a:solidFill>
              </a:rPr>
              <a:t>By </a:t>
            </a:r>
            <a:r>
              <a:rPr lang="en-US" altLang="zh-CN" sz="1520" kern="0" dirty="0" err="1" smtClean="0">
                <a:solidFill>
                  <a:srgbClr val="003366"/>
                </a:solidFill>
              </a:rPr>
              <a:t>Lishasha</a:t>
            </a:r>
            <a:endParaRPr sz="1520" kern="0" dirty="0">
              <a:solidFill>
                <a:srgbClr val="003366"/>
              </a:solidFill>
            </a:endParaRPr>
          </a:p>
        </p:txBody>
      </p:sp>
      <p:sp>
        <p:nvSpPr>
          <p:cNvPr id="30" name="Shape 30"/>
          <p:cNvSpPr/>
          <p:nvPr/>
        </p:nvSpPr>
        <p:spPr>
          <a:xfrm>
            <a:off x="1385426" y="1272875"/>
            <a:ext cx="9964369" cy="1015663"/>
          </a:xfrm>
          <a:prstGeom prst="rect">
            <a:avLst/>
          </a:prstGeom>
          <a:ln w="12700">
            <a:miter lim="400000"/>
          </a:ln>
        </p:spPr>
        <p:txBody>
          <a:bodyPr wrap="square" lIns="0" tIns="0" rIns="0" bIns="0">
            <a:spAutoFit/>
          </a:bodyPr>
          <a:lstStyle/>
          <a:p>
            <a:pPr algn="ctr" hangingPunct="0">
              <a:spcBef>
                <a:spcPts val="1425"/>
              </a:spcBef>
              <a:defRPr sz="6600" cap="all">
                <a:solidFill>
                  <a:srgbClr val="00336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zh-CN" sz="6600" cap="all" dirty="0">
                <a:sym typeface="微软雅黑" panose="020B0503020204020204" charset="-122"/>
              </a:rPr>
              <a:t>走</a:t>
            </a:r>
            <a:r>
              <a:rPr lang="zh-CN" altLang="zh-CN" sz="6600" cap="all" dirty="0" smtClean="0">
                <a:sym typeface="微软雅黑" panose="020B0503020204020204" charset="-122"/>
              </a:rPr>
              <a:t>进</a:t>
            </a:r>
            <a:r>
              <a:rPr lang="en-US" altLang="zh-CN" sz="6600" cap="all" dirty="0" smtClean="0">
                <a:solidFill>
                  <a:srgbClr val="003366"/>
                </a:solidFill>
                <a:sym typeface="微软雅黑" panose="020B0503020204020204" charset="-122"/>
              </a:rPr>
              <a:t>SVG</a:t>
            </a:r>
            <a:endParaRPr sz="7200" kern="0" cap="all" dirty="0">
              <a:solidFill>
                <a:srgbClr val="003366"/>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31" name="Shape 31"/>
          <p:cNvSpPr/>
          <p:nvPr/>
        </p:nvSpPr>
        <p:spPr>
          <a:xfrm>
            <a:off x="1385426" y="604740"/>
            <a:ext cx="10120774" cy="2708199"/>
          </a:xfrm>
          <a:prstGeom prst="rect">
            <a:avLst/>
          </a:prstGeom>
          <a:ln w="12700">
            <a:solidFill>
              <a:schemeClr val="accent1"/>
            </a:solidFill>
            <a:miter/>
          </a:ln>
        </p:spPr>
        <p:txBody>
          <a:bodyPr lIns="43370" rIns="43370" anchor="ctr"/>
          <a:lstStyle/>
          <a:p>
            <a:pPr algn="ctr" hangingPunct="0">
              <a:defRPr>
                <a:solidFill>
                  <a:srgbClr val="A6A6A6"/>
                </a:solidFill>
              </a:defRPr>
            </a:pPr>
            <a:endParaRPr sz="1705" kern="0">
              <a:solidFill>
                <a:srgbClr val="A6A6A6"/>
              </a:solidFill>
              <a:latin typeface="Calibri" panose="020F0502020204030204"/>
              <a:cs typeface="Calibri" panose="020F0502020204030204"/>
              <a:sym typeface="Calibri" panose="020F0502020204030204"/>
            </a:endParaRPr>
          </a:p>
        </p:txBody>
      </p:sp>
    </p:spTree>
  </p:cSld>
  <p:clrMapOvr>
    <a:masterClrMapping/>
  </p:clrMapOvr>
  <p:transition spd="med"/>
  <p:timing>
    <p:tnLst>
      <p:par>
        <p:cTn id="1" dur="indefinite" restart="never" fill="hold"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2076" y="119117"/>
            <a:ext cx="1989327" cy="874598"/>
          </a:xfrm>
          <a:prstGeom prst="rect">
            <a:avLst/>
          </a:prstGeom>
        </p:spPr>
        <p:txBody>
          <a:bodyPr wrap="none">
            <a:spAutoFit/>
          </a:bodyPr>
          <a:lstStyle/>
          <a:p>
            <a:pPr>
              <a:lnSpc>
                <a:spcPts val="6120"/>
              </a:lnSpc>
            </a:pP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1.3.</a:t>
            </a:r>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基</a:t>
            </a:r>
            <a:r>
              <a:rPr lang="zh-CN"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本</a:t>
            </a:r>
            <a:r>
              <a:rPr lang="zh-CN" altLang="en-US"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操作</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API</a:t>
            </a:r>
            <a:endParaRPr lang="zh-CN"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682338" y="1254234"/>
            <a:ext cx="5718168" cy="2951898"/>
          </a:xfrm>
          <a:prstGeom prst="rect">
            <a:avLst/>
          </a:prstGeom>
        </p:spPr>
        <p:txBody>
          <a:bodyPr wrap="none">
            <a:spAutoFit/>
          </a:bodyPr>
          <a:lstStyle/>
          <a:p>
            <a:pPr>
              <a:lnSpc>
                <a:spcPct val="150000"/>
              </a:lnSpc>
            </a:pPr>
            <a:r>
              <a:rPr lang="zh-CN" altLang="en-US"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创</a:t>
            </a:r>
            <a:r>
              <a:rPr lang="zh-CN" altLang="en-US"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建图形</a:t>
            </a:r>
            <a:endPar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kern="100" spc="-5" dirty="0" err="1"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document.createElementNS</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(ns, </a:t>
            </a:r>
            <a:r>
              <a:rPr lang="en-US" altLang="zh-CN" kern="100" spc="-5" dirty="0" err="1"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tagName</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a:t>
            </a:r>
          </a:p>
          <a:p>
            <a:pPr>
              <a:lnSpc>
                <a:spcPct val="150000"/>
              </a:lnSpc>
            </a:pPr>
            <a:r>
              <a:rPr lang="zh-CN" altLang="en-US"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添</a:t>
            </a:r>
            <a:r>
              <a:rPr lang="zh-CN" altLang="en-US"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加图形</a:t>
            </a:r>
            <a:endPar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kern="100" spc="-5" dirty="0" err="1"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document.appendChild</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kern="100" spc="-5" dirty="0" err="1"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childElemt</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a:t>
            </a:r>
          </a:p>
          <a:p>
            <a:pPr>
              <a:lnSpc>
                <a:spcPct val="150000"/>
              </a:lnSpc>
            </a:pPr>
            <a:r>
              <a:rPr lang="zh-CN" altLang="en-US"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设</a:t>
            </a:r>
            <a:r>
              <a:rPr lang="zh-CN" altLang="en-US"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置</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获取属性</a:t>
            </a:r>
            <a:endPar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kern="100" spc="-5" dirty="0" err="1"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element.setAttribute</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(name, value)</a:t>
            </a:r>
          </a:p>
          <a:p>
            <a:pPr>
              <a:lnSpc>
                <a:spcPct val="150000"/>
              </a:lnSpc>
            </a:pPr>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kern="100" spc="-5" dirty="0" err="1"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element.getAttribute</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(name)</a:t>
            </a:r>
            <a:endParaRPr lang="zh-CN"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2874526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p:nvPr/>
        </p:nvSpPr>
        <p:spPr>
          <a:xfrm>
            <a:off x="1846363" y="310698"/>
            <a:ext cx="6750117" cy="5693866"/>
          </a:xfrm>
          <a:prstGeom prst="rect">
            <a:avLst/>
          </a:prstGeom>
          <a:ln w="12700">
            <a:miter lim="400000"/>
          </a:ln>
        </p:spPr>
        <p:txBody>
          <a:bodyPr wrap="none" lIns="43370" rIns="43370" anchor="ctr">
            <a:spAutoFit/>
          </a:bodyPr>
          <a:lstStyle>
            <a:lvl1pPr algn="r">
              <a:defRPr sz="7500" b="1">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l"/>
            <a:r>
              <a:rPr lang="en-US" altLang="zh-CN" sz="2800" dirty="0"/>
              <a:t>2.1.  SVG  </a:t>
            </a:r>
            <a:r>
              <a:rPr lang="zh-CN" altLang="zh-CN" sz="2800" dirty="0"/>
              <a:t>的世界、视野、视窗的概念</a:t>
            </a:r>
            <a:r>
              <a:rPr lang="en-US" altLang="zh-CN" sz="2800" dirty="0"/>
              <a:t>  </a:t>
            </a:r>
            <a:endParaRPr lang="zh-CN" altLang="zh-CN" sz="2800" dirty="0"/>
          </a:p>
          <a:p>
            <a:pPr algn="l"/>
            <a:r>
              <a:rPr lang="en-US" altLang="zh-CN" sz="2800" dirty="0"/>
              <a:t> </a:t>
            </a:r>
            <a:endParaRPr lang="zh-CN" altLang="zh-CN" sz="2800" dirty="0"/>
          </a:p>
          <a:p>
            <a:pPr algn="l"/>
            <a:r>
              <a:rPr lang="en-US" altLang="zh-CN" sz="2800" dirty="0"/>
              <a:t>2.2.  SVG  </a:t>
            </a:r>
            <a:r>
              <a:rPr lang="zh-CN" altLang="zh-CN" sz="2800" dirty="0"/>
              <a:t>中的图形分组</a:t>
            </a:r>
            <a:r>
              <a:rPr lang="en-US" altLang="zh-CN" sz="2800" dirty="0"/>
              <a:t>  </a:t>
            </a:r>
            <a:endParaRPr lang="zh-CN" altLang="zh-CN" sz="2800" dirty="0"/>
          </a:p>
          <a:p>
            <a:pPr algn="l"/>
            <a:r>
              <a:rPr lang="en-US" altLang="zh-CN" sz="2800" dirty="0"/>
              <a:t> </a:t>
            </a:r>
            <a:endParaRPr lang="zh-CN" altLang="zh-CN" sz="2800" dirty="0"/>
          </a:p>
          <a:p>
            <a:pPr algn="l"/>
            <a:r>
              <a:rPr lang="en-US" altLang="zh-CN" sz="2800" dirty="0"/>
              <a:t>2.3.  </a:t>
            </a:r>
            <a:r>
              <a:rPr lang="zh-CN" altLang="zh-CN" sz="2800" dirty="0"/>
              <a:t>坐标系统概述</a:t>
            </a:r>
            <a:r>
              <a:rPr lang="en-US" altLang="zh-CN" sz="2800" dirty="0"/>
              <a:t> </a:t>
            </a:r>
          </a:p>
          <a:p>
            <a:pPr algn="l"/>
            <a:endParaRPr lang="en-US" altLang="zh-CN" sz="2800" dirty="0"/>
          </a:p>
          <a:p>
            <a:pPr algn="l"/>
            <a:r>
              <a:rPr lang="en-US" altLang="zh-CN" sz="2800" dirty="0"/>
              <a:t>2.4.  </a:t>
            </a:r>
            <a:r>
              <a:rPr lang="zh-CN" altLang="en-US" sz="2800" dirty="0"/>
              <a:t>四个坐标系</a:t>
            </a:r>
            <a:endParaRPr lang="en-US" altLang="zh-CN" sz="2800" dirty="0"/>
          </a:p>
          <a:p>
            <a:pPr algn="l"/>
            <a:endParaRPr lang="en-US" altLang="zh-CN" sz="2800" dirty="0"/>
          </a:p>
          <a:p>
            <a:pPr algn="l"/>
            <a:r>
              <a:rPr lang="en-US" altLang="zh-CN" sz="2800" dirty="0"/>
              <a:t>2.5.  </a:t>
            </a:r>
            <a:r>
              <a:rPr lang="zh-CN" altLang="en-US" sz="2800" dirty="0"/>
              <a:t>坐标变换</a:t>
            </a:r>
            <a:endParaRPr lang="en-US" altLang="zh-CN" sz="2800" dirty="0"/>
          </a:p>
          <a:p>
            <a:pPr algn="l"/>
            <a:endParaRPr lang="zh-CN" altLang="en-US" sz="2800" dirty="0"/>
          </a:p>
          <a:p>
            <a:pPr algn="l"/>
            <a:r>
              <a:rPr lang="en-US" altLang="zh-CN" sz="2800" dirty="0"/>
              <a:t>2.6.  </a:t>
            </a:r>
            <a:r>
              <a:rPr lang="zh-CN" altLang="en-US" sz="2800" dirty="0"/>
              <a:t>坐标观察</a:t>
            </a:r>
          </a:p>
          <a:p>
            <a:pPr algn="l"/>
            <a:endParaRPr lang="zh-CN" altLang="en-US" sz="2800" dirty="0"/>
          </a:p>
          <a:p>
            <a:pPr algn="l"/>
            <a:endParaRPr lang="zh-CN" altLang="zh-CN" sz="2800" dirty="0"/>
          </a:p>
        </p:txBody>
      </p:sp>
      <p:sp>
        <p:nvSpPr>
          <p:cNvPr id="64" name="Shape 64"/>
          <p:cNvSpPr/>
          <p:nvPr/>
        </p:nvSpPr>
        <p:spPr>
          <a:xfrm>
            <a:off x="6918707" y="1530274"/>
            <a:ext cx="3104439" cy="3581301"/>
          </a:xfrm>
          <a:prstGeom prst="rect">
            <a:avLst/>
          </a:prstGeom>
          <a:ln w="12700">
            <a:miter lim="400000"/>
          </a:ln>
        </p:spPr>
        <p:txBody>
          <a:bodyPr wrap="none" lIns="43370" rIns="43370" anchor="ctr">
            <a:spAutoFit/>
          </a:bodyPr>
          <a:lstStyle>
            <a:lvl1pPr>
              <a:defRPr sz="23900">
                <a:solidFill>
                  <a:schemeClr val="accent1"/>
                </a:solidFill>
                <a:latin typeface="Impact" panose="020B0806030902050204"/>
                <a:ea typeface="Impact" panose="020B0806030902050204"/>
                <a:cs typeface="Impact" panose="020B0806030902050204"/>
                <a:sym typeface="Impact" panose="020B0806030902050204"/>
              </a:defRPr>
            </a:lvl1pPr>
          </a:lstStyle>
          <a:p>
            <a:pPr hangingPunct="0"/>
            <a:r>
              <a:rPr sz="22670" kern="0" dirty="0">
                <a:solidFill>
                  <a:srgbClr val="003366"/>
                </a:solidFill>
              </a:rPr>
              <a:t>0</a:t>
            </a:r>
            <a:r>
              <a:rPr lang="en-US" sz="22670" kern="0" dirty="0">
                <a:solidFill>
                  <a:srgbClr val="003366"/>
                </a:solidFill>
              </a:rPr>
              <a:t>2</a:t>
            </a:r>
            <a:endParaRPr sz="22670" kern="0" dirty="0">
              <a:solidFill>
                <a:srgbClr val="003366"/>
              </a:solidFill>
            </a:endParaRPr>
          </a:p>
        </p:txBody>
      </p:sp>
      <p:sp>
        <p:nvSpPr>
          <p:cNvPr id="65" name="Shape 65"/>
          <p:cNvSpPr/>
          <p:nvPr/>
        </p:nvSpPr>
        <p:spPr>
          <a:xfrm>
            <a:off x="-1" y="3883059"/>
            <a:ext cx="4994937" cy="29794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solidFill>
            <a:schemeClr val="accent1"/>
          </a:solidFill>
          <a:ln w="12700">
            <a:miter lim="400000"/>
          </a:ln>
        </p:spPr>
        <p:txBody>
          <a:bodyPr lIns="43370" rIns="43370"/>
          <a:lstStyle/>
          <a:p>
            <a:pPr hangingPunct="0">
              <a:defRPr>
                <a:latin typeface="Arial" panose="020B0604020202020204"/>
                <a:ea typeface="Arial" panose="020B0604020202020204"/>
                <a:cs typeface="Arial" panose="020B0604020202020204"/>
                <a:sym typeface="Arial" panose="020B0604020202020204"/>
              </a:defRPr>
            </a:pPr>
            <a:endParaRPr sz="1705" kern="0">
              <a:solidFill>
                <a:srgbClr val="000000"/>
              </a:solidFill>
              <a:latin typeface="Arial" panose="020B0604020202020204"/>
              <a:ea typeface="Arial" panose="020B0604020202020204"/>
              <a:cs typeface="Arial" panose="020B0604020202020204"/>
              <a:sym typeface="Arial" panose="020B0604020202020204"/>
            </a:endParaRPr>
          </a:p>
        </p:txBody>
      </p:sp>
      <p:sp>
        <p:nvSpPr>
          <p:cNvPr id="66" name="Shape 66"/>
          <p:cNvSpPr/>
          <p:nvPr/>
        </p:nvSpPr>
        <p:spPr>
          <a:xfrm>
            <a:off x="2831458" y="4403986"/>
            <a:ext cx="9366567" cy="24585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21600" y="0"/>
                </a:lnTo>
                <a:close/>
              </a:path>
            </a:pathLst>
          </a:custGeom>
          <a:solidFill>
            <a:srgbClr val="001A33"/>
          </a:solidFill>
          <a:ln w="12700">
            <a:miter lim="400000"/>
          </a:ln>
        </p:spPr>
        <p:txBody>
          <a:bodyPr lIns="43370" rIns="43370"/>
          <a:lstStyle/>
          <a:p>
            <a:pPr hangingPunct="0">
              <a:defRPr>
                <a:latin typeface="Arial" panose="020B0604020202020204"/>
                <a:ea typeface="Arial" panose="020B0604020202020204"/>
                <a:cs typeface="Arial" panose="020B0604020202020204"/>
                <a:sym typeface="Arial" panose="020B0604020202020204"/>
              </a:defRPr>
            </a:pPr>
            <a:endParaRPr sz="1705" kern="0">
              <a:solidFill>
                <a:srgbClr val="000000"/>
              </a:solidFill>
              <a:latin typeface="Arial" panose="020B0604020202020204"/>
              <a:ea typeface="Arial" panose="020B0604020202020204"/>
              <a:cs typeface="Arial" panose="020B0604020202020204"/>
              <a:sym typeface="Arial" panose="020B0604020202020204"/>
            </a:endParaRPr>
          </a:p>
        </p:txBody>
      </p:sp>
      <p:pic>
        <p:nvPicPr>
          <p:cNvPr id="7" name="图片 6"/>
          <p:cNvPicPr>
            <a:picLocks noChangeAspect="1"/>
          </p:cNvPicPr>
          <p:nvPr/>
        </p:nvPicPr>
        <p:blipFill>
          <a:blip r:embed="rId3"/>
          <a:stretch>
            <a:fillRect/>
          </a:stretch>
        </p:blipFill>
        <p:spPr>
          <a:xfrm>
            <a:off x="4365244" y="3465323"/>
            <a:ext cx="2686050" cy="22764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fill="hold"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7404" y="454700"/>
            <a:ext cx="5978769" cy="369332"/>
          </a:xfrm>
          <a:prstGeom prst="rect">
            <a:avLst/>
          </a:prstGeom>
          <a:noFill/>
        </p:spPr>
        <p:txBody>
          <a:bodyPr wrap="square" rtlCol="0">
            <a:spAutoFit/>
          </a:bodyPr>
          <a:lstStyle/>
          <a:p>
            <a:r>
              <a:rPr lang="en-US" altLang="zh-CN" b="1"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2.1 </a:t>
            </a:r>
            <a:r>
              <a:rPr lang="en-US" altLang="zh-CN" b="1" kern="100" spc="-5" dirty="0" err="1">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svg</a:t>
            </a:r>
            <a:r>
              <a:rPr lang="en-US" altLang="zh-CN" b="1"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的视野、世界、视</a:t>
            </a:r>
            <a:r>
              <a:rPr lang="zh-CN" altLang="en-US" b="1"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窗</a:t>
            </a:r>
            <a:endParaRPr lang="zh-CN" altLang="en-US" b="1"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931984" y="2083026"/>
            <a:ext cx="3752146" cy="2832623"/>
          </a:xfrm>
          <a:prstGeom prst="rect">
            <a:avLst/>
          </a:prstGeom>
        </p:spPr>
      </p:pic>
      <p:pic>
        <p:nvPicPr>
          <p:cNvPr id="7" name="图片 6"/>
          <p:cNvPicPr>
            <a:picLocks noChangeAspect="1"/>
          </p:cNvPicPr>
          <p:nvPr/>
        </p:nvPicPr>
        <p:blipFill>
          <a:blip r:embed="rId4"/>
          <a:stretch>
            <a:fillRect/>
          </a:stretch>
        </p:blipFill>
        <p:spPr>
          <a:xfrm>
            <a:off x="5610340" y="2020818"/>
            <a:ext cx="3889772" cy="3000375"/>
          </a:xfrm>
          <a:prstGeom prst="rect">
            <a:avLst/>
          </a:prstGeom>
        </p:spPr>
      </p:pic>
      <p:sp>
        <p:nvSpPr>
          <p:cNvPr id="2" name="文本框 1"/>
          <p:cNvSpPr txBox="1"/>
          <p:nvPr/>
        </p:nvSpPr>
        <p:spPr>
          <a:xfrm>
            <a:off x="931984" y="1189821"/>
            <a:ext cx="2330125" cy="830997"/>
          </a:xfrm>
          <a:prstGeom prst="rect">
            <a:avLst/>
          </a:prstGeom>
          <a:noFill/>
        </p:spPr>
        <p:txBody>
          <a:bodyPr wrap="none" rtlCol="0">
            <a:spAutoFit/>
          </a:bodyPr>
          <a:lstStyle/>
          <a:p>
            <a:r>
              <a:rPr lang="zh-CN" altLang="en-US" sz="1200"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世界</a:t>
            </a:r>
            <a:r>
              <a:rPr lang="zh-CN" altLang="en-US" sz="1200" kern="100" spc="-5" dirty="0">
                <a:latin typeface="微软雅黑" panose="020B0503020204020204" pitchFamily="34" charset="-122"/>
                <a:ea typeface="微软雅黑" panose="020B0503020204020204" pitchFamily="34" charset="-122"/>
                <a:cs typeface="微软雅黑" panose="020B0503020204020204" pitchFamily="34" charset="-122"/>
              </a:rPr>
              <a:t>是⽆无穷⼤大的</a:t>
            </a:r>
          </a:p>
          <a:p>
            <a:r>
              <a:rPr lang="zh-CN" altLang="en-US" sz="1200" kern="100" spc="-5" dirty="0">
                <a:latin typeface="微软雅黑" panose="020B0503020204020204" pitchFamily="34" charset="-122"/>
                <a:ea typeface="微软雅黑" panose="020B0503020204020204" pitchFamily="34" charset="-122"/>
                <a:cs typeface="微软雅黑" panose="020B0503020204020204" pitchFamily="34" charset="-122"/>
              </a:rPr>
              <a:t> </a:t>
            </a:r>
          </a:p>
          <a:p>
            <a:r>
              <a:rPr lang="zh-CN" altLang="en-US" sz="1200"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视野</a:t>
            </a:r>
            <a:r>
              <a:rPr lang="zh-CN" altLang="en-US" sz="1200" kern="100" spc="-5" dirty="0">
                <a:latin typeface="微软雅黑" panose="020B0503020204020204" pitchFamily="34" charset="-122"/>
                <a:ea typeface="微软雅黑" panose="020B0503020204020204" pitchFamily="34" charset="-122"/>
                <a:cs typeface="微软雅黑" panose="020B0503020204020204" pitchFamily="34" charset="-122"/>
              </a:rPr>
              <a:t>是观察世界</a:t>
            </a:r>
            <a:r>
              <a:rPr lang="zh-CN" altLang="en-US" sz="1200" kern="100" spc="-5" dirty="0" smtClean="0">
                <a:latin typeface="微软雅黑" panose="020B0503020204020204" pitchFamily="34" charset="-122"/>
                <a:ea typeface="微软雅黑" panose="020B0503020204020204" pitchFamily="34" charset="-122"/>
                <a:cs typeface="微软雅黑" panose="020B0503020204020204" pitchFamily="34" charset="-122"/>
              </a:rPr>
              <a:t>的一</a:t>
            </a:r>
            <a:r>
              <a:rPr lang="zh-CN" altLang="en-US" sz="1200" kern="100" spc="-5" dirty="0">
                <a:latin typeface="微软雅黑" panose="020B0503020204020204" pitchFamily="34" charset="-122"/>
                <a:ea typeface="微软雅黑" panose="020B0503020204020204" pitchFamily="34" charset="-122"/>
                <a:cs typeface="微软雅黑" panose="020B0503020204020204" pitchFamily="34" charset="-122"/>
              </a:rPr>
              <a:t>个矩形区域</a:t>
            </a:r>
          </a:p>
          <a:p>
            <a:endParaRPr lang="zh-CN" altLang="en-US" sz="1200" dirty="0"/>
          </a:p>
        </p:txBody>
      </p:sp>
      <p:sp>
        <p:nvSpPr>
          <p:cNvPr id="3" name="右箭头 2"/>
          <p:cNvSpPr/>
          <p:nvPr/>
        </p:nvSpPr>
        <p:spPr>
          <a:xfrm>
            <a:off x="4839504" y="3253153"/>
            <a:ext cx="615462" cy="2461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05579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6750" y="591688"/>
            <a:ext cx="6096000" cy="1669688"/>
          </a:xfrm>
          <a:prstGeom prst="rect">
            <a:avLst/>
          </a:prstGeom>
        </p:spPr>
        <p:txBody>
          <a:bodyPr>
            <a:spAutoFit/>
          </a:bodyPr>
          <a:lstStyle/>
          <a:p>
            <a:pPr>
              <a:lnSpc>
                <a:spcPts val="1545"/>
              </a:lnSpc>
            </a:pPr>
            <a:r>
              <a:rPr lang="en-US" altLang="zh-CN" sz="1400" kern="100" spc="-5"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·SVG</a:t>
            </a:r>
            <a:r>
              <a:rPr lang="en-US" altLang="zh-CN" sz="1400" kern="1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zh-CN" sz="1400" kern="100" spc="-5"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代码</a:t>
            </a:r>
            <a:r>
              <a:rPr lang="en-US" altLang="zh-CN" sz="1400" kern="1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en-US" altLang="zh-CN" sz="1400" kern="100" spc="-5"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kern="1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zh-CN" sz="1400" kern="100" spc="-5"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定义世界</a:t>
            </a:r>
            <a:endPar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ts val="1545"/>
              </a:lnSpc>
              <a:spcAft>
                <a:spcPts val="0"/>
              </a:spcAft>
            </a:pPr>
            <a:endParaRPr lang="en-US" altLang="zh-CN" sz="1400" kern="100" spc="-5"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ts val="1545"/>
              </a:lnSpc>
              <a:spcAft>
                <a:spcPts val="0"/>
              </a:spcAft>
            </a:pPr>
            <a:r>
              <a:rPr lang="en-US" altLang="zh-CN" sz="1400" kern="100" spc="-5"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width</a:t>
            </a:r>
            <a:r>
              <a:rPr lang="en-US" altLang="zh-CN" sz="1400" kern="100" spc="-5"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kern="1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en-US"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height</a:t>
            </a:r>
            <a:r>
              <a:rPr lang="en-US" altLang="zh-CN" sz="1400" kern="1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en-US" altLang="zh-CN" sz="1400" kern="100" spc="-5"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kern="1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zh-CN" sz="1400" kern="100" spc="-5"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控制视窗</a:t>
            </a:r>
            <a:endPar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ts val="1200"/>
              </a:lnSpc>
              <a:spcAft>
                <a:spcPts val="0"/>
              </a:spcAft>
            </a:pP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ts val="2190"/>
              </a:lnSpc>
              <a:spcAft>
                <a:spcPts val="0"/>
              </a:spcAft>
            </a:pPr>
            <a:r>
              <a:rPr lang="en-US" altLang="zh-CN" sz="1400" kern="1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en-US" altLang="zh-CN" sz="1400" kern="100" spc="-5"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viewBox</a:t>
            </a:r>
            <a:r>
              <a:rPr lang="en-US" altLang="zh-CN" sz="1400" kern="100" spc="-5"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kern="1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en-US" altLang="zh-CN" sz="1400" kern="100" dirty="0" err="1"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preserveAspectRatio</a:t>
            </a:r>
            <a:r>
              <a:rPr lang="zh-CN" altLang="en-US" sz="1400" dirty="0"/>
              <a:t>（保持宽高比）</a:t>
            </a:r>
            <a:r>
              <a:rPr lang="en-US" altLang="zh-CN" sz="1400" kern="1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en-US" altLang="zh-CN" sz="1400" kern="100" spc="-5"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kern="1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zh-CN" sz="1400" kern="100" spc="-5"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控制视</a:t>
            </a:r>
            <a:r>
              <a:rPr lang="zh-CN" altLang="zh-CN" sz="1400" kern="100" spc="-5"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野</a:t>
            </a:r>
            <a:endParaRPr lang="en-US" altLang="zh-CN" sz="1400" kern="100" spc="-5"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p>
            <a:pPr>
              <a:lnSpc>
                <a:spcPts val="2190"/>
              </a:lnSpc>
              <a:spcAft>
                <a:spcPts val="0"/>
              </a:spcAft>
            </a:pPr>
            <a:r>
              <a:rPr lang="en-US" altLang="zh-CN" sz="1400" kern="100" spc="-5"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400" kern="100" spc="-5"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ts val="2190"/>
              </a:lnSpc>
              <a:spcAft>
                <a:spcPts val="0"/>
              </a:spcAft>
            </a:pPr>
            <a:r>
              <a:rPr lang="en-US" altLang="zh-CN" sz="1400" kern="100" spc="-5"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098" name="imagerId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2640" y="-291"/>
            <a:ext cx="4907280" cy="160979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78971" y="222356"/>
            <a:ext cx="645048" cy="369332"/>
          </a:xfrm>
          <a:prstGeom prst="rect">
            <a:avLst/>
          </a:prstGeom>
        </p:spPr>
        <p:txBody>
          <a:bodyPr wrap="none">
            <a:spAutoFit/>
          </a:bodyPr>
          <a:lstStyle/>
          <a:p>
            <a:r>
              <a:rPr lang="zh-CN" altLang="zh-CN" kern="100" spc="-5" dirty="0">
                <a:solidFill>
                  <a:srgbClr val="003366"/>
                </a:solidFill>
                <a:latin typeface="Calibri" panose="020F0502020204030204" pitchFamily="34" charset="0"/>
                <a:cs typeface="宋体" panose="02010600030101010101" pitchFamily="2" charset="-122"/>
              </a:rPr>
              <a:t>视窗</a:t>
            </a:r>
            <a:endParaRPr lang="zh-CN" altLang="en-US" dirty="0">
              <a:solidFill>
                <a:srgbClr val="003366"/>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645232447"/>
              </p:ext>
            </p:extLst>
          </p:nvPr>
        </p:nvGraphicFramePr>
        <p:xfrm>
          <a:off x="666750" y="2289784"/>
          <a:ext cx="8324850" cy="2148840"/>
        </p:xfrm>
        <a:graphic>
          <a:graphicData uri="http://schemas.openxmlformats.org/drawingml/2006/table">
            <a:tbl>
              <a:tblPr/>
              <a:tblGrid>
                <a:gridCol w="2850976"/>
                <a:gridCol w="5473874"/>
              </a:tblGrid>
              <a:tr h="0">
                <a:tc>
                  <a:txBody>
                    <a:bodyPr/>
                    <a:lstStyle/>
                    <a:p>
                      <a:pPr algn="ctr"/>
                      <a:r>
                        <a:rPr lang="zh-CN" altLang="en-US" dirty="0">
                          <a:effectLst/>
                        </a:rPr>
                        <a:t>值</a:t>
                      </a:r>
                    </a:p>
                  </a:txBody>
                  <a:tcPr marL="0" marR="0" marT="0" marB="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0F3F9"/>
                    </a:solidFill>
                  </a:tcPr>
                </a:tc>
                <a:tc>
                  <a:txBody>
                    <a:bodyPr/>
                    <a:lstStyle/>
                    <a:p>
                      <a:pPr algn="ctr"/>
                      <a:r>
                        <a:rPr lang="zh-CN" altLang="en-US">
                          <a:effectLst/>
                        </a:rPr>
                        <a:t>含义</a:t>
                      </a:r>
                    </a:p>
                  </a:txBody>
                  <a:tcPr marL="0" marR="0" marT="0" marB="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0F3F9"/>
                    </a:solidFill>
                  </a:tcPr>
                </a:tc>
              </a:tr>
              <a:tr h="0">
                <a:tc>
                  <a:txBody>
                    <a:bodyPr/>
                    <a:lstStyle/>
                    <a:p>
                      <a:r>
                        <a:rPr lang="en-US">
                          <a:effectLst/>
                        </a:rPr>
                        <a:t>xMin</a:t>
                      </a: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c>
                  <a:txBody>
                    <a:bodyPr/>
                    <a:lstStyle/>
                    <a:p>
                      <a:r>
                        <a:rPr lang="en-US">
                          <a:effectLst/>
                        </a:rPr>
                        <a:t>viewport</a:t>
                      </a:r>
                      <a:r>
                        <a:rPr lang="zh-CN" altLang="en-US">
                          <a:effectLst/>
                        </a:rPr>
                        <a:t>和</a:t>
                      </a:r>
                      <a:r>
                        <a:rPr lang="en-US">
                          <a:effectLst/>
                        </a:rPr>
                        <a:t>viewBox</a:t>
                      </a:r>
                      <a:r>
                        <a:rPr lang="zh-CN" altLang="en-US">
                          <a:effectLst/>
                        </a:rPr>
                        <a:t>左边对齐</a:t>
                      </a: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r>
              <a:tr h="0">
                <a:tc>
                  <a:txBody>
                    <a:bodyPr/>
                    <a:lstStyle/>
                    <a:p>
                      <a:r>
                        <a:rPr lang="en-US">
                          <a:effectLst/>
                        </a:rPr>
                        <a:t>xMid</a:t>
                      </a: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c>
                  <a:txBody>
                    <a:bodyPr/>
                    <a:lstStyle/>
                    <a:p>
                      <a:r>
                        <a:rPr lang="en-US" dirty="0">
                          <a:effectLst/>
                        </a:rPr>
                        <a:t>viewport</a:t>
                      </a:r>
                      <a:r>
                        <a:rPr lang="zh-CN" altLang="en-US" dirty="0">
                          <a:effectLst/>
                        </a:rPr>
                        <a:t>和</a:t>
                      </a:r>
                      <a:r>
                        <a:rPr lang="en-US" dirty="0" err="1">
                          <a:effectLst/>
                        </a:rPr>
                        <a:t>viewBox</a:t>
                      </a:r>
                      <a:r>
                        <a:rPr lang="en-US" dirty="0">
                          <a:effectLst/>
                        </a:rPr>
                        <a:t> x</a:t>
                      </a:r>
                      <a:r>
                        <a:rPr lang="zh-CN" altLang="en-US" dirty="0">
                          <a:effectLst/>
                        </a:rPr>
                        <a:t>轴中心对齐</a:t>
                      </a: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r>
              <a:tr h="0">
                <a:tc>
                  <a:txBody>
                    <a:bodyPr/>
                    <a:lstStyle/>
                    <a:p>
                      <a:r>
                        <a:rPr lang="en-US">
                          <a:effectLst/>
                        </a:rPr>
                        <a:t>xMax</a:t>
                      </a: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c>
                  <a:txBody>
                    <a:bodyPr/>
                    <a:lstStyle/>
                    <a:p>
                      <a:r>
                        <a:rPr lang="en-US" dirty="0">
                          <a:effectLst/>
                        </a:rPr>
                        <a:t>viewport</a:t>
                      </a:r>
                      <a:r>
                        <a:rPr lang="zh-CN" altLang="en-US" dirty="0">
                          <a:effectLst/>
                        </a:rPr>
                        <a:t>和</a:t>
                      </a:r>
                      <a:r>
                        <a:rPr lang="en-US" dirty="0" err="1">
                          <a:effectLst/>
                        </a:rPr>
                        <a:t>viewBox</a:t>
                      </a:r>
                      <a:r>
                        <a:rPr lang="zh-CN" altLang="en-US" dirty="0">
                          <a:effectLst/>
                        </a:rPr>
                        <a:t>右边对齐</a:t>
                      </a: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r>
              <a:tr h="0">
                <a:tc>
                  <a:txBody>
                    <a:bodyPr/>
                    <a:lstStyle/>
                    <a:p>
                      <a:r>
                        <a:rPr lang="en-US">
                          <a:effectLst/>
                        </a:rPr>
                        <a:t>YMin</a:t>
                      </a: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c>
                  <a:txBody>
                    <a:bodyPr/>
                    <a:lstStyle/>
                    <a:p>
                      <a:r>
                        <a:rPr lang="en-US" altLang="zh-CN" dirty="0">
                          <a:effectLst/>
                        </a:rPr>
                        <a:t>viewport</a:t>
                      </a:r>
                      <a:r>
                        <a:rPr lang="zh-CN" altLang="en-US" dirty="0">
                          <a:effectLst/>
                        </a:rPr>
                        <a:t>和</a:t>
                      </a:r>
                      <a:r>
                        <a:rPr lang="en-US" altLang="zh-CN" dirty="0" err="1">
                          <a:effectLst/>
                        </a:rPr>
                        <a:t>viewBox</a:t>
                      </a:r>
                      <a:r>
                        <a:rPr lang="zh-CN" altLang="en-US" dirty="0">
                          <a:effectLst/>
                        </a:rPr>
                        <a:t>上边缘对齐。注意</a:t>
                      </a:r>
                      <a:r>
                        <a:rPr lang="en-US" altLang="zh-CN" dirty="0">
                          <a:effectLst/>
                        </a:rPr>
                        <a:t>Y</a:t>
                      </a:r>
                      <a:r>
                        <a:rPr lang="zh-CN" altLang="en-US" dirty="0">
                          <a:effectLst/>
                        </a:rPr>
                        <a:t>是大写。</a:t>
                      </a: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r>
              <a:tr h="0">
                <a:tc>
                  <a:txBody>
                    <a:bodyPr/>
                    <a:lstStyle/>
                    <a:p>
                      <a:r>
                        <a:rPr lang="en-US">
                          <a:effectLst/>
                        </a:rPr>
                        <a:t>YMid</a:t>
                      </a: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c>
                  <a:txBody>
                    <a:bodyPr/>
                    <a:lstStyle/>
                    <a:p>
                      <a:r>
                        <a:rPr lang="en-US" altLang="zh-CN">
                          <a:effectLst/>
                        </a:rPr>
                        <a:t>viewport</a:t>
                      </a:r>
                      <a:r>
                        <a:rPr lang="zh-CN" altLang="en-US">
                          <a:effectLst/>
                        </a:rPr>
                        <a:t>和</a:t>
                      </a:r>
                      <a:r>
                        <a:rPr lang="en-US" altLang="zh-CN">
                          <a:effectLst/>
                        </a:rPr>
                        <a:t>viewBox y</a:t>
                      </a:r>
                      <a:r>
                        <a:rPr lang="zh-CN" altLang="en-US">
                          <a:effectLst/>
                        </a:rPr>
                        <a:t>轴中心点对齐。注意</a:t>
                      </a:r>
                      <a:r>
                        <a:rPr lang="en-US" altLang="zh-CN">
                          <a:effectLst/>
                        </a:rPr>
                        <a:t>Y</a:t>
                      </a:r>
                      <a:r>
                        <a:rPr lang="zh-CN" altLang="en-US">
                          <a:effectLst/>
                        </a:rPr>
                        <a:t>是大写。</a:t>
                      </a: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r>
              <a:tr h="0">
                <a:tc>
                  <a:txBody>
                    <a:bodyPr/>
                    <a:lstStyle/>
                    <a:p>
                      <a:r>
                        <a:rPr lang="en-US">
                          <a:effectLst/>
                        </a:rPr>
                        <a:t>YMax</a:t>
                      </a: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c>
                  <a:txBody>
                    <a:bodyPr/>
                    <a:lstStyle/>
                    <a:p>
                      <a:r>
                        <a:rPr lang="en-US" altLang="zh-CN" dirty="0">
                          <a:effectLst/>
                        </a:rPr>
                        <a:t>viewport</a:t>
                      </a:r>
                      <a:r>
                        <a:rPr lang="zh-CN" altLang="en-US" dirty="0">
                          <a:effectLst/>
                        </a:rPr>
                        <a:t>和</a:t>
                      </a:r>
                      <a:r>
                        <a:rPr lang="en-US" altLang="zh-CN" dirty="0" err="1">
                          <a:effectLst/>
                        </a:rPr>
                        <a:t>viewBox</a:t>
                      </a:r>
                      <a:r>
                        <a:rPr lang="zh-CN" altLang="en-US" dirty="0">
                          <a:effectLst/>
                        </a:rPr>
                        <a:t>下边缘对齐。注意</a:t>
                      </a:r>
                      <a:r>
                        <a:rPr lang="en-US" altLang="zh-CN" dirty="0">
                          <a:effectLst/>
                        </a:rPr>
                        <a:t>Y</a:t>
                      </a:r>
                      <a:r>
                        <a:rPr lang="zh-CN" altLang="en-US" dirty="0">
                          <a:effectLst/>
                        </a:rPr>
                        <a:t>是大写。</a:t>
                      </a: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722450067"/>
              </p:ext>
            </p:extLst>
          </p:nvPr>
        </p:nvGraphicFramePr>
        <p:xfrm>
          <a:off x="666750" y="4909618"/>
          <a:ext cx="8340090" cy="1211580"/>
        </p:xfrm>
        <a:graphic>
          <a:graphicData uri="http://schemas.openxmlformats.org/drawingml/2006/table">
            <a:tbl>
              <a:tblPr/>
              <a:tblGrid>
                <a:gridCol w="2868930"/>
                <a:gridCol w="5471160"/>
              </a:tblGrid>
              <a:tr h="0">
                <a:tc>
                  <a:txBody>
                    <a:bodyPr/>
                    <a:lstStyle/>
                    <a:p>
                      <a:pPr algn="ctr"/>
                      <a:r>
                        <a:rPr lang="zh-CN" altLang="en-US" dirty="0">
                          <a:effectLst/>
                        </a:rPr>
                        <a:t>值</a:t>
                      </a:r>
                    </a:p>
                  </a:txBody>
                  <a:tcPr marL="0" marR="0" marT="0" marB="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0F3F9"/>
                    </a:solidFill>
                  </a:tcPr>
                </a:tc>
                <a:tc>
                  <a:txBody>
                    <a:bodyPr/>
                    <a:lstStyle/>
                    <a:p>
                      <a:pPr algn="ctr"/>
                      <a:r>
                        <a:rPr lang="zh-CN" altLang="en-US" dirty="0">
                          <a:effectLst/>
                        </a:rPr>
                        <a:t>含义</a:t>
                      </a:r>
                    </a:p>
                  </a:txBody>
                  <a:tcPr marL="0" marR="0" marT="0" marB="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0F3F9"/>
                    </a:solidFill>
                  </a:tcPr>
                </a:tc>
              </a:tr>
              <a:tr h="0">
                <a:tc>
                  <a:txBody>
                    <a:bodyPr/>
                    <a:lstStyle/>
                    <a:p>
                      <a:r>
                        <a:rPr lang="en-US">
                          <a:effectLst/>
                        </a:rPr>
                        <a:t>meet</a:t>
                      </a: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c>
                  <a:txBody>
                    <a:bodyPr/>
                    <a:lstStyle/>
                    <a:p>
                      <a:r>
                        <a:rPr lang="zh-CN" altLang="en-US" dirty="0">
                          <a:effectLst/>
                        </a:rPr>
                        <a:t>保持纵横比缩放</a:t>
                      </a:r>
                      <a:r>
                        <a:rPr lang="en-US" altLang="zh-CN" dirty="0" err="1">
                          <a:effectLst/>
                        </a:rPr>
                        <a:t>viewBox</a:t>
                      </a:r>
                      <a:r>
                        <a:rPr lang="zh-CN" altLang="en-US" dirty="0">
                          <a:effectLst/>
                        </a:rPr>
                        <a:t>适应</a:t>
                      </a:r>
                      <a:r>
                        <a:rPr lang="en-US" altLang="zh-CN" dirty="0" smtClean="0">
                          <a:effectLst/>
                        </a:rPr>
                        <a:t>viewport</a:t>
                      </a:r>
                      <a:endParaRPr lang="zh-CN" altLang="en-US" dirty="0">
                        <a:effectLst/>
                      </a:endParaRP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r>
              <a:tr h="0">
                <a:tc>
                  <a:txBody>
                    <a:bodyPr/>
                    <a:lstStyle/>
                    <a:p>
                      <a:r>
                        <a:rPr lang="en-US">
                          <a:effectLst/>
                        </a:rPr>
                        <a:t>slice</a:t>
                      </a: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c>
                  <a:txBody>
                    <a:bodyPr/>
                    <a:lstStyle/>
                    <a:p>
                      <a:r>
                        <a:rPr lang="zh-CN" altLang="en-US" dirty="0">
                          <a:effectLst/>
                        </a:rPr>
                        <a:t>保持纵横比同时比例小的方向放大填满</a:t>
                      </a:r>
                      <a:r>
                        <a:rPr lang="en-US" altLang="zh-CN" dirty="0" smtClean="0">
                          <a:effectLst/>
                        </a:rPr>
                        <a:t>viewport</a:t>
                      </a:r>
                      <a:endParaRPr lang="zh-CN" altLang="en-US" dirty="0">
                        <a:effectLst/>
                      </a:endParaRP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r>
              <a:tr h="0">
                <a:tc>
                  <a:txBody>
                    <a:bodyPr/>
                    <a:lstStyle/>
                    <a:p>
                      <a:r>
                        <a:rPr lang="en-US">
                          <a:effectLst/>
                        </a:rPr>
                        <a:t>none</a:t>
                      </a: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c>
                  <a:txBody>
                    <a:bodyPr/>
                    <a:lstStyle/>
                    <a:p>
                      <a:r>
                        <a:rPr lang="zh-CN" altLang="en-US" dirty="0">
                          <a:effectLst/>
                        </a:rPr>
                        <a:t>扭曲纵横比以充分适应</a:t>
                      </a:r>
                      <a:r>
                        <a:rPr lang="en-US" altLang="zh-CN" dirty="0" smtClean="0">
                          <a:effectLst/>
                        </a:rPr>
                        <a:t>viewport</a:t>
                      </a:r>
                      <a:endParaRPr lang="zh-CN" altLang="en-US" dirty="0">
                        <a:effectLst/>
                      </a:endParaRP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15912471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3360" y="365125"/>
            <a:ext cx="3276600" cy="335915"/>
          </a:xfrm>
        </p:spPr>
        <p:txBody>
          <a:bodyPr>
            <a:normAutofit fontScale="90000"/>
          </a:bodyPr>
          <a:lstStyle/>
          <a:p>
            <a:r>
              <a:rPr lang="en-US" altLang="zh-CN" sz="1800" b="1" dirty="0" smtClean="0">
                <a:solidFill>
                  <a:srgbClr val="003366"/>
                </a:solidFill>
              </a:rPr>
              <a:t>2.2. SVG </a:t>
            </a:r>
            <a:r>
              <a:rPr lang="zh-CN" altLang="zh-CN" sz="1800" b="1" dirty="0" smtClean="0">
                <a:solidFill>
                  <a:srgbClr val="003366"/>
                </a:solidFill>
              </a:rPr>
              <a:t>中的图形分组</a:t>
            </a:r>
            <a:endParaRPr lang="zh-CN" altLang="en-US" sz="1800" b="1" dirty="0">
              <a:solidFill>
                <a:srgbClr val="003366"/>
              </a:solidFill>
            </a:endParaRPr>
          </a:p>
        </p:txBody>
      </p:sp>
      <p:sp>
        <p:nvSpPr>
          <p:cNvPr id="4" name="文本框 3"/>
          <p:cNvSpPr txBox="1"/>
          <p:nvPr/>
        </p:nvSpPr>
        <p:spPr>
          <a:xfrm>
            <a:off x="320040" y="1190171"/>
            <a:ext cx="3061544" cy="2308324"/>
          </a:xfrm>
          <a:prstGeom prst="rect">
            <a:avLst/>
          </a:prstGeom>
          <a:noFill/>
        </p:spPr>
        <p:txBody>
          <a:bodyPr wrap="none" rtlCol="0">
            <a:spAutoFit/>
          </a:bodyPr>
          <a:lstStyle/>
          <a:p>
            <a:r>
              <a:rPr lang="en-US" altLang="zh-CN" dirty="0"/>
              <a:t>&lt;g&gt;</a:t>
            </a:r>
            <a:r>
              <a:rPr lang="zh-CN" altLang="zh-CN" dirty="0"/>
              <a:t>标签来创建分</a:t>
            </a:r>
            <a:r>
              <a:rPr lang="zh-CN" altLang="zh-CN" dirty="0" smtClean="0"/>
              <a:t>组</a:t>
            </a:r>
            <a:endParaRPr lang="zh-CN" altLang="zh-CN" dirty="0"/>
          </a:p>
          <a:p>
            <a:r>
              <a:rPr lang="en-US" altLang="zh-CN" dirty="0"/>
              <a:t> </a:t>
            </a:r>
            <a:endParaRPr lang="zh-CN" altLang="zh-CN" dirty="0"/>
          </a:p>
          <a:p>
            <a:r>
              <a:rPr lang="zh-CN" altLang="zh-CN" dirty="0" smtClean="0"/>
              <a:t>属</a:t>
            </a:r>
            <a:r>
              <a:rPr lang="zh-CN" altLang="zh-CN" dirty="0"/>
              <a:t>性继承</a:t>
            </a:r>
            <a:r>
              <a:rPr lang="en-US" altLang="zh-CN" dirty="0"/>
              <a:t> </a:t>
            </a:r>
            <a:endParaRPr lang="zh-CN" altLang="zh-CN" dirty="0"/>
          </a:p>
          <a:p>
            <a:r>
              <a:rPr lang="en-US" altLang="zh-CN" dirty="0"/>
              <a:t> </a:t>
            </a:r>
            <a:endParaRPr lang="zh-CN" altLang="zh-CN" dirty="0"/>
          </a:p>
          <a:p>
            <a:r>
              <a:rPr lang="en-US" altLang="zh-CN" dirty="0" smtClean="0"/>
              <a:t>transform</a:t>
            </a:r>
            <a:r>
              <a:rPr lang="en-US" altLang="zh-CN" dirty="0"/>
              <a:t> </a:t>
            </a:r>
            <a:r>
              <a:rPr lang="zh-CN" altLang="zh-CN" dirty="0" smtClean="0"/>
              <a:t>属</a:t>
            </a:r>
            <a:r>
              <a:rPr lang="zh-CN" altLang="zh-CN" dirty="0"/>
              <a:t>性定义坐标变换</a:t>
            </a:r>
            <a:r>
              <a:rPr lang="en-US" altLang="zh-CN" dirty="0"/>
              <a:t> </a:t>
            </a:r>
            <a:endParaRPr lang="zh-CN" altLang="zh-CN" dirty="0"/>
          </a:p>
          <a:p>
            <a:r>
              <a:rPr lang="en-US" altLang="zh-CN" dirty="0"/>
              <a:t> </a:t>
            </a:r>
            <a:endParaRPr lang="zh-CN" altLang="zh-CN" dirty="0"/>
          </a:p>
          <a:p>
            <a:r>
              <a:rPr lang="zh-CN" altLang="zh-CN" dirty="0" smtClean="0"/>
              <a:t>可</a:t>
            </a:r>
            <a:r>
              <a:rPr lang="zh-CN" altLang="zh-CN" dirty="0"/>
              <a:t>以嵌套使用</a:t>
            </a:r>
          </a:p>
          <a:p>
            <a:endParaRPr lang="zh-CN" altLang="en-US" dirty="0"/>
          </a:p>
        </p:txBody>
      </p:sp>
      <p:pic>
        <p:nvPicPr>
          <p:cNvPr id="5" name="图片 4"/>
          <p:cNvPicPr>
            <a:picLocks noChangeAspect="1"/>
          </p:cNvPicPr>
          <p:nvPr/>
        </p:nvPicPr>
        <p:blipFill>
          <a:blip r:embed="rId3"/>
          <a:stretch>
            <a:fillRect/>
          </a:stretch>
        </p:blipFill>
        <p:spPr>
          <a:xfrm>
            <a:off x="4711699" y="165416"/>
            <a:ext cx="6171135" cy="2780984"/>
          </a:xfrm>
          <a:prstGeom prst="rect">
            <a:avLst/>
          </a:prstGeom>
        </p:spPr>
      </p:pic>
      <p:pic>
        <p:nvPicPr>
          <p:cNvPr id="6" name="图片 5"/>
          <p:cNvPicPr>
            <a:picLocks noChangeAspect="1"/>
          </p:cNvPicPr>
          <p:nvPr/>
        </p:nvPicPr>
        <p:blipFill>
          <a:blip r:embed="rId4"/>
          <a:stretch>
            <a:fillRect/>
          </a:stretch>
        </p:blipFill>
        <p:spPr>
          <a:xfrm>
            <a:off x="4538404" y="2723611"/>
            <a:ext cx="6517723" cy="3053348"/>
          </a:xfrm>
          <a:prstGeom prst="rect">
            <a:avLst/>
          </a:prstGeom>
        </p:spPr>
      </p:pic>
    </p:spTree>
    <p:extLst>
      <p:ext uri="{BB962C8B-B14F-4D97-AF65-F5344CB8AC3E}">
        <p14:creationId xmlns:p14="http://schemas.microsoft.com/office/powerpoint/2010/main" val="25604218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4914" y="792842"/>
            <a:ext cx="2040943" cy="369332"/>
          </a:xfrm>
          <a:prstGeom prst="rect">
            <a:avLst/>
          </a:prstGeom>
          <a:noFill/>
        </p:spPr>
        <p:txBody>
          <a:bodyPr wrap="none" rtlCol="0">
            <a:spAutoFit/>
          </a:bodyPr>
          <a:lstStyle/>
          <a:p>
            <a:r>
              <a:rPr lang="en-US" altLang="zh-CN" b="1" dirty="0">
                <a:solidFill>
                  <a:srgbClr val="003366"/>
                </a:solidFill>
              </a:rPr>
              <a:t>2.3.  </a:t>
            </a:r>
            <a:r>
              <a:rPr lang="zh-CN" altLang="zh-CN" b="1" dirty="0">
                <a:solidFill>
                  <a:srgbClr val="003366"/>
                </a:solidFill>
              </a:rPr>
              <a:t>坐标系</a:t>
            </a:r>
            <a:r>
              <a:rPr lang="zh-CN" altLang="zh-CN" b="1" dirty="0" smtClean="0">
                <a:solidFill>
                  <a:srgbClr val="003366"/>
                </a:solidFill>
              </a:rPr>
              <a:t>统</a:t>
            </a:r>
            <a:r>
              <a:rPr lang="zh-CN" altLang="en-US" b="1" dirty="0" smtClean="0">
                <a:solidFill>
                  <a:srgbClr val="003366"/>
                </a:solidFill>
              </a:rPr>
              <a:t>概述</a:t>
            </a:r>
            <a:endParaRPr lang="zh-CN" altLang="en-US" b="1" dirty="0">
              <a:solidFill>
                <a:srgbClr val="003366"/>
              </a:solidFill>
            </a:endParaRPr>
          </a:p>
        </p:txBody>
      </p:sp>
      <p:pic>
        <p:nvPicPr>
          <p:cNvPr id="5" name="图片 4"/>
          <p:cNvPicPr>
            <a:picLocks noChangeAspect="1"/>
          </p:cNvPicPr>
          <p:nvPr/>
        </p:nvPicPr>
        <p:blipFill>
          <a:blip r:embed="rId3"/>
          <a:stretch>
            <a:fillRect/>
          </a:stretch>
        </p:blipFill>
        <p:spPr>
          <a:xfrm>
            <a:off x="1461406" y="1965778"/>
            <a:ext cx="4139293" cy="3604040"/>
          </a:xfrm>
          <a:prstGeom prst="rect">
            <a:avLst/>
          </a:prstGeom>
        </p:spPr>
      </p:pic>
      <p:pic>
        <p:nvPicPr>
          <p:cNvPr id="6" name="图片 5"/>
          <p:cNvPicPr>
            <a:picLocks noChangeAspect="1"/>
          </p:cNvPicPr>
          <p:nvPr/>
        </p:nvPicPr>
        <p:blipFill>
          <a:blip r:embed="rId4"/>
          <a:stretch>
            <a:fillRect/>
          </a:stretch>
        </p:blipFill>
        <p:spPr>
          <a:xfrm>
            <a:off x="7424737" y="2106839"/>
            <a:ext cx="4085768" cy="3461306"/>
          </a:xfrm>
          <a:prstGeom prst="rect">
            <a:avLst/>
          </a:prstGeom>
        </p:spPr>
      </p:pic>
    </p:spTree>
    <p:extLst>
      <p:ext uri="{BB962C8B-B14F-4D97-AF65-F5344CB8AC3E}">
        <p14:creationId xmlns:p14="http://schemas.microsoft.com/office/powerpoint/2010/main" val="2975446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8505" y="501134"/>
            <a:ext cx="1870384" cy="369332"/>
          </a:xfrm>
          <a:prstGeom prst="rect">
            <a:avLst/>
          </a:prstGeom>
        </p:spPr>
        <p:txBody>
          <a:bodyPr wrap="none">
            <a:spAutoFit/>
          </a:bodyPr>
          <a:lstStyle/>
          <a:p>
            <a:r>
              <a:rPr lang="en-US" altLang="zh-CN" b="1" spc="-65" dirty="0">
                <a:solidFill>
                  <a:srgbClr val="3F6797"/>
                </a:solidFill>
                <a:latin typeface="微软雅黑" panose="020B0503020204020204" pitchFamily="34" charset="-122"/>
                <a:cs typeface="微软雅黑" panose="020B0503020204020204" pitchFamily="34" charset="-122"/>
              </a:rPr>
              <a:t>2.4.  </a:t>
            </a:r>
            <a:r>
              <a:rPr lang="zh-CN" altLang="zh-CN" b="1" spc="-65" dirty="0">
                <a:solidFill>
                  <a:srgbClr val="3F6797"/>
                </a:solidFill>
                <a:latin typeface="微软雅黑" panose="020B0503020204020204" pitchFamily="34" charset="-122"/>
                <a:cs typeface="微软雅黑" panose="020B0503020204020204" pitchFamily="34" charset="-122"/>
              </a:rPr>
              <a:t>四个坐标系</a:t>
            </a:r>
            <a:endParaRPr lang="zh-CN" altLang="en-US" b="1" dirty="0"/>
          </a:p>
        </p:txBody>
      </p:sp>
      <p:sp>
        <p:nvSpPr>
          <p:cNvPr id="5" name="矩形 4"/>
          <p:cNvSpPr/>
          <p:nvPr/>
        </p:nvSpPr>
        <p:spPr>
          <a:xfrm>
            <a:off x="668505" y="1649280"/>
            <a:ext cx="4911201" cy="830997"/>
          </a:xfrm>
          <a:prstGeom prst="rect">
            <a:avLst/>
          </a:prstGeom>
        </p:spPr>
        <p:txBody>
          <a:bodyPr wrap="square">
            <a:spAutoFit/>
          </a:bodyPr>
          <a:lstStyle/>
          <a:p>
            <a:r>
              <a:rPr lang="zh-CN" altLang="en-US" sz="1600" dirty="0"/>
              <a:t> </a:t>
            </a:r>
            <a:r>
              <a:rPr lang="en-US" altLang="zh-CN" sz="1600" dirty="0" smtClean="0"/>
              <a:t>1</a:t>
            </a:r>
            <a:r>
              <a:rPr lang="zh-CN" altLang="en-US" sz="1600" dirty="0" smtClean="0"/>
              <a:t>、用</a:t>
            </a:r>
            <a:r>
              <a:rPr lang="zh-CN" altLang="en-US" sz="1600" dirty="0"/>
              <a:t>户坐标系（</a:t>
            </a:r>
            <a:r>
              <a:rPr lang="en-US" altLang="zh-CN" sz="1600" dirty="0"/>
              <a:t>User </a:t>
            </a:r>
            <a:r>
              <a:rPr lang="en-US" altLang="zh-CN" sz="1600" dirty="0" smtClean="0"/>
              <a:t>Coordinate</a:t>
            </a:r>
            <a:r>
              <a:rPr lang="zh-CN" altLang="en-US" sz="1600" dirty="0" smtClean="0"/>
              <a:t>）</a:t>
            </a:r>
          </a:p>
          <a:p>
            <a:r>
              <a:rPr lang="en-US" altLang="zh-CN" sz="1600" dirty="0" smtClean="0"/>
              <a:t>       </a:t>
            </a:r>
            <a:r>
              <a:rPr lang="zh-CN" altLang="en-US" sz="1600" dirty="0" smtClean="0"/>
              <a:t>也称 世</a:t>
            </a:r>
            <a:r>
              <a:rPr lang="zh-CN" altLang="en-US" sz="1600" dirty="0"/>
              <a:t>界的坐标系 </a:t>
            </a:r>
          </a:p>
          <a:p>
            <a:endParaRPr lang="zh-CN" altLang="en-US" sz="1600" dirty="0"/>
          </a:p>
        </p:txBody>
      </p:sp>
      <p:pic>
        <p:nvPicPr>
          <p:cNvPr id="7" name="图片 6"/>
          <p:cNvPicPr>
            <a:picLocks noChangeAspect="1"/>
          </p:cNvPicPr>
          <p:nvPr/>
        </p:nvPicPr>
        <p:blipFill>
          <a:blip r:embed="rId3"/>
          <a:stretch>
            <a:fillRect/>
          </a:stretch>
        </p:blipFill>
        <p:spPr>
          <a:xfrm>
            <a:off x="6203043" y="3159648"/>
            <a:ext cx="4362450" cy="2009775"/>
          </a:xfrm>
          <a:prstGeom prst="rect">
            <a:avLst/>
          </a:prstGeom>
        </p:spPr>
      </p:pic>
      <p:pic>
        <p:nvPicPr>
          <p:cNvPr id="8" name="图片 7"/>
          <p:cNvPicPr>
            <a:picLocks noChangeAspect="1"/>
          </p:cNvPicPr>
          <p:nvPr/>
        </p:nvPicPr>
        <p:blipFill>
          <a:blip r:embed="rId4"/>
          <a:stretch>
            <a:fillRect/>
          </a:stretch>
        </p:blipFill>
        <p:spPr>
          <a:xfrm>
            <a:off x="668505" y="2957208"/>
            <a:ext cx="4551589" cy="2414657"/>
          </a:xfrm>
          <a:prstGeom prst="rect">
            <a:avLst/>
          </a:prstGeom>
        </p:spPr>
      </p:pic>
    </p:spTree>
    <p:extLst>
      <p:ext uri="{BB962C8B-B14F-4D97-AF65-F5344CB8AC3E}">
        <p14:creationId xmlns:p14="http://schemas.microsoft.com/office/powerpoint/2010/main" val="6835704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63577" y="3141404"/>
            <a:ext cx="5604672" cy="2582717"/>
          </a:xfrm>
          <a:prstGeom prst="rect">
            <a:avLst/>
          </a:prstGeom>
        </p:spPr>
      </p:pic>
      <p:pic>
        <p:nvPicPr>
          <p:cNvPr id="5" name="图片 4"/>
          <p:cNvPicPr>
            <a:picLocks noChangeAspect="1"/>
          </p:cNvPicPr>
          <p:nvPr/>
        </p:nvPicPr>
        <p:blipFill>
          <a:blip r:embed="rId4"/>
          <a:stretch>
            <a:fillRect/>
          </a:stretch>
        </p:blipFill>
        <p:spPr>
          <a:xfrm>
            <a:off x="6388300" y="2989005"/>
            <a:ext cx="5751581" cy="2582716"/>
          </a:xfrm>
          <a:prstGeom prst="rect">
            <a:avLst/>
          </a:prstGeom>
        </p:spPr>
      </p:pic>
      <p:sp>
        <p:nvSpPr>
          <p:cNvPr id="2" name="矩形 1"/>
          <p:cNvSpPr/>
          <p:nvPr/>
        </p:nvSpPr>
        <p:spPr>
          <a:xfrm>
            <a:off x="336550" y="997327"/>
            <a:ext cx="6096000" cy="1477328"/>
          </a:xfrm>
          <a:prstGeom prst="rect">
            <a:avLst/>
          </a:prstGeom>
        </p:spPr>
        <p:txBody>
          <a:bodyPr>
            <a:spAutoFit/>
          </a:bodyPr>
          <a:lstStyle/>
          <a:p>
            <a:r>
              <a:rPr lang="en-US" altLang="zh-CN" dirty="0" smtClean="0"/>
              <a:t>2 </a:t>
            </a:r>
            <a:r>
              <a:rPr lang="zh-CN" altLang="en-US" dirty="0"/>
              <a:t>自身坐标系（</a:t>
            </a:r>
            <a:r>
              <a:rPr lang="en-US" altLang="zh-CN" dirty="0"/>
              <a:t>Current Coordinate</a:t>
            </a:r>
            <a:r>
              <a:rPr lang="zh-CN" altLang="en-US" dirty="0"/>
              <a:t>） </a:t>
            </a:r>
          </a:p>
          <a:p>
            <a:endParaRPr lang="zh-CN" altLang="en-US" dirty="0"/>
          </a:p>
          <a:p>
            <a:r>
              <a:rPr lang="en-US" altLang="zh-CN" dirty="0"/>
              <a:t> </a:t>
            </a:r>
            <a:r>
              <a:rPr lang="en-US" altLang="zh-CN" dirty="0" smtClean="0"/>
              <a:t> </a:t>
            </a:r>
            <a:r>
              <a:rPr lang="zh-CN" altLang="en-US" dirty="0"/>
              <a:t>每个图形元素或分组独立与生俱来 </a:t>
            </a:r>
          </a:p>
          <a:p>
            <a:endParaRPr lang="zh-CN" altLang="en-US" dirty="0"/>
          </a:p>
          <a:p>
            <a:endParaRPr lang="zh-CN" altLang="en-US" dirty="0"/>
          </a:p>
        </p:txBody>
      </p:sp>
      <p:sp>
        <p:nvSpPr>
          <p:cNvPr id="3" name="矩形 2"/>
          <p:cNvSpPr/>
          <p:nvPr/>
        </p:nvSpPr>
        <p:spPr>
          <a:xfrm>
            <a:off x="6235900" y="997327"/>
            <a:ext cx="6096000" cy="923330"/>
          </a:xfrm>
          <a:prstGeom prst="rect">
            <a:avLst/>
          </a:prstGeom>
        </p:spPr>
        <p:txBody>
          <a:bodyPr>
            <a:spAutoFit/>
          </a:bodyPr>
          <a:lstStyle/>
          <a:p>
            <a:r>
              <a:rPr lang="en-US" altLang="zh-CN" dirty="0"/>
              <a:t>3 </a:t>
            </a:r>
            <a:r>
              <a:rPr lang="zh-CN" altLang="en-US" dirty="0"/>
              <a:t>前驱坐标系（</a:t>
            </a:r>
            <a:r>
              <a:rPr lang="en-US" altLang="zh-CN" dirty="0"/>
              <a:t>Previous Coordinate</a:t>
            </a:r>
            <a:r>
              <a:rPr lang="zh-CN" altLang="en-US" dirty="0"/>
              <a:t>） </a:t>
            </a:r>
          </a:p>
          <a:p>
            <a:endParaRPr lang="zh-CN" altLang="en-US" dirty="0"/>
          </a:p>
          <a:p>
            <a:r>
              <a:rPr lang="en-US" altLang="zh-CN" dirty="0"/>
              <a:t>    </a:t>
            </a:r>
            <a:r>
              <a:rPr lang="zh-CN" altLang="en-US" dirty="0"/>
              <a:t>父容器的坐标系 </a:t>
            </a:r>
          </a:p>
        </p:txBody>
      </p:sp>
    </p:spTree>
    <p:extLst>
      <p:ext uri="{BB962C8B-B14F-4D97-AF65-F5344CB8AC3E}">
        <p14:creationId xmlns:p14="http://schemas.microsoft.com/office/powerpoint/2010/main" val="26468582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139825" y="2679246"/>
            <a:ext cx="7132849" cy="3302453"/>
          </a:xfrm>
          <a:prstGeom prst="rect">
            <a:avLst/>
          </a:prstGeom>
        </p:spPr>
      </p:pic>
      <p:sp>
        <p:nvSpPr>
          <p:cNvPr id="2" name="矩形 1"/>
          <p:cNvSpPr/>
          <p:nvPr/>
        </p:nvSpPr>
        <p:spPr>
          <a:xfrm>
            <a:off x="584200" y="694035"/>
            <a:ext cx="6096000" cy="923330"/>
          </a:xfrm>
          <a:prstGeom prst="rect">
            <a:avLst/>
          </a:prstGeom>
        </p:spPr>
        <p:txBody>
          <a:bodyPr>
            <a:spAutoFit/>
          </a:bodyPr>
          <a:lstStyle/>
          <a:p>
            <a:r>
              <a:rPr lang="en-US" altLang="zh-CN" dirty="0" smtClean="0"/>
              <a:t>4 </a:t>
            </a:r>
            <a:r>
              <a:rPr lang="zh-CN" altLang="en-US" dirty="0"/>
              <a:t>参考坐标系（</a:t>
            </a:r>
            <a:r>
              <a:rPr lang="en-US" altLang="zh-CN" dirty="0"/>
              <a:t>Reference Coordinate</a:t>
            </a:r>
            <a:r>
              <a:rPr lang="zh-CN" altLang="en-US" dirty="0"/>
              <a:t>） </a:t>
            </a:r>
          </a:p>
          <a:p>
            <a:endParaRPr lang="en-US" altLang="zh-CN" dirty="0" smtClean="0"/>
          </a:p>
          <a:p>
            <a:r>
              <a:rPr lang="en-US" altLang="zh-CN" dirty="0" smtClean="0"/>
              <a:t>  </a:t>
            </a:r>
            <a:r>
              <a:rPr lang="zh-CN" altLang="en-US" dirty="0"/>
              <a:t>使用其它坐标系来考究自身的情况时使用</a:t>
            </a:r>
          </a:p>
        </p:txBody>
      </p:sp>
    </p:spTree>
    <p:extLst>
      <p:ext uri="{BB962C8B-B14F-4D97-AF65-F5344CB8AC3E}">
        <p14:creationId xmlns:p14="http://schemas.microsoft.com/office/powerpoint/2010/main" val="5664675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4911" y="326962"/>
            <a:ext cx="1646285" cy="369332"/>
          </a:xfrm>
          <a:prstGeom prst="rect">
            <a:avLst/>
          </a:prstGeom>
        </p:spPr>
        <p:txBody>
          <a:bodyPr wrap="none">
            <a:spAutoFit/>
          </a:bodyPr>
          <a:lstStyle/>
          <a:p>
            <a:r>
              <a:rPr lang="en-US" altLang="zh-CN" b="1" spc="-65" dirty="0">
                <a:solidFill>
                  <a:srgbClr val="3F6797"/>
                </a:solidFill>
                <a:latin typeface="微软雅黑" panose="020B0503020204020204" pitchFamily="34" charset="-122"/>
                <a:cs typeface="微软雅黑" panose="020B0503020204020204" pitchFamily="34" charset="-122"/>
              </a:rPr>
              <a:t>2.5.  </a:t>
            </a:r>
            <a:r>
              <a:rPr lang="zh-CN" altLang="zh-CN" b="1" spc="-65" dirty="0">
                <a:solidFill>
                  <a:srgbClr val="3F6797"/>
                </a:solidFill>
                <a:latin typeface="微软雅黑" panose="020B0503020204020204" pitchFamily="34" charset="-122"/>
                <a:cs typeface="微软雅黑" panose="020B0503020204020204" pitchFamily="34" charset="-122"/>
              </a:rPr>
              <a:t>坐标变换</a:t>
            </a:r>
            <a:endParaRPr lang="zh-CN" altLang="en-US" b="1" dirty="0"/>
          </a:p>
        </p:txBody>
      </p:sp>
      <p:pic>
        <p:nvPicPr>
          <p:cNvPr id="5122" name="imagerId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7400" y="881063"/>
            <a:ext cx="3986213" cy="3884002"/>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94911" y="1116516"/>
            <a:ext cx="6096000" cy="3075201"/>
          </a:xfrm>
          <a:prstGeom prst="rect">
            <a:avLst/>
          </a:prstGeom>
        </p:spPr>
        <p:txBody>
          <a:bodyPr>
            <a:spAutoFit/>
          </a:bodyPr>
          <a:lstStyle/>
          <a:p>
            <a:pPr>
              <a:lnSpc>
                <a:spcPts val="1680"/>
              </a:lnSpc>
              <a:spcAft>
                <a:spcPts val="0"/>
              </a:spcAft>
            </a:pPr>
            <a:r>
              <a:rPr lang="zh-CN" altLang="zh-CN" sz="1600" kern="100" spc="-5" dirty="0">
                <a:solidFill>
                  <a:srgbClr val="000000"/>
                </a:solidFill>
                <a:latin typeface="+mj-ea"/>
                <a:ea typeface="+mj-ea"/>
                <a:cs typeface="宋体" panose="02010600030101010101" pitchFamily="2" charset="-122"/>
              </a:rPr>
              <a:t>定义</a:t>
            </a:r>
            <a:endParaRPr lang="zh-CN" altLang="zh-CN" sz="1600" kern="100" dirty="0">
              <a:latin typeface="+mj-ea"/>
              <a:ea typeface="+mj-ea"/>
              <a:cs typeface="Times New Roman" panose="02020603050405020304" pitchFamily="18" charset="0"/>
            </a:endParaRPr>
          </a:p>
          <a:p>
            <a:pPr>
              <a:lnSpc>
                <a:spcPts val="1200"/>
              </a:lnSpc>
              <a:spcAft>
                <a:spcPts val="0"/>
              </a:spcAft>
            </a:pPr>
            <a:r>
              <a:rPr lang="en-US" altLang="zh-CN" sz="1600" kern="100" dirty="0">
                <a:latin typeface="+mj-ea"/>
                <a:ea typeface="+mj-ea"/>
                <a:cs typeface="Times New Roman" panose="02020603050405020304" pitchFamily="18" charset="0"/>
              </a:rPr>
              <a:t> </a:t>
            </a:r>
            <a:endParaRPr lang="zh-CN" altLang="zh-CN" sz="1600" kern="100" dirty="0">
              <a:latin typeface="+mj-ea"/>
              <a:ea typeface="+mj-ea"/>
              <a:cs typeface="Times New Roman" panose="02020603050405020304" pitchFamily="18" charset="0"/>
            </a:endParaRPr>
          </a:p>
          <a:p>
            <a:pPr>
              <a:lnSpc>
                <a:spcPts val="1910"/>
              </a:lnSpc>
              <a:spcAft>
                <a:spcPts val="0"/>
              </a:spcAft>
            </a:pPr>
            <a:r>
              <a:rPr lang="en-US" altLang="zh-CN" sz="1600" kern="100" dirty="0">
                <a:solidFill>
                  <a:srgbClr val="000000"/>
                </a:solidFill>
                <a:latin typeface="+mj-ea"/>
                <a:ea typeface="+mj-ea"/>
                <a:cs typeface="Calibri" panose="020F0502020204030204" pitchFamily="34" charset="0"/>
              </a:rPr>
              <a:t> </a:t>
            </a:r>
            <a:r>
              <a:rPr lang="zh-CN" altLang="zh-CN" sz="1600" kern="100" spc="-5" dirty="0">
                <a:solidFill>
                  <a:srgbClr val="000000"/>
                </a:solidFill>
                <a:latin typeface="+mj-ea"/>
                <a:ea typeface="+mj-ea"/>
                <a:cs typeface="宋体" panose="02010600030101010101" pitchFamily="2" charset="-122"/>
              </a:rPr>
              <a:t>线性变换</a:t>
            </a:r>
            <a:endParaRPr lang="zh-CN" altLang="zh-CN" sz="1600" kern="100" dirty="0">
              <a:latin typeface="+mj-ea"/>
              <a:ea typeface="+mj-ea"/>
              <a:cs typeface="Times New Roman" panose="02020603050405020304" pitchFamily="18" charset="0"/>
            </a:endParaRPr>
          </a:p>
          <a:p>
            <a:pPr>
              <a:lnSpc>
                <a:spcPts val="1200"/>
              </a:lnSpc>
              <a:spcAft>
                <a:spcPts val="0"/>
              </a:spcAft>
            </a:pPr>
            <a:r>
              <a:rPr lang="en-US" altLang="zh-CN" sz="1600" kern="100" dirty="0">
                <a:latin typeface="+mj-ea"/>
                <a:ea typeface="+mj-ea"/>
                <a:cs typeface="Times New Roman" panose="02020603050405020304" pitchFamily="18" charset="0"/>
              </a:rPr>
              <a:t> </a:t>
            </a:r>
            <a:endParaRPr lang="zh-CN" altLang="zh-CN" sz="1600" kern="100" dirty="0">
              <a:latin typeface="+mj-ea"/>
              <a:ea typeface="+mj-ea"/>
              <a:cs typeface="Times New Roman" panose="02020603050405020304" pitchFamily="18" charset="0"/>
            </a:endParaRPr>
          </a:p>
          <a:p>
            <a:pPr>
              <a:lnSpc>
                <a:spcPts val="1910"/>
              </a:lnSpc>
              <a:spcAft>
                <a:spcPts val="0"/>
              </a:spcAft>
            </a:pPr>
            <a:r>
              <a:rPr lang="en-US" altLang="zh-CN" sz="1600" kern="100" dirty="0">
                <a:solidFill>
                  <a:srgbClr val="000000"/>
                </a:solidFill>
                <a:latin typeface="+mj-ea"/>
                <a:ea typeface="+mj-ea"/>
                <a:cs typeface="Calibri" panose="020F0502020204030204" pitchFamily="34" charset="0"/>
              </a:rPr>
              <a:t> </a:t>
            </a:r>
            <a:r>
              <a:rPr lang="zh-CN" altLang="zh-CN" sz="1600" kern="100" spc="-5" dirty="0">
                <a:solidFill>
                  <a:srgbClr val="000000"/>
                </a:solidFill>
                <a:latin typeface="+mj-ea"/>
                <a:ea typeface="+mj-ea"/>
                <a:cs typeface="宋体" panose="02010600030101010101" pitchFamily="2" charset="-122"/>
              </a:rPr>
              <a:t>线性变换列</a:t>
            </a:r>
            <a:r>
              <a:rPr lang="zh-CN" altLang="zh-CN" sz="1600" kern="100" spc="-5" dirty="0" smtClean="0">
                <a:solidFill>
                  <a:srgbClr val="000000"/>
                </a:solidFill>
                <a:latin typeface="+mj-ea"/>
                <a:ea typeface="+mj-ea"/>
                <a:cs typeface="宋体" panose="02010600030101010101" pitchFamily="2" charset="-122"/>
              </a:rPr>
              <a:t>表</a:t>
            </a:r>
            <a:endParaRPr lang="zh-CN" altLang="en-US" sz="1600" dirty="0">
              <a:latin typeface="+mj-ea"/>
              <a:ea typeface="+mj-ea"/>
            </a:endParaRPr>
          </a:p>
          <a:p>
            <a:pPr lvl="1"/>
            <a:r>
              <a:rPr lang="en-US" altLang="zh-CN" sz="1600" dirty="0" smtClean="0">
                <a:latin typeface="+mj-ea"/>
                <a:ea typeface="+mj-ea"/>
              </a:rPr>
              <a:t>transform</a:t>
            </a:r>
            <a:r>
              <a:rPr lang="zh-CN" altLang="en-US" sz="1600" dirty="0">
                <a:latin typeface="+mj-ea"/>
                <a:ea typeface="+mj-ea"/>
              </a:rPr>
              <a:t>属性：定义前驱坐标</a:t>
            </a:r>
            <a:r>
              <a:rPr lang="zh-CN" altLang="en-US" sz="1600" dirty="0" smtClean="0">
                <a:latin typeface="+mj-ea"/>
                <a:ea typeface="+mj-ea"/>
              </a:rPr>
              <a:t>系</a:t>
            </a:r>
            <a:r>
              <a:rPr lang="en-US" altLang="zh-CN" sz="1600" dirty="0" smtClean="0">
                <a:latin typeface="+mj-ea"/>
                <a:ea typeface="+mj-ea"/>
              </a:rPr>
              <a:t>(</a:t>
            </a:r>
            <a:r>
              <a:rPr lang="zh-CN" altLang="en-US" sz="1600" dirty="0">
                <a:latin typeface="+mj-ea"/>
              </a:rPr>
              <a:t>父容器的坐标系</a:t>
            </a:r>
            <a:r>
              <a:rPr lang="en-US" altLang="zh-CN" sz="1600" dirty="0" smtClean="0">
                <a:latin typeface="+mj-ea"/>
                <a:ea typeface="+mj-ea"/>
              </a:rPr>
              <a:t>)</a:t>
            </a:r>
            <a:r>
              <a:rPr lang="zh-CN" altLang="en-US" sz="1600" dirty="0" smtClean="0">
                <a:latin typeface="+mj-ea"/>
                <a:ea typeface="+mj-ea"/>
              </a:rPr>
              <a:t>到自身</a:t>
            </a:r>
            <a:r>
              <a:rPr lang="zh-CN" altLang="en-US" sz="1600" dirty="0">
                <a:latin typeface="+mj-ea"/>
                <a:ea typeface="+mj-ea"/>
              </a:rPr>
              <a:t>坐标系的线性</a:t>
            </a:r>
            <a:r>
              <a:rPr lang="zh-CN" altLang="en-US" sz="1600" dirty="0" smtClean="0">
                <a:latin typeface="+mj-ea"/>
                <a:ea typeface="+mj-ea"/>
              </a:rPr>
              <a:t>变换</a:t>
            </a:r>
            <a:r>
              <a:rPr lang="en-US" altLang="zh-CN" sz="1600" dirty="0" smtClean="0">
                <a:latin typeface="+mj-ea"/>
                <a:ea typeface="+mj-ea"/>
              </a:rPr>
              <a:t>.</a:t>
            </a:r>
            <a:endParaRPr lang="zh-CN" altLang="en-US" sz="1600" dirty="0" smtClean="0">
              <a:latin typeface="+mj-ea"/>
              <a:ea typeface="+mj-ea"/>
            </a:endParaRPr>
          </a:p>
          <a:p>
            <a:pPr lvl="1"/>
            <a:r>
              <a:rPr lang="en-US" altLang="zh-CN" sz="1600" dirty="0" smtClean="0">
                <a:latin typeface="+mj-ea"/>
                <a:ea typeface="+mj-ea"/>
              </a:rPr>
              <a:t>	rotate</a:t>
            </a:r>
            <a:r>
              <a:rPr lang="en-US" altLang="zh-CN" sz="1600" dirty="0">
                <a:latin typeface="+mj-ea"/>
                <a:ea typeface="+mj-ea"/>
              </a:rPr>
              <a:t>(&lt;</a:t>
            </a:r>
            <a:r>
              <a:rPr lang="en-US" altLang="zh-CN" sz="1600" dirty="0" err="1">
                <a:latin typeface="+mj-ea"/>
                <a:ea typeface="+mj-ea"/>
              </a:rPr>
              <a:t>deg</a:t>
            </a:r>
            <a:r>
              <a:rPr lang="en-US" altLang="zh-CN" sz="1600" dirty="0">
                <a:latin typeface="+mj-ea"/>
                <a:ea typeface="+mj-ea"/>
              </a:rPr>
              <a:t>&gt;)*</a:t>
            </a:r>
          </a:p>
          <a:p>
            <a:pPr lvl="1"/>
            <a:r>
              <a:rPr lang="en-US" altLang="zh-CN" sz="1600" dirty="0" smtClean="0">
                <a:latin typeface="+mj-ea"/>
                <a:ea typeface="+mj-ea"/>
              </a:rPr>
              <a:t> 	translate</a:t>
            </a:r>
            <a:r>
              <a:rPr lang="en-US" altLang="zh-CN" sz="1600" dirty="0">
                <a:latin typeface="+mj-ea"/>
                <a:ea typeface="+mj-ea"/>
              </a:rPr>
              <a:t>(&lt;x&gt;,&lt;y&gt;)*</a:t>
            </a:r>
          </a:p>
          <a:p>
            <a:pPr lvl="1"/>
            <a:r>
              <a:rPr lang="en-US" altLang="zh-CN" sz="1600" dirty="0" smtClean="0">
                <a:latin typeface="+mj-ea"/>
                <a:ea typeface="+mj-ea"/>
              </a:rPr>
              <a:t> 	scale</a:t>
            </a:r>
            <a:r>
              <a:rPr lang="en-US" altLang="zh-CN" sz="1600" dirty="0">
                <a:latin typeface="+mj-ea"/>
                <a:ea typeface="+mj-ea"/>
              </a:rPr>
              <a:t>(&lt;</a:t>
            </a:r>
            <a:r>
              <a:rPr lang="en-US" altLang="zh-CN" sz="1600" dirty="0" err="1">
                <a:latin typeface="+mj-ea"/>
                <a:ea typeface="+mj-ea"/>
              </a:rPr>
              <a:t>sx</a:t>
            </a:r>
            <a:r>
              <a:rPr lang="en-US" altLang="zh-CN" sz="1600" dirty="0">
                <a:latin typeface="+mj-ea"/>
                <a:ea typeface="+mj-ea"/>
              </a:rPr>
              <a:t>&gt;,&lt;</a:t>
            </a:r>
            <a:r>
              <a:rPr lang="en-US" altLang="zh-CN" sz="1600" dirty="0" err="1">
                <a:latin typeface="+mj-ea"/>
                <a:ea typeface="+mj-ea"/>
              </a:rPr>
              <a:t>sy</a:t>
            </a:r>
            <a:r>
              <a:rPr lang="en-US" altLang="zh-CN" sz="1600" dirty="0">
                <a:latin typeface="+mj-ea"/>
                <a:ea typeface="+mj-ea"/>
              </a:rPr>
              <a:t>&gt;)*</a:t>
            </a:r>
          </a:p>
          <a:p>
            <a:pPr lvl="1"/>
            <a:r>
              <a:rPr lang="en-US" altLang="zh-CN" sz="1600" dirty="0" smtClean="0">
                <a:latin typeface="+mj-ea"/>
                <a:ea typeface="+mj-ea"/>
              </a:rPr>
              <a:t> 	matrix</a:t>
            </a:r>
            <a:r>
              <a:rPr lang="en-US" altLang="zh-CN" sz="1600" dirty="0">
                <a:latin typeface="+mj-ea"/>
                <a:ea typeface="+mj-ea"/>
              </a:rPr>
              <a:t>(&lt;a&gt;,&lt;b&gt;,&lt;c&gt;,&lt;d&gt;,&lt;e&gt;,&lt;f</a:t>
            </a:r>
            <a:r>
              <a:rPr lang="en-US" altLang="zh-CN" sz="1600" dirty="0" smtClean="0">
                <a:latin typeface="+mj-ea"/>
                <a:ea typeface="+mj-ea"/>
              </a:rPr>
              <a:t>&gt;)*									</a:t>
            </a:r>
            <a:endParaRPr lang="en-US" altLang="zh-CN" sz="1600" dirty="0">
              <a:latin typeface="+mj-ea"/>
              <a:ea typeface="+mj-ea"/>
            </a:endParaRPr>
          </a:p>
        </p:txBody>
      </p:sp>
    </p:spTree>
    <p:extLst>
      <p:ext uri="{BB962C8B-B14F-4D97-AF65-F5344CB8AC3E}">
        <p14:creationId xmlns:p14="http://schemas.microsoft.com/office/powerpoint/2010/main" val="75745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p:nvPr/>
        </p:nvSpPr>
        <p:spPr>
          <a:xfrm>
            <a:off x="1207008" y="2392046"/>
            <a:ext cx="6820555" cy="1815882"/>
          </a:xfrm>
          <a:prstGeom prst="rect">
            <a:avLst/>
          </a:prstGeom>
          <a:ln w="12700">
            <a:miter lim="400000"/>
          </a:ln>
        </p:spPr>
        <p:txBody>
          <a:bodyPr wrap="square" lIns="43370" rIns="43370" anchor="ctr">
            <a:spAutoFit/>
          </a:bodyPr>
          <a:lstStyle>
            <a:lvl1pPr algn="r">
              <a:defRPr sz="7500" b="1">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l"/>
            <a:r>
              <a:rPr lang="en-US" altLang="zh-CN" sz="2800" dirty="0" smtClean="0"/>
              <a:t>1.1</a:t>
            </a:r>
            <a:r>
              <a:rPr lang="en-US" altLang="zh-CN" sz="2800" dirty="0"/>
              <a:t> SVG  </a:t>
            </a:r>
            <a:r>
              <a:rPr lang="zh-CN" altLang="zh-CN" sz="2800" dirty="0"/>
              <a:t>简介</a:t>
            </a:r>
            <a:r>
              <a:rPr lang="en-US" altLang="zh-CN" sz="2800" dirty="0"/>
              <a:t>  </a:t>
            </a:r>
            <a:endParaRPr lang="zh-CN" altLang="zh-CN" sz="2800" dirty="0"/>
          </a:p>
          <a:p>
            <a:pPr algn="l"/>
            <a:r>
              <a:rPr lang="en-US" altLang="zh-CN" sz="2800" dirty="0"/>
              <a:t> </a:t>
            </a:r>
            <a:endParaRPr lang="zh-CN" altLang="zh-CN" sz="2800" dirty="0"/>
          </a:p>
          <a:p>
            <a:pPr algn="l"/>
            <a:r>
              <a:rPr lang="en-US" altLang="zh-CN" sz="2800" dirty="0" smtClean="0"/>
              <a:t>1.2.</a:t>
            </a:r>
            <a:r>
              <a:rPr lang="en-US" altLang="zh-CN" sz="2800" dirty="0"/>
              <a:t> SVG  </a:t>
            </a:r>
            <a:r>
              <a:rPr lang="zh-CN" altLang="zh-CN" sz="2800" dirty="0"/>
              <a:t>的基本图形和属性</a:t>
            </a:r>
            <a:r>
              <a:rPr lang="en-US" altLang="zh-CN" sz="2800" dirty="0"/>
              <a:t>  </a:t>
            </a:r>
            <a:endParaRPr lang="zh-CN" altLang="zh-CN" sz="2800" dirty="0"/>
          </a:p>
          <a:p>
            <a:pPr algn="l"/>
            <a:r>
              <a:rPr lang="en-US" altLang="zh-CN" sz="2800" dirty="0"/>
              <a:t> </a:t>
            </a:r>
            <a:endParaRPr lang="zh-CN" altLang="zh-CN" sz="2800" dirty="0"/>
          </a:p>
        </p:txBody>
      </p:sp>
      <p:sp>
        <p:nvSpPr>
          <p:cNvPr id="64" name="Shape 64"/>
          <p:cNvSpPr/>
          <p:nvPr/>
        </p:nvSpPr>
        <p:spPr>
          <a:xfrm>
            <a:off x="6918707" y="1530274"/>
            <a:ext cx="2753381" cy="3581301"/>
          </a:xfrm>
          <a:prstGeom prst="rect">
            <a:avLst/>
          </a:prstGeom>
          <a:ln w="12700">
            <a:miter lim="400000"/>
          </a:ln>
        </p:spPr>
        <p:txBody>
          <a:bodyPr wrap="none" lIns="43370" rIns="43370" anchor="ctr">
            <a:spAutoFit/>
          </a:bodyPr>
          <a:lstStyle>
            <a:lvl1pPr>
              <a:defRPr sz="23900">
                <a:solidFill>
                  <a:schemeClr val="accent1"/>
                </a:solidFill>
                <a:latin typeface="Impact" panose="020B0806030902050204"/>
                <a:ea typeface="Impact" panose="020B0806030902050204"/>
                <a:cs typeface="Impact" panose="020B0806030902050204"/>
                <a:sym typeface="Impact" panose="020B0806030902050204"/>
              </a:defRPr>
            </a:lvl1pPr>
          </a:lstStyle>
          <a:p>
            <a:pPr hangingPunct="0"/>
            <a:r>
              <a:rPr sz="22670" kern="0" dirty="0">
                <a:solidFill>
                  <a:srgbClr val="003366"/>
                </a:solidFill>
              </a:rPr>
              <a:t>0</a:t>
            </a:r>
            <a:r>
              <a:rPr lang="en-US" sz="22670" kern="0" dirty="0">
                <a:solidFill>
                  <a:srgbClr val="003366"/>
                </a:solidFill>
              </a:rPr>
              <a:t>1</a:t>
            </a:r>
            <a:endParaRPr sz="22670" kern="0" dirty="0">
              <a:solidFill>
                <a:srgbClr val="003366"/>
              </a:solidFill>
            </a:endParaRPr>
          </a:p>
        </p:txBody>
      </p:sp>
      <p:sp>
        <p:nvSpPr>
          <p:cNvPr id="65" name="Shape 65"/>
          <p:cNvSpPr/>
          <p:nvPr/>
        </p:nvSpPr>
        <p:spPr>
          <a:xfrm>
            <a:off x="-1" y="3883059"/>
            <a:ext cx="4994937" cy="29794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solidFill>
            <a:schemeClr val="accent1"/>
          </a:solidFill>
          <a:ln w="12700">
            <a:miter lim="400000"/>
          </a:ln>
        </p:spPr>
        <p:txBody>
          <a:bodyPr lIns="43370" rIns="43370"/>
          <a:lstStyle/>
          <a:p>
            <a:pPr hangingPunct="0">
              <a:defRPr>
                <a:latin typeface="Arial" panose="020B0604020202020204"/>
                <a:ea typeface="Arial" panose="020B0604020202020204"/>
                <a:cs typeface="Arial" panose="020B0604020202020204"/>
                <a:sym typeface="Arial" panose="020B0604020202020204"/>
              </a:defRPr>
            </a:pPr>
            <a:endParaRPr sz="1705" kern="0">
              <a:solidFill>
                <a:srgbClr val="000000"/>
              </a:solidFill>
              <a:latin typeface="Arial" panose="020B0604020202020204"/>
              <a:ea typeface="Arial" panose="020B0604020202020204"/>
              <a:cs typeface="Arial" panose="020B0604020202020204"/>
              <a:sym typeface="Arial" panose="020B0604020202020204"/>
            </a:endParaRPr>
          </a:p>
        </p:txBody>
      </p:sp>
      <p:sp>
        <p:nvSpPr>
          <p:cNvPr id="66" name="Shape 66"/>
          <p:cNvSpPr/>
          <p:nvPr/>
        </p:nvSpPr>
        <p:spPr>
          <a:xfrm>
            <a:off x="2831458" y="4403986"/>
            <a:ext cx="9366567" cy="24585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21600" y="0"/>
                </a:lnTo>
                <a:close/>
              </a:path>
            </a:pathLst>
          </a:custGeom>
          <a:solidFill>
            <a:srgbClr val="001A33"/>
          </a:solidFill>
          <a:ln w="12700">
            <a:miter lim="400000"/>
          </a:ln>
        </p:spPr>
        <p:txBody>
          <a:bodyPr lIns="43370" rIns="43370"/>
          <a:lstStyle/>
          <a:p>
            <a:pPr hangingPunct="0">
              <a:defRPr>
                <a:latin typeface="Arial" panose="020B0604020202020204"/>
                <a:ea typeface="Arial" panose="020B0604020202020204"/>
                <a:cs typeface="Arial" panose="020B0604020202020204"/>
                <a:sym typeface="Arial" panose="020B0604020202020204"/>
              </a:defRPr>
            </a:pPr>
            <a:endParaRPr sz="1705" kern="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fill="hold"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0547" y="250309"/>
            <a:ext cx="1821011" cy="400110"/>
          </a:xfrm>
          <a:prstGeom prst="rect">
            <a:avLst/>
          </a:prstGeom>
        </p:spPr>
        <p:txBody>
          <a:bodyPr wrap="none">
            <a:spAutoFit/>
          </a:bodyPr>
          <a:lstStyle/>
          <a:p>
            <a:r>
              <a:rPr lang="en-US" altLang="zh-CN" sz="2000" b="1" spc="-65" dirty="0">
                <a:solidFill>
                  <a:srgbClr val="3F6797"/>
                </a:solidFill>
                <a:latin typeface="微软雅黑" panose="020B0503020204020204" pitchFamily="34" charset="-122"/>
                <a:cs typeface="微软雅黑" panose="020B0503020204020204" pitchFamily="34" charset="-122"/>
              </a:rPr>
              <a:t>2.6.  </a:t>
            </a:r>
            <a:r>
              <a:rPr lang="zh-CN" altLang="zh-CN" sz="2000" b="1" spc="-65" dirty="0">
                <a:solidFill>
                  <a:srgbClr val="3F6797"/>
                </a:solidFill>
                <a:latin typeface="微软雅黑" panose="020B0503020204020204" pitchFamily="34" charset="-122"/>
                <a:cs typeface="微软雅黑" panose="020B0503020204020204" pitchFamily="34" charset="-122"/>
              </a:rPr>
              <a:t>坐标观察</a:t>
            </a:r>
            <a:endParaRPr lang="zh-CN" altLang="en-US" sz="2000" b="1" dirty="0"/>
          </a:p>
        </p:txBody>
      </p:sp>
      <p:sp>
        <p:nvSpPr>
          <p:cNvPr id="5" name="矩形 4"/>
          <p:cNvSpPr/>
          <p:nvPr/>
        </p:nvSpPr>
        <p:spPr>
          <a:xfrm>
            <a:off x="410547" y="1864583"/>
            <a:ext cx="10994053" cy="2935868"/>
          </a:xfrm>
          <a:prstGeom prst="rect">
            <a:avLst/>
          </a:prstGeom>
        </p:spPr>
        <p:txBody>
          <a:bodyPr wrap="square">
            <a:spAutoFit/>
          </a:bodyPr>
          <a:lstStyle/>
          <a:p>
            <a:pPr>
              <a:lnSpc>
                <a:spcPct val="150000"/>
              </a:lnSpc>
              <a:spcAft>
                <a:spcPts val="0"/>
              </a:spcAft>
            </a:pPr>
            <a:r>
              <a:rPr lang="en-US" altLang="zh-CN" kern="100" spc="-5" dirty="0" err="1" smtClean="0">
                <a:solidFill>
                  <a:srgbClr val="000000"/>
                </a:solidFill>
                <a:latin typeface="+mn-ea"/>
                <a:cs typeface="Times New Roman" panose="02020603050405020304" pitchFamily="18" charset="0"/>
              </a:rPr>
              <a:t>getBBox</a:t>
            </a:r>
            <a:r>
              <a:rPr lang="en-US" altLang="zh-CN" kern="100" spc="-5" dirty="0" smtClean="0">
                <a:solidFill>
                  <a:srgbClr val="000000"/>
                </a:solidFill>
                <a:latin typeface="+mn-ea"/>
                <a:cs typeface="Times New Roman" panose="02020603050405020304" pitchFamily="18" charset="0"/>
              </a:rPr>
              <a:t>()</a:t>
            </a:r>
            <a:r>
              <a:rPr lang="en-US" altLang="zh-CN" kern="100" dirty="0">
                <a:latin typeface="+mn-ea"/>
                <a:cs typeface="Times New Roman" panose="02020603050405020304" pitchFamily="18" charset="0"/>
              </a:rPr>
              <a:t> </a:t>
            </a:r>
            <a:r>
              <a:rPr lang="zh-CN" altLang="zh-CN" kern="100" spc="-5" dirty="0" smtClean="0">
                <a:solidFill>
                  <a:srgbClr val="000000"/>
                </a:solidFill>
                <a:latin typeface="+mn-ea"/>
                <a:cs typeface="宋体" panose="02010600030101010101" pitchFamily="2" charset="-122"/>
              </a:rPr>
              <a:t>获</a:t>
            </a:r>
            <a:r>
              <a:rPr lang="zh-CN" altLang="zh-CN" kern="100" spc="-5" dirty="0">
                <a:solidFill>
                  <a:srgbClr val="000000"/>
                </a:solidFill>
                <a:latin typeface="+mn-ea"/>
                <a:cs typeface="宋体" panose="02010600030101010101" pitchFamily="2" charset="-122"/>
              </a:rPr>
              <a:t>得当前元素所占的矩形区域</a:t>
            </a:r>
            <a:endParaRPr lang="zh-CN" altLang="zh-CN" kern="100" dirty="0">
              <a:latin typeface="+mn-ea"/>
              <a:cs typeface="Times New Roman" panose="02020603050405020304" pitchFamily="18" charset="0"/>
            </a:endParaRPr>
          </a:p>
          <a:p>
            <a:pPr indent="3773170">
              <a:lnSpc>
                <a:spcPct val="150000"/>
              </a:lnSpc>
              <a:spcAft>
                <a:spcPts val="0"/>
              </a:spcAft>
            </a:pPr>
            <a:r>
              <a:rPr lang="en-US" altLang="zh-CN" kern="100" dirty="0">
                <a:latin typeface="+mn-ea"/>
                <a:cs typeface="Times New Roman" panose="02020603050405020304" pitchFamily="18" charset="0"/>
              </a:rPr>
              <a:t> </a:t>
            </a:r>
            <a:endParaRPr lang="zh-CN" altLang="zh-CN" kern="100" dirty="0">
              <a:latin typeface="+mn-ea"/>
              <a:cs typeface="Times New Roman" panose="02020603050405020304" pitchFamily="18" charset="0"/>
            </a:endParaRPr>
          </a:p>
          <a:p>
            <a:pPr>
              <a:lnSpc>
                <a:spcPct val="150000"/>
              </a:lnSpc>
              <a:spcAft>
                <a:spcPts val="0"/>
              </a:spcAft>
            </a:pPr>
            <a:r>
              <a:rPr lang="en-US" altLang="zh-CN" kern="100" dirty="0" err="1" smtClean="0">
                <a:solidFill>
                  <a:srgbClr val="000000"/>
                </a:solidFill>
                <a:latin typeface="+mn-ea"/>
                <a:cs typeface="Times New Roman" panose="02020603050405020304" pitchFamily="18" charset="0"/>
              </a:rPr>
              <a:t>getCTM</a:t>
            </a:r>
            <a:r>
              <a:rPr lang="en-US" altLang="zh-CN" kern="100" dirty="0" smtClean="0">
                <a:solidFill>
                  <a:srgbClr val="000000"/>
                </a:solidFill>
                <a:latin typeface="+mn-ea"/>
                <a:cs typeface="Times New Roman" panose="02020603050405020304" pitchFamily="18" charset="0"/>
              </a:rPr>
              <a:t>()</a:t>
            </a:r>
            <a:r>
              <a:rPr lang="en-US" altLang="zh-CN" kern="100" dirty="0">
                <a:latin typeface="+mn-ea"/>
                <a:cs typeface="Times New Roman" panose="02020603050405020304" pitchFamily="18" charset="0"/>
              </a:rPr>
              <a:t> </a:t>
            </a:r>
            <a:r>
              <a:rPr lang="zh-CN" altLang="zh-CN" kern="100" spc="-45" dirty="0" smtClean="0">
                <a:solidFill>
                  <a:srgbClr val="000000"/>
                </a:solidFill>
                <a:latin typeface="+mn-ea"/>
                <a:cs typeface="MS Shell Dlg" panose="020B0604020202020204" pitchFamily="34" charset="0"/>
              </a:rPr>
              <a:t>获</a:t>
            </a:r>
            <a:r>
              <a:rPr lang="zh-CN" altLang="zh-CN" kern="100" spc="-45" dirty="0">
                <a:solidFill>
                  <a:srgbClr val="000000"/>
                </a:solidFill>
                <a:latin typeface="+mn-ea"/>
                <a:cs typeface="MS Shell Dlg" panose="020B0604020202020204" pitchFamily="34" charset="0"/>
              </a:rPr>
              <a:t>得视窗坐标系到当前元</a:t>
            </a:r>
            <a:r>
              <a:rPr lang="zh-CN" altLang="zh-CN" kern="100" spc="-45" dirty="0" smtClean="0">
                <a:solidFill>
                  <a:srgbClr val="000000"/>
                </a:solidFill>
                <a:latin typeface="+mn-ea"/>
                <a:cs typeface="MS Shell Dlg" panose="020B0604020202020204" pitchFamily="34" charset="0"/>
              </a:rPr>
              <a:t>素自</a:t>
            </a:r>
            <a:r>
              <a:rPr lang="zh-CN" altLang="zh-CN" kern="100" spc="-45" dirty="0">
                <a:solidFill>
                  <a:srgbClr val="000000"/>
                </a:solidFill>
                <a:latin typeface="+mn-ea"/>
                <a:cs typeface="MS Shell Dlg" panose="020B0604020202020204" pitchFamily="34" charset="0"/>
              </a:rPr>
              <a:t>⾝身坐标系的变换矩阵</a:t>
            </a:r>
            <a:endParaRPr lang="zh-CN" altLang="zh-CN" kern="100" dirty="0">
              <a:latin typeface="+mn-ea"/>
              <a:cs typeface="Times New Roman" panose="02020603050405020304" pitchFamily="18" charset="0"/>
            </a:endParaRPr>
          </a:p>
          <a:p>
            <a:pPr indent="3773170">
              <a:lnSpc>
                <a:spcPct val="150000"/>
              </a:lnSpc>
              <a:spcAft>
                <a:spcPts val="0"/>
              </a:spcAft>
            </a:pPr>
            <a:r>
              <a:rPr lang="en-US" altLang="zh-CN" kern="100" dirty="0">
                <a:latin typeface="+mn-ea"/>
                <a:cs typeface="Times New Roman" panose="02020603050405020304" pitchFamily="18" charset="0"/>
              </a:rPr>
              <a:t> </a:t>
            </a:r>
            <a:endParaRPr lang="zh-CN" altLang="zh-CN" kern="100" dirty="0">
              <a:latin typeface="+mn-ea"/>
              <a:cs typeface="Times New Roman" panose="02020603050405020304" pitchFamily="18" charset="0"/>
            </a:endParaRPr>
          </a:p>
          <a:p>
            <a:pPr>
              <a:lnSpc>
                <a:spcPct val="150000"/>
              </a:lnSpc>
              <a:spcAft>
                <a:spcPts val="0"/>
              </a:spcAft>
            </a:pPr>
            <a:r>
              <a:rPr lang="en-US" altLang="zh-CN" kern="100" dirty="0" err="1" smtClean="0">
                <a:solidFill>
                  <a:srgbClr val="000000"/>
                </a:solidFill>
                <a:latin typeface="+mn-ea"/>
                <a:cs typeface="Times New Roman" panose="02020603050405020304" pitchFamily="18" charset="0"/>
              </a:rPr>
              <a:t>getScreenCTM</a:t>
            </a:r>
            <a:r>
              <a:rPr lang="en-US" altLang="zh-CN" kern="100" dirty="0" smtClean="0">
                <a:solidFill>
                  <a:srgbClr val="000000"/>
                </a:solidFill>
                <a:latin typeface="+mn-ea"/>
                <a:cs typeface="Times New Roman" panose="02020603050405020304" pitchFamily="18" charset="0"/>
              </a:rPr>
              <a:t>()</a:t>
            </a:r>
            <a:r>
              <a:rPr lang="en-US" altLang="zh-CN" kern="100" dirty="0">
                <a:solidFill>
                  <a:srgbClr val="000000"/>
                </a:solidFill>
                <a:latin typeface="+mn-ea"/>
                <a:cs typeface="Calibri" panose="020F0502020204030204" pitchFamily="34" charset="0"/>
              </a:rPr>
              <a:t> </a:t>
            </a:r>
            <a:r>
              <a:rPr lang="zh-CN" altLang="zh-CN" kern="100" dirty="0">
                <a:solidFill>
                  <a:srgbClr val="000000"/>
                </a:solidFill>
                <a:latin typeface="+mn-ea"/>
                <a:cs typeface="Calibri" panose="020F0502020204030204" pitchFamily="34" charset="0"/>
              </a:rPr>
              <a:t>获得浏览器坐标系到当前元</a:t>
            </a:r>
            <a:r>
              <a:rPr lang="zh-CN" altLang="zh-CN" kern="100" dirty="0" smtClean="0">
                <a:solidFill>
                  <a:srgbClr val="000000"/>
                </a:solidFill>
                <a:latin typeface="+mn-ea"/>
                <a:cs typeface="Calibri" panose="020F0502020204030204" pitchFamily="34" charset="0"/>
              </a:rPr>
              <a:t>素自</a:t>
            </a:r>
            <a:r>
              <a:rPr lang="zh-CN" altLang="zh-CN" kern="100" dirty="0">
                <a:solidFill>
                  <a:srgbClr val="000000"/>
                </a:solidFill>
                <a:latin typeface="+mn-ea"/>
                <a:cs typeface="Calibri" panose="020F0502020204030204" pitchFamily="34" charset="0"/>
              </a:rPr>
              <a:t>⾝身坐标系的变换矩阵</a:t>
            </a:r>
          </a:p>
          <a:p>
            <a:pPr indent="3773170">
              <a:lnSpc>
                <a:spcPct val="150000"/>
              </a:lnSpc>
            </a:pPr>
            <a:r>
              <a:rPr lang="en-US" altLang="zh-CN" kern="100" dirty="0">
                <a:solidFill>
                  <a:srgbClr val="000000"/>
                </a:solidFill>
                <a:latin typeface="+mn-ea"/>
                <a:cs typeface="Calibri" panose="020F0502020204030204" pitchFamily="34" charset="0"/>
              </a:rPr>
              <a:t> </a:t>
            </a:r>
            <a:endParaRPr lang="zh-CN" altLang="zh-CN" kern="100" dirty="0" smtClean="0">
              <a:solidFill>
                <a:srgbClr val="000000"/>
              </a:solidFill>
              <a:latin typeface="+mn-ea"/>
              <a:cs typeface="Calibri" panose="020F0502020204030204" pitchFamily="34" charset="0"/>
            </a:endParaRPr>
          </a:p>
          <a:p>
            <a:pPr>
              <a:lnSpc>
                <a:spcPct val="150000"/>
              </a:lnSpc>
              <a:spcAft>
                <a:spcPts val="0"/>
              </a:spcAft>
            </a:pPr>
            <a:r>
              <a:rPr lang="en-US" altLang="zh-CN" kern="100" spc="-5" dirty="0" err="1" smtClean="0">
                <a:solidFill>
                  <a:srgbClr val="000000"/>
                </a:solidFill>
                <a:latin typeface="+mn-ea"/>
                <a:cs typeface="Times New Roman" panose="02020603050405020304" pitchFamily="18" charset="0"/>
              </a:rPr>
              <a:t>getTransformToElement</a:t>
            </a:r>
            <a:r>
              <a:rPr lang="en-US" altLang="zh-CN" kern="100" spc="-5" dirty="0" smtClean="0">
                <a:solidFill>
                  <a:srgbClr val="000000"/>
                </a:solidFill>
                <a:latin typeface="+mn-ea"/>
                <a:cs typeface="Times New Roman" panose="02020603050405020304" pitchFamily="18" charset="0"/>
              </a:rPr>
              <a:t>() </a:t>
            </a:r>
            <a:r>
              <a:rPr lang="zh-CN" altLang="zh-CN" kern="100" spc="-45" dirty="0" smtClean="0">
                <a:solidFill>
                  <a:srgbClr val="000000"/>
                </a:solidFill>
                <a:latin typeface="+mn-ea"/>
                <a:cs typeface="MS Shell Dlg" panose="020B0604020202020204" pitchFamily="34" charset="0"/>
              </a:rPr>
              <a:t>获</a:t>
            </a:r>
            <a:r>
              <a:rPr lang="zh-CN" altLang="zh-CN" kern="100" spc="-45" dirty="0">
                <a:solidFill>
                  <a:srgbClr val="000000"/>
                </a:solidFill>
                <a:latin typeface="+mn-ea"/>
                <a:cs typeface="MS Shell Dlg" panose="020B0604020202020204" pitchFamily="34" charset="0"/>
              </a:rPr>
              <a:t>得从指定元素</a:t>
            </a:r>
            <a:r>
              <a:rPr lang="zh-CN" altLang="zh-CN" kern="100" spc="-45" dirty="0" smtClean="0">
                <a:solidFill>
                  <a:srgbClr val="000000"/>
                </a:solidFill>
                <a:latin typeface="+mn-ea"/>
                <a:cs typeface="MS Shell Dlg" panose="020B0604020202020204" pitchFamily="34" charset="0"/>
              </a:rPr>
              <a:t>的自身</a:t>
            </a:r>
            <a:r>
              <a:rPr lang="zh-CN" altLang="zh-CN" kern="100" spc="-45" dirty="0">
                <a:solidFill>
                  <a:srgbClr val="000000"/>
                </a:solidFill>
                <a:latin typeface="+mn-ea"/>
                <a:cs typeface="MS Shell Dlg" panose="020B0604020202020204" pitchFamily="34" charset="0"/>
              </a:rPr>
              <a:t>坐标系到当前元素</a:t>
            </a:r>
            <a:r>
              <a:rPr lang="zh-CN" altLang="zh-CN" kern="100" spc="-45" dirty="0" smtClean="0">
                <a:solidFill>
                  <a:srgbClr val="000000"/>
                </a:solidFill>
                <a:latin typeface="+mn-ea"/>
                <a:cs typeface="MS Shell Dlg" panose="020B0604020202020204" pitchFamily="34" charset="0"/>
              </a:rPr>
              <a:t>的自身</a:t>
            </a:r>
            <a:r>
              <a:rPr lang="zh-CN" altLang="zh-CN" kern="100" spc="-45" dirty="0">
                <a:solidFill>
                  <a:srgbClr val="000000"/>
                </a:solidFill>
                <a:latin typeface="+mn-ea"/>
                <a:cs typeface="MS Shell Dlg" panose="020B0604020202020204" pitchFamily="34" charset="0"/>
              </a:rPr>
              <a:t>坐标系的变换矩阵</a:t>
            </a:r>
            <a:endParaRPr lang="zh-CN" altLang="zh-CN" kern="100" dirty="0">
              <a:latin typeface="+mn-ea"/>
              <a:cs typeface="Times New Roman" panose="02020603050405020304" pitchFamily="18" charset="0"/>
            </a:endParaRPr>
          </a:p>
        </p:txBody>
      </p:sp>
    </p:spTree>
    <p:extLst>
      <p:ext uri="{BB962C8B-B14F-4D97-AF65-F5344CB8AC3E}">
        <p14:creationId xmlns:p14="http://schemas.microsoft.com/office/powerpoint/2010/main" val="22264426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p:nvPr/>
        </p:nvSpPr>
        <p:spPr>
          <a:xfrm>
            <a:off x="1887410" y="1662184"/>
            <a:ext cx="5627331" cy="3970318"/>
          </a:xfrm>
          <a:prstGeom prst="rect">
            <a:avLst/>
          </a:prstGeom>
          <a:ln w="12700">
            <a:miter lim="400000"/>
          </a:ln>
        </p:spPr>
        <p:txBody>
          <a:bodyPr wrap="square" lIns="43370" rIns="43370" anchor="ctr">
            <a:spAutoFit/>
          </a:bodyPr>
          <a:lstStyle/>
          <a:p>
            <a:r>
              <a:rPr lang="en-US" altLang="zh-CN" sz="2800" b="1" dirty="0" smtClean="0">
                <a:solidFill>
                  <a:srgbClr val="003366"/>
                </a:solidFill>
              </a:rPr>
              <a:t>3.1</a:t>
            </a:r>
            <a:r>
              <a:rPr lang="en-US" altLang="zh-CN" sz="2800" b="1" dirty="0">
                <a:solidFill>
                  <a:srgbClr val="003366"/>
                </a:solidFill>
              </a:rPr>
              <a:t> </a:t>
            </a:r>
            <a:r>
              <a:rPr lang="en-US" altLang="zh-CN" sz="2800" b="1" dirty="0" smtClean="0">
                <a:solidFill>
                  <a:srgbClr val="003366"/>
                </a:solidFill>
              </a:rPr>
              <a:t>Path</a:t>
            </a:r>
            <a:r>
              <a:rPr lang="en-US" altLang="zh-CN" sz="2800" b="1" dirty="0">
                <a:solidFill>
                  <a:srgbClr val="003366"/>
                </a:solidFill>
              </a:rPr>
              <a:t> </a:t>
            </a:r>
            <a:r>
              <a:rPr lang="zh-CN" altLang="zh-CN" sz="2800" b="1" dirty="0" smtClean="0">
                <a:solidFill>
                  <a:srgbClr val="003366"/>
                </a:solidFill>
              </a:rPr>
              <a:t>概</a:t>
            </a:r>
            <a:r>
              <a:rPr lang="zh-CN" altLang="zh-CN" sz="2800" b="1" dirty="0">
                <a:solidFill>
                  <a:srgbClr val="003366"/>
                </a:solidFill>
              </a:rPr>
              <a:t>述</a:t>
            </a:r>
            <a:r>
              <a:rPr lang="en-US" altLang="zh-CN" sz="2800" b="1" dirty="0">
                <a:solidFill>
                  <a:srgbClr val="003366"/>
                </a:solidFill>
              </a:rPr>
              <a:t> </a:t>
            </a:r>
            <a:endParaRPr lang="zh-CN" altLang="zh-CN" sz="2800" b="1" dirty="0">
              <a:solidFill>
                <a:srgbClr val="003366"/>
              </a:solidFill>
            </a:endParaRPr>
          </a:p>
          <a:p>
            <a:r>
              <a:rPr lang="en-US" altLang="zh-CN" sz="2800" b="1" dirty="0">
                <a:solidFill>
                  <a:srgbClr val="003366"/>
                </a:solidFill>
              </a:rPr>
              <a:t> </a:t>
            </a:r>
            <a:endParaRPr lang="zh-CN" altLang="zh-CN" sz="2800" b="1" dirty="0">
              <a:solidFill>
                <a:srgbClr val="003366"/>
              </a:solidFill>
            </a:endParaRPr>
          </a:p>
          <a:p>
            <a:r>
              <a:rPr lang="en-US" altLang="zh-CN" sz="2800" b="1" dirty="0" smtClean="0">
                <a:solidFill>
                  <a:srgbClr val="003366"/>
                </a:solidFill>
              </a:rPr>
              <a:t>3.2</a:t>
            </a:r>
            <a:r>
              <a:rPr lang="en-US" altLang="zh-CN" sz="2800" b="1" dirty="0">
                <a:solidFill>
                  <a:srgbClr val="003366"/>
                </a:solidFill>
              </a:rPr>
              <a:t> </a:t>
            </a:r>
            <a:r>
              <a:rPr lang="zh-CN" altLang="zh-CN" sz="2800" b="1" dirty="0" smtClean="0">
                <a:solidFill>
                  <a:srgbClr val="003366"/>
                </a:solidFill>
              </a:rPr>
              <a:t>移</a:t>
            </a:r>
            <a:r>
              <a:rPr lang="zh-CN" altLang="zh-CN" sz="2800" b="1" dirty="0">
                <a:solidFill>
                  <a:srgbClr val="003366"/>
                </a:solidFill>
              </a:rPr>
              <a:t>动和直线命令</a:t>
            </a:r>
            <a:r>
              <a:rPr lang="en-US" altLang="zh-CN" sz="2800" b="1" dirty="0">
                <a:solidFill>
                  <a:srgbClr val="003366"/>
                </a:solidFill>
              </a:rPr>
              <a:t> </a:t>
            </a:r>
            <a:endParaRPr lang="zh-CN" altLang="zh-CN" sz="2800" b="1" dirty="0">
              <a:solidFill>
                <a:srgbClr val="003366"/>
              </a:solidFill>
            </a:endParaRPr>
          </a:p>
          <a:p>
            <a:r>
              <a:rPr lang="en-US" altLang="zh-CN" sz="2800" b="1" dirty="0">
                <a:solidFill>
                  <a:srgbClr val="003366"/>
                </a:solidFill>
              </a:rPr>
              <a:t> </a:t>
            </a:r>
            <a:endParaRPr lang="zh-CN" altLang="zh-CN" sz="2800" b="1" dirty="0">
              <a:solidFill>
                <a:srgbClr val="003366"/>
              </a:solidFill>
            </a:endParaRPr>
          </a:p>
          <a:p>
            <a:r>
              <a:rPr lang="en-US" altLang="zh-CN" sz="2800" b="1" dirty="0" smtClean="0">
                <a:solidFill>
                  <a:srgbClr val="003366"/>
                </a:solidFill>
              </a:rPr>
              <a:t>3.3</a:t>
            </a:r>
            <a:r>
              <a:rPr lang="en-US" altLang="zh-CN" sz="2800" b="1" dirty="0">
                <a:solidFill>
                  <a:srgbClr val="003366"/>
                </a:solidFill>
              </a:rPr>
              <a:t> </a:t>
            </a:r>
            <a:r>
              <a:rPr lang="zh-CN" altLang="zh-CN" sz="2800" b="1" dirty="0" smtClean="0">
                <a:solidFill>
                  <a:srgbClr val="003366"/>
                </a:solidFill>
              </a:rPr>
              <a:t>弧</a:t>
            </a:r>
            <a:r>
              <a:rPr lang="zh-CN" altLang="zh-CN" sz="2800" b="1" dirty="0">
                <a:solidFill>
                  <a:srgbClr val="003366"/>
                </a:solidFill>
              </a:rPr>
              <a:t>线命令</a:t>
            </a:r>
            <a:r>
              <a:rPr lang="en-US" altLang="zh-CN" sz="2800" b="1" dirty="0">
                <a:solidFill>
                  <a:srgbClr val="003366"/>
                </a:solidFill>
              </a:rPr>
              <a:t> </a:t>
            </a:r>
            <a:endParaRPr lang="zh-CN" altLang="zh-CN" sz="2800" b="1" dirty="0">
              <a:solidFill>
                <a:srgbClr val="003366"/>
              </a:solidFill>
            </a:endParaRPr>
          </a:p>
          <a:p>
            <a:r>
              <a:rPr lang="en-US" altLang="zh-CN" sz="2800" b="1" dirty="0">
                <a:solidFill>
                  <a:srgbClr val="003366"/>
                </a:solidFill>
              </a:rPr>
              <a:t> </a:t>
            </a:r>
            <a:endParaRPr lang="zh-CN" altLang="zh-CN" sz="2800" b="1" dirty="0">
              <a:solidFill>
                <a:srgbClr val="003366"/>
              </a:solidFill>
            </a:endParaRPr>
          </a:p>
          <a:p>
            <a:r>
              <a:rPr lang="en-US" altLang="zh-CN" sz="2800" b="1" dirty="0" smtClean="0">
                <a:solidFill>
                  <a:srgbClr val="003366"/>
                </a:solidFill>
              </a:rPr>
              <a:t>3.4</a:t>
            </a:r>
            <a:r>
              <a:rPr lang="en-US" altLang="zh-CN" sz="2800" b="1" dirty="0">
                <a:solidFill>
                  <a:srgbClr val="003366"/>
                </a:solidFill>
              </a:rPr>
              <a:t> </a:t>
            </a:r>
            <a:r>
              <a:rPr lang="zh-CN" altLang="zh-CN" sz="2800" b="1" dirty="0" smtClean="0">
                <a:solidFill>
                  <a:srgbClr val="003366"/>
                </a:solidFill>
              </a:rPr>
              <a:t>贝</a:t>
            </a:r>
            <a:r>
              <a:rPr lang="zh-CN" altLang="zh-CN" sz="2800" b="1" dirty="0">
                <a:solidFill>
                  <a:srgbClr val="003366"/>
                </a:solidFill>
              </a:rPr>
              <a:t>塞尔曲线命令</a:t>
            </a:r>
          </a:p>
          <a:p>
            <a:r>
              <a:rPr lang="en-US" altLang="zh-CN" sz="2800" b="1" dirty="0">
                <a:solidFill>
                  <a:srgbClr val="003366"/>
                </a:solidFill>
              </a:rPr>
              <a:t/>
            </a:r>
            <a:br>
              <a:rPr lang="en-US" altLang="zh-CN" sz="2800" b="1" dirty="0">
                <a:solidFill>
                  <a:srgbClr val="003366"/>
                </a:solidFill>
              </a:rPr>
            </a:br>
            <a:endParaRPr sz="2800" b="1" kern="0" dirty="0">
              <a:solidFill>
                <a:srgbClr val="003366"/>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04" name="Shape 104"/>
          <p:cNvSpPr/>
          <p:nvPr/>
        </p:nvSpPr>
        <p:spPr>
          <a:xfrm>
            <a:off x="6918707" y="1530274"/>
            <a:ext cx="3187795" cy="3581301"/>
          </a:xfrm>
          <a:prstGeom prst="rect">
            <a:avLst/>
          </a:prstGeom>
          <a:ln w="12700">
            <a:miter lim="400000"/>
          </a:ln>
        </p:spPr>
        <p:txBody>
          <a:bodyPr wrap="none" lIns="43370" rIns="43370" anchor="ctr">
            <a:spAutoFit/>
          </a:bodyPr>
          <a:lstStyle>
            <a:lvl1pPr>
              <a:defRPr sz="23900">
                <a:solidFill>
                  <a:schemeClr val="accent1"/>
                </a:solidFill>
                <a:latin typeface="Impact" panose="020B0806030902050204"/>
                <a:ea typeface="Impact" panose="020B0806030902050204"/>
                <a:cs typeface="Impact" panose="020B0806030902050204"/>
                <a:sym typeface="Impact" panose="020B0806030902050204"/>
              </a:defRPr>
            </a:lvl1pPr>
          </a:lstStyle>
          <a:p>
            <a:pPr hangingPunct="0"/>
            <a:r>
              <a:rPr sz="22670" kern="0" dirty="0">
                <a:solidFill>
                  <a:srgbClr val="003366"/>
                </a:solidFill>
              </a:rPr>
              <a:t>0</a:t>
            </a:r>
            <a:r>
              <a:rPr lang="en-US" sz="22670" kern="0" dirty="0">
                <a:solidFill>
                  <a:srgbClr val="003366"/>
                </a:solidFill>
              </a:rPr>
              <a:t>3</a:t>
            </a:r>
            <a:endParaRPr sz="22670" kern="0" dirty="0">
              <a:solidFill>
                <a:srgbClr val="003366"/>
              </a:solidFill>
            </a:endParaRPr>
          </a:p>
        </p:txBody>
      </p:sp>
      <p:sp>
        <p:nvSpPr>
          <p:cNvPr id="105" name="Shape 105"/>
          <p:cNvSpPr/>
          <p:nvPr/>
        </p:nvSpPr>
        <p:spPr>
          <a:xfrm>
            <a:off x="-1" y="3883059"/>
            <a:ext cx="4994937" cy="29794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solidFill>
            <a:schemeClr val="accent1"/>
          </a:solidFill>
          <a:ln w="12700">
            <a:miter lim="400000"/>
          </a:ln>
        </p:spPr>
        <p:txBody>
          <a:bodyPr lIns="43370" rIns="43370"/>
          <a:lstStyle/>
          <a:p>
            <a:pPr hangingPunct="0">
              <a:defRPr>
                <a:latin typeface="Arial" panose="020B0604020202020204"/>
                <a:ea typeface="Arial" panose="020B0604020202020204"/>
                <a:cs typeface="Arial" panose="020B0604020202020204"/>
                <a:sym typeface="Arial" panose="020B0604020202020204"/>
              </a:defRPr>
            </a:pPr>
            <a:endParaRPr sz="1705" kern="0">
              <a:solidFill>
                <a:srgbClr val="000000"/>
              </a:solidFill>
              <a:latin typeface="Arial" panose="020B0604020202020204"/>
              <a:ea typeface="Arial" panose="020B0604020202020204"/>
              <a:cs typeface="Arial" panose="020B0604020202020204"/>
              <a:sym typeface="Arial" panose="020B0604020202020204"/>
            </a:endParaRPr>
          </a:p>
        </p:txBody>
      </p:sp>
      <p:sp>
        <p:nvSpPr>
          <p:cNvPr id="106" name="Shape 106"/>
          <p:cNvSpPr/>
          <p:nvPr/>
        </p:nvSpPr>
        <p:spPr>
          <a:xfrm>
            <a:off x="2831458" y="4403986"/>
            <a:ext cx="9366567" cy="24585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21600" y="0"/>
                </a:lnTo>
                <a:close/>
              </a:path>
            </a:pathLst>
          </a:custGeom>
          <a:solidFill>
            <a:srgbClr val="001A33"/>
          </a:solidFill>
          <a:ln w="12700">
            <a:miter lim="400000"/>
          </a:ln>
        </p:spPr>
        <p:txBody>
          <a:bodyPr lIns="43370" rIns="43370"/>
          <a:lstStyle/>
          <a:p>
            <a:pPr hangingPunct="0">
              <a:defRPr>
                <a:latin typeface="Arial" panose="020B0604020202020204"/>
                <a:ea typeface="Arial" panose="020B0604020202020204"/>
                <a:cs typeface="Arial" panose="020B0604020202020204"/>
                <a:sym typeface="Arial" panose="020B0604020202020204"/>
              </a:defRPr>
            </a:pPr>
            <a:endParaRPr sz="1705" kern="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fill="hold"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31247" y="682109"/>
            <a:ext cx="1688924" cy="369332"/>
          </a:xfrm>
          <a:prstGeom prst="rect">
            <a:avLst/>
          </a:prstGeom>
        </p:spPr>
        <p:txBody>
          <a:bodyPr wrap="none">
            <a:spAutoFit/>
          </a:bodyPr>
          <a:lstStyle/>
          <a:p>
            <a:r>
              <a:rPr lang="en-US" altLang="zh-CN" b="1" spc="-65" dirty="0" smtClean="0">
                <a:solidFill>
                  <a:srgbClr val="3F6797"/>
                </a:solidFill>
                <a:latin typeface="微软雅黑" panose="020B0503020204020204" pitchFamily="34" charset="-122"/>
                <a:cs typeface="微软雅黑" panose="020B0503020204020204" pitchFamily="34" charset="-122"/>
              </a:rPr>
              <a:t>3.1</a:t>
            </a:r>
            <a:r>
              <a:rPr lang="en-US" altLang="zh-CN" b="1" spc="-65" dirty="0">
                <a:solidFill>
                  <a:srgbClr val="3F6797"/>
                </a:solidFill>
                <a:latin typeface="微软雅黑" panose="020B0503020204020204" pitchFamily="34" charset="-122"/>
                <a:cs typeface="微软雅黑" panose="020B0503020204020204" pitchFamily="34" charset="-122"/>
              </a:rPr>
              <a:t>  </a:t>
            </a:r>
            <a:r>
              <a:rPr lang="en-US" altLang="zh-CN" b="1" spc="-65" dirty="0" smtClean="0">
                <a:solidFill>
                  <a:srgbClr val="3F6797"/>
                </a:solidFill>
                <a:latin typeface="微软雅黑" panose="020B0503020204020204" pitchFamily="34" charset="-122"/>
                <a:cs typeface="微软雅黑" panose="020B0503020204020204" pitchFamily="34" charset="-122"/>
              </a:rPr>
              <a:t>Path </a:t>
            </a:r>
            <a:r>
              <a:rPr lang="zh-CN" altLang="en-US" b="1" spc="-65" dirty="0" smtClean="0">
                <a:solidFill>
                  <a:srgbClr val="3F6797"/>
                </a:solidFill>
                <a:latin typeface="微软雅黑" panose="020B0503020204020204" pitchFamily="34" charset="-122"/>
                <a:cs typeface="微软雅黑" panose="020B0503020204020204" pitchFamily="34" charset="-122"/>
              </a:rPr>
              <a:t>概述</a:t>
            </a:r>
            <a:endParaRPr lang="zh-CN" altLang="en-US" b="1" dirty="0"/>
          </a:p>
        </p:txBody>
      </p:sp>
      <p:sp>
        <p:nvSpPr>
          <p:cNvPr id="5" name="文本框 4"/>
          <p:cNvSpPr txBox="1"/>
          <p:nvPr/>
        </p:nvSpPr>
        <p:spPr>
          <a:xfrm>
            <a:off x="1244906" y="1433855"/>
            <a:ext cx="7590622" cy="221598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zh-CN" altLang="en-US" sz="1200" dirty="0" smtClean="0"/>
              <a:t>一种</a:t>
            </a:r>
            <a:r>
              <a:rPr lang="zh-CN" altLang="zh-CN" sz="1200" dirty="0" smtClean="0"/>
              <a:t>强</a:t>
            </a:r>
            <a:r>
              <a:rPr lang="zh-CN" altLang="zh-CN" sz="1200" dirty="0"/>
              <a:t>大的绘图工</a:t>
            </a:r>
            <a:r>
              <a:rPr lang="zh-CN" altLang="zh-CN" sz="1200" dirty="0" smtClean="0"/>
              <a:t>具</a:t>
            </a:r>
            <a:endParaRPr lang="en-US" altLang="zh-CN" sz="1200" dirty="0" smtClean="0"/>
          </a:p>
          <a:p>
            <a:pPr hangingPunct="0"/>
            <a:endParaRPr lang="en-US" altLang="zh-CN" sz="1200" dirty="0" smtClean="0"/>
          </a:p>
          <a:p>
            <a:pPr hangingPunct="0"/>
            <a:r>
              <a:rPr lang="zh-CN" altLang="zh-CN" sz="1200" dirty="0"/>
              <a:t>规范：</a:t>
            </a:r>
            <a:r>
              <a:rPr lang="en-US" altLang="zh-CN" sz="1200" dirty="0"/>
              <a:t>http://www.w3.org/TR/SVG11/paths.html </a:t>
            </a:r>
            <a:endParaRPr lang="en-US" altLang="zh-CN" sz="1200" dirty="0" smtClean="0"/>
          </a:p>
          <a:p>
            <a:pPr hangingPunct="0"/>
            <a:endParaRPr lang="en-US" altLang="zh-CN" sz="1200" dirty="0" smtClean="0"/>
          </a:p>
          <a:p>
            <a:pPr hangingPunct="0"/>
            <a:r>
              <a:rPr lang="zh-CN" altLang="zh-CN" sz="1200" dirty="0"/>
              <a:t>由命令及其参数组组成的字符串，如</a:t>
            </a:r>
            <a:r>
              <a:rPr lang="zh-CN" altLang="zh-CN" sz="1200" dirty="0" smtClean="0"/>
              <a:t>：</a:t>
            </a:r>
            <a:endParaRPr lang="en-US" altLang="zh-CN" sz="1200" dirty="0" smtClean="0"/>
          </a:p>
          <a:p>
            <a:pPr hangingPunct="0"/>
            <a:endParaRPr lang="en-US" altLang="zh-CN" sz="1200" dirty="0" smtClean="0"/>
          </a:p>
          <a:p>
            <a:pPr hangingPunct="0"/>
            <a:r>
              <a:rPr lang="en-US" altLang="zh-CN" dirty="0"/>
              <a:t>&lt;path </a:t>
            </a:r>
            <a:r>
              <a:rPr lang="en-US" altLang="zh-CN" dirty="0" smtClean="0"/>
              <a:t>d=“ </a:t>
            </a:r>
            <a:r>
              <a:rPr lang="en-US" altLang="zh-CN" dirty="0" smtClean="0">
                <a:solidFill>
                  <a:srgbClr val="FF0000"/>
                </a:solidFill>
              </a:rPr>
              <a:t>M 0, 0 </a:t>
            </a:r>
            <a:r>
              <a:rPr lang="en-US" altLang="zh-CN" dirty="0" smtClean="0">
                <a:solidFill>
                  <a:srgbClr val="00B050"/>
                </a:solidFill>
              </a:rPr>
              <a:t>L 10, 20 </a:t>
            </a:r>
            <a:r>
              <a:rPr lang="en-US" altLang="zh-CN" dirty="0" smtClean="0">
                <a:solidFill>
                  <a:schemeClr val="accent2">
                    <a:lumMod val="50000"/>
                    <a:lumOff val="50000"/>
                  </a:schemeClr>
                </a:solidFill>
              </a:rPr>
              <a:t>C 30 -10, 40, 20, 100, 100</a:t>
            </a:r>
            <a:r>
              <a:rPr lang="en-US" altLang="zh-CN" dirty="0"/>
              <a:t>" </a:t>
            </a:r>
            <a:r>
              <a:rPr lang="en-US" altLang="zh-CN" dirty="0" smtClean="0"/>
              <a:t>stroke</a:t>
            </a:r>
            <a:r>
              <a:rPr lang="en-US" altLang="zh-CN" dirty="0"/>
              <a:t>="red</a:t>
            </a:r>
            <a:r>
              <a:rPr lang="en-US" altLang="zh-CN" dirty="0" smtClean="0"/>
              <a:t>"&gt;</a:t>
            </a:r>
          </a:p>
          <a:p>
            <a:pPr hangingPunct="0"/>
            <a:endParaRPr lang="zh-CN" altLang="zh-CN" sz="1200" dirty="0" smtClean="0"/>
          </a:p>
          <a:p>
            <a:pPr hangingPunct="0"/>
            <a:r>
              <a:rPr lang="en-US" altLang="zh-CN" dirty="0"/>
              <a:t>&lt;path d=“ </a:t>
            </a:r>
            <a:r>
              <a:rPr lang="en-US" altLang="zh-CN" dirty="0">
                <a:solidFill>
                  <a:srgbClr val="FF0000"/>
                </a:solidFill>
              </a:rPr>
              <a:t>M </a:t>
            </a:r>
            <a:r>
              <a:rPr lang="en-US" altLang="zh-CN" dirty="0" smtClean="0">
                <a:solidFill>
                  <a:srgbClr val="FF0000"/>
                </a:solidFill>
              </a:rPr>
              <a:t>0 </a:t>
            </a:r>
            <a:r>
              <a:rPr lang="en-US" altLang="zh-CN" dirty="0">
                <a:solidFill>
                  <a:srgbClr val="FF0000"/>
                </a:solidFill>
              </a:rPr>
              <a:t>0 </a:t>
            </a:r>
            <a:r>
              <a:rPr lang="en-US" altLang="zh-CN" dirty="0">
                <a:solidFill>
                  <a:srgbClr val="00B050"/>
                </a:solidFill>
              </a:rPr>
              <a:t>L </a:t>
            </a:r>
            <a:r>
              <a:rPr lang="en-US" altLang="zh-CN" dirty="0" smtClean="0">
                <a:solidFill>
                  <a:srgbClr val="00B050"/>
                </a:solidFill>
              </a:rPr>
              <a:t>10 </a:t>
            </a:r>
            <a:r>
              <a:rPr lang="en-US" altLang="zh-CN" dirty="0">
                <a:solidFill>
                  <a:srgbClr val="00B050"/>
                </a:solidFill>
              </a:rPr>
              <a:t>20 </a:t>
            </a:r>
            <a:r>
              <a:rPr lang="en-US" altLang="zh-CN" dirty="0">
                <a:solidFill>
                  <a:schemeClr val="accent2">
                    <a:lumMod val="50000"/>
                    <a:lumOff val="50000"/>
                  </a:schemeClr>
                </a:solidFill>
              </a:rPr>
              <a:t>C 30 -</a:t>
            </a:r>
            <a:r>
              <a:rPr lang="en-US" altLang="zh-CN" dirty="0" smtClean="0">
                <a:solidFill>
                  <a:schemeClr val="accent2">
                    <a:lumMod val="50000"/>
                    <a:lumOff val="50000"/>
                  </a:schemeClr>
                </a:solidFill>
              </a:rPr>
              <a:t>10 40 20 100 </a:t>
            </a:r>
            <a:r>
              <a:rPr lang="en-US" altLang="zh-CN" dirty="0">
                <a:solidFill>
                  <a:schemeClr val="accent2">
                    <a:lumMod val="50000"/>
                    <a:lumOff val="50000"/>
                  </a:schemeClr>
                </a:solidFill>
              </a:rPr>
              <a:t>100</a:t>
            </a:r>
            <a:r>
              <a:rPr lang="en-US" altLang="zh-CN" dirty="0"/>
              <a:t>" stroke="red"&gt;</a:t>
            </a:r>
          </a:p>
          <a:p>
            <a:pPr hangingPunct="0"/>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sp>
        <p:nvSpPr>
          <p:cNvPr id="6" name="矩形 5"/>
          <p:cNvSpPr/>
          <p:nvPr/>
        </p:nvSpPr>
        <p:spPr>
          <a:xfrm>
            <a:off x="-902252" y="3317060"/>
            <a:ext cx="7054468" cy="1669688"/>
          </a:xfrm>
          <a:prstGeom prst="rect">
            <a:avLst/>
          </a:prstGeom>
        </p:spPr>
        <p:txBody>
          <a:bodyPr wrap="square">
            <a:spAutoFit/>
          </a:bodyPr>
          <a:lstStyle/>
          <a:p>
            <a:pPr indent="2193290">
              <a:lnSpc>
                <a:spcPts val="12295"/>
              </a:lnSpc>
              <a:spcAft>
                <a:spcPts val="0"/>
              </a:spcAft>
            </a:pPr>
            <a:r>
              <a:rPr lang="en-US" altLang="zh-CN" sz="9600" kern="100" spc="-5" dirty="0" smtClean="0">
                <a:solidFill>
                  <a:srgbClr val="D45954"/>
                </a:solidFill>
                <a:latin typeface="Helvetica" panose="020B0604020202020204" pitchFamily="34" charset="0"/>
                <a:ea typeface="宋体" panose="02010600030101010101" pitchFamily="2" charset="-122"/>
                <a:cs typeface="Times New Roman" panose="02020603050405020304" pitchFamily="18" charset="0"/>
              </a:rPr>
              <a:t>L</a:t>
            </a:r>
            <a:r>
              <a:rPr lang="en-US" altLang="zh-CN" sz="9600" kern="100" dirty="0" smtClean="0">
                <a:solidFill>
                  <a:srgbClr val="1497FC"/>
                </a:solidFill>
                <a:latin typeface="Helvetica" panose="020B0604020202020204" pitchFamily="34" charset="0"/>
                <a:ea typeface="宋体" panose="02010600030101010101" pitchFamily="2" charset="-122"/>
                <a:cs typeface="Times New Roman" panose="02020603050405020304" pitchFamily="18" charset="0"/>
              </a:rPr>
              <a:t>10,20</a:t>
            </a:r>
            <a:endParaRPr lang="zh-CN" altLang="zh-CN" sz="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7" name="矩形 6"/>
          <p:cNvSpPr/>
          <p:nvPr/>
        </p:nvSpPr>
        <p:spPr>
          <a:xfrm>
            <a:off x="1392924" y="4802082"/>
            <a:ext cx="646331" cy="369332"/>
          </a:xfrm>
          <a:prstGeom prst="rect">
            <a:avLst/>
          </a:prstGeom>
        </p:spPr>
        <p:txBody>
          <a:bodyPr wrap="none">
            <a:spAutoFit/>
          </a:bodyPr>
          <a:lstStyle/>
          <a:p>
            <a:r>
              <a:rPr lang="zh-CN" altLang="zh-CN" dirty="0">
                <a:solidFill>
                  <a:srgbClr val="D45954"/>
                </a:solidFill>
                <a:ea typeface="宋体" panose="02010600030101010101" pitchFamily="2" charset="-122"/>
                <a:cs typeface="宋体" panose="02010600030101010101" pitchFamily="2" charset="-122"/>
              </a:rPr>
              <a:t>命令</a:t>
            </a:r>
            <a:endParaRPr lang="zh-CN" altLang="en-US" dirty="0"/>
          </a:p>
        </p:txBody>
      </p:sp>
      <p:sp>
        <p:nvSpPr>
          <p:cNvPr id="8" name="矩形 7"/>
          <p:cNvSpPr/>
          <p:nvPr/>
        </p:nvSpPr>
        <p:spPr>
          <a:xfrm>
            <a:off x="2428510" y="4802082"/>
            <a:ext cx="646331" cy="369332"/>
          </a:xfrm>
          <a:prstGeom prst="rect">
            <a:avLst/>
          </a:prstGeom>
        </p:spPr>
        <p:txBody>
          <a:bodyPr wrap="none">
            <a:spAutoFit/>
          </a:bodyPr>
          <a:lstStyle/>
          <a:p>
            <a:r>
              <a:rPr lang="zh-CN" altLang="zh-CN" dirty="0">
                <a:solidFill>
                  <a:srgbClr val="1497FC"/>
                </a:solidFill>
                <a:ea typeface="宋体" panose="02010600030101010101" pitchFamily="2" charset="-122"/>
                <a:cs typeface="宋体" panose="02010600030101010101" pitchFamily="2" charset="-122"/>
              </a:rPr>
              <a:t>参数</a:t>
            </a:r>
            <a:endParaRPr lang="zh-CN" altLang="en-US" dirty="0"/>
          </a:p>
        </p:txBody>
      </p:sp>
      <p:sp>
        <p:nvSpPr>
          <p:cNvPr id="9" name="WS_polygon30"/>
          <p:cNvSpPr>
            <a:spLocks noChangeArrowheads="1"/>
          </p:cNvSpPr>
          <p:nvPr/>
        </p:nvSpPr>
        <p:spPr bwMode="auto">
          <a:xfrm>
            <a:off x="3624516" y="4774281"/>
            <a:ext cx="989012" cy="304800"/>
          </a:xfrm>
          <a:custGeom>
            <a:avLst/>
            <a:gdLst>
              <a:gd name="T0" fmla="*/ 100 w 7785"/>
              <a:gd name="T1" fmla="*/ 100 h 2401"/>
              <a:gd name="T2" fmla="*/ 100 w 7785"/>
              <a:gd name="T3" fmla="*/ 100 h 2401"/>
              <a:gd name="T4" fmla="*/ 7588 w 7785"/>
              <a:gd name="T5" fmla="*/ 2273 h 2401"/>
              <a:gd name="T6" fmla="*/ 7588 w 7785"/>
              <a:gd name="T7" fmla="*/ 2273 h 2401"/>
              <a:gd name="T8" fmla="*/ 7685 w 7785"/>
              <a:gd name="T9" fmla="*/ 2301 h 2401"/>
            </a:gdLst>
            <a:ahLst/>
            <a:cxnLst>
              <a:cxn ang="0">
                <a:pos x="T0" y="T1"/>
              </a:cxn>
              <a:cxn ang="0">
                <a:pos x="T2" y="T3"/>
              </a:cxn>
              <a:cxn ang="0">
                <a:pos x="T4" y="T5"/>
              </a:cxn>
              <a:cxn ang="0">
                <a:pos x="T6" y="T7"/>
              </a:cxn>
              <a:cxn ang="0">
                <a:pos x="T8" y="T9"/>
              </a:cxn>
            </a:cxnLst>
            <a:rect l="0" t="0" r="r" b="b"/>
            <a:pathLst>
              <a:path w="7785" h="2401">
                <a:moveTo>
                  <a:pt x="100" y="100"/>
                </a:moveTo>
                <a:lnTo>
                  <a:pt x="100" y="100"/>
                </a:lnTo>
                <a:lnTo>
                  <a:pt x="7588" y="2273"/>
                </a:lnTo>
                <a:lnTo>
                  <a:pt x="7588" y="2273"/>
                </a:lnTo>
                <a:lnTo>
                  <a:pt x="7685" y="2301"/>
                </a:lnTo>
              </a:path>
            </a:pathLst>
          </a:custGeom>
          <a:solidFill>
            <a:srgbClr val="FFFFFF">
              <a:alpha val="0"/>
            </a:srgbClr>
          </a:solidFill>
          <a:ln w="25400">
            <a:solidFill>
              <a:srgbClr val="7BDB45"/>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4780294" y="4686663"/>
            <a:ext cx="2743843" cy="1692771"/>
          </a:xfrm>
          <a:prstGeom prst="rect">
            <a:avLst/>
          </a:prstGeom>
        </p:spPr>
        <p:txBody>
          <a:bodyPr wrap="square">
            <a:spAutoFit/>
          </a:bodyPr>
          <a:lstStyle/>
          <a:p>
            <a:pPr>
              <a:lnSpc>
                <a:spcPts val="4170"/>
              </a:lnSpc>
              <a:spcAft>
                <a:spcPts val="0"/>
              </a:spcAft>
            </a:pPr>
            <a:r>
              <a:rPr lang="zh-CN" altLang="zh-CN" sz="1400" kern="100" spc="-100" dirty="0">
                <a:solidFill>
                  <a:srgbClr val="308B16"/>
                </a:solidFill>
                <a:latin typeface="MS Shell Dlg" panose="020B0604020202020204" pitchFamily="34" charset="0"/>
                <a:ea typeface="宋体" panose="02010600030101010101" pitchFamily="2" charset="-122"/>
                <a:cs typeface="MS Shell Dlg" panose="020B0604020202020204" pitchFamily="34" charset="0"/>
              </a:rPr>
              <a:t>参数之间可以用空格</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nSpc>
                <a:spcPts val="3300"/>
              </a:lnSpc>
              <a:spcAft>
                <a:spcPts val="0"/>
              </a:spcAft>
            </a:pPr>
            <a:r>
              <a:rPr lang="zh-CN" altLang="zh-CN" sz="1400" kern="100" spc="-100" dirty="0">
                <a:solidFill>
                  <a:srgbClr val="308B16"/>
                </a:solidFill>
                <a:latin typeface="MS Shell Dlg" panose="020B0604020202020204" pitchFamily="34" charset="0"/>
                <a:ea typeface="宋体" panose="02010600030101010101" pitchFamily="2" charset="-122"/>
                <a:cs typeface="MS Shell Dlg" panose="020B0604020202020204" pitchFamily="34" charset="0"/>
              </a:rPr>
              <a:t>或逗号隔开，有一种</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nSpc>
                <a:spcPts val="3300"/>
              </a:lnSpc>
              <a:spcAft>
                <a:spcPts val="0"/>
              </a:spcAft>
            </a:pPr>
            <a:r>
              <a:rPr lang="zh-CN" altLang="zh-CN" sz="1400" kern="100" spc="-100" dirty="0">
                <a:solidFill>
                  <a:srgbClr val="308B16"/>
                </a:solidFill>
                <a:latin typeface="MS Shell Dlg" panose="020B0604020202020204" pitchFamily="34" charset="0"/>
                <a:ea typeface="宋体" panose="02010600030101010101" pitchFamily="2" charset="-122"/>
                <a:cs typeface="MS Shell Dlg" panose="020B0604020202020204" pitchFamily="34" charset="0"/>
              </a:rPr>
              <a:t>情况例外，就是下一</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zh-CN" altLang="zh-CN" sz="1400" dirty="0">
                <a:solidFill>
                  <a:srgbClr val="308B16"/>
                </a:solidFill>
                <a:latin typeface="MS Shell Dlg" panose="020B0604020202020204" pitchFamily="34" charset="0"/>
                <a:ea typeface="宋体" panose="02010600030101010101" pitchFamily="2" charset="-122"/>
                <a:cs typeface="MS Shell Dlg" panose="020B0604020202020204" pitchFamily="34" charset="0"/>
              </a:rPr>
              <a:t>个数值是负数。</a:t>
            </a:r>
            <a:endParaRPr lang="zh-CN" altLang="en-US" sz="1400" dirty="0"/>
          </a:p>
        </p:txBody>
      </p:sp>
      <p:pic>
        <p:nvPicPr>
          <p:cNvPr id="2" name="图片 1"/>
          <p:cNvPicPr>
            <a:picLocks noChangeAspect="1"/>
          </p:cNvPicPr>
          <p:nvPr/>
        </p:nvPicPr>
        <p:blipFill>
          <a:blip r:embed="rId3"/>
          <a:stretch>
            <a:fillRect/>
          </a:stretch>
        </p:blipFill>
        <p:spPr>
          <a:xfrm>
            <a:off x="7857669" y="2541849"/>
            <a:ext cx="3832679" cy="3893839"/>
          </a:xfrm>
          <a:prstGeom prst="rect">
            <a:avLst/>
          </a:prstGeom>
        </p:spPr>
      </p:pic>
    </p:spTree>
    <p:extLst>
      <p:ext uri="{BB962C8B-B14F-4D97-AF65-F5344CB8AC3E}">
        <p14:creationId xmlns:p14="http://schemas.microsoft.com/office/powerpoint/2010/main" val="1035695717"/>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014853808"/>
              </p:ext>
            </p:extLst>
          </p:nvPr>
        </p:nvGraphicFramePr>
        <p:xfrm>
          <a:off x="1276350" y="875171"/>
          <a:ext cx="9771686" cy="5825466"/>
        </p:xfrm>
        <a:graphic>
          <a:graphicData uri="http://schemas.openxmlformats.org/drawingml/2006/table">
            <a:tbl>
              <a:tblPr firstRow="1" firstCol="1" bandRow="1">
                <a:tableStyleId>{5C22544A-7EE6-4342-B048-85BDC9FD1C3A}</a:tableStyleId>
              </a:tblPr>
              <a:tblGrid>
                <a:gridCol w="3265211"/>
                <a:gridCol w="6506475"/>
              </a:tblGrid>
              <a:tr h="425170">
                <a:tc>
                  <a:txBody>
                    <a:bodyPr/>
                    <a:lstStyle/>
                    <a:p>
                      <a:pPr marL="57150" algn="l">
                        <a:lnSpc>
                          <a:spcPts val="3365"/>
                        </a:lnSpc>
                        <a:spcAft>
                          <a:spcPts val="0"/>
                        </a:spcAft>
                      </a:pPr>
                      <a:r>
                        <a:rPr lang="zh-CN" sz="2300" kern="100" dirty="0">
                          <a:effectLst/>
                        </a:rPr>
                        <a:t>命令</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marL="57150" algn="l">
                        <a:lnSpc>
                          <a:spcPts val="3365"/>
                        </a:lnSpc>
                        <a:spcAft>
                          <a:spcPts val="0"/>
                        </a:spcAft>
                      </a:pPr>
                      <a:r>
                        <a:rPr lang="zh-CN" sz="2300" kern="100" dirty="0">
                          <a:effectLst/>
                        </a:rPr>
                        <a:t>含义</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425170">
                <a:tc>
                  <a:txBody>
                    <a:bodyPr/>
                    <a:lstStyle/>
                    <a:p>
                      <a:pPr marL="57150" algn="l">
                        <a:lnSpc>
                          <a:spcPts val="3850"/>
                        </a:lnSpc>
                        <a:spcAft>
                          <a:spcPts val="0"/>
                        </a:spcAft>
                      </a:pPr>
                      <a:r>
                        <a:rPr lang="en-US" sz="2300" kern="100" spc="-5">
                          <a:effectLst/>
                        </a:rPr>
                        <a:t>M/m</a:t>
                      </a:r>
                      <a:r>
                        <a:rPr lang="en-US" sz="2300" kern="100">
                          <a:effectLst/>
                        </a:rPr>
                        <a:t> </a:t>
                      </a:r>
                      <a:r>
                        <a:rPr lang="en-US" sz="2300" kern="100" spc="-5">
                          <a:effectLst/>
                        </a:rPr>
                        <a:t>(x,y)+</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marL="57150" algn="l">
                        <a:lnSpc>
                          <a:spcPts val="3365"/>
                        </a:lnSpc>
                        <a:spcAft>
                          <a:spcPts val="0"/>
                        </a:spcAft>
                      </a:pPr>
                      <a:r>
                        <a:rPr lang="zh-CN" sz="2300" kern="100">
                          <a:effectLst/>
                        </a:rPr>
                        <a:t>移动当前位置</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425170">
                <a:tc>
                  <a:txBody>
                    <a:bodyPr/>
                    <a:lstStyle/>
                    <a:p>
                      <a:pPr marL="57150" algn="l">
                        <a:lnSpc>
                          <a:spcPts val="3850"/>
                        </a:lnSpc>
                        <a:spcAft>
                          <a:spcPts val="0"/>
                        </a:spcAft>
                      </a:pPr>
                      <a:r>
                        <a:rPr lang="en-US" sz="2300" kern="100">
                          <a:effectLst/>
                        </a:rPr>
                        <a:t>L/l </a:t>
                      </a:r>
                      <a:r>
                        <a:rPr lang="en-US" sz="2300" kern="100" spc="-5">
                          <a:effectLst/>
                        </a:rPr>
                        <a:t>(x,y)+</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marL="57150" algn="l">
                        <a:lnSpc>
                          <a:spcPts val="3365"/>
                        </a:lnSpc>
                        <a:spcAft>
                          <a:spcPts val="0"/>
                        </a:spcAft>
                      </a:pPr>
                      <a:r>
                        <a:rPr lang="zh-CN" sz="2300" kern="100">
                          <a:effectLst/>
                        </a:rPr>
                        <a:t>从当前位置绘制线段到指定位置</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425170">
                <a:tc>
                  <a:txBody>
                    <a:bodyPr/>
                    <a:lstStyle/>
                    <a:p>
                      <a:pPr marL="57150" algn="l">
                        <a:lnSpc>
                          <a:spcPts val="3850"/>
                        </a:lnSpc>
                        <a:spcAft>
                          <a:spcPts val="0"/>
                        </a:spcAft>
                      </a:pPr>
                      <a:r>
                        <a:rPr lang="en-US" sz="2300" kern="100">
                          <a:effectLst/>
                        </a:rPr>
                        <a:t>H/h </a:t>
                      </a:r>
                      <a:r>
                        <a:rPr lang="en-US" sz="2300" kern="100" spc="-5">
                          <a:effectLst/>
                        </a:rPr>
                        <a:t>(x)+</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marL="57150" algn="l">
                        <a:lnSpc>
                          <a:spcPts val="3850"/>
                        </a:lnSpc>
                        <a:spcAft>
                          <a:spcPts val="0"/>
                        </a:spcAft>
                      </a:pPr>
                      <a:r>
                        <a:rPr lang="zh-CN" sz="2300" kern="100" spc="-90" dirty="0">
                          <a:effectLst/>
                        </a:rPr>
                        <a:t>从当前位置绘制⽔水平线到达指定的</a:t>
                      </a:r>
                      <a:r>
                        <a:rPr lang="en-US" sz="2300" kern="100" dirty="0">
                          <a:effectLst/>
                        </a:rPr>
                        <a:t> </a:t>
                      </a:r>
                      <a:r>
                        <a:rPr lang="en-US" sz="2300" kern="100" spc="-5" dirty="0">
                          <a:effectLst/>
                        </a:rPr>
                        <a:t>x</a:t>
                      </a:r>
                      <a:r>
                        <a:rPr lang="en-US" sz="2300" kern="100" dirty="0">
                          <a:effectLst/>
                        </a:rPr>
                        <a:t> </a:t>
                      </a:r>
                      <a:r>
                        <a:rPr lang="zh-CN" sz="2300" kern="100" dirty="0">
                          <a:effectLst/>
                        </a:rPr>
                        <a:t>坐标</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425170">
                <a:tc>
                  <a:txBody>
                    <a:bodyPr/>
                    <a:lstStyle/>
                    <a:p>
                      <a:pPr marL="57150" algn="l">
                        <a:lnSpc>
                          <a:spcPts val="3850"/>
                        </a:lnSpc>
                        <a:spcAft>
                          <a:spcPts val="0"/>
                        </a:spcAft>
                      </a:pPr>
                      <a:r>
                        <a:rPr lang="en-US" sz="2300" kern="100" spc="-10">
                          <a:effectLst/>
                        </a:rPr>
                        <a:t>V/v</a:t>
                      </a:r>
                      <a:r>
                        <a:rPr lang="en-US" sz="2300" kern="100">
                          <a:effectLst/>
                        </a:rPr>
                        <a:t> </a:t>
                      </a:r>
                      <a:r>
                        <a:rPr lang="en-US" sz="2300" kern="100" spc="-5">
                          <a:effectLst/>
                        </a:rPr>
                        <a:t>(x)+</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marL="57150" algn="l">
                        <a:lnSpc>
                          <a:spcPts val="3850"/>
                        </a:lnSpc>
                        <a:spcAft>
                          <a:spcPts val="0"/>
                        </a:spcAft>
                      </a:pPr>
                      <a:r>
                        <a:rPr lang="zh-CN" sz="2300" kern="100">
                          <a:effectLst/>
                        </a:rPr>
                        <a:t>从当前位置绘制竖直线到达指定的</a:t>
                      </a:r>
                      <a:r>
                        <a:rPr lang="en-US" sz="2300" kern="100">
                          <a:effectLst/>
                        </a:rPr>
                        <a:t> </a:t>
                      </a:r>
                      <a:r>
                        <a:rPr lang="en-US" sz="2300" kern="100" spc="-5">
                          <a:effectLst/>
                        </a:rPr>
                        <a:t>y</a:t>
                      </a:r>
                      <a:r>
                        <a:rPr lang="en-US" sz="2300" kern="100">
                          <a:effectLst/>
                        </a:rPr>
                        <a:t> </a:t>
                      </a:r>
                      <a:r>
                        <a:rPr lang="zh-CN" sz="2300" kern="100">
                          <a:effectLst/>
                        </a:rPr>
                        <a:t>坐标</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425170">
                <a:tc>
                  <a:txBody>
                    <a:bodyPr/>
                    <a:lstStyle/>
                    <a:p>
                      <a:pPr marL="57150" algn="l">
                        <a:lnSpc>
                          <a:spcPts val="3850"/>
                        </a:lnSpc>
                        <a:spcAft>
                          <a:spcPts val="0"/>
                        </a:spcAft>
                      </a:pPr>
                      <a:r>
                        <a:rPr lang="en-US" sz="2300" kern="100">
                          <a:effectLst/>
                        </a:rPr>
                        <a:t>Z/z</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marL="57150" algn="l">
                        <a:lnSpc>
                          <a:spcPts val="3365"/>
                        </a:lnSpc>
                        <a:spcAft>
                          <a:spcPts val="0"/>
                        </a:spcAft>
                      </a:pPr>
                      <a:r>
                        <a:rPr lang="zh-CN" sz="2300" kern="100">
                          <a:effectLst/>
                        </a:rPr>
                        <a:t>闭合当前路径</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425170">
                <a:tc>
                  <a:txBody>
                    <a:bodyPr/>
                    <a:lstStyle/>
                    <a:p>
                      <a:pPr marL="57150" algn="l">
                        <a:lnSpc>
                          <a:spcPts val="3850"/>
                        </a:lnSpc>
                        <a:spcAft>
                          <a:spcPts val="0"/>
                        </a:spcAft>
                      </a:pPr>
                      <a:r>
                        <a:rPr lang="en-US" sz="2300" kern="100" spc="-5" dirty="0">
                          <a:effectLst/>
                        </a:rPr>
                        <a:t>Q/q</a:t>
                      </a:r>
                      <a:r>
                        <a:rPr lang="en-US" sz="2300" kern="100" dirty="0">
                          <a:effectLst/>
                        </a:rPr>
                        <a:t> </a:t>
                      </a:r>
                      <a:r>
                        <a:rPr lang="en-US" sz="2300" kern="100" spc="-5" dirty="0">
                          <a:effectLst/>
                        </a:rPr>
                        <a:t>(x1,y1,x,y)+</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marL="57150" algn="l">
                        <a:lnSpc>
                          <a:spcPts val="3365"/>
                        </a:lnSpc>
                        <a:spcAft>
                          <a:spcPts val="0"/>
                        </a:spcAft>
                      </a:pPr>
                      <a:r>
                        <a:rPr lang="zh-CN" sz="2300" kern="100" spc="-90" dirty="0">
                          <a:effectLst/>
                        </a:rPr>
                        <a:t>从当前位置绘</a:t>
                      </a:r>
                      <a:r>
                        <a:rPr lang="zh-CN" sz="2300" kern="100" spc="-90" dirty="0" smtClean="0">
                          <a:effectLst/>
                        </a:rPr>
                        <a:t>制二次贝</a:t>
                      </a:r>
                      <a:r>
                        <a:rPr lang="zh-CN" sz="2300" kern="100" spc="-90" dirty="0">
                          <a:effectLst/>
                        </a:rPr>
                        <a:t>塞尔曲线到指定位置</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715633">
                <a:tc>
                  <a:txBody>
                    <a:bodyPr/>
                    <a:lstStyle/>
                    <a:p>
                      <a:pPr marL="57150" algn="l">
                        <a:lnSpc>
                          <a:spcPts val="3850"/>
                        </a:lnSpc>
                        <a:spcAft>
                          <a:spcPts val="0"/>
                        </a:spcAft>
                      </a:pPr>
                      <a:r>
                        <a:rPr lang="en-US" sz="2300" kern="100" spc="-5" dirty="0">
                          <a:effectLst/>
                        </a:rPr>
                        <a:t>T/t</a:t>
                      </a:r>
                      <a:r>
                        <a:rPr lang="en-US" sz="2300" kern="100" dirty="0">
                          <a:effectLst/>
                        </a:rPr>
                        <a:t> </a:t>
                      </a:r>
                      <a:r>
                        <a:rPr lang="en-US" sz="2300" kern="100" spc="-5" dirty="0">
                          <a:effectLst/>
                        </a:rPr>
                        <a:t>(</a:t>
                      </a:r>
                      <a:r>
                        <a:rPr lang="en-US" sz="2300" kern="100" spc="-5" dirty="0" err="1">
                          <a:effectLst/>
                        </a:rPr>
                        <a:t>x,y</a:t>
                      </a:r>
                      <a:r>
                        <a:rPr lang="en-US" sz="2300" kern="100" spc="-5" dirty="0">
                          <a:effectLst/>
                        </a:rPr>
                        <a:t>)+</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marL="57150" algn="l">
                        <a:lnSpc>
                          <a:spcPts val="3365"/>
                        </a:lnSpc>
                        <a:spcAft>
                          <a:spcPts val="0"/>
                        </a:spcAft>
                      </a:pPr>
                      <a:r>
                        <a:rPr lang="zh-CN" sz="2300" kern="100" spc="-90" dirty="0">
                          <a:effectLst/>
                        </a:rPr>
                        <a:t>从当前位置光滑绘</a:t>
                      </a:r>
                      <a:r>
                        <a:rPr lang="zh-CN" sz="2300" kern="100" spc="-90" dirty="0" smtClean="0">
                          <a:effectLst/>
                        </a:rPr>
                        <a:t>制二次贝</a:t>
                      </a:r>
                      <a:r>
                        <a:rPr lang="zh-CN" sz="2300" kern="100" spc="-90" dirty="0">
                          <a:effectLst/>
                        </a:rPr>
                        <a:t>塞尔曲线到指定位置</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425170">
                <a:tc>
                  <a:txBody>
                    <a:bodyPr/>
                    <a:lstStyle/>
                    <a:p>
                      <a:pPr marL="57150" algn="l">
                        <a:lnSpc>
                          <a:spcPts val="3850"/>
                        </a:lnSpc>
                        <a:spcAft>
                          <a:spcPts val="0"/>
                        </a:spcAft>
                      </a:pPr>
                      <a:r>
                        <a:rPr lang="en-US" sz="2300" kern="100" spc="-5" dirty="0">
                          <a:effectLst/>
                        </a:rPr>
                        <a:t>C/c</a:t>
                      </a:r>
                      <a:r>
                        <a:rPr lang="en-US" sz="2300" kern="100" dirty="0">
                          <a:effectLst/>
                        </a:rPr>
                        <a:t> </a:t>
                      </a:r>
                      <a:r>
                        <a:rPr lang="en-US" sz="2300" kern="100" spc="-5" dirty="0">
                          <a:effectLst/>
                        </a:rPr>
                        <a:t>(x1,y1,x2,y2,x,y)+</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marL="57150" algn="l">
                        <a:lnSpc>
                          <a:spcPts val="3365"/>
                        </a:lnSpc>
                        <a:spcAft>
                          <a:spcPts val="0"/>
                        </a:spcAft>
                      </a:pPr>
                      <a:r>
                        <a:rPr lang="zh-CN" sz="2300" kern="100" spc="-10" dirty="0">
                          <a:effectLst/>
                        </a:rPr>
                        <a:t>从当前位置绘制三</a:t>
                      </a:r>
                      <a:r>
                        <a:rPr lang="zh-CN" sz="2300" kern="100" spc="-10" dirty="0" smtClean="0">
                          <a:effectLst/>
                        </a:rPr>
                        <a:t>次贝</a:t>
                      </a:r>
                      <a:r>
                        <a:rPr lang="zh-CN" sz="2300" kern="100" spc="-10" dirty="0">
                          <a:effectLst/>
                        </a:rPr>
                        <a:t>塞尔曲线到指定位置</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715633">
                <a:tc>
                  <a:txBody>
                    <a:bodyPr/>
                    <a:lstStyle/>
                    <a:p>
                      <a:pPr marL="57150" algn="l">
                        <a:lnSpc>
                          <a:spcPts val="3850"/>
                        </a:lnSpc>
                        <a:spcAft>
                          <a:spcPts val="0"/>
                        </a:spcAft>
                      </a:pPr>
                      <a:r>
                        <a:rPr lang="en-US" sz="2300" kern="100" spc="-90" dirty="0">
                          <a:effectLst/>
                        </a:rPr>
                        <a:t>S/s</a:t>
                      </a:r>
                      <a:r>
                        <a:rPr lang="en-US" sz="2300" kern="100" dirty="0">
                          <a:effectLst/>
                        </a:rPr>
                        <a:t> </a:t>
                      </a:r>
                      <a:r>
                        <a:rPr lang="en-US" sz="2300" kern="100" spc="-5" dirty="0">
                          <a:effectLst/>
                        </a:rPr>
                        <a:t>(x2,y2,x,y)+</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marL="57150" algn="l">
                        <a:lnSpc>
                          <a:spcPts val="3365"/>
                        </a:lnSpc>
                        <a:spcAft>
                          <a:spcPts val="0"/>
                        </a:spcAft>
                      </a:pPr>
                      <a:r>
                        <a:rPr lang="zh-CN" sz="2300" kern="100" spc="-10" dirty="0">
                          <a:effectLst/>
                        </a:rPr>
                        <a:t>从当前位置光滑绘制三</a:t>
                      </a:r>
                      <a:r>
                        <a:rPr lang="zh-CN" sz="2300" kern="100" spc="-10" dirty="0" smtClean="0">
                          <a:effectLst/>
                        </a:rPr>
                        <a:t>次贝</a:t>
                      </a:r>
                      <a:r>
                        <a:rPr lang="zh-CN" sz="2300" kern="100" spc="-10" dirty="0">
                          <a:effectLst/>
                        </a:rPr>
                        <a:t>塞尔曲线到指定位置</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425170">
                <a:tc>
                  <a:txBody>
                    <a:bodyPr/>
                    <a:lstStyle/>
                    <a:p>
                      <a:pPr marL="57150" algn="l">
                        <a:lnSpc>
                          <a:spcPts val="3850"/>
                        </a:lnSpc>
                        <a:spcAft>
                          <a:spcPts val="0"/>
                        </a:spcAft>
                      </a:pPr>
                      <a:r>
                        <a:rPr lang="en-US" sz="2300" kern="100" dirty="0">
                          <a:effectLst/>
                        </a:rPr>
                        <a:t>A/a (</a:t>
                      </a:r>
                      <a:r>
                        <a:rPr lang="en-US" sz="2300" kern="100" dirty="0" err="1">
                          <a:effectLst/>
                        </a:rPr>
                        <a:t>rx,ry,xr,laf,sf,x,y</a:t>
                      </a:r>
                      <a:r>
                        <a:rPr lang="en-US" sz="2300" kern="100" dirty="0">
                          <a:effectLst/>
                        </a:rPr>
                        <a:t>)</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marL="57150" algn="l">
                        <a:lnSpc>
                          <a:spcPts val="3365"/>
                        </a:lnSpc>
                        <a:spcAft>
                          <a:spcPts val="0"/>
                        </a:spcAft>
                      </a:pPr>
                      <a:r>
                        <a:rPr lang="zh-CN" sz="2300" kern="100" dirty="0">
                          <a:effectLst/>
                        </a:rPr>
                        <a:t>从当前位置绘制弧线到指定位置</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bl>
          </a:graphicData>
        </a:graphic>
      </p:graphicFrame>
      <p:sp>
        <p:nvSpPr>
          <p:cNvPr id="4" name="矩形 3"/>
          <p:cNvSpPr/>
          <p:nvPr/>
        </p:nvSpPr>
        <p:spPr>
          <a:xfrm>
            <a:off x="393920" y="329569"/>
            <a:ext cx="1074653" cy="369332"/>
          </a:xfrm>
          <a:prstGeom prst="rect">
            <a:avLst/>
          </a:prstGeom>
        </p:spPr>
        <p:txBody>
          <a:bodyPr wrap="none">
            <a:spAutoFit/>
          </a:bodyPr>
          <a:lstStyle/>
          <a:p>
            <a:r>
              <a:rPr lang="zh-CN" altLang="en-US" spc="-65" dirty="0">
                <a:solidFill>
                  <a:srgbClr val="3F6797"/>
                </a:solidFill>
                <a:latin typeface="微软雅黑" panose="020B0503020204020204" pitchFamily="34" charset="-122"/>
              </a:rPr>
              <a:t>命令汇总</a:t>
            </a:r>
            <a:endParaRPr lang="zh-CN" altLang="en-US" dirty="0"/>
          </a:p>
        </p:txBody>
      </p:sp>
    </p:spTree>
    <p:extLst>
      <p:ext uri="{BB962C8B-B14F-4D97-AF65-F5344CB8AC3E}">
        <p14:creationId xmlns:p14="http://schemas.microsoft.com/office/powerpoint/2010/main" val="3235066510"/>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2240" y="346897"/>
            <a:ext cx="2219838" cy="369332"/>
          </a:xfrm>
          <a:prstGeom prst="rect">
            <a:avLst/>
          </a:prstGeom>
        </p:spPr>
        <p:txBody>
          <a:bodyPr wrap="none">
            <a:spAutoFit/>
          </a:bodyPr>
          <a:lstStyle/>
          <a:p>
            <a:r>
              <a:rPr lang="en-US" altLang="zh-CN" b="1" spc="-120" dirty="0" smtClean="0">
                <a:solidFill>
                  <a:srgbClr val="3F6797"/>
                </a:solidFill>
                <a:latin typeface="微软雅黑" panose="020B0503020204020204" pitchFamily="34" charset="-122"/>
                <a:ea typeface="宋体" panose="02010600030101010101" pitchFamily="2" charset="-122"/>
                <a:cs typeface="微软雅黑" panose="020B0503020204020204" pitchFamily="34" charset="-122"/>
              </a:rPr>
              <a:t>3.2</a:t>
            </a:r>
            <a:r>
              <a:rPr lang="en-US" altLang="zh-CN" b="1" spc="-120" dirty="0">
                <a:solidFill>
                  <a:srgbClr val="3F6797"/>
                </a:solidFill>
                <a:latin typeface="微软雅黑" panose="020B0503020204020204" pitchFamily="34" charset="-122"/>
                <a:ea typeface="宋体" panose="02010600030101010101" pitchFamily="2" charset="-122"/>
                <a:cs typeface="微软雅黑" panose="020B0503020204020204" pitchFamily="34" charset="-122"/>
              </a:rPr>
              <a:t>.  </a:t>
            </a:r>
            <a:r>
              <a:rPr lang="zh-CN" altLang="zh-CN" b="1" spc="-120" dirty="0">
                <a:solidFill>
                  <a:srgbClr val="3F6797"/>
                </a:solidFill>
                <a:latin typeface="微软雅黑" panose="020B0503020204020204" pitchFamily="34" charset="-122"/>
                <a:ea typeface="宋体" panose="02010600030101010101" pitchFamily="2" charset="-122"/>
                <a:cs typeface="微软雅黑" panose="020B0503020204020204" pitchFamily="34" charset="-122"/>
              </a:rPr>
              <a:t>移动和直线命令</a:t>
            </a:r>
            <a:endParaRPr lang="zh-CN" altLang="en-US" b="1" dirty="0"/>
          </a:p>
        </p:txBody>
      </p:sp>
      <p:sp>
        <p:nvSpPr>
          <p:cNvPr id="3" name="矩形 2"/>
          <p:cNvSpPr/>
          <p:nvPr/>
        </p:nvSpPr>
        <p:spPr>
          <a:xfrm>
            <a:off x="934690" y="1678233"/>
            <a:ext cx="8398525" cy="2800767"/>
          </a:xfrm>
          <a:prstGeom prst="rect">
            <a:avLst/>
          </a:prstGeom>
        </p:spPr>
        <p:txBody>
          <a:bodyPr wrap="square">
            <a:spAutoFit/>
          </a:bodyPr>
          <a:lstStyle/>
          <a:p>
            <a:r>
              <a:rPr lang="en-US" altLang="zh-CN" sz="1600" spc="-105" dirty="0">
                <a:solidFill>
                  <a:srgbClr val="FF0000"/>
                </a:solidFill>
                <a:latin typeface="微软雅黑" panose="020B0503020204020204" pitchFamily="34" charset="-122"/>
                <a:ea typeface="宋体" panose="02010600030101010101" pitchFamily="2" charset="-122"/>
                <a:cs typeface="微软雅黑" panose="020B0503020204020204" pitchFamily="34" charset="-122"/>
              </a:rPr>
              <a:t>M  (x,  y</a:t>
            </a:r>
            <a:r>
              <a:rPr lang="en-US" altLang="zh-CN" sz="1600" spc="-105" dirty="0" smtClean="0">
                <a:solidFill>
                  <a:srgbClr val="FF0000"/>
                </a:solidFill>
                <a:latin typeface="微软雅黑" panose="020B0503020204020204" pitchFamily="34" charset="-122"/>
                <a:ea typeface="宋体" panose="02010600030101010101" pitchFamily="2" charset="-122"/>
                <a:cs typeface="微软雅黑" panose="020B0503020204020204" pitchFamily="34" charset="-122"/>
              </a:rPr>
              <a:t>) +</a:t>
            </a:r>
            <a:r>
              <a:rPr lang="en-US" altLang="zh-CN" sz="1600" spc="-105" dirty="0">
                <a:solidFill>
                  <a:srgbClr val="FF0000"/>
                </a:solidFill>
                <a:latin typeface="微软雅黑" panose="020B0503020204020204" pitchFamily="34" charset="-122"/>
                <a:ea typeface="宋体" panose="02010600030101010101" pitchFamily="2" charset="-122"/>
                <a:cs typeface="微软雅黑" panose="020B0503020204020204" pitchFamily="34" charset="-122"/>
              </a:rPr>
              <a:t> </a:t>
            </a:r>
            <a:r>
              <a:rPr lang="en-US" altLang="zh-CN" sz="1600" spc="-105" dirty="0">
                <a:solidFill>
                  <a:srgbClr val="D45954"/>
                </a:solidFill>
                <a:latin typeface="微软雅黑" panose="020B0503020204020204" pitchFamily="34" charset="-122"/>
                <a:ea typeface="宋体" panose="02010600030101010101" pitchFamily="2" charset="-122"/>
                <a:cs typeface="微软雅黑" panose="020B0503020204020204" pitchFamily="34" charset="-122"/>
              </a:rPr>
              <a:t> </a:t>
            </a:r>
            <a:r>
              <a:rPr lang="zh-CN" altLang="zh-CN" sz="16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移动画笔，后面如果有重复参数，会当做是</a:t>
            </a:r>
            <a:r>
              <a:rPr lang="en-US" altLang="zh-CN" sz="16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  L  </a:t>
            </a:r>
            <a:r>
              <a:rPr lang="zh-CN" altLang="zh-CN" sz="16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命令处</a:t>
            </a:r>
            <a:r>
              <a:rPr lang="zh-CN" altLang="zh-CN" sz="1600" spc="-100" dirty="0" smtClean="0">
                <a:solidFill>
                  <a:srgbClr val="53585F"/>
                </a:solidFill>
                <a:latin typeface="微软雅黑" panose="020B0503020204020204" pitchFamily="34" charset="-122"/>
                <a:ea typeface="宋体" panose="02010600030101010101" pitchFamily="2" charset="-122"/>
                <a:cs typeface="微软雅黑" panose="020B0503020204020204" pitchFamily="34" charset="-122"/>
              </a:rPr>
              <a:t>理</a:t>
            </a:r>
            <a:endParaRPr lang="en-US" altLang="zh-CN" sz="1600" spc="-100" dirty="0" smtClean="0">
              <a:solidFill>
                <a:srgbClr val="53585F"/>
              </a:solidFill>
              <a:latin typeface="微软雅黑" panose="020B0503020204020204" pitchFamily="34" charset="-122"/>
              <a:ea typeface="宋体" panose="02010600030101010101" pitchFamily="2" charset="-122"/>
              <a:cs typeface="微软雅黑" panose="020B0503020204020204" pitchFamily="34" charset="-122"/>
            </a:endParaRPr>
          </a:p>
          <a:p>
            <a:endParaRPr lang="en-US" altLang="zh-CN" sz="16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endParaRPr>
          </a:p>
          <a:p>
            <a:r>
              <a:rPr lang="en-US" altLang="zh-CN" sz="1600" spc="-100" dirty="0">
                <a:solidFill>
                  <a:srgbClr val="FF0000"/>
                </a:solidFill>
                <a:latin typeface="微软雅黑" panose="020B0503020204020204" pitchFamily="34" charset="-122"/>
                <a:ea typeface="宋体" panose="02010600030101010101" pitchFamily="2" charset="-122"/>
                <a:cs typeface="微软雅黑" panose="020B0503020204020204" pitchFamily="34" charset="-122"/>
              </a:rPr>
              <a:t>L  </a:t>
            </a:r>
            <a:r>
              <a:rPr lang="en-US" altLang="zh-CN" sz="1600" spc="-100" dirty="0" smtClean="0">
                <a:solidFill>
                  <a:srgbClr val="FF0000"/>
                </a:solidFill>
                <a:latin typeface="微软雅黑" panose="020B0503020204020204" pitchFamily="34" charset="-122"/>
                <a:ea typeface="宋体" panose="02010600030101010101" pitchFamily="2" charset="-122"/>
                <a:cs typeface="微软雅黑" panose="020B0503020204020204" pitchFamily="34" charset="-122"/>
              </a:rPr>
              <a:t>  (</a:t>
            </a:r>
            <a:r>
              <a:rPr lang="en-US" altLang="zh-CN" sz="1600" spc="-100" dirty="0">
                <a:solidFill>
                  <a:srgbClr val="FF0000"/>
                </a:solidFill>
                <a:latin typeface="微软雅黑" panose="020B0503020204020204" pitchFamily="34" charset="-122"/>
                <a:ea typeface="宋体" panose="02010600030101010101" pitchFamily="2" charset="-122"/>
                <a:cs typeface="微软雅黑" panose="020B0503020204020204" pitchFamily="34" charset="-122"/>
              </a:rPr>
              <a:t>x,  y</a:t>
            </a:r>
            <a:r>
              <a:rPr lang="en-US" altLang="zh-CN" sz="1600" spc="-100" dirty="0" smtClean="0">
                <a:solidFill>
                  <a:srgbClr val="FF0000"/>
                </a:solidFill>
                <a:latin typeface="微软雅黑" panose="020B0503020204020204" pitchFamily="34" charset="-122"/>
                <a:ea typeface="宋体" panose="02010600030101010101" pitchFamily="2" charset="-122"/>
                <a:cs typeface="微软雅黑" panose="020B0503020204020204" pitchFamily="34" charset="-122"/>
              </a:rPr>
              <a:t>) + </a:t>
            </a:r>
            <a:r>
              <a:rPr lang="en-US" altLang="zh-CN" sz="16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 </a:t>
            </a:r>
            <a:r>
              <a:rPr lang="zh-CN" altLang="en-US" sz="16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绘制直线到指定位</a:t>
            </a:r>
            <a:r>
              <a:rPr lang="zh-CN" altLang="en-US" sz="1600" spc="-100" dirty="0" smtClean="0">
                <a:solidFill>
                  <a:srgbClr val="53585F"/>
                </a:solidFill>
                <a:latin typeface="微软雅黑" panose="020B0503020204020204" pitchFamily="34" charset="-122"/>
                <a:ea typeface="宋体" panose="02010600030101010101" pitchFamily="2" charset="-122"/>
                <a:cs typeface="微软雅黑" panose="020B0503020204020204" pitchFamily="34" charset="-122"/>
              </a:rPr>
              <a:t>置</a:t>
            </a:r>
            <a:endParaRPr lang="en-US" altLang="zh-CN" sz="1600" spc="-100" dirty="0" smtClean="0">
              <a:solidFill>
                <a:srgbClr val="53585F"/>
              </a:solidFill>
              <a:latin typeface="微软雅黑" panose="020B0503020204020204" pitchFamily="34" charset="-122"/>
              <a:ea typeface="宋体" panose="02010600030101010101" pitchFamily="2" charset="-122"/>
              <a:cs typeface="微软雅黑" panose="020B0503020204020204" pitchFamily="34" charset="-122"/>
            </a:endParaRPr>
          </a:p>
          <a:p>
            <a:endParaRPr lang="en-US" altLang="zh-CN" sz="16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endParaRPr>
          </a:p>
          <a:p>
            <a:r>
              <a:rPr lang="en-US" altLang="zh-CN" sz="1600" spc="-100" dirty="0" smtClean="0">
                <a:solidFill>
                  <a:srgbClr val="FF0000"/>
                </a:solidFill>
                <a:latin typeface="微软雅黑" panose="020B0503020204020204" pitchFamily="34" charset="-122"/>
                <a:ea typeface="宋体" panose="02010600030101010101" pitchFamily="2" charset="-122"/>
                <a:cs typeface="微软雅黑" panose="020B0503020204020204" pitchFamily="34" charset="-122"/>
              </a:rPr>
              <a:t>H    (</a:t>
            </a:r>
            <a:r>
              <a:rPr lang="en-US" altLang="zh-CN" sz="1600" spc="-100" dirty="0">
                <a:solidFill>
                  <a:srgbClr val="FF0000"/>
                </a:solidFill>
                <a:latin typeface="微软雅黑" panose="020B0503020204020204" pitchFamily="34" charset="-122"/>
                <a:ea typeface="宋体" panose="02010600030101010101" pitchFamily="2" charset="-122"/>
                <a:cs typeface="微软雅黑" panose="020B0503020204020204" pitchFamily="34" charset="-122"/>
              </a:rPr>
              <a:t>x</a:t>
            </a:r>
            <a:r>
              <a:rPr lang="en-US" altLang="zh-CN" sz="1600" spc="-100" dirty="0" smtClean="0">
                <a:solidFill>
                  <a:srgbClr val="FF0000"/>
                </a:solidFill>
                <a:latin typeface="微软雅黑" panose="020B0503020204020204" pitchFamily="34" charset="-122"/>
                <a:ea typeface="宋体" panose="02010600030101010101" pitchFamily="2" charset="-122"/>
                <a:cs typeface="微软雅黑" panose="020B0503020204020204" pitchFamily="34" charset="-122"/>
              </a:rPr>
              <a:t>) +          </a:t>
            </a:r>
            <a:r>
              <a:rPr lang="zh-CN" altLang="en-US" sz="1600" spc="-100" dirty="0" smtClean="0">
                <a:solidFill>
                  <a:srgbClr val="53585F"/>
                </a:solidFill>
                <a:latin typeface="微软雅黑" panose="020B0503020204020204" pitchFamily="34" charset="-122"/>
                <a:ea typeface="宋体" panose="02010600030101010101" pitchFamily="2" charset="-122"/>
                <a:cs typeface="微软雅黑" panose="020B0503020204020204" pitchFamily="34" charset="-122"/>
              </a:rPr>
              <a:t>绘</a:t>
            </a:r>
            <a:r>
              <a:rPr lang="zh-CN" altLang="en-US" sz="16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制水平线到指定的 </a:t>
            </a:r>
            <a:r>
              <a:rPr lang="en-US" altLang="zh-CN" sz="16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x </a:t>
            </a:r>
            <a:r>
              <a:rPr lang="zh-CN" altLang="en-US" sz="16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位</a:t>
            </a:r>
            <a:r>
              <a:rPr lang="zh-CN" altLang="en-US" sz="1600" spc="-100" dirty="0" smtClean="0">
                <a:solidFill>
                  <a:srgbClr val="53585F"/>
                </a:solidFill>
                <a:latin typeface="微软雅黑" panose="020B0503020204020204" pitchFamily="34" charset="-122"/>
                <a:ea typeface="宋体" panose="02010600030101010101" pitchFamily="2" charset="-122"/>
                <a:cs typeface="微软雅黑" panose="020B0503020204020204" pitchFamily="34" charset="-122"/>
              </a:rPr>
              <a:t>置</a:t>
            </a:r>
            <a:endParaRPr lang="en-US" altLang="zh-CN" sz="1600" spc="-100" dirty="0" smtClean="0">
              <a:solidFill>
                <a:srgbClr val="53585F"/>
              </a:solidFill>
              <a:latin typeface="微软雅黑" panose="020B0503020204020204" pitchFamily="34" charset="-122"/>
              <a:ea typeface="宋体" panose="02010600030101010101" pitchFamily="2" charset="-122"/>
              <a:cs typeface="微软雅黑" panose="020B0503020204020204" pitchFamily="34" charset="-122"/>
            </a:endParaRPr>
          </a:p>
          <a:p>
            <a:endParaRPr lang="en-US" altLang="zh-CN" sz="16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endParaRPr>
          </a:p>
          <a:p>
            <a:r>
              <a:rPr lang="en-US" altLang="zh-CN" sz="1600" spc="-100" dirty="0">
                <a:solidFill>
                  <a:srgbClr val="FF0000"/>
                </a:solidFill>
                <a:latin typeface="微软雅黑" panose="020B0503020204020204" pitchFamily="34" charset="-122"/>
                <a:ea typeface="宋体" panose="02010600030101010101" pitchFamily="2" charset="-122"/>
                <a:cs typeface="微软雅黑" panose="020B0503020204020204" pitchFamily="34" charset="-122"/>
              </a:rPr>
              <a:t>V </a:t>
            </a:r>
            <a:r>
              <a:rPr lang="en-US" altLang="zh-CN" sz="1600" spc="-100" dirty="0" smtClean="0">
                <a:solidFill>
                  <a:srgbClr val="FF0000"/>
                </a:solidFill>
                <a:latin typeface="微软雅黑" panose="020B0503020204020204" pitchFamily="34" charset="-122"/>
                <a:ea typeface="宋体" panose="02010600030101010101" pitchFamily="2" charset="-122"/>
                <a:cs typeface="微软雅黑" panose="020B0503020204020204" pitchFamily="34" charset="-122"/>
              </a:rPr>
              <a:t>    (</a:t>
            </a:r>
            <a:r>
              <a:rPr lang="en-US" altLang="zh-CN" sz="1600" spc="-100" dirty="0">
                <a:solidFill>
                  <a:srgbClr val="FF0000"/>
                </a:solidFill>
                <a:latin typeface="微软雅黑" panose="020B0503020204020204" pitchFamily="34" charset="-122"/>
                <a:ea typeface="宋体" panose="02010600030101010101" pitchFamily="2" charset="-122"/>
                <a:cs typeface="微软雅黑" panose="020B0503020204020204" pitchFamily="34" charset="-122"/>
              </a:rPr>
              <a:t>y</a:t>
            </a:r>
            <a:r>
              <a:rPr lang="en-US" altLang="zh-CN" sz="1600" spc="-100" dirty="0" smtClean="0">
                <a:solidFill>
                  <a:srgbClr val="FF0000"/>
                </a:solidFill>
                <a:latin typeface="微软雅黑" panose="020B0503020204020204" pitchFamily="34" charset="-122"/>
                <a:ea typeface="宋体" panose="02010600030101010101" pitchFamily="2" charset="-122"/>
                <a:cs typeface="微软雅黑" panose="020B0503020204020204" pitchFamily="34" charset="-122"/>
              </a:rPr>
              <a:t>) +        </a:t>
            </a:r>
            <a:r>
              <a:rPr lang="zh-CN" altLang="en-US" sz="1600" spc="-100" dirty="0" smtClean="0">
                <a:solidFill>
                  <a:srgbClr val="53585F"/>
                </a:solidFill>
                <a:latin typeface="微软雅黑" panose="020B0503020204020204" pitchFamily="34" charset="-122"/>
                <a:ea typeface="宋体" panose="02010600030101010101" pitchFamily="2" charset="-122"/>
                <a:cs typeface="微软雅黑" panose="020B0503020204020204" pitchFamily="34" charset="-122"/>
              </a:rPr>
              <a:t>绘</a:t>
            </a:r>
            <a:r>
              <a:rPr lang="zh-CN" altLang="en-US" sz="16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制竖直线到指定的 </a:t>
            </a:r>
            <a:r>
              <a:rPr lang="en-US" altLang="zh-CN" sz="16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y </a:t>
            </a:r>
            <a:r>
              <a:rPr lang="zh-CN" altLang="en-US" sz="16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位置 </a:t>
            </a:r>
            <a:endParaRPr lang="en-US" altLang="zh-CN" sz="1600" spc="-100" dirty="0" smtClean="0">
              <a:solidFill>
                <a:srgbClr val="53585F"/>
              </a:solidFill>
              <a:latin typeface="微软雅黑" panose="020B0503020204020204" pitchFamily="34" charset="-122"/>
              <a:ea typeface="宋体" panose="02010600030101010101" pitchFamily="2" charset="-122"/>
              <a:cs typeface="微软雅黑" panose="020B0503020204020204" pitchFamily="34" charset="-122"/>
            </a:endParaRPr>
          </a:p>
          <a:p>
            <a:endParaRPr lang="zh-CN" altLang="en-US" sz="16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endParaRPr>
          </a:p>
          <a:p>
            <a:r>
              <a:rPr lang="en-US" altLang="zh-CN" sz="1600" spc="-100" dirty="0">
                <a:solidFill>
                  <a:srgbClr val="FF0000"/>
                </a:solidFill>
                <a:latin typeface="微软雅黑" panose="020B0503020204020204" pitchFamily="34" charset="-122"/>
                <a:ea typeface="宋体" panose="02010600030101010101" pitchFamily="2" charset="-122"/>
                <a:cs typeface="微软雅黑" panose="020B0503020204020204" pitchFamily="34" charset="-122"/>
              </a:rPr>
              <a:t>m</a:t>
            </a:r>
            <a:r>
              <a:rPr lang="zh-CN" altLang="en-US" sz="1600" spc="-100" dirty="0">
                <a:solidFill>
                  <a:srgbClr val="FF0000"/>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sz="1600" spc="-100" dirty="0">
                <a:solidFill>
                  <a:srgbClr val="FF0000"/>
                </a:solidFill>
                <a:latin typeface="微软雅黑" panose="020B0503020204020204" pitchFamily="34" charset="-122"/>
                <a:ea typeface="宋体" panose="02010600030101010101" pitchFamily="2" charset="-122"/>
                <a:cs typeface="微软雅黑" panose="020B0503020204020204" pitchFamily="34" charset="-122"/>
              </a:rPr>
              <a:t>l</a:t>
            </a:r>
            <a:r>
              <a:rPr lang="zh-CN" altLang="en-US" sz="1600" spc="-100" dirty="0">
                <a:solidFill>
                  <a:srgbClr val="FF0000"/>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sz="1600" spc="-100" dirty="0">
                <a:solidFill>
                  <a:srgbClr val="FF0000"/>
                </a:solidFill>
                <a:latin typeface="微软雅黑" panose="020B0503020204020204" pitchFamily="34" charset="-122"/>
                <a:ea typeface="宋体" panose="02010600030101010101" pitchFamily="2" charset="-122"/>
                <a:cs typeface="微软雅黑" panose="020B0503020204020204" pitchFamily="34" charset="-122"/>
              </a:rPr>
              <a:t>h</a:t>
            </a:r>
            <a:r>
              <a:rPr lang="zh-CN" altLang="en-US" sz="1600" spc="-100" dirty="0">
                <a:solidFill>
                  <a:srgbClr val="FF0000"/>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sz="1600" spc="-100" dirty="0">
                <a:solidFill>
                  <a:srgbClr val="FF0000"/>
                </a:solidFill>
                <a:latin typeface="微软雅黑" panose="020B0503020204020204" pitchFamily="34" charset="-122"/>
                <a:ea typeface="宋体" panose="02010600030101010101" pitchFamily="2" charset="-122"/>
                <a:cs typeface="微软雅黑" panose="020B0503020204020204" pitchFamily="34" charset="-122"/>
              </a:rPr>
              <a:t>v </a:t>
            </a:r>
            <a:r>
              <a:rPr lang="en-US" altLang="zh-CN" sz="1600" spc="-100" dirty="0" smtClean="0">
                <a:solidFill>
                  <a:srgbClr val="FF0000"/>
                </a:solidFill>
                <a:latin typeface="微软雅黑" panose="020B0503020204020204" pitchFamily="34" charset="-122"/>
                <a:ea typeface="宋体" panose="02010600030101010101" pitchFamily="2" charset="-122"/>
                <a:cs typeface="微软雅黑" panose="020B0503020204020204" pitchFamily="34" charset="-122"/>
              </a:rPr>
              <a:t>  </a:t>
            </a:r>
            <a:r>
              <a:rPr lang="zh-CN" altLang="en-US" sz="1600" spc="-100" dirty="0" smtClean="0">
                <a:solidFill>
                  <a:srgbClr val="53585F"/>
                </a:solidFill>
                <a:latin typeface="微软雅黑" panose="020B0503020204020204" pitchFamily="34" charset="-122"/>
                <a:ea typeface="宋体" panose="02010600030101010101" pitchFamily="2" charset="-122"/>
                <a:cs typeface="微软雅黑" panose="020B0503020204020204" pitchFamily="34" charset="-122"/>
              </a:rPr>
              <a:t>使</a:t>
            </a:r>
            <a:r>
              <a:rPr lang="zh-CN" altLang="en-US" sz="16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用相对位置绘制</a:t>
            </a:r>
          </a:p>
          <a:p>
            <a:r>
              <a:rPr lang="zh-CN" altLang="en-US" sz="1600" dirty="0"/>
              <a:t> </a:t>
            </a:r>
          </a:p>
          <a:p>
            <a:endParaRPr lang="zh-CN" altLang="en-US" sz="1600" dirty="0"/>
          </a:p>
        </p:txBody>
      </p:sp>
    </p:spTree>
    <p:extLst>
      <p:ext uri="{BB962C8B-B14F-4D97-AF65-F5344CB8AC3E}">
        <p14:creationId xmlns:p14="http://schemas.microsoft.com/office/powerpoint/2010/main" val="1622304526"/>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5067" y="457066"/>
            <a:ext cx="1568699" cy="369332"/>
          </a:xfrm>
          <a:prstGeom prst="rect">
            <a:avLst/>
          </a:prstGeom>
        </p:spPr>
        <p:txBody>
          <a:bodyPr wrap="none">
            <a:spAutoFit/>
          </a:bodyPr>
          <a:lstStyle/>
          <a:p>
            <a:r>
              <a:rPr lang="en-US" altLang="zh-CN" b="1" spc="-120" dirty="0" smtClean="0">
                <a:solidFill>
                  <a:srgbClr val="3F6797"/>
                </a:solidFill>
                <a:latin typeface="微软雅黑" panose="020B0503020204020204" pitchFamily="34" charset="-122"/>
                <a:ea typeface="宋体" panose="02010600030101010101" pitchFamily="2" charset="-122"/>
                <a:cs typeface="微软雅黑" panose="020B0503020204020204" pitchFamily="34" charset="-122"/>
              </a:rPr>
              <a:t>3.3</a:t>
            </a:r>
            <a:r>
              <a:rPr lang="en-US" altLang="zh-CN" b="1" spc="-120" dirty="0">
                <a:solidFill>
                  <a:srgbClr val="3F6797"/>
                </a:solidFill>
                <a:latin typeface="微软雅黑" panose="020B0503020204020204" pitchFamily="34" charset="-122"/>
                <a:ea typeface="宋体" panose="02010600030101010101" pitchFamily="2" charset="-122"/>
                <a:cs typeface="微软雅黑" panose="020B0503020204020204" pitchFamily="34" charset="-122"/>
              </a:rPr>
              <a:t>.  </a:t>
            </a:r>
            <a:r>
              <a:rPr lang="zh-CN" altLang="zh-CN" b="1" spc="-120" dirty="0">
                <a:solidFill>
                  <a:srgbClr val="3F6797"/>
                </a:solidFill>
                <a:latin typeface="微软雅黑" panose="020B0503020204020204" pitchFamily="34" charset="-122"/>
                <a:ea typeface="宋体" panose="02010600030101010101" pitchFamily="2" charset="-122"/>
                <a:cs typeface="微软雅黑" panose="020B0503020204020204" pitchFamily="34" charset="-122"/>
              </a:rPr>
              <a:t>弧线命令</a:t>
            </a:r>
            <a:endParaRPr lang="zh-CN" altLang="en-US" b="1" dirty="0"/>
          </a:p>
        </p:txBody>
      </p:sp>
      <p:sp>
        <p:nvSpPr>
          <p:cNvPr id="3" name="矩形 2"/>
          <p:cNvSpPr/>
          <p:nvPr/>
        </p:nvSpPr>
        <p:spPr>
          <a:xfrm>
            <a:off x="485067" y="1217230"/>
            <a:ext cx="4266937" cy="369332"/>
          </a:xfrm>
          <a:prstGeom prst="rect">
            <a:avLst/>
          </a:prstGeom>
        </p:spPr>
        <p:txBody>
          <a:bodyPr wrap="none">
            <a:spAutoFit/>
          </a:bodyPr>
          <a:lstStyle/>
          <a:p>
            <a:r>
              <a:rPr lang="en-US" altLang="zh-CN" spc="-100" dirty="0">
                <a:solidFill>
                  <a:srgbClr val="D45954"/>
                </a:solidFill>
                <a:latin typeface="微软雅黑" panose="020B0503020204020204" pitchFamily="34" charset="-122"/>
                <a:ea typeface="宋体" panose="02010600030101010101" pitchFamily="2" charset="-122"/>
                <a:cs typeface="微软雅黑" panose="020B0503020204020204" pitchFamily="34" charset="-122"/>
              </a:rPr>
              <a:t>A  (</a:t>
            </a:r>
            <a:r>
              <a:rPr lang="en-US" altLang="zh-CN" spc="-100" dirty="0" err="1">
                <a:solidFill>
                  <a:srgbClr val="D45954"/>
                </a:solidFill>
                <a:latin typeface="微软雅黑" panose="020B0503020204020204" pitchFamily="34" charset="-122"/>
                <a:ea typeface="宋体" panose="02010600030101010101" pitchFamily="2" charset="-122"/>
                <a:cs typeface="微软雅黑" panose="020B0503020204020204" pitchFamily="34" charset="-122"/>
              </a:rPr>
              <a:t>rx</a:t>
            </a:r>
            <a:r>
              <a:rPr lang="en-US" altLang="zh-CN" spc="-100" dirty="0">
                <a:solidFill>
                  <a:srgbClr val="D45954"/>
                </a:solidFill>
                <a:latin typeface="微软雅黑" panose="020B0503020204020204" pitchFamily="34" charset="-122"/>
                <a:ea typeface="宋体" panose="02010600030101010101" pitchFamily="2" charset="-122"/>
                <a:cs typeface="微软雅黑" panose="020B0503020204020204" pitchFamily="34" charset="-122"/>
              </a:rPr>
              <a:t>,  r</a:t>
            </a:r>
            <a:r>
              <a:rPr lang="en-US" altLang="zh-CN" spc="-555" dirty="0">
                <a:solidFill>
                  <a:srgbClr val="000000"/>
                </a:solidFill>
                <a:latin typeface="Calibri" panose="020F0502020204030204" pitchFamily="34" charset="0"/>
                <a:ea typeface="宋体" panose="02010600030101010101" pitchFamily="2" charset="-122"/>
              </a:rPr>
              <a:t> </a:t>
            </a:r>
            <a:r>
              <a:rPr lang="en-US" altLang="zh-CN" spc="-105" dirty="0">
                <a:solidFill>
                  <a:srgbClr val="D45954"/>
                </a:solidFill>
                <a:latin typeface="微软雅黑" panose="020B0503020204020204" pitchFamily="34" charset="-122"/>
                <a:ea typeface="宋体" panose="02010600030101010101" pitchFamily="2" charset="-122"/>
                <a:cs typeface="微软雅黑" panose="020B0503020204020204" pitchFamily="34" charset="-122"/>
              </a:rPr>
              <a:t>y,  </a:t>
            </a:r>
            <a:r>
              <a:rPr lang="en-US" altLang="zh-CN" spc="-105" dirty="0" err="1">
                <a:solidFill>
                  <a:srgbClr val="D45954"/>
                </a:solidFill>
                <a:latin typeface="微软雅黑" panose="020B0503020204020204" pitchFamily="34" charset="-122"/>
                <a:ea typeface="宋体" panose="02010600030101010101" pitchFamily="2" charset="-122"/>
                <a:cs typeface="微软雅黑" panose="020B0503020204020204" pitchFamily="34" charset="-122"/>
              </a:rPr>
              <a:t>xr</a:t>
            </a:r>
            <a:r>
              <a:rPr lang="en-US" altLang="zh-CN" spc="-105" dirty="0">
                <a:solidFill>
                  <a:srgbClr val="D45954"/>
                </a:solidFill>
                <a:latin typeface="微软雅黑" panose="020B0503020204020204" pitchFamily="34" charset="-122"/>
                <a:ea typeface="宋体" panose="02010600030101010101" pitchFamily="2" charset="-122"/>
                <a:cs typeface="微软雅黑" panose="020B0503020204020204" pitchFamily="34" charset="-122"/>
              </a:rPr>
              <a:t>,  </a:t>
            </a:r>
            <a:r>
              <a:rPr lang="en-US" altLang="zh-CN" spc="-105" dirty="0" err="1">
                <a:solidFill>
                  <a:srgbClr val="D45954"/>
                </a:solidFill>
                <a:latin typeface="微软雅黑" panose="020B0503020204020204" pitchFamily="34" charset="-122"/>
                <a:ea typeface="宋体" panose="02010600030101010101" pitchFamily="2" charset="-122"/>
                <a:cs typeface="微软雅黑" panose="020B0503020204020204" pitchFamily="34" charset="-122"/>
              </a:rPr>
              <a:t>laf</a:t>
            </a:r>
            <a:r>
              <a:rPr lang="en-US" altLang="zh-CN" spc="-105" dirty="0">
                <a:solidFill>
                  <a:srgbClr val="D45954"/>
                </a:solidFill>
                <a:latin typeface="微软雅黑" panose="020B0503020204020204" pitchFamily="34" charset="-122"/>
                <a:ea typeface="宋体" panose="02010600030101010101" pitchFamily="2" charset="-122"/>
                <a:cs typeface="微软雅黑" panose="020B0503020204020204" pitchFamily="34" charset="-122"/>
              </a:rPr>
              <a:t>,  sf,  x,  y)  </a:t>
            </a:r>
            <a:r>
              <a:rPr lang="en-US" altLang="zh-CN"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 </a:t>
            </a:r>
            <a:r>
              <a:rPr lang="zh-CN" altLang="zh-CN"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绘制弧线</a:t>
            </a:r>
            <a:endParaRPr lang="zh-CN" altLang="en-US" dirty="0"/>
          </a:p>
        </p:txBody>
      </p:sp>
      <p:sp>
        <p:nvSpPr>
          <p:cNvPr id="6" name="矩形 5"/>
          <p:cNvSpPr/>
          <p:nvPr/>
        </p:nvSpPr>
        <p:spPr>
          <a:xfrm>
            <a:off x="485067" y="1867914"/>
            <a:ext cx="8310390" cy="3365024"/>
          </a:xfrm>
          <a:prstGeom prst="rect">
            <a:avLst/>
          </a:prstGeom>
        </p:spPr>
        <p:txBody>
          <a:bodyPr wrap="square">
            <a:spAutoFit/>
          </a:bodyPr>
          <a:lstStyle/>
          <a:p>
            <a:pPr>
              <a:lnSpc>
                <a:spcPct val="150000"/>
              </a:lnSpc>
              <a:spcAft>
                <a:spcPts val="0"/>
              </a:spcAft>
            </a:pP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最复杂的命令</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a:t>
            </a:r>
            <a:r>
              <a:rPr lang="en-US" altLang="zh-CN" kern="100" spc="-100" dirty="0"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a:t>
            </a:r>
          </a:p>
          <a:p>
            <a:pPr>
              <a:lnSpc>
                <a:spcPct val="150000"/>
              </a:lnSpc>
              <a:spcAft>
                <a:spcPts val="0"/>
              </a:spcAft>
            </a:pPr>
            <a:r>
              <a:rPr lang="en-US" altLang="zh-CN" kern="100" spc="-100" dirty="0"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 </a:t>
            </a:r>
            <a:r>
              <a:rPr lang="en-US" altLang="zh-CN" kern="100" spc="-100" dirty="0" err="1"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rx</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 -  </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radius-x</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）弧线所在椭圆的</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 x  </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半轴长</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nSpc>
                <a:spcPct val="150000"/>
              </a:lnSpc>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spc="-100" dirty="0" err="1"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ry</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 -  </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radius-y</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）弧线所在椭圆的</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 y  </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半轴长</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nSpc>
                <a:spcPct val="150000"/>
              </a:lnSpc>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spc="-100" dirty="0" err="1"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xr</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 -  </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kern="100" spc="-100" dirty="0" err="1">
                <a:solidFill>
                  <a:srgbClr val="000000"/>
                </a:solidFill>
                <a:latin typeface="微软雅黑" panose="020B0503020204020204" pitchFamily="34" charset="-122"/>
                <a:ea typeface="宋体" panose="02010600030101010101" pitchFamily="2" charset="-122"/>
                <a:cs typeface="微软雅黑" panose="020B0503020204020204" pitchFamily="34" charset="-122"/>
              </a:rPr>
              <a:t>xAxis</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-rotation</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）弧线所在椭圆的长轴角度</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nSpc>
                <a:spcPct val="150000"/>
              </a:lnSpc>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spc="-100" dirty="0" err="1"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laf</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 -  </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large-arc-flag</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）是否选择弧长较长的那一段弧</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nSpc>
                <a:spcPct val="150000"/>
              </a:lnSpc>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spc="-100" dirty="0"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sf</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 -  </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sweep-flag</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）是否选择逆时针方向的那一段弧</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nSpc>
                <a:spcPct val="150000"/>
              </a:lnSpc>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spc="-100" dirty="0"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x</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 y  -  </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弧的终点位</a:t>
            </a:r>
            <a:r>
              <a:rPr lang="zh-CN" altLang="zh-CN" kern="100" spc="-100" dirty="0"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置</a:t>
            </a:r>
            <a:r>
              <a:rPr lang="en-US" altLang="zh-CN" dirty="0">
                <a:latin typeface="Calibri" panose="020F0502020204030204" pitchFamily="34" charset="0"/>
                <a:ea typeface="宋体" panose="02010600030101010101" pitchFamily="2" charset="-122"/>
                <a:cs typeface="Times New Roman" panose="02020603050405020304" pitchFamily="18" charset="0"/>
              </a:rPr>
              <a:t/>
            </a:r>
            <a:br>
              <a:rPr lang="en-US" altLang="zh-CN" dirty="0">
                <a:latin typeface="Calibri" panose="020F0502020204030204" pitchFamily="34" charset="0"/>
                <a:ea typeface="宋体" panose="02010600030101010101" pitchFamily="2" charset="-122"/>
                <a:cs typeface="Times New Roman" panose="02020603050405020304" pitchFamily="18" charset="0"/>
              </a:rPr>
            </a:br>
            <a:endParaRPr lang="zh-CN" altLang="en-US" dirty="0"/>
          </a:p>
        </p:txBody>
      </p:sp>
      <p:pic>
        <p:nvPicPr>
          <p:cNvPr id="8" name="图片 7"/>
          <p:cNvPicPr>
            <a:picLocks noChangeAspect="1"/>
          </p:cNvPicPr>
          <p:nvPr/>
        </p:nvPicPr>
        <p:blipFill>
          <a:blip r:embed="rId2"/>
          <a:stretch>
            <a:fillRect/>
          </a:stretch>
        </p:blipFill>
        <p:spPr>
          <a:xfrm>
            <a:off x="2200332" y="5009402"/>
            <a:ext cx="2657475" cy="1400175"/>
          </a:xfrm>
          <a:prstGeom prst="rect">
            <a:avLst/>
          </a:prstGeom>
        </p:spPr>
      </p:pic>
      <p:pic>
        <p:nvPicPr>
          <p:cNvPr id="11" name="图片 10"/>
          <p:cNvPicPr>
            <a:picLocks noChangeAspect="1"/>
          </p:cNvPicPr>
          <p:nvPr/>
        </p:nvPicPr>
        <p:blipFill>
          <a:blip r:embed="rId3"/>
          <a:stretch>
            <a:fillRect/>
          </a:stretch>
        </p:blipFill>
        <p:spPr>
          <a:xfrm>
            <a:off x="6443490" y="4747464"/>
            <a:ext cx="5562600" cy="1924050"/>
          </a:xfrm>
          <a:prstGeom prst="rect">
            <a:avLst/>
          </a:prstGeom>
        </p:spPr>
      </p:pic>
    </p:spTree>
    <p:extLst>
      <p:ext uri="{BB962C8B-B14F-4D97-AF65-F5344CB8AC3E}">
        <p14:creationId xmlns:p14="http://schemas.microsoft.com/office/powerpoint/2010/main" val="2435678457"/>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0901" y="158034"/>
            <a:ext cx="8960386" cy="923330"/>
          </a:xfrm>
          <a:prstGeom prst="rect">
            <a:avLst/>
          </a:prstGeom>
        </p:spPr>
        <p:txBody>
          <a:bodyPr wrap="square">
            <a:spAutoFit/>
          </a:bodyPr>
          <a:lstStyle/>
          <a:p>
            <a:pPr>
              <a:lnSpc>
                <a:spcPct val="150000"/>
              </a:lnSpc>
              <a:spcAft>
                <a:spcPts val="0"/>
              </a:spcAft>
            </a:pPr>
            <a:r>
              <a:rPr lang="en-US" altLang="zh-CN" kern="100" spc="-100" dirty="0" err="1">
                <a:solidFill>
                  <a:srgbClr val="000000"/>
                </a:solidFill>
                <a:latin typeface="微软雅黑" panose="020B0503020204020204" pitchFamily="34" charset="-122"/>
                <a:ea typeface="宋体" panose="02010600030101010101" pitchFamily="2" charset="-122"/>
                <a:cs typeface="微软雅黑" panose="020B0503020204020204" pitchFamily="34" charset="-122"/>
              </a:rPr>
              <a:t>laf</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 -  </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large-arc-flag</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）是否选择弧长较长的那一段弧</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a:t>
            </a:r>
            <a:r>
              <a:rPr lang="en-US" altLang="zh-CN" kern="100" spc="-100" dirty="0"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 0 </a:t>
            </a:r>
            <a:r>
              <a:rPr lang="zh-CN" altLang="en-US" kern="100" spc="-100" dirty="0"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否 ，</a:t>
            </a:r>
            <a:r>
              <a:rPr lang="en-US" altLang="zh-CN" kern="100" spc="-100" dirty="0"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1 </a:t>
            </a:r>
            <a:r>
              <a:rPr lang="zh-CN" altLang="en-US" kern="100" spc="-100" dirty="0"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是</a:t>
            </a:r>
            <a:r>
              <a:rPr lang="en-US" altLang="zh-CN" kern="100" spc="-100" dirty="0"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nSpc>
                <a:spcPct val="150000"/>
              </a:lnSpc>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sf  -  </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sweep-flag</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）是否选择逆时针方向的那一段弧</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a:t>
            </a:r>
            <a:r>
              <a:rPr lang="en-US" altLang="zh-CN" kern="100" spc="-100" dirty="0"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0 </a:t>
            </a:r>
            <a:r>
              <a:rPr lang="zh-CN" altLang="en-US" kern="100" spc="-100" dirty="0"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顺</a:t>
            </a:r>
            <a:r>
              <a:rPr lang="zh-CN" altLang="en-US"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时针</a:t>
            </a:r>
            <a:r>
              <a:rPr lang="zh-CN" altLang="en-US" kern="100" spc="-100" dirty="0"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1 </a:t>
            </a:r>
            <a:r>
              <a:rPr lang="zh-CN" altLang="en-US" kern="100" spc="-100" dirty="0"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逆时针</a:t>
            </a:r>
            <a:endParaRPr lang="zh-CN" altLang="en-US" dirty="0"/>
          </a:p>
        </p:txBody>
      </p:sp>
      <p:pic>
        <p:nvPicPr>
          <p:cNvPr id="4" name="图片 3"/>
          <p:cNvPicPr>
            <a:picLocks noChangeAspect="1"/>
          </p:cNvPicPr>
          <p:nvPr/>
        </p:nvPicPr>
        <p:blipFill>
          <a:blip r:embed="rId2"/>
          <a:stretch>
            <a:fillRect/>
          </a:stretch>
        </p:blipFill>
        <p:spPr>
          <a:xfrm>
            <a:off x="534605" y="1232799"/>
            <a:ext cx="3895725" cy="1990725"/>
          </a:xfrm>
          <a:prstGeom prst="rect">
            <a:avLst/>
          </a:prstGeom>
        </p:spPr>
      </p:pic>
      <p:pic>
        <p:nvPicPr>
          <p:cNvPr id="5" name="图片 4"/>
          <p:cNvPicPr>
            <a:picLocks noChangeAspect="1"/>
          </p:cNvPicPr>
          <p:nvPr/>
        </p:nvPicPr>
        <p:blipFill>
          <a:blip r:embed="rId3"/>
          <a:stretch>
            <a:fillRect/>
          </a:stretch>
        </p:blipFill>
        <p:spPr>
          <a:xfrm>
            <a:off x="5652686" y="1261374"/>
            <a:ext cx="3905250" cy="1962150"/>
          </a:xfrm>
          <a:prstGeom prst="rect">
            <a:avLst/>
          </a:prstGeom>
        </p:spPr>
      </p:pic>
      <p:pic>
        <p:nvPicPr>
          <p:cNvPr id="6" name="图片 5"/>
          <p:cNvPicPr>
            <a:picLocks noChangeAspect="1"/>
          </p:cNvPicPr>
          <p:nvPr/>
        </p:nvPicPr>
        <p:blipFill>
          <a:blip r:embed="rId4"/>
          <a:stretch>
            <a:fillRect/>
          </a:stretch>
        </p:blipFill>
        <p:spPr>
          <a:xfrm>
            <a:off x="370901" y="4175794"/>
            <a:ext cx="4276725" cy="2009775"/>
          </a:xfrm>
          <a:prstGeom prst="rect">
            <a:avLst/>
          </a:prstGeom>
        </p:spPr>
      </p:pic>
      <p:pic>
        <p:nvPicPr>
          <p:cNvPr id="7" name="图片 6"/>
          <p:cNvPicPr>
            <a:picLocks noChangeAspect="1"/>
          </p:cNvPicPr>
          <p:nvPr/>
        </p:nvPicPr>
        <p:blipFill>
          <a:blip r:embed="rId5"/>
          <a:stretch>
            <a:fillRect/>
          </a:stretch>
        </p:blipFill>
        <p:spPr>
          <a:xfrm>
            <a:off x="5931149" y="4118643"/>
            <a:ext cx="4295775" cy="2124075"/>
          </a:xfrm>
          <a:prstGeom prst="rect">
            <a:avLst/>
          </a:prstGeom>
        </p:spPr>
      </p:pic>
    </p:spTree>
    <p:extLst>
      <p:ext uri="{BB962C8B-B14F-4D97-AF65-F5344CB8AC3E}">
        <p14:creationId xmlns:p14="http://schemas.microsoft.com/office/powerpoint/2010/main" val="1396411355"/>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4994" y="5570043"/>
            <a:ext cx="2123658" cy="369332"/>
          </a:xfrm>
          <a:prstGeom prst="rect">
            <a:avLst/>
          </a:prstGeom>
        </p:spPr>
        <p:txBody>
          <a:bodyPr wrap="none">
            <a:spAutoFit/>
          </a:bodyPr>
          <a:lstStyle/>
          <a:p>
            <a:r>
              <a:rPr lang="zh-CN" altLang="zh-CN" spc="-120" dirty="0">
                <a:solidFill>
                  <a:srgbClr val="3F6797"/>
                </a:solidFill>
                <a:latin typeface="微软雅黑" panose="020B0503020204020204" pitchFamily="34" charset="-122"/>
                <a:ea typeface="宋体" panose="02010600030101010101" pitchFamily="2" charset="-122"/>
                <a:cs typeface="微软雅黑" panose="020B0503020204020204" pitchFamily="34" charset="-122"/>
              </a:rPr>
              <a:t>二次贝塞尔曲线命令</a:t>
            </a:r>
            <a:endParaRPr lang="zh-CN" altLang="en-US" dirty="0"/>
          </a:p>
        </p:txBody>
      </p:sp>
      <p:pic>
        <p:nvPicPr>
          <p:cNvPr id="3" name="图片 2"/>
          <p:cNvPicPr>
            <a:picLocks noChangeAspect="1"/>
          </p:cNvPicPr>
          <p:nvPr/>
        </p:nvPicPr>
        <p:blipFill>
          <a:blip r:embed="rId3"/>
          <a:stretch>
            <a:fillRect/>
          </a:stretch>
        </p:blipFill>
        <p:spPr>
          <a:xfrm>
            <a:off x="3738266" y="4089818"/>
            <a:ext cx="1850307" cy="1525357"/>
          </a:xfrm>
          <a:prstGeom prst="rect">
            <a:avLst/>
          </a:prstGeom>
        </p:spPr>
      </p:pic>
      <p:sp>
        <p:nvSpPr>
          <p:cNvPr id="4" name="矩形 3"/>
          <p:cNvSpPr/>
          <p:nvPr/>
        </p:nvSpPr>
        <p:spPr>
          <a:xfrm>
            <a:off x="687505" y="675851"/>
            <a:ext cx="5402441" cy="369332"/>
          </a:xfrm>
          <a:prstGeom prst="rect">
            <a:avLst/>
          </a:prstGeom>
        </p:spPr>
        <p:txBody>
          <a:bodyPr wrap="none">
            <a:spAutoFit/>
          </a:bodyPr>
          <a:lstStyle/>
          <a:p>
            <a:r>
              <a:rPr lang="zh-CN" altLang="zh-CN"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起始</a:t>
            </a:r>
            <a:r>
              <a:rPr lang="zh-CN" altLang="zh-CN" spc="-100" dirty="0" smtClean="0">
                <a:solidFill>
                  <a:srgbClr val="53585F"/>
                </a:solidFill>
                <a:latin typeface="微软雅黑" panose="020B0503020204020204" pitchFamily="34" charset="-122"/>
                <a:ea typeface="宋体" panose="02010600030101010101" pitchFamily="2" charset="-122"/>
                <a:cs typeface="微软雅黑" panose="020B0503020204020204" pitchFamily="34" charset="-122"/>
              </a:rPr>
              <a:t>点</a:t>
            </a:r>
            <a:r>
              <a:rPr lang="en-US" altLang="zh-CN" spc="-100" dirty="0" smtClean="0">
                <a:solidFill>
                  <a:srgbClr val="53585F"/>
                </a:solidFill>
                <a:latin typeface="微软雅黑" panose="020B0503020204020204" pitchFamily="34" charset="-122"/>
                <a:ea typeface="宋体" panose="02010600030101010101" pitchFamily="2" charset="-122"/>
                <a:cs typeface="微软雅黑" panose="020B0503020204020204" pitchFamily="34" charset="-122"/>
              </a:rPr>
              <a:t>(x0, y0)</a:t>
            </a:r>
            <a:r>
              <a:rPr lang="zh-CN" altLang="en-US" spc="-100" dirty="0" smtClean="0">
                <a:solidFill>
                  <a:srgbClr val="53585F"/>
                </a:solidFill>
                <a:latin typeface="微软雅黑" panose="020B0503020204020204" pitchFamily="34" charset="-122"/>
                <a:ea typeface="宋体" panose="02010600030101010101" pitchFamily="2" charset="-122"/>
                <a:cs typeface="微软雅黑" panose="020B0503020204020204" pitchFamily="34" charset="-122"/>
              </a:rPr>
              <a:t>、</a:t>
            </a:r>
            <a:r>
              <a:rPr lang="zh-CN" altLang="en-US" spc="-100" dirty="0" smtClean="0">
                <a:solidFill>
                  <a:srgbClr val="53585F"/>
                </a:solidFill>
                <a:latin typeface="微软雅黑" panose="020B0503020204020204" pitchFamily="34" charset="-122"/>
                <a:ea typeface="宋体" panose="02010600030101010101" pitchFamily="2" charset="-122"/>
              </a:rPr>
              <a:t>结</a:t>
            </a:r>
            <a:r>
              <a:rPr lang="zh-CN" altLang="en-US" spc="-100" dirty="0">
                <a:solidFill>
                  <a:srgbClr val="53585F"/>
                </a:solidFill>
                <a:latin typeface="微软雅黑" panose="020B0503020204020204" pitchFamily="34" charset="-122"/>
                <a:ea typeface="宋体" panose="02010600030101010101" pitchFamily="2" charset="-122"/>
              </a:rPr>
              <a:t>束</a:t>
            </a:r>
            <a:r>
              <a:rPr lang="zh-CN" altLang="en-US" spc="-100" dirty="0" smtClean="0">
                <a:solidFill>
                  <a:srgbClr val="53585F"/>
                </a:solidFill>
                <a:latin typeface="微软雅黑" panose="020B0503020204020204" pitchFamily="34" charset="-122"/>
                <a:ea typeface="宋体" panose="02010600030101010101" pitchFamily="2" charset="-122"/>
              </a:rPr>
              <a:t>点</a:t>
            </a:r>
            <a:r>
              <a:rPr lang="en-US" altLang="zh-CN" spc="-100" dirty="0" smtClean="0">
                <a:solidFill>
                  <a:srgbClr val="53585F"/>
                </a:solidFill>
                <a:latin typeface="微软雅黑" panose="020B0503020204020204" pitchFamily="34" charset="-122"/>
                <a:ea typeface="宋体" panose="02010600030101010101" pitchFamily="2" charset="-122"/>
              </a:rPr>
              <a:t>(x, y)</a:t>
            </a:r>
            <a:r>
              <a:rPr lang="zh-CN" altLang="en-US" spc="-100" dirty="0" smtClean="0">
                <a:solidFill>
                  <a:srgbClr val="53585F"/>
                </a:solidFill>
                <a:latin typeface="微软雅黑" panose="020B0503020204020204" pitchFamily="34" charset="-122"/>
                <a:ea typeface="宋体" panose="02010600030101010101" pitchFamily="2" charset="-122"/>
              </a:rPr>
              <a:t>、控</a:t>
            </a:r>
            <a:r>
              <a:rPr lang="zh-CN" altLang="en-US" spc="-100" dirty="0">
                <a:solidFill>
                  <a:srgbClr val="53585F"/>
                </a:solidFill>
                <a:latin typeface="微软雅黑" panose="020B0503020204020204" pitchFamily="34" charset="-122"/>
                <a:ea typeface="宋体" panose="02010600030101010101" pitchFamily="2" charset="-122"/>
              </a:rPr>
              <a:t>制</a:t>
            </a:r>
            <a:r>
              <a:rPr lang="zh-CN" altLang="en-US" spc="-100" dirty="0" smtClean="0">
                <a:solidFill>
                  <a:srgbClr val="53585F"/>
                </a:solidFill>
                <a:latin typeface="微软雅黑" panose="020B0503020204020204" pitchFamily="34" charset="-122"/>
                <a:ea typeface="宋体" panose="02010600030101010101" pitchFamily="2" charset="-122"/>
              </a:rPr>
              <a:t>点</a:t>
            </a:r>
            <a:r>
              <a:rPr lang="en-US" altLang="zh-CN" spc="-100" dirty="0" smtClean="0">
                <a:solidFill>
                  <a:srgbClr val="53585F"/>
                </a:solidFill>
                <a:latin typeface="微软雅黑" panose="020B0503020204020204" pitchFamily="34" charset="-122"/>
                <a:ea typeface="宋体" panose="02010600030101010101" pitchFamily="2" charset="-122"/>
              </a:rPr>
              <a:t>(</a:t>
            </a:r>
            <a:r>
              <a:rPr lang="en-US" altLang="zh-CN" spc="-100" dirty="0" err="1" smtClean="0">
                <a:solidFill>
                  <a:srgbClr val="53585F"/>
                </a:solidFill>
                <a:latin typeface="微软雅黑" panose="020B0503020204020204" pitchFamily="34" charset="-122"/>
                <a:ea typeface="宋体" panose="02010600030101010101" pitchFamily="2" charset="-122"/>
              </a:rPr>
              <a:t>xn</a:t>
            </a:r>
            <a:r>
              <a:rPr lang="en-US" altLang="zh-CN" spc="-100" dirty="0" smtClean="0">
                <a:solidFill>
                  <a:srgbClr val="53585F"/>
                </a:solidFill>
                <a:latin typeface="微软雅黑" panose="020B0503020204020204" pitchFamily="34" charset="-122"/>
                <a:ea typeface="宋体" panose="02010600030101010101" pitchFamily="2" charset="-122"/>
              </a:rPr>
              <a:t>, </a:t>
            </a:r>
            <a:r>
              <a:rPr lang="en-US" altLang="zh-CN" spc="-100" dirty="0" err="1" smtClean="0">
                <a:solidFill>
                  <a:srgbClr val="53585F"/>
                </a:solidFill>
                <a:latin typeface="微软雅黑" panose="020B0503020204020204" pitchFamily="34" charset="-122"/>
                <a:ea typeface="宋体" panose="02010600030101010101" pitchFamily="2" charset="-122"/>
              </a:rPr>
              <a:t>yn</a:t>
            </a:r>
            <a:r>
              <a:rPr lang="en-US" altLang="zh-CN" spc="-100" dirty="0" smtClean="0">
                <a:solidFill>
                  <a:srgbClr val="53585F"/>
                </a:solidFill>
                <a:latin typeface="微软雅黑" panose="020B0503020204020204" pitchFamily="34" charset="-122"/>
                <a:ea typeface="宋体" panose="02010600030101010101" pitchFamily="2" charset="-122"/>
              </a:rPr>
              <a:t>)</a:t>
            </a:r>
            <a:r>
              <a:rPr lang="zh-CN" altLang="en-US" spc="-100" dirty="0" smtClean="0">
                <a:solidFill>
                  <a:srgbClr val="53585F"/>
                </a:solidFill>
                <a:latin typeface="微软雅黑" panose="020B0503020204020204" pitchFamily="34" charset="-122"/>
                <a:ea typeface="宋体" panose="02010600030101010101" pitchFamily="2" charset="-122"/>
              </a:rPr>
              <a:t>、控</a:t>
            </a:r>
            <a:r>
              <a:rPr lang="zh-CN" altLang="en-US" spc="-100" dirty="0">
                <a:solidFill>
                  <a:srgbClr val="53585F"/>
                </a:solidFill>
                <a:latin typeface="微软雅黑" panose="020B0503020204020204" pitchFamily="34" charset="-122"/>
                <a:ea typeface="宋体" panose="02010600030101010101" pitchFamily="2" charset="-122"/>
              </a:rPr>
              <a:t>制</a:t>
            </a:r>
            <a:r>
              <a:rPr lang="zh-CN" altLang="en-US" spc="-100" dirty="0" smtClean="0">
                <a:solidFill>
                  <a:srgbClr val="53585F"/>
                </a:solidFill>
                <a:latin typeface="微软雅黑" panose="020B0503020204020204" pitchFamily="34" charset="-122"/>
                <a:ea typeface="宋体" panose="02010600030101010101" pitchFamily="2" charset="-122"/>
              </a:rPr>
              <a:t>线</a:t>
            </a:r>
            <a:endParaRPr lang="zh-CN" altLang="en-US" dirty="0"/>
          </a:p>
        </p:txBody>
      </p:sp>
      <p:sp>
        <p:nvSpPr>
          <p:cNvPr id="5" name="矩形 4"/>
          <p:cNvSpPr/>
          <p:nvPr/>
        </p:nvSpPr>
        <p:spPr>
          <a:xfrm>
            <a:off x="7441887" y="5565818"/>
            <a:ext cx="2123658" cy="369332"/>
          </a:xfrm>
          <a:prstGeom prst="rect">
            <a:avLst/>
          </a:prstGeom>
        </p:spPr>
        <p:txBody>
          <a:bodyPr wrap="none">
            <a:spAutoFit/>
          </a:bodyPr>
          <a:lstStyle/>
          <a:p>
            <a:r>
              <a:rPr lang="zh-CN" altLang="en-US" spc="-120" dirty="0">
                <a:solidFill>
                  <a:srgbClr val="3F6797"/>
                </a:solidFill>
                <a:latin typeface="微软雅黑" panose="020B0503020204020204" pitchFamily="34" charset="-122"/>
                <a:ea typeface="宋体" panose="02010600030101010101" pitchFamily="2" charset="-122"/>
                <a:cs typeface="微软雅黑" panose="020B0503020204020204" pitchFamily="34" charset="-122"/>
              </a:rPr>
              <a:t>三次贝塞尔曲线命令</a:t>
            </a:r>
          </a:p>
        </p:txBody>
      </p:sp>
      <p:pic>
        <p:nvPicPr>
          <p:cNvPr id="6" name="图片 5"/>
          <p:cNvPicPr>
            <a:picLocks noChangeAspect="1"/>
          </p:cNvPicPr>
          <p:nvPr/>
        </p:nvPicPr>
        <p:blipFill>
          <a:blip r:embed="rId4"/>
          <a:stretch>
            <a:fillRect/>
          </a:stretch>
        </p:blipFill>
        <p:spPr>
          <a:xfrm>
            <a:off x="7357837" y="3756965"/>
            <a:ext cx="2413906" cy="1818151"/>
          </a:xfrm>
          <a:prstGeom prst="rect">
            <a:avLst/>
          </a:prstGeom>
        </p:spPr>
      </p:pic>
      <p:sp>
        <p:nvSpPr>
          <p:cNvPr id="10" name="矩形 9"/>
          <p:cNvSpPr/>
          <p:nvPr/>
        </p:nvSpPr>
        <p:spPr>
          <a:xfrm>
            <a:off x="385562" y="255364"/>
            <a:ext cx="2219838" cy="369332"/>
          </a:xfrm>
          <a:prstGeom prst="rect">
            <a:avLst/>
          </a:prstGeom>
        </p:spPr>
        <p:txBody>
          <a:bodyPr wrap="none">
            <a:spAutoFit/>
          </a:bodyPr>
          <a:lstStyle/>
          <a:p>
            <a:r>
              <a:rPr lang="en-US" altLang="zh-CN" b="1" spc="-120" dirty="0" smtClean="0">
                <a:solidFill>
                  <a:srgbClr val="3F6797"/>
                </a:solidFill>
                <a:latin typeface="微软雅黑" panose="020B0503020204020204" pitchFamily="34" charset="-122"/>
                <a:ea typeface="宋体" panose="02010600030101010101" pitchFamily="2" charset="-122"/>
                <a:cs typeface="微软雅黑" panose="020B0503020204020204" pitchFamily="34" charset="-122"/>
              </a:rPr>
              <a:t>3.4</a:t>
            </a:r>
            <a:r>
              <a:rPr lang="en-US" altLang="zh-CN" b="1" spc="-120" dirty="0">
                <a:solidFill>
                  <a:srgbClr val="3F6797"/>
                </a:solidFill>
                <a:latin typeface="微软雅黑" panose="020B0503020204020204" pitchFamily="34" charset="-122"/>
                <a:ea typeface="宋体" panose="02010600030101010101" pitchFamily="2" charset="-122"/>
                <a:cs typeface="微软雅黑" panose="020B0503020204020204" pitchFamily="34" charset="-122"/>
              </a:rPr>
              <a:t>.  </a:t>
            </a:r>
            <a:r>
              <a:rPr lang="zh-CN" altLang="zh-CN" b="1" spc="-120" dirty="0">
                <a:solidFill>
                  <a:srgbClr val="3F6797"/>
                </a:solidFill>
                <a:latin typeface="微软雅黑" panose="020B0503020204020204" pitchFamily="34" charset="-122"/>
                <a:ea typeface="宋体" panose="02010600030101010101" pitchFamily="2" charset="-122"/>
                <a:cs typeface="微软雅黑" panose="020B0503020204020204" pitchFamily="34" charset="-122"/>
              </a:rPr>
              <a:t>贝塞尔曲线命令</a:t>
            </a:r>
            <a:endParaRPr lang="zh-CN" altLang="en-US" b="1" dirty="0"/>
          </a:p>
        </p:txBody>
      </p:sp>
      <p:pic>
        <p:nvPicPr>
          <p:cNvPr id="11" name="图片 10"/>
          <p:cNvPicPr>
            <a:picLocks noChangeAspect="1"/>
          </p:cNvPicPr>
          <p:nvPr/>
        </p:nvPicPr>
        <p:blipFill>
          <a:blip r:embed="rId5"/>
          <a:stretch>
            <a:fillRect/>
          </a:stretch>
        </p:blipFill>
        <p:spPr>
          <a:xfrm>
            <a:off x="929280" y="1240336"/>
            <a:ext cx="1392998" cy="1183550"/>
          </a:xfrm>
          <a:prstGeom prst="rect">
            <a:avLst/>
          </a:prstGeom>
        </p:spPr>
      </p:pic>
      <p:pic>
        <p:nvPicPr>
          <p:cNvPr id="12" name="图片 11"/>
          <p:cNvPicPr>
            <a:picLocks noChangeAspect="1"/>
          </p:cNvPicPr>
          <p:nvPr/>
        </p:nvPicPr>
        <p:blipFill>
          <a:blip r:embed="rId6"/>
          <a:stretch>
            <a:fillRect/>
          </a:stretch>
        </p:blipFill>
        <p:spPr>
          <a:xfrm>
            <a:off x="3667518" y="1120548"/>
            <a:ext cx="1874994" cy="1293875"/>
          </a:xfrm>
          <a:prstGeom prst="rect">
            <a:avLst/>
          </a:prstGeom>
        </p:spPr>
      </p:pic>
      <p:pic>
        <p:nvPicPr>
          <p:cNvPr id="13" name="图片 12"/>
          <p:cNvPicPr>
            <a:picLocks noChangeAspect="1"/>
          </p:cNvPicPr>
          <p:nvPr/>
        </p:nvPicPr>
        <p:blipFill>
          <a:blip r:embed="rId7"/>
          <a:stretch>
            <a:fillRect/>
          </a:stretch>
        </p:blipFill>
        <p:spPr>
          <a:xfrm>
            <a:off x="6882937" y="1062747"/>
            <a:ext cx="2898658" cy="1347109"/>
          </a:xfrm>
          <a:prstGeom prst="rect">
            <a:avLst/>
          </a:prstGeom>
        </p:spPr>
      </p:pic>
      <p:pic>
        <p:nvPicPr>
          <p:cNvPr id="14" name="图片 13"/>
          <p:cNvPicPr>
            <a:picLocks noChangeAspect="1"/>
          </p:cNvPicPr>
          <p:nvPr/>
        </p:nvPicPr>
        <p:blipFill>
          <a:blip r:embed="rId8"/>
          <a:stretch>
            <a:fillRect/>
          </a:stretch>
        </p:blipFill>
        <p:spPr>
          <a:xfrm>
            <a:off x="1107810" y="2715853"/>
            <a:ext cx="1499907" cy="1281111"/>
          </a:xfrm>
          <a:prstGeom prst="rect">
            <a:avLst/>
          </a:prstGeom>
        </p:spPr>
      </p:pic>
      <p:sp>
        <p:nvSpPr>
          <p:cNvPr id="15" name="矩形 14"/>
          <p:cNvSpPr/>
          <p:nvPr/>
        </p:nvSpPr>
        <p:spPr>
          <a:xfrm>
            <a:off x="1011379" y="5570043"/>
            <a:ext cx="1692771" cy="369332"/>
          </a:xfrm>
          <a:prstGeom prst="rect">
            <a:avLst/>
          </a:prstGeom>
        </p:spPr>
        <p:txBody>
          <a:bodyPr wrap="none">
            <a:spAutoFit/>
          </a:bodyPr>
          <a:lstStyle/>
          <a:p>
            <a:r>
              <a:rPr lang="zh-CN" altLang="en-US" spc="-120" dirty="0">
                <a:solidFill>
                  <a:srgbClr val="3F6797"/>
                </a:solidFill>
                <a:latin typeface="微软雅黑" panose="020B0503020204020204" pitchFamily="34" charset="-122"/>
                <a:ea typeface="宋体" panose="02010600030101010101" pitchFamily="2" charset="-122"/>
                <a:cs typeface="微软雅黑" panose="020B0503020204020204" pitchFamily="34" charset="-122"/>
              </a:rPr>
              <a:t>一次贝塞尔曲线</a:t>
            </a:r>
          </a:p>
        </p:txBody>
      </p:sp>
      <p:pic>
        <p:nvPicPr>
          <p:cNvPr id="16" name="图片 15"/>
          <p:cNvPicPr>
            <a:picLocks noChangeAspect="1"/>
          </p:cNvPicPr>
          <p:nvPr/>
        </p:nvPicPr>
        <p:blipFill>
          <a:blip r:embed="rId9"/>
          <a:stretch>
            <a:fillRect/>
          </a:stretch>
        </p:blipFill>
        <p:spPr>
          <a:xfrm>
            <a:off x="3829465" y="2609593"/>
            <a:ext cx="2056636" cy="1285055"/>
          </a:xfrm>
          <a:prstGeom prst="rect">
            <a:avLst/>
          </a:prstGeom>
        </p:spPr>
      </p:pic>
      <p:pic>
        <p:nvPicPr>
          <p:cNvPr id="17" name="图片 16"/>
          <p:cNvPicPr>
            <a:picLocks noChangeAspect="1"/>
          </p:cNvPicPr>
          <p:nvPr/>
        </p:nvPicPr>
        <p:blipFill>
          <a:blip r:embed="rId10"/>
          <a:stretch>
            <a:fillRect/>
          </a:stretch>
        </p:blipFill>
        <p:spPr>
          <a:xfrm>
            <a:off x="7072398" y="2409856"/>
            <a:ext cx="2989055" cy="1357031"/>
          </a:xfrm>
          <a:prstGeom prst="rect">
            <a:avLst/>
          </a:prstGeom>
        </p:spPr>
      </p:pic>
      <p:pic>
        <p:nvPicPr>
          <p:cNvPr id="18" name="图片 17"/>
          <p:cNvPicPr>
            <a:picLocks noChangeAspect="1"/>
          </p:cNvPicPr>
          <p:nvPr/>
        </p:nvPicPr>
        <p:blipFill>
          <a:blip r:embed="rId11"/>
          <a:stretch>
            <a:fillRect/>
          </a:stretch>
        </p:blipFill>
        <p:spPr>
          <a:xfrm>
            <a:off x="1107810" y="4288931"/>
            <a:ext cx="1373569" cy="1170655"/>
          </a:xfrm>
          <a:prstGeom prst="rect">
            <a:avLst/>
          </a:prstGeom>
        </p:spPr>
      </p:pic>
      <p:sp>
        <p:nvSpPr>
          <p:cNvPr id="19" name="矩形 18"/>
          <p:cNvSpPr/>
          <p:nvPr/>
        </p:nvSpPr>
        <p:spPr>
          <a:xfrm>
            <a:off x="3646958" y="6101834"/>
            <a:ext cx="1819729" cy="369332"/>
          </a:xfrm>
          <a:prstGeom prst="rect">
            <a:avLst/>
          </a:prstGeom>
        </p:spPr>
        <p:txBody>
          <a:bodyPr wrap="none">
            <a:spAutoFit/>
          </a:bodyPr>
          <a:lstStyle/>
          <a:p>
            <a:r>
              <a:rPr lang="en-US" altLang="zh-CN" dirty="0"/>
              <a:t>Q/q (x1,y1,x,y)+</a:t>
            </a:r>
          </a:p>
        </p:txBody>
      </p:sp>
      <p:sp>
        <p:nvSpPr>
          <p:cNvPr id="20" name="矩形 19"/>
          <p:cNvSpPr/>
          <p:nvPr/>
        </p:nvSpPr>
        <p:spPr>
          <a:xfrm>
            <a:off x="7362109" y="6101834"/>
            <a:ext cx="2409634" cy="369332"/>
          </a:xfrm>
          <a:prstGeom prst="rect">
            <a:avLst/>
          </a:prstGeom>
        </p:spPr>
        <p:txBody>
          <a:bodyPr wrap="none">
            <a:spAutoFit/>
          </a:bodyPr>
          <a:lstStyle/>
          <a:p>
            <a:r>
              <a:rPr lang="en-US" altLang="zh-CN" dirty="0"/>
              <a:t>C/c (x1,y1,x2,y2,x,y)+</a:t>
            </a:r>
          </a:p>
        </p:txBody>
      </p:sp>
    </p:spTree>
    <p:extLst>
      <p:ext uri="{BB962C8B-B14F-4D97-AF65-F5344CB8AC3E}">
        <p14:creationId xmlns:p14="http://schemas.microsoft.com/office/powerpoint/2010/main" val="1626041690"/>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00996" y="3580001"/>
            <a:ext cx="3967753" cy="369332"/>
          </a:xfrm>
          <a:prstGeom prst="rect">
            <a:avLst/>
          </a:prstGeom>
        </p:spPr>
        <p:txBody>
          <a:bodyPr wrap="none">
            <a:spAutoFit/>
          </a:bodyPr>
          <a:lstStyle/>
          <a:p>
            <a:r>
              <a:rPr lang="en-US" altLang="zh-CN" dirty="0"/>
              <a:t>http://myst729.github.io/bezier-curve/</a:t>
            </a:r>
            <a:endParaRPr lang="zh-CN" altLang="en-US" dirty="0"/>
          </a:p>
        </p:txBody>
      </p:sp>
      <p:sp>
        <p:nvSpPr>
          <p:cNvPr id="9" name="矩形 8"/>
          <p:cNvSpPr/>
          <p:nvPr/>
        </p:nvSpPr>
        <p:spPr>
          <a:xfrm>
            <a:off x="700996" y="1622913"/>
            <a:ext cx="9715284" cy="369332"/>
          </a:xfrm>
          <a:prstGeom prst="rect">
            <a:avLst/>
          </a:prstGeom>
        </p:spPr>
        <p:txBody>
          <a:bodyPr wrap="square">
            <a:spAutoFit/>
          </a:bodyPr>
          <a:lstStyle/>
          <a:p>
            <a:r>
              <a:rPr lang="en-US" altLang="zh-CN" dirty="0"/>
              <a:t>http://</a:t>
            </a:r>
            <a:r>
              <a:rPr lang="en-US" altLang="zh-CN" dirty="0" smtClean="0"/>
              <a:t>blogs.sitepointstatic.com/examples/tech/svg-curves/quadratic-curve.html</a:t>
            </a:r>
          </a:p>
        </p:txBody>
      </p:sp>
      <p:sp>
        <p:nvSpPr>
          <p:cNvPr id="10" name="矩形 9"/>
          <p:cNvSpPr/>
          <p:nvPr/>
        </p:nvSpPr>
        <p:spPr>
          <a:xfrm>
            <a:off x="700996" y="2601457"/>
            <a:ext cx="8068019" cy="369332"/>
          </a:xfrm>
          <a:prstGeom prst="rect">
            <a:avLst/>
          </a:prstGeom>
        </p:spPr>
        <p:txBody>
          <a:bodyPr wrap="square">
            <a:spAutoFit/>
          </a:bodyPr>
          <a:lstStyle/>
          <a:p>
            <a:r>
              <a:rPr lang="en-US" altLang="zh-CN" dirty="0"/>
              <a:t>http://blogs.sitepointstatic.com/examples/tech/svg-curves/cubic-curve.html</a:t>
            </a:r>
            <a:endParaRPr lang="zh-CN" altLang="en-US" dirty="0"/>
          </a:p>
        </p:txBody>
      </p:sp>
      <p:sp>
        <p:nvSpPr>
          <p:cNvPr id="5" name="矩形 4"/>
          <p:cNvSpPr/>
          <p:nvPr/>
        </p:nvSpPr>
        <p:spPr>
          <a:xfrm>
            <a:off x="499862" y="579214"/>
            <a:ext cx="646331" cy="369332"/>
          </a:xfrm>
          <a:prstGeom prst="rect">
            <a:avLst/>
          </a:prstGeom>
        </p:spPr>
        <p:txBody>
          <a:bodyPr wrap="none">
            <a:spAutoFit/>
          </a:bodyPr>
          <a:lstStyle/>
          <a:p>
            <a:r>
              <a:rPr lang="zh-CN" altLang="en-US" b="1" dirty="0" smtClean="0">
                <a:solidFill>
                  <a:srgbClr val="003366"/>
                </a:solidFill>
              </a:rPr>
              <a:t>实例</a:t>
            </a:r>
            <a:endParaRPr lang="zh-CN" altLang="en-US" b="1" dirty="0">
              <a:solidFill>
                <a:srgbClr val="003366"/>
              </a:solidFill>
            </a:endParaRPr>
          </a:p>
        </p:txBody>
      </p:sp>
    </p:spTree>
    <p:extLst>
      <p:ext uri="{BB962C8B-B14F-4D97-AF65-F5344CB8AC3E}">
        <p14:creationId xmlns:p14="http://schemas.microsoft.com/office/powerpoint/2010/main" val="424296829"/>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p:nvPr/>
        </p:nvSpPr>
        <p:spPr>
          <a:xfrm>
            <a:off x="6918707" y="1530274"/>
            <a:ext cx="3098027" cy="3581301"/>
          </a:xfrm>
          <a:prstGeom prst="rect">
            <a:avLst/>
          </a:prstGeom>
          <a:ln w="12700">
            <a:miter lim="400000"/>
          </a:ln>
        </p:spPr>
        <p:txBody>
          <a:bodyPr wrap="none" lIns="43370" rIns="43370" anchor="ctr">
            <a:spAutoFit/>
          </a:bodyPr>
          <a:lstStyle>
            <a:lvl1pPr>
              <a:defRPr sz="23900">
                <a:solidFill>
                  <a:schemeClr val="accent1"/>
                </a:solidFill>
                <a:latin typeface="Impact" panose="020B0806030902050204"/>
                <a:ea typeface="Impact" panose="020B0806030902050204"/>
                <a:cs typeface="Impact" panose="020B0806030902050204"/>
                <a:sym typeface="Impact" panose="020B0806030902050204"/>
              </a:defRPr>
            </a:lvl1pPr>
          </a:lstStyle>
          <a:p>
            <a:pPr hangingPunct="0"/>
            <a:r>
              <a:rPr sz="22670" kern="0" dirty="0">
                <a:solidFill>
                  <a:srgbClr val="003366"/>
                </a:solidFill>
              </a:rPr>
              <a:t>0</a:t>
            </a:r>
            <a:r>
              <a:rPr lang="en-US" sz="22670" kern="0" dirty="0">
                <a:solidFill>
                  <a:srgbClr val="003366"/>
                </a:solidFill>
              </a:rPr>
              <a:t>4</a:t>
            </a:r>
            <a:endParaRPr sz="22670" kern="0" dirty="0">
              <a:solidFill>
                <a:srgbClr val="003366"/>
              </a:solidFill>
            </a:endParaRPr>
          </a:p>
        </p:txBody>
      </p:sp>
      <p:sp>
        <p:nvSpPr>
          <p:cNvPr id="161" name="Shape 161"/>
          <p:cNvSpPr/>
          <p:nvPr/>
        </p:nvSpPr>
        <p:spPr>
          <a:xfrm>
            <a:off x="-1" y="3883059"/>
            <a:ext cx="4994937" cy="29794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solidFill>
            <a:schemeClr val="accent1"/>
          </a:solidFill>
          <a:ln w="12700">
            <a:miter lim="400000"/>
          </a:ln>
        </p:spPr>
        <p:txBody>
          <a:bodyPr lIns="43370" rIns="43370"/>
          <a:lstStyle/>
          <a:p>
            <a:pPr hangingPunct="0">
              <a:defRPr>
                <a:latin typeface="Arial" panose="020B0604020202020204"/>
                <a:ea typeface="Arial" panose="020B0604020202020204"/>
                <a:cs typeface="Arial" panose="020B0604020202020204"/>
                <a:sym typeface="Arial" panose="020B0604020202020204"/>
              </a:defRPr>
            </a:pPr>
            <a:endParaRPr sz="1705" kern="0">
              <a:solidFill>
                <a:srgbClr val="000000"/>
              </a:solidFill>
              <a:latin typeface="Arial" panose="020B0604020202020204"/>
              <a:ea typeface="Arial" panose="020B0604020202020204"/>
              <a:cs typeface="Arial" panose="020B0604020202020204"/>
              <a:sym typeface="Arial" panose="020B0604020202020204"/>
            </a:endParaRPr>
          </a:p>
        </p:txBody>
      </p:sp>
      <p:sp>
        <p:nvSpPr>
          <p:cNvPr id="162" name="Shape 162"/>
          <p:cNvSpPr/>
          <p:nvPr/>
        </p:nvSpPr>
        <p:spPr>
          <a:xfrm>
            <a:off x="2831458" y="4403986"/>
            <a:ext cx="9366567" cy="24585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21600" y="0"/>
                </a:lnTo>
                <a:close/>
              </a:path>
            </a:pathLst>
          </a:custGeom>
          <a:solidFill>
            <a:srgbClr val="001A33"/>
          </a:solidFill>
          <a:ln w="12700">
            <a:miter lim="400000"/>
          </a:ln>
        </p:spPr>
        <p:txBody>
          <a:bodyPr lIns="43370" rIns="43370"/>
          <a:lstStyle/>
          <a:p>
            <a:pPr hangingPunct="0">
              <a:defRPr>
                <a:latin typeface="Arial" panose="020B0604020202020204"/>
                <a:ea typeface="Arial" panose="020B0604020202020204"/>
                <a:cs typeface="Arial" panose="020B0604020202020204"/>
                <a:sym typeface="Arial" panose="020B0604020202020204"/>
              </a:defRPr>
            </a:pPr>
            <a:endParaRPr sz="1705" kern="0">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矩形 2"/>
          <p:cNvSpPr/>
          <p:nvPr/>
        </p:nvSpPr>
        <p:spPr>
          <a:xfrm>
            <a:off x="1346377" y="1811844"/>
            <a:ext cx="6096000" cy="1854034"/>
          </a:xfrm>
          <a:prstGeom prst="rect">
            <a:avLst/>
          </a:prstGeom>
        </p:spPr>
        <p:txBody>
          <a:bodyPr>
            <a:spAutoFit/>
          </a:bodyPr>
          <a:lstStyle/>
          <a:p>
            <a:pPr>
              <a:lnSpc>
                <a:spcPts val="4665"/>
              </a:lnSpc>
              <a:spcAft>
                <a:spcPts val="0"/>
              </a:spcAft>
            </a:pPr>
            <a:r>
              <a:rPr lang="en-US" altLang="zh-CN" sz="2800" b="1" kern="100" spc="-105" dirty="0" smtClean="0">
                <a:solidFill>
                  <a:srgbClr val="003366"/>
                </a:solidFill>
                <a:latin typeface="微软雅黑" panose="020B0503020204020204" pitchFamily="34" charset="-122"/>
                <a:ea typeface="宋体" panose="02010600030101010101" pitchFamily="2" charset="-122"/>
                <a:cs typeface="微软雅黑" panose="020B0503020204020204" pitchFamily="34" charset="-122"/>
              </a:rPr>
              <a:t>41</a:t>
            </a:r>
            <a:r>
              <a:rPr lang="en-US" altLang="zh-CN" sz="2800" b="1" kern="100" spc="-105" dirty="0">
                <a:solidFill>
                  <a:srgbClr val="003366"/>
                </a:solidFill>
                <a:latin typeface="微软雅黑" panose="020B0503020204020204" pitchFamily="34" charset="-122"/>
                <a:ea typeface="宋体" panose="02010600030101010101" pitchFamily="2" charset="-122"/>
                <a:cs typeface="微软雅黑" panose="020B0503020204020204" pitchFamily="34" charset="-122"/>
              </a:rPr>
              <a:t>.  </a:t>
            </a:r>
            <a:r>
              <a:rPr lang="en-US" altLang="zh-CN" sz="2800" b="1" kern="100" spc="-105" dirty="0">
                <a:solidFill>
                  <a:srgbClr val="003366"/>
                </a:solidFill>
                <a:latin typeface="微软雅黑" panose="020B0503020204020204" pitchFamily="34" charset="-122"/>
                <a:ea typeface="宋体" panose="02010600030101010101" pitchFamily="2" charset="-122"/>
                <a:cs typeface="微软雅黑" panose="020B0503020204020204" pitchFamily="34" charset="-122"/>
              </a:rPr>
              <a:t>SVG</a:t>
            </a:r>
            <a:r>
              <a:rPr lang="zh-CN" altLang="zh-CN" sz="2800" b="1" kern="100" spc="-105" dirty="0" smtClean="0">
                <a:solidFill>
                  <a:srgbClr val="003366"/>
                </a:solidFill>
                <a:latin typeface="微软雅黑" panose="020B0503020204020204" pitchFamily="34" charset="-122"/>
                <a:ea typeface="宋体" panose="02010600030101010101" pitchFamily="2" charset="-122"/>
                <a:cs typeface="微软雅黑" panose="020B0503020204020204" pitchFamily="34" charset="-122"/>
              </a:rPr>
              <a:t>动</a:t>
            </a:r>
            <a:r>
              <a:rPr lang="zh-CN" altLang="zh-CN" sz="2800" b="1" kern="100" spc="-105" dirty="0">
                <a:solidFill>
                  <a:srgbClr val="003366"/>
                </a:solidFill>
                <a:latin typeface="微软雅黑" panose="020B0503020204020204" pitchFamily="34" charset="-122"/>
                <a:ea typeface="宋体" panose="02010600030101010101" pitchFamily="2" charset="-122"/>
                <a:cs typeface="微软雅黑" panose="020B0503020204020204" pitchFamily="34" charset="-122"/>
              </a:rPr>
              <a:t>画原理</a:t>
            </a:r>
            <a:r>
              <a:rPr lang="en-US" altLang="zh-CN" sz="2800" b="1" kern="100" spc="-105" dirty="0">
                <a:solidFill>
                  <a:srgbClr val="003366"/>
                </a:solidFill>
                <a:latin typeface="微软雅黑" panose="020B0503020204020204" pitchFamily="34" charset="-122"/>
                <a:ea typeface="宋体" panose="02010600030101010101" pitchFamily="2" charset="-122"/>
                <a:cs typeface="微软雅黑" panose="020B0503020204020204" pitchFamily="34" charset="-122"/>
              </a:rPr>
              <a:t>  </a:t>
            </a:r>
            <a:endParaRPr lang="zh-CN" altLang="zh-CN" sz="2800" b="1" kern="100" dirty="0">
              <a:solidFill>
                <a:srgbClr val="003366"/>
              </a:solidFill>
              <a:latin typeface="Calibri" panose="020F0502020204030204" pitchFamily="34" charset="0"/>
              <a:ea typeface="宋体" panose="02010600030101010101" pitchFamily="2" charset="-122"/>
              <a:cs typeface="Times New Roman" panose="02020603050405020304" pitchFamily="18" charset="0"/>
            </a:endParaRPr>
          </a:p>
          <a:p>
            <a:pPr marL="1947545" indent="953135">
              <a:lnSpc>
                <a:spcPts val="1200"/>
              </a:lnSpc>
              <a:spcAft>
                <a:spcPts val="0"/>
              </a:spcAft>
            </a:pPr>
            <a:r>
              <a:rPr lang="en-US" altLang="zh-CN" sz="2800" b="1" kern="100" dirty="0">
                <a:solidFill>
                  <a:srgbClr val="003366"/>
                </a:solidFill>
                <a:latin typeface="Calibri" panose="020F0502020204030204" pitchFamily="34" charset="0"/>
                <a:ea typeface="宋体" panose="02010600030101010101" pitchFamily="2" charset="-122"/>
                <a:cs typeface="Times New Roman" panose="02020603050405020304" pitchFamily="18" charset="0"/>
              </a:rPr>
              <a:t> </a:t>
            </a:r>
            <a:endParaRPr lang="zh-CN" altLang="zh-CN" sz="2800" b="1" kern="100" dirty="0">
              <a:solidFill>
                <a:srgbClr val="003366"/>
              </a:solidFill>
              <a:latin typeface="Calibri" panose="020F0502020204030204" pitchFamily="34" charset="0"/>
              <a:ea typeface="宋体" panose="02010600030101010101" pitchFamily="2" charset="-122"/>
              <a:cs typeface="Times New Roman" panose="02020603050405020304" pitchFamily="18" charset="0"/>
            </a:endParaRPr>
          </a:p>
          <a:p>
            <a:pPr>
              <a:lnSpc>
                <a:spcPts val="5100"/>
              </a:lnSpc>
              <a:spcAft>
                <a:spcPts val="0"/>
              </a:spcAft>
            </a:pPr>
            <a:r>
              <a:rPr lang="en-US" altLang="zh-CN" sz="2800" b="1" kern="100" spc="-105" dirty="0" smtClean="0">
                <a:solidFill>
                  <a:srgbClr val="003366"/>
                </a:solidFill>
                <a:latin typeface="微软雅黑" panose="020B0503020204020204" pitchFamily="34" charset="-122"/>
                <a:ea typeface="宋体" panose="02010600030101010101" pitchFamily="2" charset="-122"/>
                <a:cs typeface="微软雅黑" panose="020B0503020204020204" pitchFamily="34" charset="-122"/>
              </a:rPr>
              <a:t>4.2</a:t>
            </a:r>
            <a:r>
              <a:rPr lang="en-US" altLang="zh-CN" sz="2800" b="1" kern="100" spc="-105" dirty="0">
                <a:solidFill>
                  <a:srgbClr val="003366"/>
                </a:solidFill>
                <a:latin typeface="微软雅黑" panose="020B0503020204020204" pitchFamily="34" charset="-122"/>
                <a:ea typeface="宋体" panose="02010600030101010101" pitchFamily="2" charset="-122"/>
                <a:cs typeface="微软雅黑" panose="020B0503020204020204" pitchFamily="34" charset="-122"/>
              </a:rPr>
              <a:t>.  SMIL  for  SVG  </a:t>
            </a:r>
            <a:endParaRPr lang="zh-CN" altLang="zh-CN" sz="2800" b="1" kern="100" dirty="0">
              <a:solidFill>
                <a:srgbClr val="003366"/>
              </a:solidFill>
              <a:latin typeface="Calibri" panose="020F0502020204030204" pitchFamily="34" charset="0"/>
              <a:ea typeface="宋体" panose="02010600030101010101" pitchFamily="2" charset="-122"/>
              <a:cs typeface="Times New Roman" panose="02020603050405020304" pitchFamily="18" charset="0"/>
            </a:endParaRPr>
          </a:p>
          <a:p>
            <a:pPr marL="1947545" indent="953135">
              <a:lnSpc>
                <a:spcPts val="1200"/>
              </a:lnSpc>
              <a:spcAft>
                <a:spcPts val="0"/>
              </a:spcAft>
            </a:pPr>
            <a:r>
              <a:rPr lang="en-US" altLang="zh-CN" sz="2800" b="1" kern="100" dirty="0">
                <a:solidFill>
                  <a:srgbClr val="003366"/>
                </a:solidFill>
                <a:latin typeface="Calibri" panose="020F0502020204030204" pitchFamily="34" charset="0"/>
                <a:ea typeface="宋体" panose="02010600030101010101" pitchFamily="2" charset="-122"/>
                <a:cs typeface="Times New Roman" panose="02020603050405020304" pitchFamily="18" charset="0"/>
              </a:rPr>
              <a:t> </a:t>
            </a:r>
            <a:r>
              <a:rPr lang="en-US" altLang="zh-CN" sz="2800" b="1" dirty="0">
                <a:solidFill>
                  <a:srgbClr val="003366"/>
                </a:solidFill>
                <a:latin typeface="Calibri" panose="020F0502020204030204" pitchFamily="34" charset="0"/>
                <a:ea typeface="宋体" panose="02010600030101010101" pitchFamily="2" charset="-122"/>
                <a:cs typeface="Times New Roman" panose="02020603050405020304" pitchFamily="18" charset="0"/>
              </a:rPr>
              <a:t/>
            </a:r>
            <a:br>
              <a:rPr lang="en-US" altLang="zh-CN" sz="2800" b="1" dirty="0">
                <a:solidFill>
                  <a:srgbClr val="003366"/>
                </a:solidFill>
                <a:latin typeface="Calibri" panose="020F0502020204030204" pitchFamily="34" charset="0"/>
                <a:ea typeface="宋体" panose="02010600030101010101" pitchFamily="2" charset="-122"/>
                <a:cs typeface="Times New Roman" panose="02020603050405020304" pitchFamily="18" charset="0"/>
              </a:rPr>
            </a:br>
            <a:endParaRPr lang="zh-CN" altLang="en-US" sz="2800" b="1" dirty="0">
              <a:solidFill>
                <a:srgbClr val="003366"/>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29569" y="457200"/>
            <a:ext cx="8954046" cy="2400657"/>
          </a:xfrm>
          <a:prstGeom prst="rect">
            <a:avLst/>
          </a:prstGeom>
          <a:noFill/>
        </p:spPr>
        <p:txBody>
          <a:bodyPr wrap="square" rtlCol="0">
            <a:spAutoFit/>
          </a:bodyPr>
          <a:lstStyle/>
          <a:p>
            <a:r>
              <a:rPr lang="en-US" altLang="zh-CN" cap="all" dirty="0" smtClean="0">
                <a:solidFill>
                  <a:srgbClr val="003366"/>
                </a:solidFill>
                <a:latin typeface="微软雅黑" panose="020B0503020204020204" pitchFamily="34" charset="-122"/>
                <a:ea typeface="微软雅黑" panose="020B0503020204020204" pitchFamily="34" charset="-122"/>
                <a:cs typeface="微软雅黑" panose="020B0503020204020204" charset="-122"/>
              </a:rPr>
              <a:t>1.1 </a:t>
            </a:r>
            <a:r>
              <a:rPr lang="en-US" altLang="zh-CN" cap="all" dirty="0" err="1" smtClean="0">
                <a:solidFill>
                  <a:srgbClr val="003366"/>
                </a:solidFill>
                <a:latin typeface="微软雅黑" panose="020B0503020204020204" pitchFamily="34" charset="-122"/>
                <a:ea typeface="微软雅黑" panose="020B0503020204020204" pitchFamily="34" charset="-122"/>
                <a:cs typeface="微软雅黑" panose="020B0503020204020204" charset="-122"/>
              </a:rPr>
              <a:t>svg</a:t>
            </a:r>
            <a:r>
              <a:rPr lang="zh-CN" altLang="en-US" cap="all" dirty="0">
                <a:solidFill>
                  <a:srgbClr val="003366"/>
                </a:solidFill>
                <a:latin typeface="微软雅黑" panose="020B0503020204020204" pitchFamily="34" charset="-122"/>
                <a:ea typeface="微软雅黑" panose="020B0503020204020204" pitchFamily="34" charset="-122"/>
                <a:cs typeface="微软雅黑" panose="020B0503020204020204" charset="-122"/>
              </a:rPr>
              <a:t>简</a:t>
            </a:r>
            <a:r>
              <a:rPr lang="zh-CN" altLang="en-US" cap="all" dirty="0" smtClean="0">
                <a:solidFill>
                  <a:srgbClr val="003366"/>
                </a:solidFill>
                <a:latin typeface="微软雅黑" panose="020B0503020204020204" pitchFamily="34" charset="-122"/>
                <a:ea typeface="微软雅黑" panose="020B0503020204020204" pitchFamily="34" charset="-122"/>
                <a:cs typeface="微软雅黑" panose="020B0503020204020204" charset="-122"/>
              </a:rPr>
              <a:t>介</a:t>
            </a:r>
            <a:endParaRPr lang="en-US" altLang="zh-CN" cap="all" dirty="0" smtClean="0">
              <a:solidFill>
                <a:srgbClr val="003366"/>
              </a:solidFill>
              <a:latin typeface="微软雅黑" panose="020B0503020204020204" pitchFamily="34" charset="-122"/>
              <a:ea typeface="微软雅黑" panose="020B0503020204020204" pitchFamily="34" charset="-122"/>
              <a:cs typeface="微软雅黑" panose="020B0503020204020204" charset="-122"/>
            </a:endParaRPr>
          </a:p>
          <a:p>
            <a:endParaRPr lang="en-US" altLang="zh-CN" sz="3600" cap="all" dirty="0">
              <a:solidFill>
                <a:srgbClr val="003366"/>
              </a:solidFill>
              <a:latin typeface="微软雅黑" panose="020B0503020204020204" pitchFamily="34" charset="-122"/>
              <a:ea typeface="微软雅黑" panose="020B0503020204020204" pitchFamily="34" charset="-122"/>
            </a:endParaRPr>
          </a:p>
          <a:p>
            <a:r>
              <a:rPr lang="zh-CN" altLang="zh-CN" sz="1200" dirty="0" smtClean="0">
                <a:latin typeface="微软雅黑" panose="020B0503020204020204" pitchFamily="34" charset="-122"/>
                <a:ea typeface="微软雅黑" panose="020B0503020204020204" pitchFamily="34" charset="-122"/>
              </a:rPr>
              <a:t>使</a:t>
            </a:r>
            <a:r>
              <a:rPr lang="zh-CN" altLang="zh-CN" sz="1200" dirty="0">
                <a:latin typeface="微软雅黑" panose="020B0503020204020204" pitchFamily="34" charset="-122"/>
                <a:ea typeface="微软雅黑" panose="020B0503020204020204" pitchFamily="34" charset="-122"/>
              </a:rPr>
              <a:t>用</a:t>
            </a:r>
            <a:r>
              <a:rPr lang="en-US" altLang="zh-CN" sz="1200" dirty="0">
                <a:latin typeface="微软雅黑" panose="020B0503020204020204" pitchFamily="34" charset="-122"/>
                <a:ea typeface="微软雅黑" panose="020B0503020204020204" pitchFamily="34" charset="-122"/>
              </a:rPr>
              <a:t>  XML  </a:t>
            </a:r>
            <a:r>
              <a:rPr lang="zh-CN" altLang="zh-CN" sz="1200" dirty="0">
                <a:latin typeface="微软雅黑" panose="020B0503020204020204" pitchFamily="34" charset="-122"/>
                <a:ea typeface="微软雅黑" panose="020B0503020204020204" pitchFamily="34" charset="-122"/>
              </a:rPr>
              <a:t>描述的矢量文件</a:t>
            </a:r>
            <a:r>
              <a:rPr lang="en-US" altLang="zh-CN" sz="1200" dirty="0">
                <a:latin typeface="微软雅黑" panose="020B0503020204020204" pitchFamily="34" charset="-122"/>
                <a:ea typeface="微软雅黑" panose="020B0503020204020204" pitchFamily="34" charset="-122"/>
              </a:rPr>
              <a:t>  </a:t>
            </a:r>
            <a:endParaRPr lang="zh-CN"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 </a:t>
            </a:r>
            <a:endParaRPr lang="zh-CN" altLang="zh-CN" sz="1200" dirty="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W3C</a:t>
            </a:r>
            <a:r>
              <a:rPr lang="en-US" altLang="zh-CN" sz="1200" dirty="0">
                <a:latin typeface="微软雅黑" panose="020B0503020204020204" pitchFamily="34" charset="-122"/>
                <a:ea typeface="微软雅黑" panose="020B0503020204020204" pitchFamily="34" charset="-122"/>
              </a:rPr>
              <a:t>  </a:t>
            </a:r>
            <a:r>
              <a:rPr lang="zh-CN" altLang="zh-CN" sz="1200" dirty="0">
                <a:latin typeface="微软雅黑" panose="020B0503020204020204" pitchFamily="34" charset="-122"/>
                <a:ea typeface="微软雅黑" panose="020B0503020204020204" pitchFamily="34" charset="-122"/>
              </a:rPr>
              <a:t>标</a:t>
            </a:r>
            <a:r>
              <a:rPr lang="zh-CN" altLang="zh-CN" sz="1200" dirty="0" smtClean="0">
                <a:latin typeface="微软雅黑" panose="020B0503020204020204" pitchFamily="34" charset="-122"/>
                <a:ea typeface="微软雅黑" panose="020B0503020204020204" pitchFamily="34" charset="-122"/>
              </a:rPr>
              <a:t>准（</a:t>
            </a:r>
            <a:r>
              <a:rPr lang="en-US" altLang="zh-CN" sz="1200" dirty="0">
                <a:latin typeface="微软雅黑" panose="020B0503020204020204" pitchFamily="34" charset="-122"/>
                <a:ea typeface="微软雅黑" panose="020B0503020204020204" pitchFamily="34" charset="-122"/>
              </a:rPr>
              <a:t>http://www.w3.org/TR/SVG11/</a:t>
            </a:r>
            <a:r>
              <a:rPr lang="zh-CN" altLang="zh-CN"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  </a:t>
            </a:r>
            <a:endParaRPr lang="zh-CN"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 </a:t>
            </a:r>
            <a:endParaRPr lang="zh-CN"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浏览器支持情况（</a:t>
            </a:r>
            <a:r>
              <a:rPr lang="en-US" altLang="zh-CN" sz="1200" dirty="0">
                <a:latin typeface="微软雅黑" panose="020B0503020204020204" pitchFamily="34" charset="-122"/>
                <a:ea typeface="微软雅黑" panose="020B0503020204020204" pitchFamily="34" charset="-122"/>
                <a:hlinkClick r:id="rId3"/>
              </a:rPr>
              <a:t>http://caniuse.com/#cats=SVG</a:t>
            </a:r>
            <a:r>
              <a:rPr lang="zh-CN"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endParaRPr lang="zh-CN" altLang="en-US" dirty="0">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4"/>
          <a:stretch>
            <a:fillRect/>
          </a:stretch>
        </p:blipFill>
        <p:spPr>
          <a:xfrm>
            <a:off x="629569" y="3310647"/>
            <a:ext cx="8602354" cy="34159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85067" y="2221056"/>
            <a:ext cx="6838950" cy="3343275"/>
          </a:xfrm>
          <a:prstGeom prst="rect">
            <a:avLst/>
          </a:prstGeom>
        </p:spPr>
      </p:pic>
      <p:sp>
        <p:nvSpPr>
          <p:cNvPr id="3" name="矩形 2"/>
          <p:cNvSpPr/>
          <p:nvPr/>
        </p:nvSpPr>
        <p:spPr>
          <a:xfrm>
            <a:off x="485067" y="346898"/>
            <a:ext cx="1568699" cy="369332"/>
          </a:xfrm>
          <a:prstGeom prst="rect">
            <a:avLst/>
          </a:prstGeom>
        </p:spPr>
        <p:txBody>
          <a:bodyPr wrap="none">
            <a:spAutoFit/>
          </a:bodyPr>
          <a:lstStyle/>
          <a:p>
            <a:r>
              <a:rPr lang="en-US" altLang="zh-CN" b="1" spc="-120" dirty="0" smtClean="0">
                <a:solidFill>
                  <a:srgbClr val="3F6797"/>
                </a:solidFill>
                <a:latin typeface="微软雅黑" panose="020B0503020204020204" pitchFamily="34" charset="-122"/>
                <a:ea typeface="宋体" panose="02010600030101010101" pitchFamily="2" charset="-122"/>
                <a:cs typeface="微软雅黑" panose="020B0503020204020204" pitchFamily="34" charset="-122"/>
              </a:rPr>
              <a:t>4.1</a:t>
            </a:r>
            <a:r>
              <a:rPr lang="en-US" altLang="zh-CN" b="1" spc="-120" dirty="0">
                <a:solidFill>
                  <a:srgbClr val="3F6797"/>
                </a:solidFill>
                <a:latin typeface="微软雅黑" panose="020B0503020204020204" pitchFamily="34" charset="-122"/>
                <a:ea typeface="宋体" panose="02010600030101010101" pitchFamily="2" charset="-122"/>
                <a:cs typeface="微软雅黑" panose="020B0503020204020204" pitchFamily="34" charset="-122"/>
              </a:rPr>
              <a:t>.  </a:t>
            </a:r>
            <a:r>
              <a:rPr lang="zh-CN" altLang="zh-CN" b="1" spc="-120" dirty="0">
                <a:solidFill>
                  <a:srgbClr val="3F6797"/>
                </a:solidFill>
                <a:latin typeface="微软雅黑" panose="020B0503020204020204" pitchFamily="34" charset="-122"/>
                <a:ea typeface="宋体" panose="02010600030101010101" pitchFamily="2" charset="-122"/>
                <a:cs typeface="微软雅黑" panose="020B0503020204020204" pitchFamily="34" charset="-122"/>
              </a:rPr>
              <a:t>动画原理</a:t>
            </a:r>
            <a:endParaRPr lang="zh-CN" altLang="en-US" b="1" dirty="0"/>
          </a:p>
        </p:txBody>
      </p:sp>
      <p:sp>
        <p:nvSpPr>
          <p:cNvPr id="4" name="矩形 3"/>
          <p:cNvSpPr/>
          <p:nvPr/>
        </p:nvSpPr>
        <p:spPr>
          <a:xfrm>
            <a:off x="641758" y="1387266"/>
            <a:ext cx="2954655" cy="369332"/>
          </a:xfrm>
          <a:prstGeom prst="rect">
            <a:avLst/>
          </a:prstGeom>
        </p:spPr>
        <p:txBody>
          <a:bodyPr wrap="none">
            <a:spAutoFit/>
          </a:bodyPr>
          <a:lstStyle/>
          <a:p>
            <a:r>
              <a:rPr lang="zh-CN" altLang="en-US" dirty="0"/>
              <a:t>动画就是值关于时间的函数</a:t>
            </a:r>
          </a:p>
        </p:txBody>
      </p:sp>
    </p:spTree>
    <p:extLst>
      <p:ext uri="{BB962C8B-B14F-4D97-AF65-F5344CB8AC3E}">
        <p14:creationId xmlns:p14="http://schemas.microsoft.com/office/powerpoint/2010/main" val="3189524103"/>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1980" y="512151"/>
            <a:ext cx="2252476" cy="369332"/>
          </a:xfrm>
          <a:prstGeom prst="rect">
            <a:avLst/>
          </a:prstGeom>
        </p:spPr>
        <p:txBody>
          <a:bodyPr wrap="none">
            <a:spAutoFit/>
          </a:bodyPr>
          <a:lstStyle/>
          <a:p>
            <a:r>
              <a:rPr lang="en-US" altLang="zh-CN" b="1" spc="-125" dirty="0" smtClean="0">
                <a:solidFill>
                  <a:srgbClr val="3F6797"/>
                </a:solidFill>
                <a:latin typeface="微软雅黑" panose="020B0503020204020204" pitchFamily="34" charset="-122"/>
                <a:ea typeface="宋体" panose="02010600030101010101" pitchFamily="2" charset="-122"/>
                <a:cs typeface="微软雅黑" panose="020B0503020204020204" pitchFamily="34" charset="-122"/>
              </a:rPr>
              <a:t>4.2.  SMIL  for  SVG</a:t>
            </a:r>
            <a:endParaRPr lang="zh-CN" altLang="en-US" b="1" dirty="0"/>
          </a:p>
        </p:txBody>
      </p:sp>
      <p:sp>
        <p:nvSpPr>
          <p:cNvPr id="3" name="矩形 2"/>
          <p:cNvSpPr/>
          <p:nvPr/>
        </p:nvSpPr>
        <p:spPr>
          <a:xfrm>
            <a:off x="291980" y="881483"/>
            <a:ext cx="8796936" cy="830997"/>
          </a:xfrm>
          <a:prstGeom prst="rect">
            <a:avLst/>
          </a:prstGeom>
        </p:spPr>
        <p:txBody>
          <a:bodyPr wrap="square">
            <a:spAutoFit/>
          </a:bodyPr>
          <a:lstStyle/>
          <a:p>
            <a:pPr>
              <a:lnSpc>
                <a:spcPct val="150000"/>
              </a:lnSpc>
              <a:spcAft>
                <a:spcPts val="0"/>
              </a:spcAft>
            </a:pPr>
            <a:r>
              <a:rPr lang="zh-CN" altLang="zh-CN" sz="1600" dirty="0">
                <a:solidFill>
                  <a:srgbClr val="003366"/>
                </a:solidFill>
              </a:rPr>
              <a:t>动画标签</a:t>
            </a:r>
            <a:r>
              <a:rPr lang="en-US" altLang="zh-CN" sz="1600" dirty="0">
                <a:solidFill>
                  <a:srgbClr val="003366"/>
                </a:solidFill>
              </a:rPr>
              <a:t> </a:t>
            </a:r>
          </a:p>
          <a:p>
            <a:pPr>
              <a:lnSpc>
                <a:spcPct val="150000"/>
              </a:lnSpc>
              <a:spcAft>
                <a:spcPts val="0"/>
              </a:spcAft>
            </a:pPr>
            <a:r>
              <a:rPr lang="en-US" altLang="zh-CN" sz="1600" spc="-105" dirty="0" smtClean="0">
                <a:solidFill>
                  <a:srgbClr val="53585F"/>
                </a:solidFill>
                <a:latin typeface="微软雅黑" panose="020B0503020204020204" pitchFamily="34" charset="-122"/>
                <a:ea typeface="宋体" panose="02010600030101010101" pitchFamily="2" charset="-122"/>
                <a:cs typeface="微软雅黑" panose="020B0503020204020204" pitchFamily="34" charset="-122"/>
              </a:rPr>
              <a:t>&lt;</a:t>
            </a:r>
            <a:r>
              <a:rPr lang="en-US" altLang="zh-CN" sz="1600" spc="-105"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animate&gt;</a:t>
            </a:r>
            <a:r>
              <a:rPr lang="zh-CN" altLang="zh-CN" sz="1600" spc="-105"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sz="1600" spc="-105"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&lt;</a:t>
            </a:r>
            <a:r>
              <a:rPr lang="en-US" altLang="zh-CN" sz="1600" spc="-105" dirty="0" err="1">
                <a:solidFill>
                  <a:srgbClr val="53585F"/>
                </a:solidFill>
                <a:latin typeface="微软雅黑" panose="020B0503020204020204" pitchFamily="34" charset="-122"/>
                <a:ea typeface="宋体" panose="02010600030101010101" pitchFamily="2" charset="-122"/>
                <a:cs typeface="微软雅黑" panose="020B0503020204020204" pitchFamily="34" charset="-122"/>
              </a:rPr>
              <a:t>animateTransform</a:t>
            </a:r>
            <a:r>
              <a:rPr lang="en-US" altLang="zh-CN" sz="1600" spc="-105"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&gt;</a:t>
            </a:r>
            <a:r>
              <a:rPr lang="zh-CN" altLang="zh-CN" sz="1600" spc="-105"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sz="1600" spc="-105"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&lt;</a:t>
            </a:r>
            <a:r>
              <a:rPr lang="en-US" altLang="zh-CN" sz="1600" spc="-105" dirty="0" err="1">
                <a:solidFill>
                  <a:srgbClr val="53585F"/>
                </a:solidFill>
                <a:latin typeface="微软雅黑" panose="020B0503020204020204" pitchFamily="34" charset="-122"/>
                <a:ea typeface="宋体" panose="02010600030101010101" pitchFamily="2" charset="-122"/>
                <a:cs typeface="微软雅黑" panose="020B0503020204020204" pitchFamily="34" charset="-122"/>
              </a:rPr>
              <a:t>animateMotion</a:t>
            </a:r>
            <a:r>
              <a:rPr lang="en-US" altLang="zh-CN" sz="1600" spc="-105"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&gt;</a:t>
            </a:r>
            <a:endParaRPr lang="zh-CN" altLang="en-US" sz="1600" dirty="0"/>
          </a:p>
        </p:txBody>
      </p:sp>
      <p:sp>
        <p:nvSpPr>
          <p:cNvPr id="4" name="矩形 3"/>
          <p:cNvSpPr/>
          <p:nvPr/>
        </p:nvSpPr>
        <p:spPr>
          <a:xfrm>
            <a:off x="291980" y="2126018"/>
            <a:ext cx="6096000" cy="1815882"/>
          </a:xfrm>
          <a:prstGeom prst="rect">
            <a:avLst/>
          </a:prstGeom>
        </p:spPr>
        <p:txBody>
          <a:bodyPr>
            <a:spAutoFit/>
          </a:bodyPr>
          <a:lstStyle/>
          <a:p>
            <a:r>
              <a:rPr lang="zh-CN" altLang="en-US" sz="1600" dirty="0">
                <a:solidFill>
                  <a:srgbClr val="003366"/>
                </a:solidFill>
              </a:rPr>
              <a:t>动画元素、属性定位以及动画参数设置 </a:t>
            </a:r>
            <a:r>
              <a:rPr lang="zh-CN" altLang="en-US" sz="1600" dirty="0" smtClean="0">
                <a:solidFill>
                  <a:srgbClr val="003366"/>
                </a:solidFill>
              </a:rPr>
              <a:t> </a:t>
            </a:r>
            <a:endParaRPr lang="zh-CN" altLang="en-US" sz="1600" dirty="0">
              <a:solidFill>
                <a:srgbClr val="003366"/>
              </a:solidFill>
            </a:endParaRPr>
          </a:p>
          <a:p>
            <a:endParaRPr lang="zh-CN" altLang="en-US" sz="1600" dirty="0"/>
          </a:p>
          <a:p>
            <a:r>
              <a:rPr lang="en-US" altLang="zh-CN" sz="1600" dirty="0" smtClean="0"/>
              <a:t> </a:t>
            </a:r>
            <a:r>
              <a:rPr lang="en-US" altLang="zh-CN" sz="1600" dirty="0" err="1"/>
              <a:t>attributeName</a:t>
            </a:r>
            <a:r>
              <a:rPr lang="zh-CN" altLang="en-US" sz="1600" dirty="0"/>
              <a:t>、</a:t>
            </a:r>
            <a:r>
              <a:rPr lang="en-US" altLang="zh-CN" sz="1600" dirty="0" err="1"/>
              <a:t>attributeType</a:t>
            </a:r>
            <a:r>
              <a:rPr lang="en-US" altLang="zh-CN" sz="1600" dirty="0"/>
              <a:t> </a:t>
            </a:r>
          </a:p>
          <a:p>
            <a:endParaRPr lang="en-US" altLang="zh-CN" sz="1600" dirty="0"/>
          </a:p>
          <a:p>
            <a:r>
              <a:rPr lang="en-US" altLang="zh-CN" sz="1600" dirty="0" smtClean="0"/>
              <a:t> </a:t>
            </a:r>
            <a:r>
              <a:rPr lang="en-US" altLang="zh-CN" sz="1600" dirty="0"/>
              <a:t>from</a:t>
            </a:r>
            <a:r>
              <a:rPr lang="zh-CN" altLang="en-US" sz="1600" dirty="0"/>
              <a:t>、</a:t>
            </a:r>
            <a:r>
              <a:rPr lang="en-US" altLang="zh-CN" sz="1600" dirty="0"/>
              <a:t>to</a:t>
            </a:r>
            <a:r>
              <a:rPr lang="zh-CN" altLang="en-US" sz="1600" dirty="0"/>
              <a:t>、</a:t>
            </a:r>
            <a:r>
              <a:rPr lang="en-US" altLang="zh-CN" sz="1600" dirty="0" err="1"/>
              <a:t>dur</a:t>
            </a:r>
            <a:r>
              <a:rPr lang="zh-CN" altLang="en-US" sz="1600" dirty="0"/>
              <a:t>、</a:t>
            </a:r>
            <a:r>
              <a:rPr lang="en-US" altLang="zh-CN" sz="1600" dirty="0" err="1"/>
              <a:t>repeatCount</a:t>
            </a:r>
            <a:r>
              <a:rPr lang="zh-CN" altLang="en-US" sz="1600" dirty="0"/>
              <a:t>、</a:t>
            </a:r>
            <a:r>
              <a:rPr lang="en-US" altLang="zh-CN" sz="1600" dirty="0"/>
              <a:t>fill</a:t>
            </a:r>
            <a:r>
              <a:rPr lang="en-US" altLang="zh-CN" sz="1600" dirty="0" smtClean="0"/>
              <a:t>... </a:t>
            </a:r>
          </a:p>
          <a:p>
            <a:endParaRPr lang="en-US" altLang="zh-CN" sz="1600" dirty="0" smtClean="0"/>
          </a:p>
          <a:p>
            <a:r>
              <a:rPr lang="en-US" altLang="zh-CN" sz="1600" dirty="0" smtClean="0"/>
              <a:t> </a:t>
            </a:r>
            <a:r>
              <a:rPr lang="en-US" altLang="zh-CN" sz="1600" dirty="0" err="1"/>
              <a:t>calcMode</a:t>
            </a:r>
            <a:r>
              <a:rPr lang="en-US" altLang="zh-CN" sz="1600" dirty="0"/>
              <a:t>... </a:t>
            </a:r>
          </a:p>
        </p:txBody>
      </p:sp>
      <p:sp>
        <p:nvSpPr>
          <p:cNvPr id="6" name="矩形 5"/>
          <p:cNvSpPr/>
          <p:nvPr/>
        </p:nvSpPr>
        <p:spPr>
          <a:xfrm>
            <a:off x="291980" y="4122719"/>
            <a:ext cx="6096000" cy="2554545"/>
          </a:xfrm>
          <a:prstGeom prst="rect">
            <a:avLst/>
          </a:prstGeom>
        </p:spPr>
        <p:txBody>
          <a:bodyPr>
            <a:spAutoFit/>
          </a:bodyPr>
          <a:lstStyle/>
          <a:p>
            <a:r>
              <a:rPr lang="zh-CN" altLang="zh-CN" sz="1600" dirty="0">
                <a:solidFill>
                  <a:srgbClr val="003366"/>
                </a:solidFill>
              </a:rPr>
              <a:t>定位动画目</a:t>
            </a:r>
            <a:r>
              <a:rPr lang="zh-CN" altLang="zh-CN" sz="1600" dirty="0" smtClean="0">
                <a:solidFill>
                  <a:srgbClr val="003366"/>
                </a:solidFill>
              </a:rPr>
              <a:t>标</a:t>
            </a:r>
            <a:endParaRPr lang="en-US" altLang="zh-CN" sz="1600" dirty="0" smtClean="0">
              <a:solidFill>
                <a:srgbClr val="003366"/>
              </a:solidFill>
            </a:endParaRPr>
          </a:p>
          <a:p>
            <a:endParaRPr lang="en-US" altLang="zh-CN" sz="1600" dirty="0" smtClean="0"/>
          </a:p>
          <a:p>
            <a:r>
              <a:rPr lang="zh-CN" altLang="en-US" sz="1600" dirty="0" smtClean="0"/>
              <a:t>定</a:t>
            </a:r>
            <a:r>
              <a:rPr lang="zh-CN" altLang="en-US" sz="1600" dirty="0"/>
              <a:t>位 </a:t>
            </a:r>
            <a:r>
              <a:rPr lang="en-US" altLang="zh-CN" sz="1600" dirty="0"/>
              <a:t>(Internal  Resource Identifier )</a:t>
            </a:r>
            <a:endParaRPr lang="zh-CN" altLang="en-US" sz="1600" dirty="0"/>
          </a:p>
          <a:p>
            <a:endParaRPr lang="zh-CN" altLang="en-US" sz="1600" dirty="0"/>
          </a:p>
          <a:p>
            <a:r>
              <a:rPr lang="en-US" altLang="zh-CN" sz="1600" dirty="0"/>
              <a:t> </a:t>
            </a:r>
            <a:r>
              <a:rPr lang="en-US" altLang="zh-CN" sz="1600" dirty="0" smtClean="0"/>
              <a:t>          &lt;animate </a:t>
            </a:r>
            <a:r>
              <a:rPr lang="en-US" altLang="zh-CN" sz="1600" dirty="0" err="1" smtClean="0"/>
              <a:t>xlink:href</a:t>
            </a:r>
            <a:r>
              <a:rPr lang="en-US" altLang="zh-CN" sz="1600" dirty="0" smtClean="0"/>
              <a:t>="</a:t>
            </a:r>
            <a:r>
              <a:rPr lang="en-US" altLang="zh-CN" sz="1600" dirty="0" err="1" smtClean="0"/>
              <a:t>url</a:t>
            </a:r>
            <a:r>
              <a:rPr lang="en-US" altLang="zh-CN" sz="1600" dirty="0" smtClean="0"/>
              <a:t>(#rect1)“&gt;&lt;/animate&gt; </a:t>
            </a:r>
          </a:p>
          <a:p>
            <a:endParaRPr lang="en-US" altLang="zh-CN" sz="1600" dirty="0"/>
          </a:p>
          <a:p>
            <a:r>
              <a:rPr lang="zh-CN" altLang="en-US" sz="1600" dirty="0" smtClean="0"/>
              <a:t>被</a:t>
            </a:r>
            <a:r>
              <a:rPr lang="zh-CN" altLang="en-US" sz="1600" dirty="0"/>
              <a:t>包含在目标元素里 </a:t>
            </a:r>
          </a:p>
          <a:p>
            <a:pPr lvl="1"/>
            <a:r>
              <a:rPr lang="en-US" altLang="zh-CN" sz="1600" dirty="0" smtClean="0"/>
              <a:t> </a:t>
            </a:r>
            <a:r>
              <a:rPr lang="en-US" altLang="zh-CN" sz="1600" dirty="0"/>
              <a:t>&lt;</a:t>
            </a:r>
            <a:r>
              <a:rPr lang="en-US" altLang="zh-CN" sz="1600" dirty="0" err="1"/>
              <a:t>rect</a:t>
            </a:r>
            <a:r>
              <a:rPr lang="en-US" altLang="zh-CN" sz="1600" dirty="0"/>
              <a:t> </a:t>
            </a:r>
            <a:r>
              <a:rPr lang="en-US" altLang="zh-CN" sz="1600" dirty="0" smtClean="0"/>
              <a:t>x</a:t>
            </a:r>
            <a:r>
              <a:rPr lang="en-US" altLang="zh-CN" sz="1600" dirty="0"/>
              <a:t>="0" </a:t>
            </a:r>
            <a:r>
              <a:rPr lang="en-US" altLang="zh-CN" sz="1600" dirty="0" smtClean="0"/>
              <a:t>...&gt;</a:t>
            </a:r>
            <a:r>
              <a:rPr lang="en-US" altLang="zh-CN" sz="1600" dirty="0"/>
              <a:t> </a:t>
            </a:r>
          </a:p>
          <a:p>
            <a:pPr lvl="1"/>
            <a:r>
              <a:rPr lang="en-US" altLang="zh-CN" sz="1600" dirty="0"/>
              <a:t> </a:t>
            </a:r>
            <a:r>
              <a:rPr lang="en-US" altLang="zh-CN" sz="1600" dirty="0" smtClean="0"/>
              <a:t>    &lt;</a:t>
            </a:r>
            <a:r>
              <a:rPr lang="en-US" altLang="zh-CN" sz="1600" dirty="0"/>
              <a:t>animate&gt;&lt;/animate&gt; </a:t>
            </a:r>
          </a:p>
          <a:p>
            <a:pPr lvl="1"/>
            <a:r>
              <a:rPr lang="en-US" altLang="zh-CN" sz="1600" dirty="0" smtClean="0"/>
              <a:t> &lt;/</a:t>
            </a:r>
            <a:r>
              <a:rPr lang="en-US" altLang="zh-CN" sz="1600" dirty="0" err="1"/>
              <a:t>rect</a:t>
            </a:r>
            <a:r>
              <a:rPr lang="en-US" altLang="zh-CN" sz="1600" dirty="0"/>
              <a:t>&gt; </a:t>
            </a:r>
          </a:p>
        </p:txBody>
      </p:sp>
    </p:spTree>
    <p:extLst>
      <p:ext uri="{BB962C8B-B14F-4D97-AF65-F5344CB8AC3E}">
        <p14:creationId xmlns:p14="http://schemas.microsoft.com/office/powerpoint/2010/main" val="636203860"/>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3103" y="622308"/>
            <a:ext cx="6096000" cy="1600438"/>
          </a:xfrm>
          <a:prstGeom prst="rect">
            <a:avLst/>
          </a:prstGeom>
        </p:spPr>
        <p:txBody>
          <a:bodyPr>
            <a:spAutoFit/>
          </a:bodyPr>
          <a:lstStyle/>
          <a:p>
            <a:r>
              <a:rPr lang="en-US" altLang="zh-CN" sz="1400" dirty="0"/>
              <a:t>&lt;animate </a:t>
            </a:r>
            <a:r>
              <a:rPr lang="en-US" altLang="zh-CN" sz="1400" dirty="0" err="1" smtClean="0"/>
              <a:t>xlink:href</a:t>
            </a:r>
            <a:r>
              <a:rPr lang="en-US" altLang="zh-CN" sz="1400" dirty="0"/>
              <a:t>="</a:t>
            </a:r>
            <a:r>
              <a:rPr lang="en-US" altLang="zh-CN" sz="1400" dirty="0" err="1"/>
              <a:t>url</a:t>
            </a:r>
            <a:r>
              <a:rPr lang="en-US" altLang="zh-CN" sz="1400" dirty="0" smtClean="0"/>
              <a:t>(#</a:t>
            </a:r>
            <a:r>
              <a:rPr lang="en-US" altLang="zh-CN" sz="1400" dirty="0" err="1" smtClean="0"/>
              <a:t>myPath</a:t>
            </a:r>
            <a:r>
              <a:rPr lang="en-US" altLang="zh-CN" sz="1400" dirty="0" smtClean="0"/>
              <a:t>)“ </a:t>
            </a:r>
            <a:endParaRPr lang="en-US" altLang="zh-CN" sz="1400" dirty="0"/>
          </a:p>
          <a:p>
            <a:r>
              <a:rPr lang="en-US" altLang="zh-CN" sz="1400" dirty="0"/>
              <a:t>	</a:t>
            </a:r>
            <a:r>
              <a:rPr lang="en-US" altLang="zh-CN" sz="1400" dirty="0" err="1"/>
              <a:t>attributeType</a:t>
            </a:r>
            <a:r>
              <a:rPr lang="en-US" altLang="zh-CN" sz="1400" dirty="0"/>
              <a:t>=“XML”</a:t>
            </a:r>
          </a:p>
          <a:p>
            <a:r>
              <a:rPr lang="en-US" altLang="zh-CN" sz="1400" dirty="0"/>
              <a:t> 	</a:t>
            </a:r>
            <a:r>
              <a:rPr lang="en-US" altLang="zh-CN" sz="1400" dirty="0" err="1"/>
              <a:t>attributeName</a:t>
            </a:r>
            <a:r>
              <a:rPr lang="en-US" altLang="zh-CN" sz="1400" dirty="0"/>
              <a:t>=“x” </a:t>
            </a:r>
          </a:p>
          <a:p>
            <a:r>
              <a:rPr lang="en-US" altLang="zh-CN" sz="1400" dirty="0"/>
              <a:t>	from=“10” </a:t>
            </a:r>
          </a:p>
          <a:p>
            <a:r>
              <a:rPr lang="en-US" altLang="zh-CN" sz="1400" dirty="0"/>
              <a:t>	to=“100” </a:t>
            </a:r>
          </a:p>
          <a:p>
            <a:r>
              <a:rPr lang="en-US" altLang="zh-CN" sz="1400" dirty="0"/>
              <a:t>	</a:t>
            </a:r>
            <a:r>
              <a:rPr lang="en-US" altLang="zh-CN" sz="1400" dirty="0" err="1"/>
              <a:t>dur</a:t>
            </a:r>
            <a:r>
              <a:rPr lang="en-US" altLang="zh-CN" sz="1400" dirty="0"/>
              <a:t>=“3s</a:t>
            </a:r>
            <a:r>
              <a:rPr lang="en-US" altLang="zh-CN" sz="1400" dirty="0" smtClean="0"/>
              <a:t>”</a:t>
            </a:r>
          </a:p>
          <a:p>
            <a:r>
              <a:rPr lang="en-US" altLang="zh-CN" sz="1400" dirty="0" smtClean="0"/>
              <a:t>    </a:t>
            </a:r>
            <a:r>
              <a:rPr lang="en-US" altLang="zh-CN" sz="1400" dirty="0"/>
              <a:t>&gt;&lt;/animate&gt; </a:t>
            </a:r>
          </a:p>
        </p:txBody>
      </p:sp>
      <p:sp>
        <p:nvSpPr>
          <p:cNvPr id="3" name="矩形 2"/>
          <p:cNvSpPr/>
          <p:nvPr/>
        </p:nvSpPr>
        <p:spPr>
          <a:xfrm>
            <a:off x="632011" y="2473142"/>
            <a:ext cx="3478581" cy="1384995"/>
          </a:xfrm>
          <a:prstGeom prst="rect">
            <a:avLst/>
          </a:prstGeom>
        </p:spPr>
        <p:txBody>
          <a:bodyPr wrap="none">
            <a:spAutoFit/>
          </a:bodyPr>
          <a:lstStyle/>
          <a:p>
            <a:r>
              <a:rPr lang="en-US" altLang="zh-CN" sz="1400" dirty="0" smtClean="0"/>
              <a:t>&lt;</a:t>
            </a:r>
            <a:r>
              <a:rPr lang="en-US" altLang="zh-CN" sz="1400" dirty="0" err="1" smtClean="0"/>
              <a:t>animateTransform</a:t>
            </a:r>
            <a:r>
              <a:rPr lang="en-US" altLang="zh-CN" sz="1400" dirty="0" smtClean="0"/>
              <a:t> </a:t>
            </a:r>
            <a:r>
              <a:rPr lang="en-US" altLang="zh-CN" sz="1400" dirty="0" err="1" smtClean="0"/>
              <a:t>xlink:href</a:t>
            </a:r>
            <a:r>
              <a:rPr lang="en-US" altLang="zh-CN" sz="1400" dirty="0"/>
              <a:t>=“# </a:t>
            </a:r>
            <a:r>
              <a:rPr lang="en-US" altLang="zh-CN" sz="1400" dirty="0" err="1"/>
              <a:t>myPath</a:t>
            </a:r>
            <a:r>
              <a:rPr lang="en-US" altLang="zh-CN" sz="1400" dirty="0"/>
              <a:t>”</a:t>
            </a:r>
            <a:endParaRPr lang="en-US" altLang="zh-CN" sz="1400" dirty="0" smtClean="0"/>
          </a:p>
          <a:p>
            <a:r>
              <a:rPr lang="en-US" altLang="zh-CN" sz="1400" dirty="0" smtClean="0"/>
              <a:t>	type=“translate”</a:t>
            </a:r>
          </a:p>
          <a:p>
            <a:r>
              <a:rPr lang="en-US" altLang="zh-CN" sz="1400" dirty="0" smtClean="0"/>
              <a:t>	from=“0 0”</a:t>
            </a:r>
          </a:p>
          <a:p>
            <a:r>
              <a:rPr lang="en-US" altLang="zh-CN" sz="1400" dirty="0" smtClean="0"/>
              <a:t>	to=“100 100”</a:t>
            </a:r>
          </a:p>
          <a:p>
            <a:r>
              <a:rPr lang="en-US" altLang="zh-CN" sz="1400" dirty="0" smtClean="0"/>
              <a:t>	</a:t>
            </a:r>
            <a:r>
              <a:rPr lang="en-US" altLang="zh-CN" sz="1400" dirty="0" err="1" smtClean="0"/>
              <a:t>dur</a:t>
            </a:r>
            <a:r>
              <a:rPr lang="en-US" altLang="zh-CN" sz="1400" dirty="0" smtClean="0"/>
              <a:t>=“3s”</a:t>
            </a:r>
          </a:p>
          <a:p>
            <a:r>
              <a:rPr lang="en-US" altLang="zh-CN" sz="1400" dirty="0" smtClean="0"/>
              <a:t>&gt;&lt;/</a:t>
            </a:r>
            <a:r>
              <a:rPr lang="en-US" altLang="zh-CN" sz="1400" dirty="0" err="1" smtClean="0"/>
              <a:t>animateTransform</a:t>
            </a:r>
            <a:r>
              <a:rPr lang="en-US" altLang="zh-CN" sz="1400" dirty="0" smtClean="0"/>
              <a:t>&gt;</a:t>
            </a:r>
            <a:endParaRPr lang="zh-CN" altLang="en-US" sz="1400" dirty="0"/>
          </a:p>
        </p:txBody>
      </p:sp>
      <p:sp>
        <p:nvSpPr>
          <p:cNvPr id="6" name="矩形 5"/>
          <p:cNvSpPr/>
          <p:nvPr/>
        </p:nvSpPr>
        <p:spPr>
          <a:xfrm>
            <a:off x="4847940" y="2473142"/>
            <a:ext cx="1107996" cy="369332"/>
          </a:xfrm>
          <a:prstGeom prst="rect">
            <a:avLst/>
          </a:prstGeom>
        </p:spPr>
        <p:txBody>
          <a:bodyPr wrap="none">
            <a:spAutoFit/>
          </a:bodyPr>
          <a:lstStyle/>
          <a:p>
            <a:r>
              <a:rPr lang="zh-CN" altLang="en-US" dirty="0"/>
              <a:t>变换动画</a:t>
            </a:r>
          </a:p>
        </p:txBody>
      </p:sp>
      <p:sp>
        <p:nvSpPr>
          <p:cNvPr id="7" name="矩形 6"/>
          <p:cNvSpPr/>
          <p:nvPr/>
        </p:nvSpPr>
        <p:spPr>
          <a:xfrm>
            <a:off x="4583535" y="622308"/>
            <a:ext cx="1107996" cy="369332"/>
          </a:xfrm>
          <a:prstGeom prst="rect">
            <a:avLst/>
          </a:prstGeom>
        </p:spPr>
        <p:txBody>
          <a:bodyPr wrap="none">
            <a:spAutoFit/>
          </a:bodyPr>
          <a:lstStyle/>
          <a:p>
            <a:r>
              <a:rPr lang="zh-CN" altLang="en-US" dirty="0"/>
              <a:t>基本动画</a:t>
            </a:r>
          </a:p>
        </p:txBody>
      </p:sp>
      <p:sp>
        <p:nvSpPr>
          <p:cNvPr id="8" name="矩形 7"/>
          <p:cNvSpPr/>
          <p:nvPr/>
        </p:nvSpPr>
        <p:spPr>
          <a:xfrm>
            <a:off x="5137533" y="4469107"/>
            <a:ext cx="1107996" cy="369332"/>
          </a:xfrm>
          <a:prstGeom prst="rect">
            <a:avLst/>
          </a:prstGeom>
        </p:spPr>
        <p:txBody>
          <a:bodyPr wrap="none">
            <a:spAutoFit/>
          </a:bodyPr>
          <a:lstStyle/>
          <a:p>
            <a:r>
              <a:rPr lang="zh-CN" altLang="en-US" dirty="0"/>
              <a:t>轨迹移动</a:t>
            </a:r>
          </a:p>
        </p:txBody>
      </p:sp>
      <p:sp>
        <p:nvSpPr>
          <p:cNvPr id="9" name="矩形 8"/>
          <p:cNvSpPr/>
          <p:nvPr/>
        </p:nvSpPr>
        <p:spPr>
          <a:xfrm>
            <a:off x="632011" y="4469107"/>
            <a:ext cx="4352474" cy="1384995"/>
          </a:xfrm>
          <a:prstGeom prst="rect">
            <a:avLst/>
          </a:prstGeom>
        </p:spPr>
        <p:txBody>
          <a:bodyPr wrap="none">
            <a:spAutoFit/>
          </a:bodyPr>
          <a:lstStyle/>
          <a:p>
            <a:r>
              <a:rPr lang="en-US" altLang="zh-CN" sz="1400" dirty="0" smtClean="0"/>
              <a:t>&lt;</a:t>
            </a:r>
            <a:r>
              <a:rPr lang="en-US" altLang="zh-CN" sz="1400" dirty="0" err="1" smtClean="0"/>
              <a:t>animateMotion</a:t>
            </a:r>
            <a:r>
              <a:rPr lang="en-US" altLang="zh-CN" sz="1400" dirty="0" smtClean="0"/>
              <a:t> </a:t>
            </a:r>
            <a:r>
              <a:rPr lang="en-US" altLang="zh-CN" sz="1400" dirty="0" err="1" smtClean="0"/>
              <a:t>xlink:href</a:t>
            </a:r>
            <a:r>
              <a:rPr lang="en-US" altLang="zh-CN" sz="1400" dirty="0" smtClean="0"/>
              <a:t>=“</a:t>
            </a:r>
            <a:r>
              <a:rPr lang="en-US" altLang="zh-CN" sz="1400" dirty="0" err="1" smtClean="0"/>
              <a:t>url</a:t>
            </a:r>
            <a:r>
              <a:rPr lang="en-US" altLang="zh-CN" sz="1400" dirty="0"/>
              <a:t>(# </a:t>
            </a:r>
            <a:r>
              <a:rPr lang="en-US" altLang="zh-CN" sz="1400" dirty="0" err="1"/>
              <a:t>myPath</a:t>
            </a:r>
            <a:r>
              <a:rPr lang="en-US" altLang="zh-CN" sz="1400" dirty="0"/>
              <a:t>)”</a:t>
            </a:r>
            <a:endParaRPr lang="en-US" altLang="zh-CN" sz="1400" dirty="0" smtClean="0"/>
          </a:p>
          <a:p>
            <a:r>
              <a:rPr lang="en-US" altLang="zh-CN" sz="1400" dirty="0" smtClean="0"/>
              <a:t>	path=“M 0 0 h 100 v 100 h -100 v -100 z”</a:t>
            </a:r>
          </a:p>
          <a:p>
            <a:r>
              <a:rPr lang="en-US" altLang="zh-CN" sz="1400" dirty="0"/>
              <a:t>	</a:t>
            </a:r>
            <a:r>
              <a:rPr lang="en-US" altLang="zh-CN" sz="1400" dirty="0" smtClean="0"/>
              <a:t>rotate=“auto”</a:t>
            </a:r>
          </a:p>
          <a:p>
            <a:r>
              <a:rPr lang="en-US" altLang="zh-CN" sz="1400" dirty="0" smtClean="0"/>
              <a:t>	</a:t>
            </a:r>
            <a:r>
              <a:rPr lang="en-US" altLang="zh-CN" sz="1400" dirty="0" err="1" smtClean="0"/>
              <a:t>dur</a:t>
            </a:r>
            <a:r>
              <a:rPr lang="en-US" altLang="zh-CN" sz="1400" dirty="0" smtClean="0"/>
              <a:t>=“3s</a:t>
            </a:r>
            <a:r>
              <a:rPr lang="en-US" altLang="zh-CN" sz="1400" dirty="0" smtClean="0"/>
              <a:t>”</a:t>
            </a:r>
          </a:p>
          <a:p>
            <a:r>
              <a:rPr lang="en-US" altLang="zh-CN" sz="1400" dirty="0" smtClean="0"/>
              <a:t>                   </a:t>
            </a:r>
            <a:r>
              <a:rPr lang="en-US" altLang="zh-CN" sz="1400" dirty="0" err="1" smtClean="0"/>
              <a:t>repeatCount</a:t>
            </a:r>
            <a:r>
              <a:rPr lang="en-US" altLang="zh-CN" sz="1400" dirty="0"/>
              <a:t>="indefinite"</a:t>
            </a:r>
          </a:p>
          <a:p>
            <a:r>
              <a:rPr lang="en-US" altLang="zh-CN" sz="1400" dirty="0" smtClean="0"/>
              <a:t>&gt;&lt;/</a:t>
            </a:r>
            <a:r>
              <a:rPr lang="en-US" altLang="zh-CN" sz="1400" dirty="0" err="1" smtClean="0"/>
              <a:t>animateMotion</a:t>
            </a:r>
            <a:r>
              <a:rPr lang="en-US" altLang="zh-CN" sz="1400" dirty="0" smtClean="0"/>
              <a:t>&gt; </a:t>
            </a:r>
            <a:endParaRPr lang="zh-CN" altLang="en-US" sz="1400" dirty="0"/>
          </a:p>
        </p:txBody>
      </p:sp>
      <p:sp>
        <p:nvSpPr>
          <p:cNvPr id="5" name="矩形 4"/>
          <p:cNvSpPr/>
          <p:nvPr/>
        </p:nvSpPr>
        <p:spPr>
          <a:xfrm>
            <a:off x="287221" y="187246"/>
            <a:ext cx="11803296" cy="369332"/>
          </a:xfrm>
          <a:prstGeom prst="rect">
            <a:avLst/>
          </a:prstGeom>
        </p:spPr>
        <p:txBody>
          <a:bodyPr wrap="square">
            <a:spAutoFit/>
          </a:bodyPr>
          <a:lstStyle/>
          <a:p>
            <a:r>
              <a:rPr lang="zh-CN" altLang="en-US" dirty="0">
                <a:solidFill>
                  <a:srgbClr val="FF0000"/>
                </a:solidFill>
              </a:rPr>
              <a:t>&lt;path </a:t>
            </a:r>
            <a:r>
              <a:rPr lang="en-US" altLang="zh-CN" dirty="0" smtClean="0">
                <a:solidFill>
                  <a:srgbClr val="FF0000"/>
                </a:solidFill>
              </a:rPr>
              <a:t>id=“</a:t>
            </a:r>
            <a:r>
              <a:rPr lang="en-US" altLang="zh-CN" dirty="0" err="1" smtClean="0">
                <a:solidFill>
                  <a:srgbClr val="FF0000"/>
                </a:solidFill>
              </a:rPr>
              <a:t>myPath</a:t>
            </a:r>
            <a:r>
              <a:rPr lang="en-US" altLang="zh-CN" dirty="0" smtClean="0">
                <a:solidFill>
                  <a:srgbClr val="FF0000"/>
                </a:solidFill>
              </a:rPr>
              <a:t>” </a:t>
            </a:r>
            <a:r>
              <a:rPr lang="zh-CN" altLang="en-US" dirty="0" smtClean="0">
                <a:solidFill>
                  <a:srgbClr val="FF0000"/>
                </a:solidFill>
              </a:rPr>
              <a:t>d</a:t>
            </a:r>
            <a:r>
              <a:rPr lang="zh-CN" altLang="en-US" dirty="0">
                <a:solidFill>
                  <a:srgbClr val="FF0000"/>
                </a:solidFill>
              </a:rPr>
              <a:t>="M100 150 L200 50 L300 150 L400 50 Z" stroke="#ccc" stroke-width="2" fill="none" /&gt;</a:t>
            </a:r>
          </a:p>
        </p:txBody>
      </p:sp>
    </p:spTree>
    <p:extLst>
      <p:ext uri="{BB962C8B-B14F-4D97-AF65-F5344CB8AC3E}">
        <p14:creationId xmlns:p14="http://schemas.microsoft.com/office/powerpoint/2010/main" val="185554231"/>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Shape 322"/>
          <p:cNvSpPr/>
          <p:nvPr/>
        </p:nvSpPr>
        <p:spPr>
          <a:xfrm>
            <a:off x="169" y="-3012"/>
            <a:ext cx="12197687" cy="6861012"/>
          </a:xfrm>
          <a:prstGeom prst="rect">
            <a:avLst/>
          </a:prstGeom>
          <a:solidFill>
            <a:schemeClr val="accent1"/>
          </a:solidFill>
          <a:ln w="12700">
            <a:miter lim="400000"/>
          </a:ln>
        </p:spPr>
        <p:txBody>
          <a:bodyPr lIns="43370" rIns="43370" anchor="ctr"/>
          <a:lstStyle/>
          <a:p>
            <a:pPr algn="ctr" hangingPunct="0">
              <a:defRPr>
                <a:solidFill>
                  <a:srgbClr val="FFFFFF"/>
                </a:solidFill>
              </a:defRPr>
            </a:pPr>
            <a:endParaRPr sz="1705" kern="0">
              <a:solidFill>
                <a:srgbClr val="FFFFFF"/>
              </a:solidFill>
              <a:latin typeface="Calibri" panose="020F0502020204030204"/>
              <a:cs typeface="Calibri" panose="020F0502020204030204"/>
              <a:sym typeface="Calibri" panose="020F0502020204030204"/>
            </a:endParaRPr>
          </a:p>
        </p:txBody>
      </p:sp>
      <p:sp>
        <p:nvSpPr>
          <p:cNvPr id="323" name="Shape 323"/>
          <p:cNvSpPr/>
          <p:nvPr/>
        </p:nvSpPr>
        <p:spPr>
          <a:xfrm>
            <a:off x="3311525" y="2726690"/>
            <a:ext cx="5554980" cy="1401445"/>
          </a:xfrm>
          <a:prstGeom prst="rect">
            <a:avLst/>
          </a:prstGeom>
          <a:ln w="12700">
            <a:miter lim="400000"/>
          </a:ln>
        </p:spPr>
        <p:txBody>
          <a:bodyPr wrap="square" lIns="0" tIns="0" rIns="0" bIns="0">
            <a:spAutoFit/>
          </a:bodyPr>
          <a:lstStyle>
            <a:lvl1pPr algn="ctr">
              <a:spcBef>
                <a:spcPts val="2300"/>
              </a:spcBef>
              <a:defRPr sz="9600" b="1" cap="all">
                <a:solidFill>
                  <a:srgbClr val="FFFFFF"/>
                </a:solidFill>
                <a:latin typeface="Agency FB"/>
                <a:ea typeface="Agency FB"/>
                <a:cs typeface="Agency FB"/>
                <a:sym typeface="Agency FB"/>
              </a:defRPr>
            </a:lvl1pPr>
          </a:lstStyle>
          <a:p>
            <a:pPr hangingPunct="0"/>
            <a:r>
              <a:rPr lang="en-US" altLang="zh-CN" sz="9105" kern="0" dirty="0" smtClean="0"/>
              <a:t>Thanks</a:t>
            </a:r>
            <a:endParaRPr sz="9105" kern="0" dirty="0"/>
          </a:p>
        </p:txBody>
      </p:sp>
      <p:sp>
        <p:nvSpPr>
          <p:cNvPr id="324" name="Shape 324"/>
          <p:cNvSpPr/>
          <p:nvPr/>
        </p:nvSpPr>
        <p:spPr>
          <a:xfrm>
            <a:off x="2460365" y="2157432"/>
            <a:ext cx="7277296" cy="2708200"/>
          </a:xfrm>
          <a:prstGeom prst="rect">
            <a:avLst/>
          </a:prstGeom>
          <a:ln w="12700">
            <a:solidFill>
              <a:srgbClr val="FFFFFF"/>
            </a:solidFill>
            <a:miter/>
          </a:ln>
        </p:spPr>
        <p:txBody>
          <a:bodyPr lIns="43370" rIns="43370" anchor="ctr"/>
          <a:lstStyle/>
          <a:p>
            <a:pPr algn="ctr" hangingPunct="0">
              <a:defRPr>
                <a:solidFill>
                  <a:srgbClr val="FFFFFF"/>
                </a:solidFill>
              </a:defRPr>
            </a:pPr>
            <a:endParaRPr sz="1705" kern="0">
              <a:solidFill>
                <a:srgbClr val="FFFFFF"/>
              </a:solidFill>
              <a:latin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
      <p:transition spd="slow" advClick="0">
        <p:fade/>
      </p:transition>
    </mc:Fallback>
  </mc:AlternateContent>
  <p:timing>
    <p:tnLst>
      <p:par>
        <p:cT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7581" y="408874"/>
            <a:ext cx="2050466" cy="923330"/>
          </a:xfrm>
          <a:prstGeom prst="rect">
            <a:avLst/>
          </a:prstGeom>
        </p:spPr>
        <p:txBody>
          <a:bodyPr wrap="square">
            <a:spAutoFit/>
          </a:bodyPr>
          <a:lstStyle/>
          <a:p>
            <a:r>
              <a:rPr lang="zh-CN" altLang="zh-CN" b="1" spc="-120" dirty="0" smtClean="0">
                <a:solidFill>
                  <a:srgbClr val="3F6797"/>
                </a:solidFill>
                <a:latin typeface="微软雅黑" panose="020B0503020204020204" pitchFamily="34" charset="-122"/>
                <a:cs typeface="微软雅黑" panose="020B0503020204020204" pitchFamily="34" charset="-122"/>
              </a:rPr>
              <a:t>矢</a:t>
            </a:r>
            <a:r>
              <a:rPr lang="zh-CN" altLang="zh-CN" b="1" spc="-120" dirty="0">
                <a:solidFill>
                  <a:srgbClr val="3F6797"/>
                </a:solidFill>
                <a:latin typeface="微软雅黑" panose="020B0503020204020204" pitchFamily="34" charset="-122"/>
                <a:cs typeface="微软雅黑" panose="020B0503020204020204" pitchFamily="34" charset="-122"/>
              </a:rPr>
              <a:t>量图和</a:t>
            </a:r>
            <a:r>
              <a:rPr lang="zh-CN" altLang="zh-CN" b="1" spc="-120" dirty="0" smtClean="0">
                <a:solidFill>
                  <a:srgbClr val="3F6797"/>
                </a:solidFill>
                <a:latin typeface="微软雅黑" panose="020B0503020204020204" pitchFamily="34" charset="-122"/>
                <a:cs typeface="微软雅黑" panose="020B0503020204020204" pitchFamily="34" charset="-122"/>
              </a:rPr>
              <a:t>位</a:t>
            </a:r>
            <a:r>
              <a:rPr lang="zh-CN" altLang="en-US" b="1" spc="-120" dirty="0" smtClean="0">
                <a:solidFill>
                  <a:srgbClr val="3F6797"/>
                </a:solidFill>
                <a:latin typeface="微软雅黑" panose="020B0503020204020204" pitchFamily="34" charset="-122"/>
                <a:cs typeface="微软雅黑" panose="020B0503020204020204" pitchFamily="34" charset="-122"/>
              </a:rPr>
              <a:t>图</a:t>
            </a:r>
            <a:endParaRPr lang="en-US" altLang="zh-CN" b="1" spc="-120" dirty="0" smtClean="0">
              <a:solidFill>
                <a:srgbClr val="3F6797"/>
              </a:solidFill>
              <a:latin typeface="微软雅黑" panose="020B0503020204020204" pitchFamily="34" charset="-122"/>
              <a:cs typeface="微软雅黑" panose="020B0503020204020204" pitchFamily="34" charset="-122"/>
            </a:endParaRPr>
          </a:p>
          <a:p>
            <a:endParaRPr lang="en-US" altLang="zh-CN" b="1" spc="-120" dirty="0">
              <a:solidFill>
                <a:srgbClr val="3F6797"/>
              </a:solidFill>
              <a:latin typeface="微软雅黑" panose="020B0503020204020204" pitchFamily="34" charset="-122"/>
            </a:endParaRPr>
          </a:p>
          <a:p>
            <a:endParaRPr lang="zh-CN" altLang="en-US" b="1" dirty="0"/>
          </a:p>
        </p:txBody>
      </p:sp>
      <p:pic>
        <p:nvPicPr>
          <p:cNvPr id="10" name="图片 9"/>
          <p:cNvPicPr>
            <a:picLocks noChangeAspect="1"/>
          </p:cNvPicPr>
          <p:nvPr/>
        </p:nvPicPr>
        <p:blipFill>
          <a:blip r:embed="rId3"/>
          <a:stretch>
            <a:fillRect/>
          </a:stretch>
        </p:blipFill>
        <p:spPr>
          <a:xfrm>
            <a:off x="477581" y="2005012"/>
            <a:ext cx="2657475" cy="1933575"/>
          </a:xfrm>
          <a:prstGeom prst="rect">
            <a:avLst/>
          </a:prstGeom>
        </p:spPr>
      </p:pic>
      <p:pic>
        <p:nvPicPr>
          <p:cNvPr id="11" name="图片 10"/>
          <p:cNvPicPr>
            <a:picLocks noChangeAspect="1"/>
          </p:cNvPicPr>
          <p:nvPr/>
        </p:nvPicPr>
        <p:blipFill>
          <a:blip r:embed="rId4"/>
          <a:stretch>
            <a:fillRect/>
          </a:stretch>
        </p:blipFill>
        <p:spPr>
          <a:xfrm>
            <a:off x="5376862" y="2005012"/>
            <a:ext cx="1895475" cy="1885950"/>
          </a:xfrm>
          <a:prstGeom prst="rect">
            <a:avLst/>
          </a:prstGeom>
        </p:spPr>
      </p:pic>
      <p:sp>
        <p:nvSpPr>
          <p:cNvPr id="13" name="文本框 12"/>
          <p:cNvSpPr txBox="1"/>
          <p:nvPr/>
        </p:nvSpPr>
        <p:spPr>
          <a:xfrm>
            <a:off x="844061" y="4360873"/>
            <a:ext cx="2993127" cy="769441"/>
          </a:xfrm>
          <a:prstGeom prst="rect">
            <a:avLst/>
          </a:prstGeom>
          <a:noFill/>
        </p:spPr>
        <p:txBody>
          <a:bodyPr wrap="none" rtlCol="0">
            <a:spAutoFit/>
          </a:bodyPr>
          <a:lstStyle/>
          <a:p>
            <a:r>
              <a:rPr lang="zh-CN" altLang="zh-CN" dirty="0"/>
              <a:t>位图（</a:t>
            </a:r>
            <a:r>
              <a:rPr lang="en-US" altLang="zh-CN" dirty="0"/>
              <a:t>BMP</a:t>
            </a:r>
            <a:r>
              <a:rPr lang="zh-CN" altLang="zh-CN" dirty="0"/>
              <a:t>、</a:t>
            </a:r>
            <a:r>
              <a:rPr lang="en-US" altLang="zh-CN" dirty="0"/>
              <a:t>PNG</a:t>
            </a:r>
            <a:r>
              <a:rPr lang="zh-CN" altLang="zh-CN" dirty="0"/>
              <a:t>、</a:t>
            </a:r>
            <a:r>
              <a:rPr lang="en-US" altLang="zh-CN" dirty="0"/>
              <a:t>JPG</a:t>
            </a:r>
            <a:r>
              <a:rPr lang="zh-CN" altLang="zh-CN" dirty="0"/>
              <a:t>等）</a:t>
            </a:r>
          </a:p>
          <a:p>
            <a:r>
              <a:rPr lang="en-US" altLang="zh-CN" sz="800" dirty="0">
                <a:latin typeface="Calibri" panose="020F0502020204030204" pitchFamily="34" charset="0"/>
                <a:cs typeface="Times New Roman" panose="02020603050405020304" pitchFamily="18" charset="0"/>
              </a:rPr>
              <a:t/>
            </a:r>
            <a:br>
              <a:rPr lang="en-US" altLang="zh-CN" sz="800" dirty="0">
                <a:latin typeface="Calibri" panose="020F0502020204030204" pitchFamily="34" charset="0"/>
                <a:cs typeface="Times New Roman" panose="02020603050405020304" pitchFamily="18" charset="0"/>
              </a:rPr>
            </a:br>
            <a:r>
              <a:rPr lang="zh-CN" altLang="en-US" dirty="0">
                <a:solidFill>
                  <a:srgbClr val="ABABAB"/>
                </a:solidFill>
                <a:latin typeface="微软雅黑" panose="020B0503020204020204" pitchFamily="34" charset="-122"/>
                <a:cs typeface="微软雅黑" panose="020B0503020204020204" pitchFamily="34" charset="-122"/>
              </a:rPr>
              <a:t>基于颜色的描述</a:t>
            </a:r>
            <a:endParaRPr lang="zh-CN" altLang="en-US" dirty="0"/>
          </a:p>
        </p:txBody>
      </p:sp>
      <p:sp>
        <p:nvSpPr>
          <p:cNvPr id="15" name="文本框 14"/>
          <p:cNvSpPr txBox="1"/>
          <p:nvPr/>
        </p:nvSpPr>
        <p:spPr>
          <a:xfrm>
            <a:off x="5082303" y="4014623"/>
            <a:ext cx="2484591" cy="1461939"/>
          </a:xfrm>
          <a:prstGeom prst="rect">
            <a:avLst/>
          </a:prstGeom>
          <a:noFill/>
        </p:spPr>
        <p:txBody>
          <a:bodyPr wrap="none" rtlCol="0">
            <a:spAutoFit/>
          </a:bodyPr>
          <a:lstStyle/>
          <a:p>
            <a:pPr>
              <a:lnSpc>
                <a:spcPts val="5415"/>
              </a:lnSpc>
              <a:spcAft>
                <a:spcPts val="0"/>
              </a:spcAft>
            </a:pPr>
            <a:r>
              <a:rPr lang="zh-CN" altLang="zh-CN" kern="100" dirty="0" smtClean="0">
                <a:solidFill>
                  <a:srgbClr val="000000"/>
                </a:solidFill>
                <a:latin typeface="微软雅黑" panose="020B0503020204020204" pitchFamily="34" charset="-122"/>
                <a:cs typeface="微软雅黑" panose="020B0503020204020204" pitchFamily="34" charset="-122"/>
              </a:rPr>
              <a:t>矢量图（</a:t>
            </a:r>
            <a:r>
              <a:rPr lang="en-US" altLang="zh-CN" kern="100" dirty="0" smtClean="0">
                <a:solidFill>
                  <a:srgbClr val="000000"/>
                </a:solidFill>
                <a:latin typeface="微软雅黑" panose="020B0503020204020204" pitchFamily="34" charset="-122"/>
                <a:cs typeface="微软雅黑" panose="020B0503020204020204" pitchFamily="34" charset="-122"/>
              </a:rPr>
              <a:t>SVG</a:t>
            </a:r>
            <a:r>
              <a:rPr lang="zh-CN" altLang="zh-CN" kern="100" dirty="0" smtClean="0">
                <a:solidFill>
                  <a:srgbClr val="000000"/>
                </a:solidFill>
                <a:latin typeface="微软雅黑" panose="020B0503020204020204" pitchFamily="34" charset="-122"/>
                <a:cs typeface="微软雅黑" panose="020B0503020204020204" pitchFamily="34" charset="-122"/>
              </a:rPr>
              <a:t>、</a:t>
            </a:r>
            <a:r>
              <a:rPr lang="en-US" altLang="zh-CN" kern="100" dirty="0" smtClean="0">
                <a:solidFill>
                  <a:srgbClr val="000000"/>
                </a:solidFill>
                <a:latin typeface="微软雅黑" panose="020B0503020204020204" pitchFamily="34" charset="-122"/>
                <a:cs typeface="微软雅黑" panose="020B0503020204020204" pitchFamily="34" charset="-122"/>
              </a:rPr>
              <a:t>AI</a:t>
            </a:r>
            <a:r>
              <a:rPr lang="zh-CN" altLang="zh-CN" kern="100" dirty="0" smtClean="0">
                <a:solidFill>
                  <a:srgbClr val="000000"/>
                </a:solidFill>
                <a:latin typeface="微软雅黑" panose="020B0503020204020204" pitchFamily="34" charset="-122"/>
                <a:cs typeface="微软雅黑" panose="020B0503020204020204" pitchFamily="34" charset="-122"/>
              </a:rPr>
              <a:t>等）</a:t>
            </a:r>
            <a:endParaRPr lang="zh-CN" altLang="zh-CN" sz="800" kern="100" dirty="0" smtClean="0">
              <a:latin typeface="Calibri" panose="020F0502020204030204" pitchFamily="34" charset="0"/>
              <a:cs typeface="Times New Roman" panose="02020603050405020304" pitchFamily="18" charset="0"/>
            </a:endParaRPr>
          </a:p>
          <a:p>
            <a:r>
              <a:rPr lang="en-US" altLang="zh-CN" sz="800" dirty="0">
                <a:latin typeface="Calibri" panose="020F0502020204030204" pitchFamily="34" charset="0"/>
                <a:cs typeface="Times New Roman" panose="02020603050405020304" pitchFamily="18" charset="0"/>
              </a:rPr>
              <a:t/>
            </a:r>
            <a:br>
              <a:rPr lang="en-US" altLang="zh-CN" sz="800" dirty="0">
                <a:latin typeface="Calibri" panose="020F0502020204030204" pitchFamily="34" charset="0"/>
                <a:cs typeface="Times New Roman" panose="02020603050405020304" pitchFamily="18" charset="0"/>
              </a:rPr>
            </a:br>
            <a:r>
              <a:rPr lang="zh-CN" altLang="zh-CN" dirty="0">
                <a:solidFill>
                  <a:srgbClr val="ABABAB"/>
                </a:solidFill>
                <a:latin typeface="微软雅黑" panose="020B0503020204020204" pitchFamily="34" charset="-122"/>
                <a:cs typeface="微软雅黑" panose="020B0503020204020204" pitchFamily="34" charset="-122"/>
              </a:rPr>
              <a:t>基于颜色的描述</a:t>
            </a:r>
            <a:endParaRPr lang="zh-CN" altLang="en-US" sz="800" dirty="0"/>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3459" y="336709"/>
            <a:ext cx="1851789" cy="369332"/>
          </a:xfrm>
          <a:prstGeom prst="rect">
            <a:avLst/>
          </a:prstGeom>
        </p:spPr>
        <p:txBody>
          <a:bodyPr wrap="none">
            <a:spAutoFit/>
          </a:bodyPr>
          <a:lstStyle/>
          <a:p>
            <a:r>
              <a:rPr lang="en-US" altLang="zh-CN" b="1" dirty="0" smtClean="0">
                <a:solidFill>
                  <a:srgbClr val="003366"/>
                </a:solidFill>
              </a:rPr>
              <a:t>Canvas </a:t>
            </a:r>
            <a:r>
              <a:rPr lang="zh-CN" altLang="en-US" b="1" dirty="0" smtClean="0">
                <a:solidFill>
                  <a:srgbClr val="003366"/>
                </a:solidFill>
              </a:rPr>
              <a:t>与 </a:t>
            </a:r>
            <a:r>
              <a:rPr lang="en-US" altLang="zh-CN" b="1" dirty="0" smtClean="0">
                <a:solidFill>
                  <a:srgbClr val="003366"/>
                </a:solidFill>
              </a:rPr>
              <a:t>SVG</a:t>
            </a:r>
            <a:endParaRPr lang="zh-CN" altLang="en-US" b="1" dirty="0">
              <a:solidFill>
                <a:srgbClr val="003366"/>
              </a:solidFill>
            </a:endParaRPr>
          </a:p>
        </p:txBody>
      </p:sp>
      <p:grpSp>
        <p:nvGrpSpPr>
          <p:cNvPr id="8" name="组合 7"/>
          <p:cNvGrpSpPr/>
          <p:nvPr/>
        </p:nvGrpSpPr>
        <p:grpSpPr>
          <a:xfrm>
            <a:off x="1080208" y="1296258"/>
            <a:ext cx="8463842" cy="4933092"/>
            <a:chOff x="946858" y="1181958"/>
            <a:chExt cx="6425491" cy="4476750"/>
          </a:xfrm>
        </p:grpSpPr>
        <p:pic>
          <p:nvPicPr>
            <p:cNvPr id="5" name="图片 4"/>
            <p:cNvPicPr>
              <a:picLocks noChangeAspect="1"/>
            </p:cNvPicPr>
            <p:nvPr/>
          </p:nvPicPr>
          <p:blipFill>
            <a:blip r:embed="rId3"/>
            <a:stretch>
              <a:fillRect/>
            </a:stretch>
          </p:blipFill>
          <p:spPr>
            <a:xfrm>
              <a:off x="946858" y="1181958"/>
              <a:ext cx="6425491" cy="2190750"/>
            </a:xfrm>
            <a:prstGeom prst="rect">
              <a:avLst/>
            </a:prstGeom>
          </p:spPr>
        </p:pic>
        <p:pic>
          <p:nvPicPr>
            <p:cNvPr id="7" name="图片 6"/>
            <p:cNvPicPr>
              <a:picLocks noChangeAspect="1"/>
            </p:cNvPicPr>
            <p:nvPr/>
          </p:nvPicPr>
          <p:blipFill>
            <a:blip r:embed="rId4"/>
            <a:stretch>
              <a:fillRect/>
            </a:stretch>
          </p:blipFill>
          <p:spPr>
            <a:xfrm>
              <a:off x="946859" y="3372708"/>
              <a:ext cx="6257925" cy="2286000"/>
            </a:xfrm>
            <a:prstGeom prst="rect">
              <a:avLst/>
            </a:prstGeom>
          </p:spPr>
        </p:pic>
      </p:grpSp>
    </p:spTree>
    <p:extLst>
      <p:ext uri="{BB962C8B-B14F-4D97-AF65-F5344CB8AC3E}">
        <p14:creationId xmlns:p14="http://schemas.microsoft.com/office/powerpoint/2010/main" val="349880993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9833" y="344983"/>
            <a:ext cx="1043876" cy="369332"/>
          </a:xfrm>
          <a:prstGeom prst="rect">
            <a:avLst/>
          </a:prstGeom>
        </p:spPr>
        <p:txBody>
          <a:bodyPr wrap="none">
            <a:spAutoFit/>
          </a:bodyPr>
          <a:lstStyle/>
          <a:p>
            <a:r>
              <a:rPr lang="zh-CN" altLang="zh-CN" b="1" spc="-125" dirty="0" smtClean="0">
                <a:solidFill>
                  <a:srgbClr val="3F6797"/>
                </a:solidFill>
                <a:latin typeface="微软雅黑" panose="020B0503020204020204" pitchFamily="34" charset="-122"/>
                <a:cs typeface="微软雅黑" panose="020B0503020204020204" pitchFamily="34" charset="-122"/>
              </a:rPr>
              <a:t>使</a:t>
            </a:r>
            <a:r>
              <a:rPr lang="zh-CN" altLang="zh-CN" b="1" spc="-125" dirty="0">
                <a:solidFill>
                  <a:srgbClr val="3F6797"/>
                </a:solidFill>
                <a:latin typeface="微软雅黑" panose="020B0503020204020204" pitchFamily="34" charset="-122"/>
                <a:cs typeface="微软雅黑" panose="020B0503020204020204" pitchFamily="34" charset="-122"/>
              </a:rPr>
              <a:t>用方式</a:t>
            </a:r>
            <a:endParaRPr lang="zh-CN" altLang="en-US" b="1" dirty="0"/>
          </a:p>
        </p:txBody>
      </p:sp>
      <p:sp>
        <p:nvSpPr>
          <p:cNvPr id="4" name="文本框 3"/>
          <p:cNvSpPr txBox="1"/>
          <p:nvPr/>
        </p:nvSpPr>
        <p:spPr>
          <a:xfrm>
            <a:off x="259832" y="914401"/>
            <a:ext cx="6069250" cy="1754326"/>
          </a:xfrm>
          <a:prstGeom prst="rect">
            <a:avLst/>
          </a:prstGeom>
          <a:noFill/>
        </p:spPr>
        <p:txBody>
          <a:bodyPr wrap="square" rtlCol="0">
            <a:spAutoFit/>
          </a:bodyPr>
          <a:lstStyle/>
          <a:p>
            <a:pPr>
              <a:lnSpc>
                <a:spcPct val="150000"/>
              </a:lnSpc>
            </a:pPr>
            <a:r>
              <a:rPr lang="zh-CN" altLang="en-US" dirty="0" smtClean="0"/>
              <a:t>在 </a:t>
            </a:r>
            <a:r>
              <a:rPr lang="en-US" altLang="zh-CN" dirty="0" smtClean="0"/>
              <a:t>HTML </a:t>
            </a:r>
            <a:r>
              <a:rPr lang="zh-CN" altLang="en-US" dirty="0" smtClean="0"/>
              <a:t>中</a:t>
            </a:r>
            <a:r>
              <a:rPr lang="zh-CN" altLang="en-US" dirty="0"/>
              <a:t>使用 </a:t>
            </a:r>
            <a:r>
              <a:rPr lang="en-US" altLang="zh-CN" dirty="0" smtClean="0"/>
              <a:t>&lt;</a:t>
            </a:r>
            <a:r>
              <a:rPr lang="en-US" altLang="zh-CN" dirty="0" err="1"/>
              <a:t>img</a:t>
            </a:r>
            <a:r>
              <a:rPr lang="en-US" altLang="zh-CN" dirty="0"/>
              <a:t>&gt; </a:t>
            </a:r>
            <a:r>
              <a:rPr lang="zh-CN" altLang="en-US" dirty="0" smtClean="0"/>
              <a:t>标</a:t>
            </a:r>
            <a:r>
              <a:rPr lang="zh-CN" altLang="en-US" dirty="0"/>
              <a:t>签引用 </a:t>
            </a:r>
            <a:r>
              <a:rPr lang="zh-CN" altLang="en-US" dirty="0" smtClean="0"/>
              <a:t> </a:t>
            </a:r>
            <a:endParaRPr lang="en-US" altLang="zh-CN" dirty="0"/>
          </a:p>
          <a:p>
            <a:pPr>
              <a:lnSpc>
                <a:spcPct val="150000"/>
              </a:lnSpc>
            </a:pPr>
            <a:r>
              <a:rPr lang="en-US" altLang="zh-CN" dirty="0" smtClean="0"/>
              <a:t> </a:t>
            </a:r>
            <a:r>
              <a:rPr lang="zh-CN" altLang="en-US" dirty="0"/>
              <a:t>作为 </a:t>
            </a:r>
            <a:r>
              <a:rPr lang="en-US" altLang="zh-CN" dirty="0" smtClean="0"/>
              <a:t>CSS </a:t>
            </a:r>
            <a:r>
              <a:rPr lang="zh-CN" altLang="en-US" dirty="0" smtClean="0"/>
              <a:t>背</a:t>
            </a:r>
            <a:r>
              <a:rPr lang="zh-CN" altLang="en-US" dirty="0"/>
              <a:t>景 </a:t>
            </a:r>
            <a:endParaRPr lang="en-US" altLang="zh-CN" dirty="0" smtClean="0"/>
          </a:p>
          <a:p>
            <a:pPr>
              <a:lnSpc>
                <a:spcPct val="150000"/>
              </a:lnSpc>
            </a:pPr>
            <a:r>
              <a:rPr lang="zh-CN" altLang="en-US" dirty="0"/>
              <a:t>直接在 </a:t>
            </a:r>
            <a:r>
              <a:rPr lang="en-US" altLang="zh-CN" dirty="0"/>
              <a:t>HTML </a:t>
            </a:r>
            <a:r>
              <a:rPr lang="zh-CN" altLang="en-US" dirty="0"/>
              <a:t>中使用 </a:t>
            </a:r>
            <a:r>
              <a:rPr lang="en-US" altLang="zh-CN" dirty="0"/>
              <a:t>SVG </a:t>
            </a:r>
            <a:r>
              <a:rPr lang="zh-CN" altLang="en-US" dirty="0"/>
              <a:t>标签 </a:t>
            </a:r>
          </a:p>
          <a:p>
            <a:pPr>
              <a:lnSpc>
                <a:spcPct val="150000"/>
              </a:lnSpc>
            </a:pPr>
            <a:endParaRPr lang="zh-CN" altLang="en-US" dirty="0"/>
          </a:p>
        </p:txBody>
      </p:sp>
      <p:pic>
        <p:nvPicPr>
          <p:cNvPr id="5" name="图片 4"/>
          <p:cNvPicPr>
            <a:picLocks noChangeAspect="1"/>
          </p:cNvPicPr>
          <p:nvPr/>
        </p:nvPicPr>
        <p:blipFill>
          <a:blip r:embed="rId3"/>
          <a:stretch>
            <a:fillRect/>
          </a:stretch>
        </p:blipFill>
        <p:spPr>
          <a:xfrm>
            <a:off x="469100" y="3037187"/>
            <a:ext cx="5029200" cy="2257425"/>
          </a:xfrm>
          <a:prstGeom prst="rect">
            <a:avLst/>
          </a:prstGeom>
        </p:spPr>
      </p:pic>
      <p:pic>
        <p:nvPicPr>
          <p:cNvPr id="6" name="图片 5"/>
          <p:cNvPicPr>
            <a:picLocks noChangeAspect="1"/>
          </p:cNvPicPr>
          <p:nvPr/>
        </p:nvPicPr>
        <p:blipFill>
          <a:blip r:embed="rId4"/>
          <a:stretch>
            <a:fillRect/>
          </a:stretch>
        </p:blipFill>
        <p:spPr>
          <a:xfrm>
            <a:off x="7969143" y="3489625"/>
            <a:ext cx="1428750" cy="1352550"/>
          </a:xfrm>
          <a:prstGeom prst="rect">
            <a:avLst/>
          </a:prstGeom>
        </p:spPr>
      </p:pic>
    </p:spTree>
    <p:extLst>
      <p:ext uri="{BB962C8B-B14F-4D97-AF65-F5344CB8AC3E}">
        <p14:creationId xmlns:p14="http://schemas.microsoft.com/office/powerpoint/2010/main" val="1358327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2076" y="119117"/>
            <a:ext cx="2346796" cy="733983"/>
          </a:xfrm>
          <a:prstGeom prst="rect">
            <a:avLst/>
          </a:prstGeom>
        </p:spPr>
        <p:txBody>
          <a:bodyPr wrap="none">
            <a:spAutoFit/>
          </a:bodyPr>
          <a:lstStyle/>
          <a:p>
            <a:pPr>
              <a:lnSpc>
                <a:spcPts val="6120"/>
              </a:lnSpc>
            </a:pPr>
            <a:r>
              <a:rPr lang="en-US" altLang="zh-CN" b="1"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1.2</a:t>
            </a:r>
            <a:r>
              <a:rPr lang="en-US" altLang="zh-CN" b="1"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b="1"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基本图形和属性</a:t>
            </a:r>
          </a:p>
        </p:txBody>
      </p:sp>
      <p:pic>
        <p:nvPicPr>
          <p:cNvPr id="5" name="图片 4"/>
          <p:cNvPicPr>
            <a:picLocks noChangeAspect="1"/>
          </p:cNvPicPr>
          <p:nvPr/>
        </p:nvPicPr>
        <p:blipFill>
          <a:blip r:embed="rId3"/>
          <a:stretch>
            <a:fillRect/>
          </a:stretch>
        </p:blipFill>
        <p:spPr>
          <a:xfrm>
            <a:off x="413474" y="2265196"/>
            <a:ext cx="3735066" cy="2740719"/>
          </a:xfrm>
          <a:prstGeom prst="rect">
            <a:avLst/>
          </a:prstGeom>
        </p:spPr>
      </p:pic>
      <p:sp>
        <p:nvSpPr>
          <p:cNvPr id="7" name="文本框 6"/>
          <p:cNvSpPr txBox="1"/>
          <p:nvPr/>
        </p:nvSpPr>
        <p:spPr>
          <a:xfrm>
            <a:off x="2251735" y="5416060"/>
            <a:ext cx="942181" cy="646331"/>
          </a:xfrm>
          <a:prstGeom prst="rect">
            <a:avLst/>
          </a:prstGeom>
          <a:noFill/>
        </p:spPr>
        <p:txBody>
          <a:bodyPr wrap="none" rtlCol="0">
            <a:spAutoFit/>
          </a:bodyPr>
          <a:lstStyle/>
          <a:p>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&lt;</a:t>
            </a:r>
            <a:r>
              <a:rPr lang="en-US" altLang="zh-CN" kern="100" spc="-5" dirty="0" err="1">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rect</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&gt;</a:t>
            </a:r>
          </a:p>
          <a:p>
            <a:r>
              <a:rPr lang="zh-CN" altLang="en-US" kern="100" spc="-5" dirty="0" smtClean="0">
                <a:solidFill>
                  <a:srgbClr val="003366"/>
                </a:solidFill>
                <a:latin typeface="微软雅黑" panose="020B0503020204020204" pitchFamily="34" charset="-122"/>
                <a:ea typeface="微软雅黑" panose="020B0503020204020204" pitchFamily="34" charset="-122"/>
              </a:rPr>
              <a:t>  矩</a:t>
            </a:r>
            <a:r>
              <a:rPr lang="zh-CN" altLang="en-US" kern="100" spc="-5" dirty="0">
                <a:solidFill>
                  <a:srgbClr val="003366"/>
                </a:solidFill>
                <a:latin typeface="微软雅黑" panose="020B0503020204020204" pitchFamily="34" charset="-122"/>
                <a:ea typeface="微软雅黑" panose="020B0503020204020204" pitchFamily="34" charset="-122"/>
              </a:rPr>
              <a:t>形</a:t>
            </a:r>
            <a:endParaRPr lang="zh-CN" altLang="en-US" dirty="0"/>
          </a:p>
        </p:txBody>
      </p:sp>
      <p:sp>
        <p:nvSpPr>
          <p:cNvPr id="8" name="文本框 7"/>
          <p:cNvSpPr txBox="1"/>
          <p:nvPr/>
        </p:nvSpPr>
        <p:spPr>
          <a:xfrm>
            <a:off x="5644035" y="5416060"/>
            <a:ext cx="1091581" cy="646331"/>
          </a:xfrm>
          <a:prstGeom prst="rect">
            <a:avLst/>
          </a:prstGeom>
          <a:noFill/>
        </p:spPr>
        <p:txBody>
          <a:bodyPr wrap="square" rtlCol="0">
            <a:spAutoFit/>
          </a:bodyPr>
          <a:lstStyle/>
          <a:p>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&lt;circle</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&gt;</a:t>
            </a:r>
          </a:p>
          <a:p>
            <a:r>
              <a:rPr lang="zh-CN" altLang="en-US" kern="100" spc="-5" dirty="0" smtClean="0">
                <a:solidFill>
                  <a:srgbClr val="003366"/>
                </a:solidFill>
                <a:latin typeface="微软雅黑" panose="020B0503020204020204" pitchFamily="34" charset="-122"/>
                <a:ea typeface="微软雅黑" panose="020B0503020204020204" pitchFamily="34" charset="-122"/>
              </a:rPr>
              <a:t>   圆</a:t>
            </a:r>
            <a:r>
              <a:rPr lang="zh-CN" altLang="en-US" kern="100" spc="-5" dirty="0">
                <a:solidFill>
                  <a:srgbClr val="003366"/>
                </a:solidFill>
                <a:latin typeface="微软雅黑" panose="020B0503020204020204" pitchFamily="34" charset="-122"/>
                <a:ea typeface="微软雅黑" panose="020B0503020204020204" pitchFamily="34" charset="-122"/>
              </a:rPr>
              <a:t>形</a:t>
            </a:r>
            <a:endParaRPr lang="zh-CN" altLang="en-US" dirty="0"/>
          </a:p>
        </p:txBody>
      </p:sp>
      <p:sp>
        <p:nvSpPr>
          <p:cNvPr id="9" name="文本框 8"/>
          <p:cNvSpPr txBox="1"/>
          <p:nvPr/>
        </p:nvSpPr>
        <p:spPr>
          <a:xfrm>
            <a:off x="9929489" y="5451229"/>
            <a:ext cx="1222451" cy="646331"/>
          </a:xfrm>
          <a:prstGeom prst="rect">
            <a:avLst/>
          </a:prstGeom>
          <a:noFill/>
        </p:spPr>
        <p:txBody>
          <a:bodyPr wrap="none" rtlCol="0">
            <a:spAutoFit/>
          </a:bodyPr>
          <a:lstStyle/>
          <a:p>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&lt;ellipse</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&gt;</a:t>
            </a:r>
          </a:p>
          <a:p>
            <a:r>
              <a:rPr lang="zh-CN" altLang="en-US" kern="100" spc="-5" dirty="0" smtClean="0">
                <a:solidFill>
                  <a:srgbClr val="003366"/>
                </a:solidFill>
                <a:latin typeface="微软雅黑" panose="020B0503020204020204" pitchFamily="34" charset="-122"/>
                <a:ea typeface="微软雅黑" panose="020B0503020204020204" pitchFamily="34" charset="-122"/>
              </a:rPr>
              <a:t>   椭</a:t>
            </a:r>
            <a:r>
              <a:rPr lang="zh-CN" altLang="en-US" kern="100" spc="-5" dirty="0">
                <a:solidFill>
                  <a:srgbClr val="003366"/>
                </a:solidFill>
                <a:latin typeface="微软雅黑" panose="020B0503020204020204" pitchFamily="34" charset="-122"/>
                <a:ea typeface="微软雅黑" panose="020B0503020204020204" pitchFamily="34" charset="-122"/>
              </a:rPr>
              <a:t>圆</a:t>
            </a:r>
            <a:endParaRPr lang="zh-CN" altLang="en-US" dirty="0"/>
          </a:p>
        </p:txBody>
      </p:sp>
      <p:pic>
        <p:nvPicPr>
          <p:cNvPr id="10" name="图片 9"/>
          <p:cNvPicPr>
            <a:picLocks noChangeAspect="1"/>
          </p:cNvPicPr>
          <p:nvPr/>
        </p:nvPicPr>
        <p:blipFill>
          <a:blip r:embed="rId4"/>
          <a:stretch>
            <a:fillRect/>
          </a:stretch>
        </p:blipFill>
        <p:spPr>
          <a:xfrm>
            <a:off x="4396238" y="2243023"/>
            <a:ext cx="3587177" cy="2734226"/>
          </a:xfrm>
          <a:prstGeom prst="rect">
            <a:avLst/>
          </a:prstGeom>
        </p:spPr>
      </p:pic>
      <p:pic>
        <p:nvPicPr>
          <p:cNvPr id="11" name="图片 10"/>
          <p:cNvPicPr>
            <a:picLocks noChangeAspect="1"/>
          </p:cNvPicPr>
          <p:nvPr/>
        </p:nvPicPr>
        <p:blipFill>
          <a:blip r:embed="rId5"/>
          <a:stretch>
            <a:fillRect/>
          </a:stretch>
        </p:blipFill>
        <p:spPr>
          <a:xfrm>
            <a:off x="8247185" y="2194250"/>
            <a:ext cx="3806347" cy="2817361"/>
          </a:xfrm>
          <a:prstGeom prst="rect">
            <a:avLst/>
          </a:prstGeom>
        </p:spPr>
      </p:pic>
      <p:sp>
        <p:nvSpPr>
          <p:cNvPr id="12" name="文本框 11"/>
          <p:cNvSpPr txBox="1"/>
          <p:nvPr/>
        </p:nvSpPr>
        <p:spPr>
          <a:xfrm>
            <a:off x="573088" y="1432214"/>
            <a:ext cx="1593385" cy="369332"/>
          </a:xfrm>
          <a:prstGeom prst="rect">
            <a:avLst/>
          </a:prstGeom>
          <a:noFill/>
        </p:spPr>
        <p:txBody>
          <a:bodyPr wrap="none" rtlCol="0">
            <a:spAutoFit/>
          </a:bodyPr>
          <a:lstStyle/>
          <a:p>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6</a:t>
            </a:r>
            <a:r>
              <a:rPr lang="zh-CN" altLang="en-US"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个</a:t>
            </a:r>
            <a:r>
              <a:rPr lang="zh-CN"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基</a:t>
            </a:r>
            <a:r>
              <a:rPr lang="zh-CN"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本图形</a:t>
            </a:r>
            <a:endParaRPr lang="zh-CN" altLang="en-US" dirty="0">
              <a:solidFill>
                <a:srgbClr val="003366"/>
              </a:solidFill>
            </a:endParaRPr>
          </a:p>
        </p:txBody>
      </p:sp>
    </p:spTree>
    <p:extLst>
      <p:ext uri="{BB962C8B-B14F-4D97-AF65-F5344CB8AC3E}">
        <p14:creationId xmlns:p14="http://schemas.microsoft.com/office/powerpoint/2010/main" val="4133575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81227" y="3818765"/>
            <a:ext cx="3040448" cy="1508105"/>
          </a:xfrm>
          <a:prstGeom prst="rect">
            <a:avLst/>
          </a:prstGeom>
        </p:spPr>
        <p:txBody>
          <a:bodyPr wrap="none">
            <a:spAutoFit/>
          </a:bodyPr>
          <a:lstStyle/>
          <a:p>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&lt;polyline&gt;</a:t>
            </a:r>
          </a:p>
          <a:p>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折线</a:t>
            </a:r>
            <a:endPar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smtClean="0"/>
              <a:t> points</a:t>
            </a:r>
            <a:r>
              <a:rPr lang="zh-CN" altLang="en-US" sz="2000" dirty="0" smtClean="0"/>
              <a:t>属性</a:t>
            </a:r>
            <a:r>
              <a:rPr lang="en-US" altLang="zh-CN" sz="2000" dirty="0"/>
              <a:t>  </a:t>
            </a:r>
            <a:r>
              <a:rPr lang="zh-CN" altLang="zh-CN" sz="2000" dirty="0"/>
              <a:t>格式：</a:t>
            </a:r>
            <a:r>
              <a:rPr lang="en-US" altLang="zh-CN" sz="2000" dirty="0"/>
              <a:t>(xi, </a:t>
            </a:r>
            <a:r>
              <a:rPr lang="en-US" altLang="zh-CN" sz="2000" dirty="0" err="1" smtClean="0"/>
              <a:t>yi</a:t>
            </a:r>
            <a:r>
              <a:rPr lang="en-US" altLang="zh-CN" sz="2000" dirty="0"/>
              <a:t>)+</a:t>
            </a:r>
            <a:endParaRPr lang="zh-CN" altLang="zh-CN" sz="2000" dirty="0"/>
          </a:p>
          <a:p>
            <a:endParaRPr lang="zh-CN" altLang="en-US" dirty="0"/>
          </a:p>
        </p:txBody>
      </p:sp>
      <p:pic>
        <p:nvPicPr>
          <p:cNvPr id="3" name="图片 2"/>
          <p:cNvPicPr>
            <a:picLocks noChangeAspect="1"/>
          </p:cNvPicPr>
          <p:nvPr/>
        </p:nvPicPr>
        <p:blipFill>
          <a:blip r:embed="rId3"/>
          <a:stretch>
            <a:fillRect/>
          </a:stretch>
        </p:blipFill>
        <p:spPr>
          <a:xfrm>
            <a:off x="140876" y="265876"/>
            <a:ext cx="3639815" cy="2952108"/>
          </a:xfrm>
          <a:prstGeom prst="rect">
            <a:avLst/>
          </a:prstGeom>
        </p:spPr>
      </p:pic>
      <p:pic>
        <p:nvPicPr>
          <p:cNvPr id="4" name="图片 3"/>
          <p:cNvPicPr>
            <a:picLocks noChangeAspect="1"/>
          </p:cNvPicPr>
          <p:nvPr/>
        </p:nvPicPr>
        <p:blipFill>
          <a:blip r:embed="rId4"/>
          <a:stretch>
            <a:fillRect/>
          </a:stretch>
        </p:blipFill>
        <p:spPr>
          <a:xfrm>
            <a:off x="3893333" y="501892"/>
            <a:ext cx="3757229" cy="2742442"/>
          </a:xfrm>
          <a:prstGeom prst="rect">
            <a:avLst/>
          </a:prstGeom>
        </p:spPr>
      </p:pic>
      <p:pic>
        <p:nvPicPr>
          <p:cNvPr id="5" name="图片 4"/>
          <p:cNvPicPr>
            <a:picLocks noChangeAspect="1"/>
          </p:cNvPicPr>
          <p:nvPr/>
        </p:nvPicPr>
        <p:blipFill>
          <a:blip r:embed="rId5"/>
          <a:stretch>
            <a:fillRect/>
          </a:stretch>
        </p:blipFill>
        <p:spPr>
          <a:xfrm>
            <a:off x="7741660" y="475543"/>
            <a:ext cx="3966894" cy="2742440"/>
          </a:xfrm>
          <a:prstGeom prst="rect">
            <a:avLst/>
          </a:prstGeom>
        </p:spPr>
      </p:pic>
      <p:sp>
        <p:nvSpPr>
          <p:cNvPr id="6" name="矩形 5"/>
          <p:cNvSpPr/>
          <p:nvPr/>
        </p:nvSpPr>
        <p:spPr>
          <a:xfrm>
            <a:off x="422463" y="3818765"/>
            <a:ext cx="919804" cy="646331"/>
          </a:xfrm>
          <a:prstGeom prst="rect">
            <a:avLst/>
          </a:prstGeom>
        </p:spPr>
        <p:txBody>
          <a:bodyPr wrap="none">
            <a:spAutoFit/>
          </a:bodyPr>
          <a:lstStyle/>
          <a:p>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&lt;</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line&gt;</a:t>
            </a:r>
          </a:p>
          <a:p>
            <a:r>
              <a:rPr lang="zh-CN" altLang="en-US" kern="100" spc="-5" dirty="0" smtClean="0">
                <a:solidFill>
                  <a:srgbClr val="003366"/>
                </a:solidFill>
                <a:latin typeface="微软雅黑" panose="020B0503020204020204" pitchFamily="34" charset="-122"/>
                <a:ea typeface="微软雅黑" panose="020B0503020204020204" pitchFamily="34" charset="-122"/>
              </a:rPr>
              <a:t> 直</a:t>
            </a:r>
            <a:r>
              <a:rPr lang="zh-CN" altLang="en-US" kern="100" spc="-5" dirty="0">
                <a:solidFill>
                  <a:srgbClr val="003366"/>
                </a:solidFill>
                <a:latin typeface="微软雅黑" panose="020B0503020204020204" pitchFamily="34" charset="-122"/>
                <a:ea typeface="微软雅黑" panose="020B0503020204020204" pitchFamily="34" charset="-122"/>
              </a:rPr>
              <a:t>线</a:t>
            </a:r>
            <a:endParaRPr lang="zh-CN" altLang="en-US" dirty="0"/>
          </a:p>
        </p:txBody>
      </p:sp>
      <p:sp>
        <p:nvSpPr>
          <p:cNvPr id="7" name="矩形 6"/>
          <p:cNvSpPr/>
          <p:nvPr/>
        </p:nvSpPr>
        <p:spPr>
          <a:xfrm>
            <a:off x="7901786" y="3818765"/>
            <a:ext cx="2295308" cy="1200329"/>
          </a:xfrm>
          <a:prstGeom prst="rect">
            <a:avLst/>
          </a:prstGeom>
        </p:spPr>
        <p:txBody>
          <a:bodyPr wrap="none">
            <a:spAutoFit/>
          </a:bodyPr>
          <a:lstStyle/>
          <a:p>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&lt;</a:t>
            </a:r>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polygon</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&gt;</a:t>
            </a:r>
          </a:p>
          <a:p>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多边形</a:t>
            </a:r>
            <a:endPar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t> points  </a:t>
            </a:r>
            <a:r>
              <a:rPr lang="zh-CN" altLang="zh-CN" dirty="0"/>
              <a:t>格式：</a:t>
            </a:r>
            <a:r>
              <a:rPr lang="en-US" altLang="zh-CN" dirty="0"/>
              <a:t>(xi, </a:t>
            </a:r>
            <a:r>
              <a:rPr lang="en-US" altLang="zh-CN" dirty="0" err="1"/>
              <a:t>yi</a:t>
            </a:r>
            <a:r>
              <a:rPr lang="en-US" altLang="zh-CN" dirty="0" smtClean="0"/>
              <a:t>)+</a:t>
            </a:r>
            <a:endParaRPr lang="zh-CN" altLang="zh-CN" dirty="0"/>
          </a:p>
        </p:txBody>
      </p:sp>
    </p:spTree>
    <p:extLst>
      <p:ext uri="{BB962C8B-B14F-4D97-AF65-F5344CB8AC3E}">
        <p14:creationId xmlns:p14="http://schemas.microsoft.com/office/powerpoint/2010/main" val="2254854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5831" y="458936"/>
            <a:ext cx="6096000" cy="2875146"/>
          </a:xfrm>
          <a:prstGeom prst="rect">
            <a:avLst/>
          </a:prstGeom>
        </p:spPr>
        <p:txBody>
          <a:bodyPr>
            <a:spAutoFit/>
          </a:bodyPr>
          <a:lstStyle/>
          <a:p>
            <a:pPr indent="696595">
              <a:lnSpc>
                <a:spcPts val="4050"/>
              </a:lnSpc>
              <a:spcAft>
                <a:spcPts val="0"/>
              </a:spcAft>
            </a:pPr>
            <a:r>
              <a:rPr lang="zh-CN"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基</a:t>
            </a:r>
            <a:r>
              <a:rPr lang="zh-CN"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本属性</a:t>
            </a:r>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kern="100" spc="-5"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kern="100" spc="-5" dirty="0">
              <a:latin typeface="微软雅黑" panose="020B0503020204020204" pitchFamily="34" charset="-122"/>
              <a:ea typeface="微软雅黑" panose="020B0503020204020204" pitchFamily="34" charset="-122"/>
              <a:cs typeface="微软雅黑" panose="020B0503020204020204" pitchFamily="34" charset="-122"/>
            </a:endParaRPr>
          </a:p>
          <a:p>
            <a:pPr indent="696595">
              <a:lnSpc>
                <a:spcPts val="1200"/>
              </a:lnSpc>
              <a:spcAft>
                <a:spcPts val="0"/>
              </a:spcAft>
            </a:pPr>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pPr indent="1077595">
              <a:lnSpc>
                <a:spcPts val="4050"/>
              </a:lnSpc>
              <a:spcAft>
                <a:spcPts val="0"/>
              </a:spcAft>
            </a:pPr>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填充：</a:t>
            </a:r>
            <a:r>
              <a:rPr lang="en-US" altLang="zh-CN" kern="100" spc="-5" dirty="0" smtClean="0">
                <a:latin typeface="微软雅黑" panose="020B0503020204020204" pitchFamily="34" charset="-122"/>
                <a:ea typeface="微软雅黑" panose="020B0503020204020204" pitchFamily="34" charset="-122"/>
                <a:cs typeface="微软雅黑" panose="020B0503020204020204" pitchFamily="34" charset="-122"/>
              </a:rPr>
              <a:t>fill</a:t>
            </a:r>
            <a:r>
              <a:rPr lang="zh-CN" altLang="zh-CN" kern="100" spc="-5"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kern="100" spc="-5" dirty="0" smtClean="0">
              <a:latin typeface="微软雅黑" panose="020B0503020204020204" pitchFamily="34" charset="-122"/>
              <a:ea typeface="微软雅黑" panose="020B0503020204020204" pitchFamily="34" charset="-122"/>
              <a:cs typeface="微软雅黑" panose="020B0503020204020204" pitchFamily="34" charset="-122"/>
            </a:endParaRPr>
          </a:p>
          <a:p>
            <a:pPr indent="1077595">
              <a:lnSpc>
                <a:spcPts val="4050"/>
              </a:lnSpc>
              <a:spcAft>
                <a:spcPts val="0"/>
              </a:spcAft>
            </a:pPr>
            <a:r>
              <a:rPr lang="zh-CN" altLang="en-US" kern="100" spc="-5" dirty="0" smtClean="0">
                <a:latin typeface="微软雅黑" panose="020B0503020204020204" pitchFamily="34" charset="-122"/>
                <a:ea typeface="微软雅黑" panose="020B0503020204020204" pitchFamily="34" charset="-122"/>
                <a:cs typeface="微软雅黑" panose="020B0503020204020204" pitchFamily="34" charset="-122"/>
              </a:rPr>
              <a:t>描边：</a:t>
            </a:r>
            <a:r>
              <a:rPr lang="en-US" altLang="zh-CN" kern="100" spc="-5" dirty="0" smtClean="0">
                <a:latin typeface="微软雅黑" panose="020B0503020204020204" pitchFamily="34" charset="-122"/>
                <a:ea typeface="微软雅黑" panose="020B0503020204020204" pitchFamily="34" charset="-122"/>
                <a:cs typeface="微软雅黑" panose="020B0503020204020204" pitchFamily="34" charset="-122"/>
              </a:rPr>
              <a:t>stroke</a:t>
            </a:r>
            <a:r>
              <a:rPr lang="zh-CN" altLang="zh-CN" kern="100" spc="-5"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kern="100" spc="-5" dirty="0" smtClean="0">
              <a:latin typeface="微软雅黑" panose="020B0503020204020204" pitchFamily="34" charset="-122"/>
              <a:ea typeface="微软雅黑" panose="020B0503020204020204" pitchFamily="34" charset="-122"/>
              <a:cs typeface="微软雅黑" panose="020B0503020204020204" pitchFamily="34" charset="-122"/>
            </a:endParaRPr>
          </a:p>
          <a:p>
            <a:pPr indent="1077595">
              <a:lnSpc>
                <a:spcPts val="4050"/>
              </a:lnSpc>
              <a:spcAft>
                <a:spcPts val="0"/>
              </a:spcAft>
            </a:pPr>
            <a:r>
              <a:rPr lang="en-US" altLang="zh-CN" kern="100" spc="-5" dirty="0" smtClean="0">
                <a:latin typeface="微软雅黑" panose="020B0503020204020204" pitchFamily="34" charset="-122"/>
                <a:ea typeface="微软雅黑" panose="020B0503020204020204" pitchFamily="34" charset="-122"/>
                <a:cs typeface="微软雅黑" panose="020B0503020204020204" pitchFamily="34" charset="-122"/>
              </a:rPr>
              <a:t>	stroke-width</a:t>
            </a:r>
            <a:r>
              <a:rPr lang="zh-CN" altLang="zh-CN" kern="100" spc="-5"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kern="100" spc="-5" dirty="0" smtClean="0">
              <a:latin typeface="微软雅黑" panose="020B0503020204020204" pitchFamily="34" charset="-122"/>
              <a:ea typeface="微软雅黑" panose="020B0503020204020204" pitchFamily="34" charset="-122"/>
              <a:cs typeface="微软雅黑" panose="020B0503020204020204" pitchFamily="34" charset="-122"/>
            </a:endParaRPr>
          </a:p>
          <a:p>
            <a:pPr indent="1077595">
              <a:lnSpc>
                <a:spcPts val="4050"/>
              </a:lnSpc>
              <a:spcAft>
                <a:spcPts val="0"/>
              </a:spcAft>
            </a:pPr>
            <a:r>
              <a:rPr lang="zh-CN" altLang="en-US" kern="100" spc="-5" dirty="0" smtClean="0">
                <a:latin typeface="微软雅黑" panose="020B0503020204020204" pitchFamily="34" charset="-122"/>
                <a:ea typeface="微软雅黑" panose="020B0503020204020204" pitchFamily="34" charset="-122"/>
                <a:cs typeface="微软雅黑" panose="020B0503020204020204" pitchFamily="34" charset="-122"/>
              </a:rPr>
              <a:t>变换：</a:t>
            </a:r>
            <a:r>
              <a:rPr lang="en-US" altLang="zh-CN" kern="100" spc="-5" dirty="0" smtClean="0">
                <a:latin typeface="微软雅黑" panose="020B0503020204020204" pitchFamily="34" charset="-122"/>
                <a:ea typeface="微软雅黑" panose="020B0503020204020204" pitchFamily="34" charset="-122"/>
                <a:cs typeface="微软雅黑" panose="020B0503020204020204" pitchFamily="34" charset="-122"/>
              </a:rPr>
              <a:t>transform</a:t>
            </a:r>
            <a:endParaRPr lang="zh-CN" altLang="zh-CN" kern="100" spc="-5"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7032381" y="1756727"/>
            <a:ext cx="4000500" cy="3476625"/>
          </a:xfrm>
          <a:prstGeom prst="rect">
            <a:avLst/>
          </a:prstGeom>
        </p:spPr>
      </p:pic>
    </p:spTree>
    <p:extLst>
      <p:ext uri="{BB962C8B-B14F-4D97-AF65-F5344CB8AC3E}">
        <p14:creationId xmlns:p14="http://schemas.microsoft.com/office/powerpoint/2010/main" val="24642050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设计方案">
      <a:dk1>
        <a:srgbClr val="000000"/>
      </a:dk1>
      <a:lt1>
        <a:srgbClr val="FFFFFF"/>
      </a:lt1>
      <a:dk2>
        <a:srgbClr val="A7A7A7"/>
      </a:dk2>
      <a:lt2>
        <a:srgbClr val="535353"/>
      </a:lt2>
      <a:accent1>
        <a:srgbClr val="003366"/>
      </a:accent1>
      <a:accent2>
        <a:srgbClr val="001D39"/>
      </a:accent2>
      <a:accent3>
        <a:srgbClr val="00162C"/>
      </a:accent3>
      <a:accent4>
        <a:srgbClr val="000F1F"/>
      </a:accent4>
      <a:accent5>
        <a:srgbClr val="000911"/>
      </a:accent5>
      <a:accent6>
        <a:srgbClr val="000204"/>
      </a:accent6>
      <a:hlink>
        <a:srgbClr val="0000FF"/>
      </a:hlink>
      <a:folHlink>
        <a:srgbClr val="FF00FF"/>
      </a:folHlink>
    </a:clrScheme>
    <a:fontScheme name="自定义设计方案">
      <a:majorFont>
        <a:latin typeface="Calibri"/>
        <a:ea typeface="Calibri"/>
        <a:cs typeface="Calibri"/>
      </a:majorFont>
      <a:minorFont>
        <a:latin typeface="Helvetica"/>
        <a:ea typeface="Helvetica"/>
        <a:cs typeface="Helvetica"/>
      </a:minorFont>
    </a:fontScheme>
    <a:fmtScheme name="自定义设计方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自定义设计方案">
      <a:dk1>
        <a:srgbClr val="000000"/>
      </a:dk1>
      <a:lt1>
        <a:srgbClr val="FFFFFF"/>
      </a:lt1>
      <a:dk2>
        <a:srgbClr val="A7A7A7"/>
      </a:dk2>
      <a:lt2>
        <a:srgbClr val="535353"/>
      </a:lt2>
      <a:accent1>
        <a:srgbClr val="003366"/>
      </a:accent1>
      <a:accent2>
        <a:srgbClr val="001D39"/>
      </a:accent2>
      <a:accent3>
        <a:srgbClr val="00162C"/>
      </a:accent3>
      <a:accent4>
        <a:srgbClr val="000F1F"/>
      </a:accent4>
      <a:accent5>
        <a:srgbClr val="000911"/>
      </a:accent5>
      <a:accent6>
        <a:srgbClr val="000204"/>
      </a:accent6>
      <a:hlink>
        <a:srgbClr val="0000FF"/>
      </a:hlink>
      <a:folHlink>
        <a:srgbClr val="FF00FF"/>
      </a:folHlink>
    </a:clrScheme>
    <a:fontScheme name="自定义设计方案">
      <a:majorFont>
        <a:latin typeface="Calibri"/>
        <a:ea typeface="Calibri"/>
        <a:cs typeface="Calibri"/>
      </a:majorFont>
      <a:minorFont>
        <a:latin typeface="Helvetica"/>
        <a:ea typeface="Helvetica"/>
        <a:cs typeface="Helvetica"/>
      </a:minorFont>
    </a:fontScheme>
    <a:fmtScheme name="自定义设计方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自定义设计方案">
  <a:themeElements>
    <a:clrScheme name="自定义设计方案">
      <a:dk1>
        <a:srgbClr val="000000"/>
      </a:dk1>
      <a:lt1>
        <a:srgbClr val="FFFFFF"/>
      </a:lt1>
      <a:dk2>
        <a:srgbClr val="A7A7A7"/>
      </a:dk2>
      <a:lt2>
        <a:srgbClr val="535353"/>
      </a:lt2>
      <a:accent1>
        <a:srgbClr val="003366"/>
      </a:accent1>
      <a:accent2>
        <a:srgbClr val="001D39"/>
      </a:accent2>
      <a:accent3>
        <a:srgbClr val="00162C"/>
      </a:accent3>
      <a:accent4>
        <a:srgbClr val="000F1F"/>
      </a:accent4>
      <a:accent5>
        <a:srgbClr val="000911"/>
      </a:accent5>
      <a:accent6>
        <a:srgbClr val="000204"/>
      </a:accent6>
      <a:hlink>
        <a:srgbClr val="0000FF"/>
      </a:hlink>
      <a:folHlink>
        <a:srgbClr val="FF00FF"/>
      </a:folHlink>
    </a:clrScheme>
    <a:fontScheme name="自定义设计方案">
      <a:majorFont>
        <a:latin typeface="Calibri"/>
        <a:ea typeface="Calibri"/>
        <a:cs typeface="Calibri"/>
      </a:majorFont>
      <a:minorFont>
        <a:latin typeface="Helvetica"/>
        <a:ea typeface="Helvetica"/>
        <a:cs typeface="Helvetica"/>
      </a:minorFont>
    </a:fontScheme>
    <a:fmtScheme name="自定义设计方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自定义设计方案">
  <a:themeElements>
    <a:clrScheme name="自定义设计方案">
      <a:dk1>
        <a:srgbClr val="000000"/>
      </a:dk1>
      <a:lt1>
        <a:srgbClr val="FFFFFF"/>
      </a:lt1>
      <a:dk2>
        <a:srgbClr val="A7A7A7"/>
      </a:dk2>
      <a:lt2>
        <a:srgbClr val="535353"/>
      </a:lt2>
      <a:accent1>
        <a:srgbClr val="003366"/>
      </a:accent1>
      <a:accent2>
        <a:srgbClr val="001D39"/>
      </a:accent2>
      <a:accent3>
        <a:srgbClr val="00162C"/>
      </a:accent3>
      <a:accent4>
        <a:srgbClr val="000F1F"/>
      </a:accent4>
      <a:accent5>
        <a:srgbClr val="000911"/>
      </a:accent5>
      <a:accent6>
        <a:srgbClr val="000204"/>
      </a:accent6>
      <a:hlink>
        <a:srgbClr val="0000FF"/>
      </a:hlink>
      <a:folHlink>
        <a:srgbClr val="FF00FF"/>
      </a:folHlink>
    </a:clrScheme>
    <a:fontScheme name="自定义设计方案">
      <a:majorFont>
        <a:latin typeface="Calibri"/>
        <a:ea typeface="Calibri"/>
        <a:cs typeface="Calibri"/>
      </a:majorFont>
      <a:minorFont>
        <a:latin typeface="Helvetica"/>
        <a:ea typeface="Helvetica"/>
        <a:cs typeface="Helvetica"/>
      </a:minorFont>
    </a:fontScheme>
    <a:fmtScheme name="自定义设计方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自定义设计方案">
  <a:themeElements>
    <a:clrScheme name="自定义设计方案">
      <a:dk1>
        <a:srgbClr val="000000"/>
      </a:dk1>
      <a:lt1>
        <a:srgbClr val="FFFFFF"/>
      </a:lt1>
      <a:dk2>
        <a:srgbClr val="A7A7A7"/>
      </a:dk2>
      <a:lt2>
        <a:srgbClr val="535353"/>
      </a:lt2>
      <a:accent1>
        <a:srgbClr val="003366"/>
      </a:accent1>
      <a:accent2>
        <a:srgbClr val="001D39"/>
      </a:accent2>
      <a:accent3>
        <a:srgbClr val="00162C"/>
      </a:accent3>
      <a:accent4>
        <a:srgbClr val="000F1F"/>
      </a:accent4>
      <a:accent5>
        <a:srgbClr val="000911"/>
      </a:accent5>
      <a:accent6>
        <a:srgbClr val="000204"/>
      </a:accent6>
      <a:hlink>
        <a:srgbClr val="0000FF"/>
      </a:hlink>
      <a:folHlink>
        <a:srgbClr val="FF00FF"/>
      </a:folHlink>
    </a:clrScheme>
    <a:fontScheme name="自定义设计方案">
      <a:majorFont>
        <a:latin typeface="Calibri"/>
        <a:ea typeface="Calibri"/>
        <a:cs typeface="Calibri"/>
      </a:majorFont>
      <a:minorFont>
        <a:latin typeface="Helvetica"/>
        <a:ea typeface="Helvetica"/>
        <a:cs typeface="Helvetica"/>
      </a:minorFont>
    </a:fontScheme>
    <a:fmtScheme name="自定义设计方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自定义设计方案">
  <a:themeElements>
    <a:clrScheme name="自定义设计方案">
      <a:dk1>
        <a:srgbClr val="000000"/>
      </a:dk1>
      <a:lt1>
        <a:srgbClr val="FFFFFF"/>
      </a:lt1>
      <a:dk2>
        <a:srgbClr val="A7A7A7"/>
      </a:dk2>
      <a:lt2>
        <a:srgbClr val="535353"/>
      </a:lt2>
      <a:accent1>
        <a:srgbClr val="003366"/>
      </a:accent1>
      <a:accent2>
        <a:srgbClr val="001D39"/>
      </a:accent2>
      <a:accent3>
        <a:srgbClr val="00162C"/>
      </a:accent3>
      <a:accent4>
        <a:srgbClr val="000F1F"/>
      </a:accent4>
      <a:accent5>
        <a:srgbClr val="000911"/>
      </a:accent5>
      <a:accent6>
        <a:srgbClr val="000204"/>
      </a:accent6>
      <a:hlink>
        <a:srgbClr val="0000FF"/>
      </a:hlink>
      <a:folHlink>
        <a:srgbClr val="FF00FF"/>
      </a:folHlink>
    </a:clrScheme>
    <a:fontScheme name="自定义设计方案">
      <a:majorFont>
        <a:latin typeface="Calibri"/>
        <a:ea typeface="Calibri"/>
        <a:cs typeface="Calibri"/>
      </a:majorFont>
      <a:minorFont>
        <a:latin typeface="Helvetica"/>
        <a:ea typeface="Helvetica"/>
        <a:cs typeface="Helvetica"/>
      </a:minorFont>
    </a:fontScheme>
    <a:fmtScheme name="自定义设计方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4422</TotalTime>
  <Words>2814</Words>
  <Application>Microsoft Office PowerPoint</Application>
  <PresentationFormat>宽屏</PresentationFormat>
  <Paragraphs>454</Paragraphs>
  <Slides>33</Slides>
  <Notes>26</Notes>
  <HiddenSlides>0</HiddenSlides>
  <MMClips>0</MMClips>
  <ScaleCrop>false</ScaleCrop>
  <HeadingPairs>
    <vt:vector size="6" baseType="variant">
      <vt:variant>
        <vt:lpstr>已用的字体</vt:lpstr>
      </vt:variant>
      <vt:variant>
        <vt:i4>10</vt:i4>
      </vt:variant>
      <vt:variant>
        <vt:lpstr>主题</vt:lpstr>
      </vt:variant>
      <vt:variant>
        <vt:i4>7</vt:i4>
      </vt:variant>
      <vt:variant>
        <vt:lpstr>幻灯片标题</vt:lpstr>
      </vt:variant>
      <vt:variant>
        <vt:i4>33</vt:i4>
      </vt:variant>
    </vt:vector>
  </HeadingPairs>
  <TitlesOfParts>
    <vt:vector size="50" baseType="lpstr">
      <vt:lpstr>Agency FB</vt:lpstr>
      <vt:lpstr>宋体</vt:lpstr>
      <vt:lpstr>微软雅黑</vt:lpstr>
      <vt:lpstr>Arial</vt:lpstr>
      <vt:lpstr>Calibri</vt:lpstr>
      <vt:lpstr>Calibri Light</vt:lpstr>
      <vt:lpstr>Helvetica</vt:lpstr>
      <vt:lpstr>Impact</vt:lpstr>
      <vt:lpstr>MS Shell Dlg</vt:lpstr>
      <vt:lpstr>Times New Roman</vt:lpstr>
      <vt:lpstr>Office 主题</vt:lpstr>
      <vt:lpstr>自定义设计方案</vt:lpstr>
      <vt:lpstr>2_自定义设计方案</vt:lpstr>
      <vt:lpstr>3_自定义设计方案</vt:lpstr>
      <vt:lpstr>4_自定义设计方案</vt:lpstr>
      <vt:lpstr>5_自定义设计方案</vt:lpstr>
      <vt:lpstr>6_自定义设计方案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SVG 中的图形分组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V_,Lishasha</dc:creator>
  <cp:lastModifiedBy>V_,Lishasha</cp:lastModifiedBy>
  <cp:revision>194</cp:revision>
  <dcterms:created xsi:type="dcterms:W3CDTF">2018-02-28T14:13:00Z</dcterms:created>
  <dcterms:modified xsi:type="dcterms:W3CDTF">2018-03-21T10:23:56Z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