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handoutMasterIdLst>
    <p:handoutMasterId r:id="rId17"/>
  </p:handoutMasterIdLst>
  <p:sldIdLst>
    <p:sldId id="257" r:id="rId2"/>
    <p:sldId id="258" r:id="rId3"/>
    <p:sldId id="261" r:id="rId4"/>
    <p:sldId id="262" r:id="rId5"/>
    <p:sldId id="263" r:id="rId6"/>
    <p:sldId id="264" r:id="rId7"/>
    <p:sldId id="265" r:id="rId8"/>
    <p:sldId id="270" r:id="rId9"/>
    <p:sldId id="266" r:id="rId10"/>
    <p:sldId id="272" r:id="rId11"/>
    <p:sldId id="273" r:id="rId12"/>
    <p:sldId id="267" r:id="rId13"/>
    <p:sldId id="269"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161"/>
    <a:srgbClr val="21B4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7" autoAdjust="0"/>
    <p:restoredTop sz="94660"/>
  </p:normalViewPr>
  <p:slideViewPr>
    <p:cSldViewPr>
      <p:cViewPr>
        <p:scale>
          <a:sx n="100" d="100"/>
          <a:sy n="100" d="100"/>
        </p:scale>
        <p:origin x="-664" y="-4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2420C5-2895-F740-82DD-84BEAA3AC837}" type="datetimeFigureOut">
              <a:rPr lang="en-US" smtClean="0"/>
              <a:pPr/>
              <a:t>10/6/15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9F4705-79AA-8740-91C4-EE148EFBFB43}" type="slidenum">
              <a:rPr lang="en-US" smtClean="0"/>
              <a:pPr/>
              <a:t>‹#›</a:t>
            </a:fld>
            <a:endParaRPr lang="en-US"/>
          </a:p>
        </p:txBody>
      </p:sp>
    </p:spTree>
    <p:extLst>
      <p:ext uri="{BB962C8B-B14F-4D97-AF65-F5344CB8AC3E}">
        <p14:creationId xmlns:p14="http://schemas.microsoft.com/office/powerpoint/2010/main" val="3627516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6465E-D10D-4748-85F3-8D281D805233}" type="datetimeFigureOut">
              <a:rPr lang="en-US" smtClean="0"/>
              <a:t>10/6/15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23D274-4A2F-FD45-AFAD-023B8EB0DBDF}" type="slidenum">
              <a:rPr lang="en-US" smtClean="0"/>
              <a:t>‹#›</a:t>
            </a:fld>
            <a:endParaRPr lang="en-US"/>
          </a:p>
        </p:txBody>
      </p:sp>
    </p:spTree>
    <p:extLst>
      <p:ext uri="{BB962C8B-B14F-4D97-AF65-F5344CB8AC3E}">
        <p14:creationId xmlns:p14="http://schemas.microsoft.com/office/powerpoint/2010/main" val="40750972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23D274-4A2F-FD45-AFAD-023B8EB0DBDF}" type="slidenum">
              <a:rPr lang="en-US" smtClean="0"/>
              <a:t>3</a:t>
            </a:fld>
            <a:endParaRPr lang="en-US"/>
          </a:p>
        </p:txBody>
      </p:sp>
    </p:spTree>
    <p:extLst>
      <p:ext uri="{BB962C8B-B14F-4D97-AF65-F5344CB8AC3E}">
        <p14:creationId xmlns:p14="http://schemas.microsoft.com/office/powerpoint/2010/main" val="292212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Main Title Layout">
    <p:spTree>
      <p:nvGrpSpPr>
        <p:cNvPr id="1" name=""/>
        <p:cNvGrpSpPr/>
        <p:nvPr/>
      </p:nvGrpSpPr>
      <p:grpSpPr>
        <a:xfrm>
          <a:off x="0" y="0"/>
          <a:ext cx="0" cy="0"/>
          <a:chOff x="0" y="0"/>
          <a:chExt cx="0" cy="0"/>
        </a:xfrm>
      </p:grpSpPr>
      <p:pic>
        <p:nvPicPr>
          <p:cNvPr id="5" name="Picture 10" descr="LogoW-ShadowTransBack.png"/>
          <p:cNvPicPr>
            <a:picLocks noChangeAspect="1"/>
          </p:cNvPicPr>
          <p:nvPr/>
        </p:nvPicPr>
        <p:blipFill>
          <a:blip r:embed="rId2" cstate="print"/>
          <a:srcRect/>
          <a:stretch>
            <a:fillRect/>
          </a:stretch>
        </p:blipFill>
        <p:spPr bwMode="auto">
          <a:xfrm>
            <a:off x="7110413" y="0"/>
            <a:ext cx="1984375" cy="1117600"/>
          </a:xfrm>
          <a:prstGeom prst="rect">
            <a:avLst/>
          </a:prstGeom>
          <a:noFill/>
          <a:ln w="9525">
            <a:noFill/>
            <a:miter lim="800000"/>
            <a:headEnd/>
            <a:tailEnd/>
          </a:ln>
        </p:spPr>
      </p:pic>
      <p:sp>
        <p:nvSpPr>
          <p:cNvPr id="6" name="TextBox 5"/>
          <p:cNvSpPr txBox="1"/>
          <p:nvPr/>
        </p:nvSpPr>
        <p:spPr>
          <a:xfrm>
            <a:off x="457200" y="6503812"/>
            <a:ext cx="8229600" cy="246063"/>
          </a:xfrm>
          <a:prstGeom prst="rect">
            <a:avLst/>
          </a:prstGeom>
          <a:noFill/>
        </p:spPr>
        <p:txBody>
          <a:bodyPr>
            <a:spAutoFit/>
          </a:bodyPr>
          <a:lstStyle/>
          <a:p>
            <a:pPr algn="ctr">
              <a:defRPr/>
            </a:pPr>
            <a:r>
              <a:rPr lang="en-US" sz="1000" dirty="0" smtClean="0">
                <a:solidFill>
                  <a:schemeClr val="bg1"/>
                </a:solidFill>
                <a:latin typeface="Calibri" charset="0"/>
              </a:rPr>
              <a:t>Name</a:t>
            </a:r>
            <a:r>
              <a:rPr lang="en-US" sz="1000" baseline="0" dirty="0" smtClean="0">
                <a:solidFill>
                  <a:schemeClr val="bg1"/>
                </a:solidFill>
                <a:latin typeface="Calibri" charset="0"/>
              </a:rPr>
              <a:t> of Meeting</a:t>
            </a:r>
            <a:r>
              <a:rPr lang="en-US" sz="1000" dirty="0" smtClean="0">
                <a:solidFill>
                  <a:schemeClr val="bg1"/>
                </a:solidFill>
                <a:latin typeface="Calibri" charset="0"/>
              </a:rPr>
              <a:t> </a:t>
            </a:r>
            <a:r>
              <a:rPr lang="en-US" sz="1000" dirty="0">
                <a:solidFill>
                  <a:schemeClr val="bg1"/>
                </a:solidFill>
                <a:latin typeface="Calibri" charset="0"/>
              </a:rPr>
              <a:t>•</a:t>
            </a:r>
            <a:r>
              <a:rPr lang="en-US" sz="1000" dirty="0" smtClean="0">
                <a:solidFill>
                  <a:schemeClr val="bg1"/>
                </a:solidFill>
                <a:latin typeface="Calibri" charset="0"/>
              </a:rPr>
              <a:t> Location </a:t>
            </a:r>
            <a:r>
              <a:rPr lang="en-US" sz="1000" dirty="0">
                <a:solidFill>
                  <a:schemeClr val="bg1"/>
                </a:solidFill>
                <a:latin typeface="Calibri" charset="0"/>
              </a:rPr>
              <a:t>•</a:t>
            </a:r>
            <a:r>
              <a:rPr lang="en-US" sz="1000" dirty="0" smtClean="0">
                <a:solidFill>
                  <a:schemeClr val="bg1"/>
                </a:solidFill>
                <a:latin typeface="Calibri" charset="0"/>
              </a:rPr>
              <a:t> Date  -  Change in Slide Master</a:t>
            </a:r>
            <a:endParaRPr lang="en-US" sz="1000" dirty="0">
              <a:solidFill>
                <a:schemeClr val="bg1"/>
              </a:solidFill>
              <a:latin typeface="Calibri" charset="0"/>
            </a:endParaRPr>
          </a:p>
        </p:txBody>
      </p:sp>
      <p:pic>
        <p:nvPicPr>
          <p:cNvPr id="9" name="Picture 8" descr="Tele11-2012.jpg"/>
          <p:cNvPicPr>
            <a:picLocks noChangeAspect="1"/>
          </p:cNvPicPr>
          <p:nvPr userDrawn="1"/>
        </p:nvPicPr>
        <p:blipFill>
          <a:blip r:embed="rId3" cstate="print"/>
          <a:stretch>
            <a:fillRect/>
          </a:stretch>
        </p:blipFill>
        <p:spPr>
          <a:xfrm>
            <a:off x="-39079" y="1"/>
            <a:ext cx="9222156" cy="6916616"/>
          </a:xfrm>
          <a:prstGeom prst="rect">
            <a:avLst/>
          </a:prstGeom>
        </p:spPr>
      </p:pic>
      <p:sp>
        <p:nvSpPr>
          <p:cNvPr id="4" name="Title 1"/>
          <p:cNvSpPr>
            <a:spLocks noGrp="1"/>
          </p:cNvSpPr>
          <p:nvPr>
            <p:ph type="ctrTitle"/>
          </p:nvPr>
        </p:nvSpPr>
        <p:spPr>
          <a:xfrm>
            <a:off x="685800" y="1181769"/>
            <a:ext cx="7772400" cy="3113162"/>
          </a:xfrm>
        </p:spPr>
        <p:txBody>
          <a:bodyPr/>
          <a:lstStyle>
            <a:lvl1pPr algn="r">
              <a:defRPr b="1">
                <a:solidFill>
                  <a:srgbClr val="000000"/>
                </a:solidFill>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2"/>
          <p:cNvSpPr>
            <a:spLocks noGrp="1"/>
          </p:cNvSpPr>
          <p:nvPr>
            <p:ph type="body" idx="1"/>
          </p:nvPr>
        </p:nvSpPr>
        <p:spPr bwMode="auto">
          <a:xfrm>
            <a:off x="304800" y="914401"/>
            <a:ext cx="8534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016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2"/>
          <p:cNvSpPr>
            <a:spLocks noGrp="1"/>
          </p:cNvSpPr>
          <p:nvPr>
            <p:ph idx="1"/>
          </p:nvPr>
        </p:nvSpPr>
        <p:spPr bwMode="auto">
          <a:xfrm>
            <a:off x="304801" y="1014413"/>
            <a:ext cx="4191000" cy="508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2"/>
          <p:cNvSpPr>
            <a:spLocks noGrp="1"/>
          </p:cNvSpPr>
          <p:nvPr>
            <p:ph idx="10"/>
          </p:nvPr>
        </p:nvSpPr>
        <p:spPr bwMode="auto">
          <a:xfrm>
            <a:off x="4724400" y="1014413"/>
            <a:ext cx="4114800" cy="508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8482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cstate="prin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6188357" cy="5572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7" name="Text Placeholder 2"/>
          <p:cNvSpPr>
            <a:spLocks noGrp="1"/>
          </p:cNvSpPr>
          <p:nvPr>
            <p:ph type="body" idx="1"/>
          </p:nvPr>
        </p:nvSpPr>
        <p:spPr bwMode="auto">
          <a:xfrm>
            <a:off x="304800" y="914400"/>
            <a:ext cx="8534399" cy="5181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p:cNvSpPr txBox="1"/>
          <p:nvPr/>
        </p:nvSpPr>
        <p:spPr>
          <a:xfrm>
            <a:off x="8424863" y="6400800"/>
            <a:ext cx="566737" cy="246221"/>
          </a:xfrm>
          <a:prstGeom prst="rect">
            <a:avLst/>
          </a:prstGeom>
          <a:noFill/>
        </p:spPr>
        <p:txBody>
          <a:bodyPr>
            <a:prstTxWarp prst="textNoShape">
              <a:avLst/>
            </a:prstTxWarp>
            <a:spAutoFit/>
          </a:bodyPr>
          <a:lstStyle/>
          <a:p>
            <a:pPr defTabSz="457200"/>
            <a:fld id="{A51F6B24-625B-6B48-B1AE-970688573CDB}" type="slidenum">
              <a:rPr lang="en-US" sz="1000">
                <a:solidFill>
                  <a:schemeClr val="bg1"/>
                </a:solidFill>
                <a:latin typeface="Arial Narrow"/>
                <a:cs typeface="Arial Narrow"/>
              </a:rPr>
              <a:pPr defTabSz="457200"/>
              <a:t>‹#›</a:t>
            </a:fld>
            <a:endParaRPr lang="en-US" sz="1000" dirty="0">
              <a:solidFill>
                <a:schemeClr val="bg1"/>
              </a:solidFill>
              <a:latin typeface="Arial Narrow"/>
              <a:cs typeface="Arial Narrow"/>
            </a:endParaRPr>
          </a:p>
        </p:txBody>
      </p:sp>
      <p:sp>
        <p:nvSpPr>
          <p:cNvPr id="7" name="TextBox 6"/>
          <p:cNvSpPr txBox="1"/>
          <p:nvPr userDrawn="1"/>
        </p:nvSpPr>
        <p:spPr>
          <a:xfrm>
            <a:off x="1600200" y="6400800"/>
            <a:ext cx="5943600" cy="246221"/>
          </a:xfrm>
          <a:prstGeom prst="rect">
            <a:avLst/>
          </a:prstGeom>
          <a:noFill/>
        </p:spPr>
        <p:txBody>
          <a:bodyPr wrap="square" rtlCol="0">
            <a:spAutoFit/>
          </a:bodyPr>
          <a:lstStyle/>
          <a:p>
            <a:pPr algn="ctr"/>
            <a:r>
              <a:rPr lang="en-US" sz="1000" baseline="0" dirty="0" smtClean="0">
                <a:solidFill>
                  <a:srgbClr val="FFFFFF"/>
                </a:solidFill>
              </a:rPr>
              <a:t>DM Boot Camp • Tucson, AZ• </a:t>
            </a:r>
            <a:r>
              <a:rPr lang="en-US" sz="1000" baseline="0" smtClean="0">
                <a:solidFill>
                  <a:srgbClr val="FFFFFF"/>
                </a:solidFill>
              </a:rPr>
              <a:t>October 5-7</a:t>
            </a:r>
            <a:r>
              <a:rPr lang="en-US" sz="1000" baseline="0" dirty="0" smtClean="0">
                <a:solidFill>
                  <a:srgbClr val="FFFFFF"/>
                </a:solidFill>
              </a:rPr>
              <a:t>, 2015</a:t>
            </a:r>
            <a:endParaRPr lang="en-US" sz="10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4" r:id="rId2"/>
    <p:sldLayoutId id="2147483663" r:id="rId3"/>
  </p:sldLayoutIdLst>
  <p:timing>
    <p:tnLst>
      <p:par>
        <p:cTn xmlns:p14="http://schemas.microsoft.com/office/powerpoint/2010/main" id="1" dur="indefinite" restart="never" nodeType="tmRoot"/>
      </p:par>
    </p:tnLst>
  </p:timing>
  <p:txStyles>
    <p:titleStyle>
      <a:lvl1pPr algn="l" defTabSz="457200" rtl="0" eaLnBrk="1" fontAlgn="base" hangingPunct="1">
        <a:spcBef>
          <a:spcPct val="0"/>
        </a:spcBef>
        <a:spcAft>
          <a:spcPct val="0"/>
        </a:spcAft>
        <a:defRPr sz="2400" b="1" kern="1200">
          <a:solidFill>
            <a:srgbClr val="616161"/>
          </a:solidFill>
          <a:latin typeface="+mj-lt"/>
          <a:ea typeface="ＭＳ Ｐゴシック" charset="-128"/>
          <a:cs typeface="ＭＳ Ｐゴシック" charset="-128"/>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sst/pipe_tasks/blob/master/python/lsst/pipe/tasks/processCoadd.py%23L190-L195" TargetMode="External"/><Relationship Id="rId3" Type="http://schemas.openxmlformats.org/officeDocument/2006/relationships/hyperlink" Target="https://github.com/lsst/coadd_utils/blob/master/python/lsst/coadd/utils/coaddDataIdContainer.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sst/pipe_tasks/blob/master/python/lsst/pipe/tasks/assembleCoadd.py%23L519-L52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sst/pipe_tasks/blob/master/python/lsst/pipe/tasks/coaddBase.py%23L71-L75" TargetMode="External"/><Relationship Id="rId3" Type="http://schemas.openxmlformats.org/officeDocument/2006/relationships/hyperlink" Target="https://github.com/lsst/pipe_tasks/blob/master/python/lsst/pipe/tasks/makeSkyMap.py%23L51-L7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sst-web.ncsa.illinois.edu/doxygen/x_masterDoxyDoc/group___l_s_s_t__task__documentation.html" TargetMode="External"/><Relationship Id="rId4" Type="http://schemas.openxmlformats.org/officeDocument/2006/relationships/hyperlink" Target="http://lsst-web.ncsa.illinois.edu/doxygen/x_masterDoxyDoc/pipe_tasks_write_task.html" TargetMode="External"/><Relationship Id="rId5" Type="http://schemas.openxmlformats.org/officeDocument/2006/relationships/hyperlink" Target="http://lsst-web.ncsa.illinois.edu/doxygen/x_masterDoxyDoc/pipe_tasks_write_cmd_line_task.html" TargetMode="External"/><Relationship Id="rId1" Type="http://schemas.openxmlformats.org/officeDocument/2006/relationships/slideLayout" Target="../slideLayouts/slideLayout2.xml"/><Relationship Id="rId2" Type="http://schemas.openxmlformats.org/officeDocument/2006/relationships/hyperlink" Target="http://lsst-web.ncsa.illinois.edu/doxygen/x_masterDoxyDoc/pipe_bas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sst-web.ncsa.illinois.edu/doxygen/x_masterDoxyDoc/classlsst_1_1pipe_1_1base_1_1task_1_1_task.html%23detai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sst-web.ncsa.illinois.edu/doxygen/x_masterDoxyDoc/classlsst_1_1pipe_1_1base_1_1cmd_line_task_1_1_cmd_line_task.html%23details" TargetMode="External"/><Relationship Id="rId3" Type="http://schemas.openxmlformats.org/officeDocument/2006/relationships/hyperlink" Target="http://lsst-web.ncsa.illinois.edu/doxygen/x_masterDoxyDoc/pipe_base.html%23pipeBase_argumentPars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lsst-web.ncsa.illinois.edu/doxygen/x_masterDoxyDoc/classlsst_1_1pipe_1_1tasks_1_1repair_1_1_repair_task.html%23RepairTask_" TargetMode="External"/><Relationship Id="rId4" Type="http://schemas.openxmlformats.org/officeDocument/2006/relationships/hyperlink" Target="https://github.com/lsst/pipe_tasks/blob/master/python/lsst/pipe/tasks/processCcd.py" TargetMode="External"/><Relationship Id="rId5" Type="http://schemas.openxmlformats.org/officeDocument/2006/relationships/hyperlink" Target="https://github.com/lsst/pipe_tasks/blob/master/python/lsst/pipe/tasks/processImage.py" TargetMode="External"/><Relationship Id="rId6" Type="http://schemas.openxmlformats.org/officeDocument/2006/relationships/hyperlink" Target="https://github.com/lsst/pipe_tasks/blob/master/bin/processCcd.py" TargetMode="External"/><Relationship Id="rId1" Type="http://schemas.openxmlformats.org/officeDocument/2006/relationships/slideLayout" Target="../slideLayouts/slideLayout2.xml"/><Relationship Id="rId2" Type="http://schemas.openxmlformats.org/officeDocument/2006/relationships/hyperlink" Target="https://github.com/lsst/pipe_tasks/blob/master/python/lsst/pipe/tasks/repair.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sst-web.ncsa.illinois.edu/doxygen/x_masterDoxyDoc/group___l_s_s_t__task__documenta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sst-web.ncsa.illinois.edu/doxygen/x_masterDoxyDoc/classlsst_1_1pex_1_1config_1_1config_1_1_config.html%23details" TargetMode="External"/><Relationship Id="rId3" Type="http://schemas.openxmlformats.org/officeDocument/2006/relationships/hyperlink" Target="https://github.com/lsst/pipe_tasks/blob/master/python/lsst/pipe/tasks/processImage.py%23L34-L8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543800" cy="2057400"/>
          </a:xfrm>
        </p:spPr>
        <p:txBody>
          <a:bodyPr>
            <a:noAutofit/>
          </a:bodyPr>
          <a:lstStyle/>
          <a:p>
            <a:pPr algn="l"/>
            <a:r>
              <a:rPr lang="en-US" sz="2800" dirty="0" smtClean="0">
                <a:solidFill>
                  <a:srgbClr val="616161"/>
                </a:solidFill>
              </a:rPr>
              <a:t>Writing a Task</a:t>
            </a:r>
            <a:r>
              <a:rPr lang="en-US" dirty="0" smtClean="0">
                <a:solidFill>
                  <a:srgbClr val="616161"/>
                </a:solidFill>
              </a:rPr>
              <a:t/>
            </a:r>
            <a:br>
              <a:rPr lang="en-US" dirty="0" smtClean="0">
                <a:solidFill>
                  <a:srgbClr val="616161"/>
                </a:solidFill>
              </a:rPr>
            </a:br>
            <a:r>
              <a:rPr lang="en-US" sz="2400" b="1" dirty="0" smtClean="0">
                <a:solidFill>
                  <a:srgbClr val="616161"/>
                </a:solidFill>
              </a:rPr>
              <a:t>Russell Owen</a:t>
            </a:r>
            <a:br>
              <a:rPr lang="en-US" sz="2400" b="1" dirty="0" smtClean="0">
                <a:solidFill>
                  <a:srgbClr val="616161"/>
                </a:solidFill>
              </a:rPr>
            </a:br>
            <a:r>
              <a:rPr lang="en-US" sz="2400" b="1" dirty="0" smtClean="0">
                <a:solidFill>
                  <a:srgbClr val="616161"/>
                </a:solidFill>
              </a:rPr>
              <a:t/>
            </a:r>
            <a:br>
              <a:rPr lang="en-US" sz="2400" b="1" dirty="0" smtClean="0">
                <a:solidFill>
                  <a:srgbClr val="616161"/>
                </a:solidFill>
              </a:rPr>
            </a:br>
            <a:r>
              <a:rPr lang="en-US" sz="2400" b="1" dirty="0" smtClean="0">
                <a:solidFill>
                  <a:srgbClr val="616161"/>
                </a:solidFill>
              </a:rPr>
              <a:t/>
            </a:r>
            <a:br>
              <a:rPr lang="en-US" sz="2400" b="1" dirty="0" smtClean="0">
                <a:solidFill>
                  <a:srgbClr val="616161"/>
                </a:solidFill>
              </a:rPr>
            </a:br>
            <a:r>
              <a:rPr lang="en-US" sz="1800" b="1" dirty="0" smtClean="0">
                <a:solidFill>
                  <a:srgbClr val="616161"/>
                </a:solidFill>
              </a:rPr>
              <a:t>October 7, 2015</a:t>
            </a:r>
            <a:endParaRPr lang="en-US" sz="1800" b="1" dirty="0">
              <a:solidFill>
                <a:srgbClr val="616161"/>
              </a:solidFill>
            </a:endParaRPr>
          </a:p>
        </p:txBody>
      </p:sp>
      <p:sp>
        <p:nvSpPr>
          <p:cNvPr id="3" name="TextBox 2"/>
          <p:cNvSpPr txBox="1"/>
          <p:nvPr/>
        </p:nvSpPr>
        <p:spPr>
          <a:xfrm>
            <a:off x="1600200" y="6096000"/>
            <a:ext cx="3581400" cy="553998"/>
          </a:xfrm>
          <a:prstGeom prst="rect">
            <a:avLst/>
          </a:prstGeom>
          <a:noFill/>
        </p:spPr>
        <p:txBody>
          <a:bodyPr wrap="square" rtlCol="0">
            <a:spAutoFit/>
          </a:bodyPr>
          <a:lstStyle/>
          <a:p>
            <a:r>
              <a:rPr lang="en-US" dirty="0" smtClean="0">
                <a:solidFill>
                  <a:schemeClr val="tx1">
                    <a:lumMod val="65000"/>
                    <a:lumOff val="35000"/>
                  </a:schemeClr>
                </a:solidFill>
              </a:rPr>
              <a:t>DM Boot Camp</a:t>
            </a:r>
          </a:p>
          <a:p>
            <a:r>
              <a:rPr lang="en-US" sz="1200" dirty="0" smtClean="0">
                <a:solidFill>
                  <a:schemeClr val="tx1">
                    <a:lumMod val="65000"/>
                    <a:lumOff val="35000"/>
                  </a:schemeClr>
                </a:solidFill>
              </a:rPr>
              <a:t>October 5-7 | Tucson, AZ</a:t>
            </a:r>
            <a:endParaRPr lang="en-US" sz="12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Parser: Changing the Dataset Type</a:t>
            </a:r>
            <a:endParaRPr lang="en-US" dirty="0"/>
          </a:p>
        </p:txBody>
      </p:sp>
      <p:sp>
        <p:nvSpPr>
          <p:cNvPr id="3" name="Text Placeholder 2"/>
          <p:cNvSpPr>
            <a:spLocks noGrp="1"/>
          </p:cNvSpPr>
          <p:nvPr>
            <p:ph type="body" idx="1"/>
          </p:nvPr>
        </p:nvSpPr>
        <p:spPr/>
        <p:txBody>
          <a:bodyPr/>
          <a:lstStyle/>
          <a:p>
            <a:pPr marL="0" indent="0">
              <a:buNone/>
            </a:pPr>
            <a:r>
              <a:rPr lang="en-US" dirty="0"/>
              <a:t>Changing the </a:t>
            </a:r>
            <a:r>
              <a:rPr lang="en-US" dirty="0" smtClean="0"/>
              <a:t>dataset type </a:t>
            </a:r>
            <a:r>
              <a:rPr lang="en-US" dirty="0"/>
              <a:t>is </a:t>
            </a:r>
            <a:r>
              <a:rPr lang="en-US" dirty="0" smtClean="0"/>
              <a:t>easy.</a:t>
            </a:r>
            <a:r>
              <a:rPr lang="en-US" dirty="0"/>
              <a:t> </a:t>
            </a:r>
            <a:r>
              <a:rPr lang="en-US" dirty="0" smtClean="0"/>
              <a:t>For example </a:t>
            </a:r>
            <a:r>
              <a:rPr lang="en-US" dirty="0" smtClean="0">
                <a:hlinkClick r:id="rId2"/>
              </a:rPr>
              <a:t>ProcessCoaddTask</a:t>
            </a:r>
            <a:r>
              <a:rPr lang="en-US" dirty="0" smtClean="0"/>
              <a:t> wants a </a:t>
            </a:r>
            <a:r>
              <a:rPr lang="en-US" dirty="0" err="1" smtClean="0"/>
              <a:t>coadd</a:t>
            </a:r>
            <a:r>
              <a:rPr lang="en-US" dirty="0"/>
              <a:t> </a:t>
            </a:r>
            <a:r>
              <a:rPr lang="en-US" dirty="0" smtClean="0"/>
              <a:t>instead of a raw image:</a:t>
            </a:r>
          </a:p>
          <a:p>
            <a:endParaRPr lang="en-US" dirty="0" smtClean="0"/>
          </a:p>
          <a:p>
            <a:pPr marL="0" indent="0">
              <a:buNone/>
            </a:pPr>
            <a:r>
              <a:rPr lang="en-US" sz="1800" dirty="0" smtClean="0">
                <a:latin typeface="Monaco"/>
                <a:cs typeface="Monaco"/>
              </a:rPr>
              <a:t>class </a:t>
            </a:r>
            <a:r>
              <a:rPr lang="en-US" sz="1800" dirty="0" err="1">
                <a:latin typeface="Monaco"/>
                <a:cs typeface="Monaco"/>
              </a:rPr>
              <a:t>ProcessCoaddTask</a:t>
            </a:r>
            <a:r>
              <a:rPr lang="en-US" sz="1800" dirty="0">
                <a:latin typeface="Monaco"/>
                <a:cs typeface="Monaco"/>
              </a:rPr>
              <a:t>(</a:t>
            </a:r>
            <a:r>
              <a:rPr lang="en-US" sz="1800" dirty="0" err="1">
                <a:latin typeface="Monaco"/>
                <a:cs typeface="Monaco"/>
              </a:rPr>
              <a:t>ProcessImageTask</a:t>
            </a:r>
            <a:r>
              <a:rPr lang="en-US" sz="1800" dirty="0">
                <a:latin typeface="Monaco"/>
                <a:cs typeface="Monaco"/>
              </a:rPr>
              <a:t>)</a:t>
            </a:r>
            <a:r>
              <a:rPr lang="en-US" sz="1800" dirty="0" smtClean="0">
                <a:latin typeface="Monaco"/>
                <a:cs typeface="Monaco"/>
              </a:rPr>
              <a:t>:</a:t>
            </a:r>
          </a:p>
          <a:p>
            <a:pPr marL="0" indent="0">
              <a:buNone/>
            </a:pPr>
            <a:r>
              <a:rPr lang="en-US" sz="1800" dirty="0">
                <a:latin typeface="Monaco"/>
                <a:cs typeface="Monaco"/>
              </a:rPr>
              <a:t> </a:t>
            </a:r>
            <a:r>
              <a:rPr lang="en-US" sz="1800" dirty="0" smtClean="0">
                <a:latin typeface="Monaco"/>
                <a:cs typeface="Monaco"/>
              </a:rPr>
              <a:t>   …</a:t>
            </a:r>
            <a:endParaRPr lang="en-US" sz="1800" dirty="0">
              <a:latin typeface="Monaco"/>
              <a:cs typeface="Monaco"/>
            </a:endParaRPr>
          </a:p>
          <a:p>
            <a:pPr marL="0" indent="0">
              <a:buNone/>
            </a:pPr>
            <a:r>
              <a:rPr lang="en-US" sz="1800" dirty="0" smtClean="0">
                <a:latin typeface="Monaco"/>
                <a:cs typeface="Monaco"/>
              </a:rPr>
              <a:t>    @</a:t>
            </a:r>
            <a:r>
              <a:rPr lang="en-US" sz="1800" dirty="0" err="1" smtClean="0">
                <a:latin typeface="Monaco"/>
                <a:cs typeface="Monaco"/>
              </a:rPr>
              <a:t>classmethod</a:t>
            </a:r>
            <a:endParaRPr lang="en-US" sz="1800" dirty="0" smtClean="0">
              <a:latin typeface="Monaco"/>
              <a:cs typeface="Monaco"/>
            </a:endParaRPr>
          </a:p>
          <a:p>
            <a:pPr marL="0" indent="0">
              <a:buNone/>
            </a:pPr>
            <a:r>
              <a:rPr lang="en-US" sz="1800" dirty="0" smtClean="0">
                <a:latin typeface="Monaco"/>
                <a:cs typeface="Monaco"/>
              </a:rPr>
              <a:t>    </a:t>
            </a:r>
            <a:r>
              <a:rPr lang="en-US" sz="1800" dirty="0" err="1" smtClean="0">
                <a:latin typeface="Monaco"/>
                <a:cs typeface="Monaco"/>
              </a:rPr>
              <a:t>def</a:t>
            </a:r>
            <a:r>
              <a:rPr lang="en-US" sz="1800" dirty="0" smtClean="0">
                <a:latin typeface="Monaco"/>
                <a:cs typeface="Monaco"/>
              </a:rPr>
              <a:t> _</a:t>
            </a:r>
            <a:r>
              <a:rPr lang="en-US" sz="1800" dirty="0" err="1" smtClean="0">
                <a:latin typeface="Monaco"/>
                <a:cs typeface="Monaco"/>
              </a:rPr>
              <a:t>makeArgumentParser</a:t>
            </a:r>
            <a:r>
              <a:rPr lang="en-US" sz="1800" dirty="0" smtClean="0">
                <a:latin typeface="Monaco"/>
                <a:cs typeface="Monaco"/>
              </a:rPr>
              <a:t>(</a:t>
            </a:r>
            <a:r>
              <a:rPr lang="en-US" sz="1800" dirty="0" err="1" smtClean="0">
                <a:latin typeface="Monaco"/>
                <a:cs typeface="Monaco"/>
              </a:rPr>
              <a:t>cls</a:t>
            </a:r>
            <a:r>
              <a:rPr lang="en-US" sz="1800" dirty="0" smtClean="0">
                <a:latin typeface="Monaco"/>
                <a:cs typeface="Monaco"/>
              </a:rPr>
              <a:t>):</a:t>
            </a:r>
          </a:p>
          <a:p>
            <a:pPr marL="0" indent="0">
              <a:buNone/>
            </a:pPr>
            <a:r>
              <a:rPr lang="en-US" sz="1800" dirty="0" smtClean="0">
                <a:latin typeface="Monaco"/>
                <a:cs typeface="Monaco"/>
              </a:rPr>
              <a:t>        </a:t>
            </a:r>
            <a:r>
              <a:rPr lang="en-US" sz="1800" dirty="0">
                <a:latin typeface="Monaco"/>
                <a:cs typeface="Monaco"/>
              </a:rPr>
              <a:t>parser = </a:t>
            </a:r>
            <a:r>
              <a:rPr lang="en-US" sz="1800" dirty="0" err="1">
                <a:latin typeface="Monaco"/>
                <a:cs typeface="Monaco"/>
              </a:rPr>
              <a:t>ArgumentParser</a:t>
            </a:r>
            <a:r>
              <a:rPr lang="en-US" sz="1800" dirty="0">
                <a:latin typeface="Monaco"/>
                <a:cs typeface="Monaco"/>
              </a:rPr>
              <a:t>(name=</a:t>
            </a:r>
            <a:r>
              <a:rPr lang="en-US" sz="1800" dirty="0" err="1">
                <a:latin typeface="Monaco"/>
                <a:cs typeface="Monaco"/>
              </a:rPr>
              <a:t>cls</a:t>
            </a:r>
            <a:r>
              <a:rPr lang="en-US" sz="1800" dirty="0">
                <a:latin typeface="Monaco"/>
                <a:cs typeface="Monaco"/>
              </a:rPr>
              <a:t>._</a:t>
            </a:r>
            <a:r>
              <a:rPr lang="en-US" sz="1800" dirty="0" err="1">
                <a:latin typeface="Monaco"/>
                <a:cs typeface="Monaco"/>
              </a:rPr>
              <a:t>DefaultName</a:t>
            </a:r>
            <a:r>
              <a:rPr lang="en-US" sz="1800" dirty="0">
                <a:latin typeface="Monaco"/>
                <a:cs typeface="Monaco"/>
              </a:rPr>
              <a:t>)</a:t>
            </a:r>
          </a:p>
          <a:p>
            <a:pPr marL="0" indent="0">
              <a:buNone/>
            </a:pPr>
            <a:r>
              <a:rPr lang="en-US" sz="1800" dirty="0">
                <a:latin typeface="Monaco"/>
                <a:cs typeface="Monaco"/>
              </a:rPr>
              <a:t>        </a:t>
            </a:r>
            <a:r>
              <a:rPr lang="en-US" sz="1800" dirty="0" err="1">
                <a:latin typeface="Monaco"/>
                <a:cs typeface="Monaco"/>
              </a:rPr>
              <a:t>parser.add_id_argument</a:t>
            </a:r>
            <a:r>
              <a:rPr lang="en-US" sz="1800" dirty="0">
                <a:latin typeface="Monaco"/>
                <a:cs typeface="Monaco"/>
              </a:rPr>
              <a:t>("--id”,</a:t>
            </a:r>
          </a:p>
          <a:p>
            <a:pPr marL="0" indent="0">
              <a:buNone/>
            </a:pPr>
            <a:r>
              <a:rPr lang="en-US" sz="1800" dirty="0">
                <a:latin typeface="Monaco"/>
                <a:cs typeface="Monaco"/>
              </a:rPr>
              <a:t>            </a:t>
            </a:r>
            <a:r>
              <a:rPr lang="en-US" sz="1800" dirty="0" err="1">
                <a:latin typeface="Monaco"/>
                <a:cs typeface="Monaco"/>
              </a:rPr>
              <a:t>datasetType</a:t>
            </a:r>
            <a:r>
              <a:rPr lang="en-US" sz="1800" dirty="0">
                <a:latin typeface="Monaco"/>
                <a:cs typeface="Monaco"/>
              </a:rPr>
              <a:t>="</a:t>
            </a:r>
            <a:r>
              <a:rPr lang="en-US" sz="1800" b="1" dirty="0" err="1">
                <a:latin typeface="Monaco"/>
                <a:cs typeface="Monaco"/>
              </a:rPr>
              <a:t>deepCoadd</a:t>
            </a:r>
            <a:r>
              <a:rPr lang="en-US" sz="1800" dirty="0">
                <a:latin typeface="Monaco"/>
                <a:cs typeface="Monaco"/>
              </a:rPr>
              <a:t>", help="data ID…",</a:t>
            </a:r>
          </a:p>
          <a:p>
            <a:pPr marL="0" indent="0">
              <a:buNone/>
            </a:pPr>
            <a:r>
              <a:rPr lang="en-US" sz="1800" dirty="0">
                <a:latin typeface="Monaco"/>
                <a:cs typeface="Monaco"/>
              </a:rPr>
              <a:t>            </a:t>
            </a:r>
            <a:r>
              <a:rPr lang="en-US" sz="1800" b="1" dirty="0" err="1">
                <a:latin typeface="Monaco"/>
                <a:cs typeface="Monaco"/>
              </a:rPr>
              <a:t>ContainerClass</a:t>
            </a:r>
            <a:r>
              <a:rPr lang="en-US" sz="1800" b="1" dirty="0">
                <a:latin typeface="Monaco"/>
                <a:cs typeface="Monaco"/>
              </a:rPr>
              <a:t>=</a:t>
            </a:r>
            <a:r>
              <a:rPr lang="en-US" sz="1800" b="1" dirty="0" err="1">
                <a:latin typeface="Monaco"/>
                <a:cs typeface="Monaco"/>
                <a:hlinkClick r:id="rId3"/>
              </a:rPr>
              <a:t>CoaddDataIdContainer</a:t>
            </a:r>
            <a:r>
              <a:rPr lang="en-US" sz="1800" dirty="0">
                <a:latin typeface="Monaco"/>
                <a:cs typeface="Monaco"/>
              </a:rPr>
              <a:t>)</a:t>
            </a:r>
          </a:p>
          <a:p>
            <a:pPr marL="0" indent="0">
              <a:buNone/>
            </a:pPr>
            <a:r>
              <a:rPr lang="en-US" sz="1800" dirty="0">
                <a:latin typeface="Monaco"/>
                <a:cs typeface="Monaco"/>
              </a:rPr>
              <a:t>        return </a:t>
            </a:r>
            <a:r>
              <a:rPr lang="en-US" sz="1800" dirty="0" smtClean="0">
                <a:latin typeface="Monaco"/>
                <a:cs typeface="Monaco"/>
              </a:rPr>
              <a:t>parser</a:t>
            </a:r>
            <a:endParaRPr lang="en-US" sz="1800" dirty="0">
              <a:latin typeface="Monaco"/>
              <a:cs typeface="Monaco"/>
            </a:endParaRPr>
          </a:p>
        </p:txBody>
      </p:sp>
    </p:spTree>
    <p:extLst>
      <p:ext uri="{BB962C8B-B14F-4D97-AF65-F5344CB8AC3E}">
        <p14:creationId xmlns:p14="http://schemas.microsoft.com/office/powerpoint/2010/main" val="338483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Parser: Additional ID Arguments</a:t>
            </a:r>
            <a:endParaRPr lang="en-US" dirty="0"/>
          </a:p>
        </p:txBody>
      </p:sp>
      <p:sp>
        <p:nvSpPr>
          <p:cNvPr id="3" name="Text Placeholder 2"/>
          <p:cNvSpPr>
            <a:spLocks noGrp="1"/>
          </p:cNvSpPr>
          <p:nvPr>
            <p:ph type="body" idx="1"/>
          </p:nvPr>
        </p:nvSpPr>
        <p:spPr/>
        <p:txBody>
          <a:bodyPr/>
          <a:lstStyle/>
          <a:p>
            <a:pPr marL="0" indent="0">
              <a:buNone/>
            </a:pPr>
            <a:r>
              <a:rPr lang="en-US" dirty="0" smtClean="0"/>
              <a:t>Obtaining </a:t>
            </a:r>
            <a:r>
              <a:rPr lang="en-US" dirty="0"/>
              <a:t>multiple data ID arguments takes a bit more work. You add an additional ID argument and provide a custom task runner (next slide). For example </a:t>
            </a:r>
            <a:r>
              <a:rPr lang="en-US" dirty="0">
                <a:hlinkClick r:id="rId2"/>
              </a:rPr>
              <a:t>AssembleCoaddTask</a:t>
            </a:r>
            <a:r>
              <a:rPr lang="en-US" dirty="0"/>
              <a:t> has two data ID arguments: </a:t>
            </a:r>
            <a:r>
              <a:rPr lang="en-US" dirty="0" smtClean="0"/>
              <a:t>--id specifies </a:t>
            </a:r>
            <a:r>
              <a:rPr lang="en-US" dirty="0"/>
              <a:t>the </a:t>
            </a:r>
            <a:r>
              <a:rPr lang="en-US" dirty="0" err="1"/>
              <a:t>coadd</a:t>
            </a:r>
            <a:r>
              <a:rPr lang="en-US" dirty="0"/>
              <a:t> tract and patch; </a:t>
            </a:r>
            <a:r>
              <a:rPr lang="en-US" dirty="0" smtClean="0"/>
              <a:t>--</a:t>
            </a:r>
            <a:r>
              <a:rPr lang="en-US" dirty="0" err="1" smtClean="0"/>
              <a:t>selectId</a:t>
            </a:r>
            <a:r>
              <a:rPr lang="en-US" dirty="0" smtClean="0"/>
              <a:t> specifies </a:t>
            </a:r>
            <a:r>
              <a:rPr lang="en-US" dirty="0"/>
              <a:t>a </a:t>
            </a:r>
            <a:r>
              <a:rPr lang="en-US" dirty="0" err="1"/>
              <a:t>coadd</a:t>
            </a:r>
            <a:r>
              <a:rPr lang="en-US" dirty="0"/>
              <a:t> temporary </a:t>
            </a:r>
            <a:r>
              <a:rPr lang="en-US" dirty="0" smtClean="0"/>
              <a:t>exposure:</a:t>
            </a:r>
          </a:p>
          <a:p>
            <a:pPr marL="0" indent="0">
              <a:buNone/>
            </a:pPr>
            <a:endParaRPr lang="en-US" dirty="0"/>
          </a:p>
          <a:p>
            <a:pPr marL="0" indent="0">
              <a:buNone/>
            </a:pPr>
            <a:r>
              <a:rPr lang="en-US" sz="1800" dirty="0">
                <a:latin typeface="Monaco"/>
                <a:cs typeface="Monaco"/>
              </a:rPr>
              <a:t> </a:t>
            </a:r>
            <a:r>
              <a:rPr lang="en-US" sz="1800" dirty="0" smtClean="0">
                <a:latin typeface="Monaco"/>
                <a:cs typeface="Monaco"/>
              </a:rPr>
              <a:t>   @</a:t>
            </a:r>
            <a:r>
              <a:rPr lang="en-US" sz="1800" dirty="0" err="1">
                <a:latin typeface="Monaco"/>
                <a:cs typeface="Monaco"/>
              </a:rPr>
              <a:t>classmethod</a:t>
            </a:r>
            <a:endParaRPr lang="en-US" sz="1800" dirty="0">
              <a:latin typeface="Monaco"/>
              <a:cs typeface="Monaco"/>
            </a:endParaRPr>
          </a:p>
          <a:p>
            <a:pPr marL="0" indent="0">
              <a:buNone/>
            </a:pPr>
            <a:r>
              <a:rPr lang="en-US" sz="1800" dirty="0">
                <a:latin typeface="Monaco"/>
                <a:cs typeface="Monaco"/>
              </a:rPr>
              <a:t>    </a:t>
            </a:r>
            <a:r>
              <a:rPr lang="en-US" sz="1800" dirty="0" err="1">
                <a:latin typeface="Monaco"/>
                <a:cs typeface="Monaco"/>
              </a:rPr>
              <a:t>def</a:t>
            </a:r>
            <a:r>
              <a:rPr lang="en-US" sz="1800" dirty="0">
                <a:latin typeface="Monaco"/>
                <a:cs typeface="Monaco"/>
              </a:rPr>
              <a:t> _</a:t>
            </a:r>
            <a:r>
              <a:rPr lang="en-US" sz="1800" dirty="0" err="1">
                <a:latin typeface="Monaco"/>
                <a:cs typeface="Monaco"/>
              </a:rPr>
              <a:t>makeArgumentParser</a:t>
            </a:r>
            <a:r>
              <a:rPr lang="en-US" sz="1800" dirty="0">
                <a:latin typeface="Monaco"/>
                <a:cs typeface="Monaco"/>
              </a:rPr>
              <a:t>(</a:t>
            </a:r>
            <a:r>
              <a:rPr lang="en-US" sz="1800" dirty="0" err="1">
                <a:latin typeface="Monaco"/>
                <a:cs typeface="Monaco"/>
              </a:rPr>
              <a:t>cls</a:t>
            </a:r>
            <a:r>
              <a:rPr lang="en-US" sz="1800" dirty="0">
                <a:latin typeface="Monaco"/>
                <a:cs typeface="Monaco"/>
              </a:rPr>
              <a:t>):</a:t>
            </a:r>
          </a:p>
          <a:p>
            <a:pPr marL="0" indent="0">
              <a:buNone/>
            </a:pPr>
            <a:r>
              <a:rPr lang="en-US" sz="1800" dirty="0" smtClean="0">
                <a:latin typeface="Monaco"/>
                <a:cs typeface="Monaco"/>
              </a:rPr>
              <a:t>        parser </a:t>
            </a:r>
            <a:r>
              <a:rPr lang="en-US" sz="1800" dirty="0">
                <a:latin typeface="Monaco"/>
                <a:cs typeface="Monaco"/>
              </a:rPr>
              <a:t>= </a:t>
            </a:r>
            <a:r>
              <a:rPr lang="en-US" sz="1800" dirty="0" err="1" smtClean="0">
                <a:latin typeface="Monaco"/>
                <a:cs typeface="Monaco"/>
              </a:rPr>
              <a:t>ArgumentParser</a:t>
            </a:r>
            <a:r>
              <a:rPr lang="en-US" sz="1800" dirty="0">
                <a:latin typeface="Monaco"/>
                <a:cs typeface="Monaco"/>
              </a:rPr>
              <a:t>(name=</a:t>
            </a:r>
            <a:r>
              <a:rPr lang="en-US" sz="1800" dirty="0" err="1">
                <a:latin typeface="Monaco"/>
                <a:cs typeface="Monaco"/>
              </a:rPr>
              <a:t>cls</a:t>
            </a:r>
            <a:r>
              <a:rPr lang="en-US" sz="1800" dirty="0">
                <a:latin typeface="Monaco"/>
                <a:cs typeface="Monaco"/>
              </a:rPr>
              <a:t>._</a:t>
            </a:r>
            <a:r>
              <a:rPr lang="en-US" sz="1800" dirty="0" err="1">
                <a:latin typeface="Monaco"/>
                <a:cs typeface="Monaco"/>
              </a:rPr>
              <a:t>DefaultName</a:t>
            </a:r>
            <a:r>
              <a:rPr lang="en-US" sz="1800" dirty="0">
                <a:latin typeface="Monaco"/>
                <a:cs typeface="Monaco"/>
              </a:rPr>
              <a:t>)</a:t>
            </a:r>
          </a:p>
          <a:p>
            <a:pPr marL="0" indent="0">
              <a:buNone/>
            </a:pPr>
            <a:r>
              <a:rPr lang="en-US" sz="1800" dirty="0">
                <a:latin typeface="Monaco"/>
                <a:cs typeface="Monaco"/>
              </a:rPr>
              <a:t>        </a:t>
            </a:r>
            <a:r>
              <a:rPr lang="en-US" sz="1800" b="1" dirty="0" err="1">
                <a:latin typeface="Monaco"/>
                <a:cs typeface="Monaco"/>
              </a:rPr>
              <a:t>parser.add_id_argument</a:t>
            </a:r>
            <a:r>
              <a:rPr lang="en-US" sz="1800" b="1" dirty="0">
                <a:latin typeface="Monaco"/>
                <a:cs typeface="Monaco"/>
              </a:rPr>
              <a:t>("--</a:t>
            </a:r>
            <a:r>
              <a:rPr lang="en-US" sz="1800" b="1" dirty="0" smtClean="0">
                <a:latin typeface="Monaco"/>
                <a:cs typeface="Monaco"/>
              </a:rPr>
              <a:t>id”, "</a:t>
            </a:r>
            <a:r>
              <a:rPr lang="en-US" sz="1800" b="1" dirty="0" err="1" smtClean="0">
                <a:latin typeface="Monaco"/>
                <a:cs typeface="Monaco"/>
              </a:rPr>
              <a:t>deepCoadd_tempExp</a:t>
            </a:r>
            <a:r>
              <a:rPr lang="en-US" sz="1800" b="1" dirty="0">
                <a:latin typeface="Monaco"/>
                <a:cs typeface="Monaco"/>
              </a:rPr>
              <a:t>",</a:t>
            </a:r>
          </a:p>
          <a:p>
            <a:pPr marL="0" indent="0">
              <a:buNone/>
            </a:pPr>
            <a:r>
              <a:rPr lang="en-US" sz="1800" b="1" dirty="0" smtClean="0">
                <a:latin typeface="Monaco"/>
                <a:cs typeface="Monaco"/>
              </a:rPr>
              <a:t>            </a:t>
            </a:r>
            <a:r>
              <a:rPr lang="en-US" sz="1800" b="1" dirty="0" err="1" smtClean="0">
                <a:latin typeface="Monaco"/>
                <a:cs typeface="Monaco"/>
              </a:rPr>
              <a:t>ContainerClass</a:t>
            </a:r>
            <a:r>
              <a:rPr lang="en-US" sz="1800" b="1" dirty="0">
                <a:latin typeface="Monaco"/>
                <a:cs typeface="Monaco"/>
              </a:rPr>
              <a:t>=</a:t>
            </a:r>
            <a:r>
              <a:rPr lang="en-US" sz="1800" b="1" dirty="0" err="1">
                <a:latin typeface="Monaco"/>
                <a:cs typeface="Monaco"/>
              </a:rPr>
              <a:t>AssembleCoaddDataIdContainer</a:t>
            </a:r>
            <a:r>
              <a:rPr lang="en-US" sz="1800" b="1" dirty="0">
                <a:latin typeface="Monaco"/>
                <a:cs typeface="Monaco"/>
              </a:rPr>
              <a:t>)</a:t>
            </a:r>
          </a:p>
          <a:p>
            <a:pPr marL="0" indent="0">
              <a:buNone/>
            </a:pPr>
            <a:r>
              <a:rPr lang="en-US" sz="1800" dirty="0">
                <a:latin typeface="Monaco"/>
                <a:cs typeface="Monaco"/>
              </a:rPr>
              <a:t>        </a:t>
            </a:r>
            <a:r>
              <a:rPr lang="en-US" sz="1800" b="1" dirty="0" err="1">
                <a:latin typeface="Monaco"/>
                <a:cs typeface="Monaco"/>
              </a:rPr>
              <a:t>parser.add_id_argument</a:t>
            </a:r>
            <a:r>
              <a:rPr lang="en-US" sz="1800" b="1" dirty="0">
                <a:latin typeface="Monaco"/>
                <a:cs typeface="Monaco"/>
              </a:rPr>
              <a:t>("--</a:t>
            </a:r>
            <a:r>
              <a:rPr lang="en-US" sz="1800" b="1" dirty="0" err="1">
                <a:latin typeface="Monaco"/>
                <a:cs typeface="Monaco"/>
              </a:rPr>
              <a:t>selectId</a:t>
            </a:r>
            <a:r>
              <a:rPr lang="en-US" sz="1800" b="1" dirty="0">
                <a:latin typeface="Monaco"/>
                <a:cs typeface="Monaco"/>
              </a:rPr>
              <a:t>", "</a:t>
            </a:r>
            <a:r>
              <a:rPr lang="en-US" sz="1800" b="1" dirty="0" err="1">
                <a:latin typeface="Monaco"/>
                <a:cs typeface="Monaco"/>
              </a:rPr>
              <a:t>calexp</a:t>
            </a:r>
            <a:r>
              <a:rPr lang="en-US" sz="1800" b="1" dirty="0">
                <a:latin typeface="Monaco"/>
                <a:cs typeface="Monaco"/>
              </a:rPr>
              <a:t>"</a:t>
            </a:r>
            <a:r>
              <a:rPr lang="en-US" sz="1800" b="1" dirty="0" smtClean="0">
                <a:latin typeface="Monaco"/>
                <a:cs typeface="Monaco"/>
              </a:rPr>
              <a:t>,</a:t>
            </a:r>
          </a:p>
          <a:p>
            <a:pPr marL="0" indent="0">
              <a:buNone/>
            </a:pPr>
            <a:r>
              <a:rPr lang="en-US" sz="1800" b="1" dirty="0" smtClean="0">
                <a:latin typeface="Monaco"/>
                <a:cs typeface="Monaco"/>
              </a:rPr>
              <a:t>            </a:t>
            </a:r>
            <a:r>
              <a:rPr lang="en-US" sz="1800" b="1" dirty="0" err="1" smtClean="0">
                <a:latin typeface="Monaco"/>
                <a:cs typeface="Monaco"/>
              </a:rPr>
              <a:t>ContainerClass</a:t>
            </a:r>
            <a:r>
              <a:rPr lang="en-US" sz="1800" b="1" dirty="0">
                <a:latin typeface="Monaco"/>
                <a:cs typeface="Monaco"/>
              </a:rPr>
              <a:t>=</a:t>
            </a:r>
            <a:r>
              <a:rPr lang="en-US" sz="1800" b="1" dirty="0" err="1">
                <a:latin typeface="Monaco"/>
                <a:cs typeface="Monaco"/>
              </a:rPr>
              <a:t>SelectDataIdContainer</a:t>
            </a:r>
            <a:r>
              <a:rPr lang="en-US" sz="1800" b="1" dirty="0">
                <a:latin typeface="Monaco"/>
                <a:cs typeface="Monaco"/>
              </a:rPr>
              <a:t>)</a:t>
            </a:r>
          </a:p>
          <a:p>
            <a:pPr marL="0" indent="0">
              <a:buNone/>
            </a:pPr>
            <a:r>
              <a:rPr lang="en-US" sz="1800" dirty="0">
                <a:latin typeface="Monaco"/>
                <a:cs typeface="Monaco"/>
              </a:rPr>
              <a:t>        return parser</a:t>
            </a:r>
          </a:p>
        </p:txBody>
      </p:sp>
    </p:spTree>
    <p:extLst>
      <p:ext uri="{BB962C8B-B14F-4D97-AF65-F5344CB8AC3E}">
        <p14:creationId xmlns:p14="http://schemas.microsoft.com/office/powerpoint/2010/main" val="10060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Task Runner for a Command-Line Task</a:t>
            </a:r>
            <a:endParaRPr lang="en-US" dirty="0"/>
          </a:p>
        </p:txBody>
      </p:sp>
      <p:sp>
        <p:nvSpPr>
          <p:cNvPr id="3" name="Text Placeholder 2"/>
          <p:cNvSpPr>
            <a:spLocks noGrp="1"/>
          </p:cNvSpPr>
          <p:nvPr>
            <p:ph type="body" idx="1"/>
          </p:nvPr>
        </p:nvSpPr>
        <p:spPr/>
        <p:txBody>
          <a:bodyPr/>
          <a:lstStyle/>
          <a:p>
            <a:pPr marL="0" indent="0">
              <a:buNone/>
            </a:pPr>
            <a:r>
              <a:rPr lang="en-US" dirty="0" smtClean="0"/>
              <a:t>The </a:t>
            </a:r>
            <a:r>
              <a:rPr lang="en-US" dirty="0"/>
              <a:t>default task runner calls </a:t>
            </a:r>
            <a:r>
              <a:rPr lang="en-US" dirty="0" smtClean="0"/>
              <a:t>your task’s </a:t>
            </a:r>
            <a:r>
              <a:rPr lang="en-US" u="sng" dirty="0" smtClean="0"/>
              <a:t>run</a:t>
            </a:r>
            <a:r>
              <a:rPr lang="en-US" dirty="0" smtClean="0"/>
              <a:t> method with a single argument: a data reference. </a:t>
            </a:r>
            <a:r>
              <a:rPr lang="en-US" dirty="0"/>
              <a:t>A custom task runner can provide additional </a:t>
            </a:r>
            <a:r>
              <a:rPr lang="en-US" dirty="0" smtClean="0"/>
              <a:t>or alternate arguments. For example:</a:t>
            </a:r>
            <a:endParaRPr lang="en-US" dirty="0" smtClean="0">
              <a:hlinkClick r:id="rId2"/>
            </a:endParaRPr>
          </a:p>
          <a:p>
            <a:r>
              <a:rPr lang="en-US" dirty="0" smtClean="0">
                <a:hlinkClick r:id="rId2"/>
              </a:rPr>
              <a:t>CoaddBaseTask</a:t>
            </a:r>
            <a:r>
              <a:rPr lang="en-US" dirty="0" smtClean="0"/>
              <a:t> passes </a:t>
            </a:r>
            <a:r>
              <a:rPr lang="en-US" dirty="0"/>
              <a:t>an additional argument to run: </a:t>
            </a:r>
            <a:r>
              <a:rPr lang="en-US" dirty="0" err="1" smtClean="0"/>
              <a:t>parsedCmd.selectId.dataList</a:t>
            </a:r>
            <a:r>
              <a:rPr lang="en-US" dirty="0" smtClean="0"/>
              <a:t>. The change is trivial.</a:t>
            </a:r>
            <a:endParaRPr lang="en-US" dirty="0"/>
          </a:p>
          <a:p>
            <a:r>
              <a:rPr lang="en-US" dirty="0" smtClean="0">
                <a:hlinkClick r:id="rId3"/>
              </a:rPr>
              <a:t>MakeSkyMapRunner</a:t>
            </a:r>
            <a:r>
              <a:rPr lang="en-US" dirty="0" smtClean="0"/>
              <a:t> calls </a:t>
            </a:r>
            <a:r>
              <a:rPr lang="en-US" dirty="0"/>
              <a:t>run with a butler, not a </a:t>
            </a:r>
            <a:r>
              <a:rPr lang="en-US" dirty="0" err="1" smtClean="0"/>
              <a:t>dataRef</a:t>
            </a:r>
            <a:r>
              <a:rPr lang="en-US" dirty="0" smtClean="0"/>
              <a:t>.</a:t>
            </a:r>
            <a:endParaRPr lang="en-US" dirty="0"/>
          </a:p>
          <a:p>
            <a:endParaRPr lang="en-US" dirty="0"/>
          </a:p>
        </p:txBody>
      </p:sp>
    </p:spTree>
    <p:extLst>
      <p:ext uri="{BB962C8B-B14F-4D97-AF65-F5344CB8AC3E}">
        <p14:creationId xmlns:p14="http://schemas.microsoft.com/office/powerpoint/2010/main" val="149962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Dataset Types</a:t>
            </a:r>
            <a:endParaRPr lang="en-US" dirty="0"/>
          </a:p>
        </p:txBody>
      </p:sp>
      <p:sp>
        <p:nvSpPr>
          <p:cNvPr id="3" name="Text Placeholder 2"/>
          <p:cNvSpPr>
            <a:spLocks noGrp="1"/>
          </p:cNvSpPr>
          <p:nvPr>
            <p:ph type="body" idx="1"/>
          </p:nvPr>
        </p:nvSpPr>
        <p:spPr/>
        <p:txBody>
          <a:bodyPr/>
          <a:lstStyle/>
          <a:p>
            <a:pPr marL="0" indent="0">
              <a:buNone/>
            </a:pPr>
            <a:r>
              <a:rPr lang="en-US" dirty="0" smtClean="0"/>
              <a:t>At present each camera mapper provides a specific set of dataset types and if your task wants to write new kinds of data you will have to update the camera mapper for each camera you care about. Adding dataset types is discussed in the talk on </a:t>
            </a:r>
            <a:r>
              <a:rPr lang="en-US" dirty="0" err="1" smtClean="0"/>
              <a:t>obs</a:t>
            </a:r>
            <a:r>
              <a:rPr lang="en-US" dirty="0" smtClean="0"/>
              <a:t> packages.</a:t>
            </a:r>
          </a:p>
          <a:p>
            <a:pPr marL="0" indent="0">
              <a:buNone/>
            </a:pPr>
            <a:endParaRPr lang="en-US" dirty="0"/>
          </a:p>
          <a:p>
            <a:pPr marL="0" indent="0">
              <a:buNone/>
            </a:pPr>
            <a:r>
              <a:rPr lang="en-US" b="1" dirty="0"/>
              <a:t>Warning</a:t>
            </a:r>
            <a:r>
              <a:rPr lang="en-US" dirty="0"/>
              <a:t>: it is common for new command-line tasks to need new dataset types, because </a:t>
            </a:r>
            <a:r>
              <a:rPr lang="en-US" dirty="0" err="1"/>
              <a:t>CmdLineTask</a:t>
            </a:r>
            <a:r>
              <a:rPr lang="en-US" dirty="0"/>
              <a:t> saves configuration and metadata by default.</a:t>
            </a:r>
          </a:p>
          <a:p>
            <a:pPr marL="0" indent="0">
              <a:buNone/>
            </a:pPr>
            <a:endParaRPr lang="en-US" dirty="0"/>
          </a:p>
          <a:p>
            <a:pPr marL="0" indent="0">
              <a:buNone/>
            </a:pPr>
            <a:r>
              <a:rPr lang="en-US" dirty="0"/>
              <a:t>A planned butler rewrite will simplify the process of adding dataset types</a:t>
            </a:r>
            <a:r>
              <a:rPr lang="en-US" dirty="0" smtClean="0"/>
              <a:t>.</a:t>
            </a:r>
            <a:endParaRPr lang="en-US" dirty="0"/>
          </a:p>
        </p:txBody>
      </p:sp>
    </p:spTree>
    <p:extLst>
      <p:ext uri="{BB962C8B-B14F-4D97-AF65-F5344CB8AC3E}">
        <p14:creationId xmlns:p14="http://schemas.microsoft.com/office/powerpoint/2010/main" val="208808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3" name="Text Placeholder 2"/>
          <p:cNvSpPr>
            <a:spLocks noGrp="1"/>
          </p:cNvSpPr>
          <p:nvPr>
            <p:ph type="body" idx="1"/>
          </p:nvPr>
        </p:nvSpPr>
        <p:spPr/>
        <p:txBody>
          <a:bodyPr/>
          <a:lstStyle/>
          <a:p>
            <a:pPr marL="0" indent="0">
              <a:buNone/>
            </a:pPr>
            <a:r>
              <a:rPr lang="en-US" dirty="0" smtClean="0"/>
              <a:t>Work </a:t>
            </a:r>
            <a:r>
              <a:rPr lang="en-US" dirty="0"/>
              <a:t>is in </a:t>
            </a:r>
            <a:r>
              <a:rPr lang="en-US" dirty="0" smtClean="0"/>
              <a:t>progress to </a:t>
            </a:r>
            <a:r>
              <a:rPr lang="en-US" dirty="0"/>
              <a:t>improve </a:t>
            </a:r>
            <a:r>
              <a:rPr lang="en-US" dirty="0" smtClean="0"/>
              <a:t>tasks. Goals include:</a:t>
            </a:r>
          </a:p>
          <a:p>
            <a:r>
              <a:rPr lang="en-US" dirty="0" smtClean="0"/>
              <a:t>Make it easier to understand what a task will do</a:t>
            </a:r>
          </a:p>
          <a:p>
            <a:r>
              <a:rPr lang="en-US" dirty="0" smtClean="0"/>
              <a:t>Make tasks useful in more contexts, such as data quality assessment and the science user interface</a:t>
            </a:r>
          </a:p>
          <a:p>
            <a:r>
              <a:rPr lang="en-US" dirty="0"/>
              <a:t>Save detailed provenance for each </a:t>
            </a:r>
            <a:r>
              <a:rPr lang="en-US" dirty="0" smtClean="0"/>
              <a:t>output</a:t>
            </a:r>
          </a:p>
          <a:p>
            <a:r>
              <a:rPr lang="en-US" dirty="0" smtClean="0"/>
              <a:t>Make it easier to reproduce a given run by saving more information about </a:t>
            </a:r>
            <a:r>
              <a:rPr lang="en-US" dirty="0" smtClean="0"/>
              <a:t>each run</a:t>
            </a:r>
            <a:endParaRPr lang="en-US" dirty="0" smtClean="0"/>
          </a:p>
        </p:txBody>
      </p:sp>
    </p:spTree>
    <p:extLst>
      <p:ext uri="{BB962C8B-B14F-4D97-AF65-F5344CB8AC3E}">
        <p14:creationId xmlns:p14="http://schemas.microsoft.com/office/powerpoint/2010/main" val="277499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lstStyle/>
          <a:p>
            <a:r>
              <a:rPr lang="en-US" dirty="0" smtClean="0"/>
              <a:t>Primary Task </a:t>
            </a:r>
            <a:r>
              <a:rPr lang="en-US" dirty="0"/>
              <a:t>Documentation</a:t>
            </a:r>
          </a:p>
        </p:txBody>
      </p:sp>
      <p:sp>
        <p:nvSpPr>
          <p:cNvPr id="7" name="Text Placeholder 6"/>
          <p:cNvSpPr>
            <a:spLocks noGrp="1"/>
          </p:cNvSpPr>
          <p:nvPr>
            <p:ph type="body" idx="1"/>
          </p:nvPr>
        </p:nvSpPr>
        <p:spPr/>
        <p:txBody>
          <a:bodyPr/>
          <a:lstStyle/>
          <a:p>
            <a:r>
              <a:rPr lang="en-US" dirty="0">
                <a:hlinkClick r:id="rId2"/>
              </a:rPr>
              <a:t>Introduction to </a:t>
            </a:r>
            <a:r>
              <a:rPr lang="en-US" dirty="0" smtClean="0">
                <a:hlinkClick r:id="rId2"/>
              </a:rPr>
              <a:t>Tasks</a:t>
            </a:r>
            <a:endParaRPr lang="en-US" dirty="0">
              <a:hlinkClick r:id="rId3"/>
            </a:endParaRPr>
          </a:p>
          <a:p>
            <a:r>
              <a:rPr lang="en-US" dirty="0" smtClean="0">
                <a:hlinkClick r:id="rId4"/>
              </a:rPr>
              <a:t>How </a:t>
            </a:r>
            <a:r>
              <a:rPr lang="en-US" dirty="0">
                <a:hlinkClick r:id="rId4"/>
              </a:rPr>
              <a:t>to write a Task</a:t>
            </a:r>
            <a:endParaRPr lang="en-US" dirty="0"/>
          </a:p>
          <a:p>
            <a:r>
              <a:rPr lang="en-US" dirty="0" smtClean="0">
                <a:hlinkClick r:id="rId5"/>
              </a:rPr>
              <a:t>How </a:t>
            </a:r>
            <a:r>
              <a:rPr lang="en-US" dirty="0">
                <a:hlinkClick r:id="rId5"/>
              </a:rPr>
              <a:t>to write a Command Line </a:t>
            </a:r>
            <a:r>
              <a:rPr lang="en-US" dirty="0" smtClean="0">
                <a:hlinkClick r:id="rId5"/>
              </a:rPr>
              <a:t>Task</a:t>
            </a:r>
            <a:endParaRPr lang="en-US" dirty="0"/>
          </a:p>
          <a:p>
            <a:r>
              <a:rPr lang="en-US" dirty="0">
                <a:hlinkClick r:id="rId3"/>
              </a:rPr>
              <a:t>Documentation for Existing </a:t>
            </a:r>
            <a:r>
              <a:rPr lang="en-US" dirty="0" smtClean="0">
                <a:hlinkClick r:id="rId3"/>
              </a:rPr>
              <a:t>Tasks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lstStyle/>
          <a:p>
            <a:r>
              <a:rPr lang="en-US" dirty="0" smtClean="0"/>
              <a:t>A Quick Overview of Tasks</a:t>
            </a:r>
            <a:endParaRPr lang="en-US" dirty="0"/>
          </a:p>
        </p:txBody>
      </p:sp>
      <p:sp>
        <p:nvSpPr>
          <p:cNvPr id="7" name="Text Placeholder 6"/>
          <p:cNvSpPr>
            <a:spLocks noGrp="1"/>
          </p:cNvSpPr>
          <p:nvPr>
            <p:ph type="body" idx="1"/>
          </p:nvPr>
        </p:nvSpPr>
        <p:spPr/>
        <p:txBody>
          <a:bodyPr/>
          <a:lstStyle/>
          <a:p>
            <a:pPr marL="0" indent="0">
              <a:buNone/>
            </a:pPr>
            <a:r>
              <a:rPr lang="en-US" dirty="0"/>
              <a:t>Tasks implement astronomical data processing </a:t>
            </a:r>
            <a:r>
              <a:rPr lang="en-US" dirty="0" smtClean="0"/>
              <a:t>functionality.</a:t>
            </a:r>
            <a:endParaRPr lang="en-US" dirty="0"/>
          </a:p>
          <a:p>
            <a:r>
              <a:rPr lang="en-US" dirty="0"/>
              <a:t>Hierarchical</a:t>
            </a:r>
          </a:p>
          <a:p>
            <a:pPr lvl="1"/>
            <a:r>
              <a:rPr lang="en-US" dirty="0"/>
              <a:t>Tasks can call other tasks as </a:t>
            </a:r>
            <a:r>
              <a:rPr lang="en-US" dirty="0" smtClean="0"/>
              <a:t>subtasks</a:t>
            </a:r>
            <a:endParaRPr lang="en-US" dirty="0"/>
          </a:p>
          <a:p>
            <a:r>
              <a:rPr lang="en-US" dirty="0"/>
              <a:t>Configurable</a:t>
            </a:r>
          </a:p>
          <a:p>
            <a:pPr lvl="1"/>
            <a:r>
              <a:rPr lang="en-US" dirty="0" smtClean="0"/>
              <a:t>Modify a task’s behavior </a:t>
            </a:r>
            <a:r>
              <a:rPr lang="en-US" dirty="0"/>
              <a:t>by changing </a:t>
            </a:r>
            <a:r>
              <a:rPr lang="en-US" dirty="0" smtClean="0"/>
              <a:t>its configuration</a:t>
            </a:r>
          </a:p>
          <a:p>
            <a:pPr lvl="1"/>
            <a:r>
              <a:rPr lang="en-US" dirty="0" smtClean="0"/>
              <a:t>Automatically </a:t>
            </a:r>
            <a:r>
              <a:rPr lang="en-US" dirty="0"/>
              <a:t>a</a:t>
            </a:r>
            <a:r>
              <a:rPr lang="en-US" dirty="0" smtClean="0"/>
              <a:t>pply camera-specific modifications</a:t>
            </a:r>
            <a:endParaRPr lang="en-US" dirty="0"/>
          </a:p>
          <a:p>
            <a:r>
              <a:rPr lang="en-US" dirty="0"/>
              <a:t>Extensible:</a:t>
            </a:r>
          </a:p>
          <a:p>
            <a:pPr lvl="1"/>
            <a:r>
              <a:rPr lang="en-US" dirty="0"/>
              <a:t>Replace </a:t>
            </a:r>
            <a:r>
              <a:rPr lang="en-US" dirty="0" smtClean="0"/>
              <a:t>(“retarget”) any </a:t>
            </a:r>
            <a:r>
              <a:rPr lang="en-US" dirty="0"/>
              <a:t>subtask with a variant</a:t>
            </a:r>
          </a:p>
          <a:p>
            <a:pPr lvl="1"/>
            <a:r>
              <a:rPr lang="en-US" dirty="0"/>
              <a:t>Write your own subclass of a </a:t>
            </a:r>
            <a:r>
              <a:rPr lang="en-US" dirty="0" smtClean="0"/>
              <a:t>task</a:t>
            </a:r>
          </a:p>
        </p:txBody>
      </p:sp>
    </p:spTree>
    <p:extLst>
      <p:ext uri="{BB962C8B-B14F-4D97-AF65-F5344CB8AC3E}">
        <p14:creationId xmlns:p14="http://schemas.microsoft.com/office/powerpoint/2010/main" val="31336983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Text Placeholder 2"/>
          <p:cNvSpPr>
            <a:spLocks noGrp="1"/>
          </p:cNvSpPr>
          <p:nvPr>
            <p:ph type="body" idx="1"/>
          </p:nvPr>
        </p:nvSpPr>
        <p:spPr/>
        <p:txBody>
          <a:bodyPr/>
          <a:lstStyle/>
          <a:p>
            <a:r>
              <a:rPr lang="en-US" dirty="0" smtClean="0"/>
              <a:t>A simple container for a function, or set of related functions</a:t>
            </a:r>
          </a:p>
          <a:p>
            <a:r>
              <a:rPr lang="en-US" dirty="0" smtClean="0"/>
              <a:t>A subclass of </a:t>
            </a:r>
            <a:r>
              <a:rPr lang="en-US" dirty="0" err="1" smtClean="0">
                <a:hlinkClick r:id="rId2"/>
              </a:rPr>
              <a:t>lsst.pipe.base.Task</a:t>
            </a:r>
            <a:endParaRPr lang="en-US" dirty="0"/>
          </a:p>
          <a:p>
            <a:r>
              <a:rPr lang="en-US" dirty="0" smtClean="0"/>
              <a:t>Has an associated configuration class</a:t>
            </a:r>
          </a:p>
          <a:p>
            <a:r>
              <a:rPr lang="en-US" dirty="0" smtClean="0"/>
              <a:t>Has useful instance variables:</a:t>
            </a:r>
          </a:p>
          <a:p>
            <a:pPr lvl="1"/>
            <a:r>
              <a:rPr lang="en-US" u="sng" dirty="0" err="1" smtClean="0"/>
              <a:t>config</a:t>
            </a:r>
            <a:r>
              <a:rPr lang="en-US" dirty="0"/>
              <a:t>: </a:t>
            </a:r>
            <a:r>
              <a:rPr lang="en-US" dirty="0" smtClean="0"/>
              <a:t>the tasks configuration, frozen</a:t>
            </a:r>
            <a:endParaRPr lang="en-US" dirty="0"/>
          </a:p>
          <a:p>
            <a:pPr lvl="1"/>
            <a:r>
              <a:rPr lang="en-US" u="sng" dirty="0"/>
              <a:t>log</a:t>
            </a:r>
          </a:p>
          <a:p>
            <a:pPr lvl="1"/>
            <a:r>
              <a:rPr lang="en-US" u="sng" dirty="0"/>
              <a:t>metadata</a:t>
            </a:r>
            <a:r>
              <a:rPr lang="en-US" dirty="0"/>
              <a:t>: for tracking performance, etc.</a:t>
            </a:r>
          </a:p>
          <a:p>
            <a:r>
              <a:rPr lang="en-US" dirty="0" smtClean="0"/>
              <a:t>Methods</a:t>
            </a:r>
            <a:r>
              <a:rPr lang="en-US" dirty="0"/>
              <a:t>:</a:t>
            </a:r>
          </a:p>
          <a:p>
            <a:pPr lvl="1"/>
            <a:r>
              <a:rPr lang="en-US" u="sng" dirty="0" smtClean="0"/>
              <a:t>run</a:t>
            </a:r>
            <a:r>
              <a:rPr lang="en-US" dirty="0" smtClean="0"/>
              <a:t> </a:t>
            </a:r>
            <a:r>
              <a:rPr lang="en-US" dirty="0"/>
              <a:t>is usually the principal entry-</a:t>
            </a:r>
            <a:r>
              <a:rPr lang="en-US" dirty="0" smtClean="0"/>
              <a:t>point</a:t>
            </a:r>
          </a:p>
          <a:p>
            <a:pPr lvl="1"/>
            <a:r>
              <a:rPr lang="en-US" dirty="0" smtClean="0"/>
              <a:t>Others as </a:t>
            </a:r>
            <a:r>
              <a:rPr lang="en-US" dirty="0"/>
              <a:t>required to divide </a:t>
            </a:r>
            <a:r>
              <a:rPr lang="en-US" u="sng" dirty="0"/>
              <a:t>run</a:t>
            </a:r>
            <a:r>
              <a:rPr lang="en-US" dirty="0"/>
              <a:t> into logical pieces or provide additional entry-</a:t>
            </a:r>
            <a:r>
              <a:rPr lang="en-US" dirty="0" smtClean="0"/>
              <a:t>points</a:t>
            </a:r>
            <a:endParaRPr lang="en-US" dirty="0"/>
          </a:p>
        </p:txBody>
      </p:sp>
    </p:spTree>
    <p:extLst>
      <p:ext uri="{BB962C8B-B14F-4D97-AF65-F5344CB8AC3E}">
        <p14:creationId xmlns:p14="http://schemas.microsoft.com/office/powerpoint/2010/main" val="5354013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Command-Line Task</a:t>
            </a:r>
            <a:endParaRPr lang="en-US" dirty="0"/>
          </a:p>
        </p:txBody>
      </p:sp>
      <p:sp>
        <p:nvSpPr>
          <p:cNvPr id="3" name="Text Placeholder 2"/>
          <p:cNvSpPr>
            <a:spLocks noGrp="1"/>
          </p:cNvSpPr>
          <p:nvPr>
            <p:ph type="body" idx="1"/>
          </p:nvPr>
        </p:nvSpPr>
        <p:spPr/>
        <p:txBody>
          <a:bodyPr/>
          <a:lstStyle/>
          <a:p>
            <a:r>
              <a:rPr lang="en-US" dirty="0" smtClean="0"/>
              <a:t>A task that can be run from the command line or treated as an ordinary task (e.g. called as a subtask)</a:t>
            </a:r>
          </a:p>
          <a:p>
            <a:r>
              <a:rPr lang="en-US" dirty="0" smtClean="0"/>
              <a:t>A subclass of </a:t>
            </a:r>
            <a:r>
              <a:rPr lang="en-US" dirty="0" smtClean="0">
                <a:hlinkClick r:id="rId2"/>
              </a:rPr>
              <a:t>lsst.pipe.base.CmdLineTask</a:t>
            </a:r>
            <a:endParaRPr lang="en-US" dirty="0" smtClean="0"/>
          </a:p>
          <a:p>
            <a:r>
              <a:rPr lang="en-US" dirty="0" smtClean="0"/>
              <a:t>Uses a standard command parser, for </a:t>
            </a:r>
            <a:r>
              <a:rPr lang="en-US" dirty="0" smtClean="0">
                <a:hlinkClick r:id="rId3"/>
              </a:rPr>
              <a:t>command commonality</a:t>
            </a:r>
            <a:endParaRPr lang="en-US" dirty="0" smtClean="0"/>
          </a:p>
          <a:p>
            <a:r>
              <a:rPr lang="en-US" dirty="0"/>
              <a:t>Has a </a:t>
            </a:r>
            <a:r>
              <a:rPr lang="en-US" u="sng" dirty="0" err="1"/>
              <a:t>parseAndRun</a:t>
            </a:r>
            <a:r>
              <a:rPr lang="en-US" u="sng" dirty="0"/>
              <a:t> </a:t>
            </a:r>
            <a:r>
              <a:rPr lang="en-US" dirty="0"/>
              <a:t>method to parse </a:t>
            </a:r>
            <a:r>
              <a:rPr lang="en-US" dirty="0" smtClean="0"/>
              <a:t>and run a command</a:t>
            </a:r>
            <a:r>
              <a:rPr lang="en-US" dirty="0"/>
              <a:t> </a:t>
            </a:r>
            <a:r>
              <a:rPr lang="en-US" dirty="0" smtClean="0"/>
              <a:t>line</a:t>
            </a:r>
            <a:endParaRPr lang="en-US" dirty="0"/>
          </a:p>
          <a:p>
            <a:r>
              <a:rPr lang="en-US" dirty="0" smtClean="0"/>
              <a:t>Has a task runner, which runs the </a:t>
            </a:r>
            <a:r>
              <a:rPr lang="en-US" dirty="0"/>
              <a:t>task for each </a:t>
            </a:r>
            <a:r>
              <a:rPr lang="en-US" dirty="0" smtClean="0"/>
              <a:t>data item requested on the command line, optionally in parallel</a:t>
            </a:r>
          </a:p>
          <a:p>
            <a:r>
              <a:rPr lang="en-US" dirty="0" smtClean="0"/>
              <a:t>Has a trivial executable script to call </a:t>
            </a:r>
            <a:r>
              <a:rPr lang="en-US" u="sng" dirty="0" err="1" smtClean="0"/>
              <a:t>parseAndRun</a:t>
            </a:r>
            <a:endParaRPr lang="en-US" dirty="0" smtClean="0"/>
          </a:p>
          <a:p>
            <a:r>
              <a:rPr lang="en-US" dirty="0" smtClean="0"/>
              <a:t>The </a:t>
            </a:r>
            <a:r>
              <a:rPr lang="en-US" u="sng" dirty="0" smtClean="0"/>
              <a:t>run</a:t>
            </a:r>
            <a:r>
              <a:rPr lang="en-US" dirty="0" smtClean="0"/>
              <a:t> method accepts a data reference, and typically </a:t>
            </a:r>
            <a:r>
              <a:rPr lang="en-US" dirty="0" err="1" smtClean="0"/>
              <a:t>unpersists</a:t>
            </a:r>
            <a:r>
              <a:rPr lang="en-US" dirty="0" smtClean="0"/>
              <a:t> data, calls a variant of </a:t>
            </a:r>
            <a:r>
              <a:rPr lang="en-US" u="sng" dirty="0" smtClean="0"/>
              <a:t>run</a:t>
            </a:r>
            <a:r>
              <a:rPr lang="en-US" dirty="0" smtClean="0"/>
              <a:t> with that data, then persists the results.</a:t>
            </a:r>
          </a:p>
        </p:txBody>
      </p:sp>
    </p:spTree>
    <p:extLst>
      <p:ext uri="{BB962C8B-B14F-4D97-AF65-F5344CB8AC3E}">
        <p14:creationId xmlns:p14="http://schemas.microsoft.com/office/powerpoint/2010/main" val="371309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type="body" idx="1"/>
          </p:nvPr>
        </p:nvSpPr>
        <p:spPr/>
        <p:txBody>
          <a:bodyPr/>
          <a:lstStyle/>
          <a:p>
            <a:pPr marL="0" indent="0">
              <a:buNone/>
            </a:pPr>
            <a:r>
              <a:rPr lang="en-US" dirty="0" smtClean="0"/>
              <a:t>Example task:</a:t>
            </a:r>
            <a:endParaRPr lang="en-US" dirty="0"/>
          </a:p>
          <a:p>
            <a:r>
              <a:rPr lang="en-US" dirty="0" smtClean="0">
                <a:hlinkClick r:id="rId2"/>
              </a:rPr>
              <a:t>RepairTask</a:t>
            </a:r>
            <a:r>
              <a:rPr lang="en-US" dirty="0" smtClean="0"/>
              <a:t> (</a:t>
            </a:r>
            <a:r>
              <a:rPr lang="en-US" dirty="0" smtClean="0">
                <a:hlinkClick r:id="rId3"/>
              </a:rPr>
              <a:t>documentation</a:t>
            </a:r>
            <a:r>
              <a:rPr lang="en-US" dirty="0" smtClean="0"/>
              <a:t>): interpolate over defects</a:t>
            </a:r>
          </a:p>
          <a:p>
            <a:pPr marL="0" indent="0">
              <a:buNone/>
            </a:pPr>
            <a:endParaRPr lang="en-US" dirty="0" smtClean="0"/>
          </a:p>
          <a:p>
            <a:pPr marL="0" indent="0">
              <a:buNone/>
            </a:pPr>
            <a:r>
              <a:rPr lang="en-US" dirty="0" smtClean="0"/>
              <a:t>Example command-line </a:t>
            </a:r>
            <a:r>
              <a:rPr lang="en-US" dirty="0"/>
              <a:t>t</a:t>
            </a:r>
            <a:r>
              <a:rPr lang="en-US" dirty="0" smtClean="0"/>
              <a:t>ask:</a:t>
            </a:r>
          </a:p>
          <a:p>
            <a:r>
              <a:rPr lang="en-US" dirty="0" smtClean="0">
                <a:hlinkClick r:id="rId4"/>
              </a:rPr>
              <a:t>ProcessCcdTask</a:t>
            </a:r>
            <a:r>
              <a:rPr lang="en-US" dirty="0" smtClean="0"/>
              <a:t>: assembles images, performs instrument signature removal, interpolates over defects, detects sources, fits a PSF and a WCS and measures sources.</a:t>
            </a:r>
          </a:p>
          <a:p>
            <a:r>
              <a:rPr lang="en-US" dirty="0" smtClean="0"/>
              <a:t>A subclass of </a:t>
            </a:r>
            <a:r>
              <a:rPr lang="en-US" dirty="0" smtClean="0">
                <a:hlinkClick r:id="rId5"/>
              </a:rPr>
              <a:t>ProcessImageTask</a:t>
            </a:r>
            <a:r>
              <a:rPr lang="en-US" dirty="0" smtClean="0"/>
              <a:t>, which does most of the work.</a:t>
            </a:r>
          </a:p>
          <a:p>
            <a:r>
              <a:rPr lang="en-US" dirty="0" smtClean="0">
                <a:hlinkClick r:id="rId6"/>
              </a:rPr>
              <a:t>bin/processCcd.py </a:t>
            </a:r>
            <a:r>
              <a:rPr lang="en-US" dirty="0" smtClean="0"/>
              <a:t>is the trivial runner script</a:t>
            </a:r>
            <a:endParaRPr lang="en-US" dirty="0"/>
          </a:p>
        </p:txBody>
      </p:sp>
    </p:spTree>
    <p:extLst>
      <p:ext uri="{BB962C8B-B14F-4D97-AF65-F5344CB8AC3E}">
        <p14:creationId xmlns:p14="http://schemas.microsoft.com/office/powerpoint/2010/main" val="73495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t>
            </a:r>
            <a:r>
              <a:rPr lang="en-US" dirty="0" smtClean="0"/>
              <a:t>a Task</a:t>
            </a:r>
            <a:r>
              <a:rPr lang="en-US" dirty="0"/>
              <a:t>: Basic Questions</a:t>
            </a:r>
          </a:p>
        </p:txBody>
      </p:sp>
      <p:sp>
        <p:nvSpPr>
          <p:cNvPr id="3" name="Text Placeholder 2"/>
          <p:cNvSpPr>
            <a:spLocks noGrp="1"/>
          </p:cNvSpPr>
          <p:nvPr>
            <p:ph type="body" idx="1"/>
          </p:nvPr>
        </p:nvSpPr>
        <p:spPr/>
        <p:txBody>
          <a:bodyPr/>
          <a:lstStyle/>
          <a:p>
            <a:r>
              <a:rPr lang="en-US" dirty="0" smtClean="0"/>
              <a:t>Is there existing code you can use?</a:t>
            </a:r>
          </a:p>
          <a:p>
            <a:pPr lvl="1"/>
            <a:r>
              <a:rPr lang="en-US" dirty="0" smtClean="0"/>
              <a:t>See </a:t>
            </a:r>
            <a:r>
              <a:rPr lang="en-US" dirty="0" smtClean="0">
                <a:hlinkClick r:id="rId2"/>
              </a:rPr>
              <a:t>task documentation </a:t>
            </a:r>
            <a:r>
              <a:rPr lang="en-US" dirty="0" smtClean="0"/>
              <a:t>for tasks you can use or subclass (unfortunately some tasks are missing)</a:t>
            </a:r>
          </a:p>
          <a:p>
            <a:pPr lvl="1"/>
            <a:r>
              <a:rPr lang="en-US" dirty="0" smtClean="0"/>
              <a:t>Is there an is an existing algorithm you can wrap?</a:t>
            </a:r>
          </a:p>
          <a:p>
            <a:r>
              <a:rPr lang="en-US" dirty="0"/>
              <a:t>Should it be a command-line task or an ordinary task?</a:t>
            </a:r>
          </a:p>
          <a:p>
            <a:pPr lvl="1"/>
            <a:r>
              <a:rPr lang="en-US" dirty="0" smtClean="0"/>
              <a:t>Command</a:t>
            </a:r>
            <a:r>
              <a:rPr lang="en-US" dirty="0"/>
              <a:t>-line </a:t>
            </a:r>
            <a:r>
              <a:rPr lang="en-US" dirty="0" smtClean="0"/>
              <a:t>tasks are for high-level processing or anything you want to run from </a:t>
            </a:r>
            <a:r>
              <a:rPr lang="en-US" dirty="0"/>
              <a:t>the command </a:t>
            </a:r>
            <a:r>
              <a:rPr lang="en-US" dirty="0" smtClean="0"/>
              <a:t>line.</a:t>
            </a:r>
          </a:p>
          <a:p>
            <a:r>
              <a:rPr lang="en-US" dirty="0"/>
              <a:t>What are the inputs and outputs</a:t>
            </a:r>
            <a:r>
              <a:rPr lang="en-US" dirty="0" smtClean="0"/>
              <a:t>?</a:t>
            </a:r>
          </a:p>
          <a:p>
            <a:pPr lvl="1"/>
            <a:r>
              <a:rPr lang="en-US" dirty="0"/>
              <a:t>Does my task require new dataset </a:t>
            </a:r>
            <a:r>
              <a:rPr lang="en-US" dirty="0" smtClean="0"/>
              <a:t>types?</a:t>
            </a:r>
            <a:endParaRPr lang="en-US" dirty="0"/>
          </a:p>
          <a:p>
            <a:r>
              <a:rPr lang="en-US" dirty="0"/>
              <a:t>What configuration parameters are wanted?</a:t>
            </a:r>
          </a:p>
          <a:p>
            <a:endParaRPr lang="en-US" dirty="0"/>
          </a:p>
        </p:txBody>
      </p:sp>
    </p:spTree>
    <p:extLst>
      <p:ext uri="{BB962C8B-B14F-4D97-AF65-F5344CB8AC3E}">
        <p14:creationId xmlns:p14="http://schemas.microsoft.com/office/powerpoint/2010/main" val="110225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Text Placeholder 2"/>
          <p:cNvSpPr>
            <a:spLocks noGrp="1"/>
          </p:cNvSpPr>
          <p:nvPr>
            <p:ph type="body" idx="1"/>
          </p:nvPr>
        </p:nvSpPr>
        <p:spPr/>
        <p:txBody>
          <a:bodyPr/>
          <a:lstStyle/>
          <a:p>
            <a:r>
              <a:rPr lang="en-US" dirty="0" smtClean="0"/>
              <a:t>Every task needs an associated configuration class, a subclass of </a:t>
            </a:r>
            <a:r>
              <a:rPr lang="en-US" dirty="0" smtClean="0">
                <a:hlinkClick r:id="rId2"/>
              </a:rPr>
              <a:t>lsst.pex.config.Config</a:t>
            </a:r>
            <a:endParaRPr lang="en-US" dirty="0" smtClean="0"/>
          </a:p>
          <a:p>
            <a:r>
              <a:rPr lang="en-US" dirty="0" smtClean="0"/>
              <a:t>The configuration class has a field for each parameter and each subtask</a:t>
            </a:r>
          </a:p>
          <a:p>
            <a:r>
              <a:rPr lang="en-US" dirty="0" smtClean="0"/>
              <a:t>The task specifies its configuration class using class attribute </a:t>
            </a:r>
            <a:r>
              <a:rPr lang="en-US" dirty="0" err="1" smtClean="0"/>
              <a:t>ConfigClass</a:t>
            </a:r>
            <a:endParaRPr lang="en-US" dirty="0" smtClean="0"/>
          </a:p>
          <a:p>
            <a:r>
              <a:rPr lang="en-US" dirty="0" smtClean="0"/>
              <a:t>To </a:t>
            </a:r>
            <a:r>
              <a:rPr lang="en-US" dirty="0"/>
              <a:t>check </a:t>
            </a:r>
            <a:r>
              <a:rPr lang="en-US" dirty="0" smtClean="0"/>
              <a:t>for </a:t>
            </a:r>
            <a:r>
              <a:rPr lang="en-US" dirty="0"/>
              <a:t>an invalid combination of </a:t>
            </a:r>
            <a:r>
              <a:rPr lang="en-US" dirty="0" smtClean="0"/>
              <a:t>parameters, add a </a:t>
            </a:r>
            <a:r>
              <a:rPr lang="en-US" u="sng" dirty="0" smtClean="0"/>
              <a:t>validate</a:t>
            </a:r>
            <a:r>
              <a:rPr lang="en-US" dirty="0" smtClean="0"/>
              <a:t> method</a:t>
            </a:r>
          </a:p>
          <a:p>
            <a:r>
              <a:rPr lang="en-US" dirty="0" smtClean="0"/>
              <a:t>To override default values of parameters in subtasks, add a </a:t>
            </a:r>
            <a:r>
              <a:rPr lang="en-US" u="sng" dirty="0" err="1" smtClean="0"/>
              <a:t>setDefaults</a:t>
            </a:r>
            <a:r>
              <a:rPr lang="en-US" dirty="0" smtClean="0"/>
              <a:t> </a:t>
            </a:r>
            <a:r>
              <a:rPr lang="en-US" dirty="0" smtClean="0"/>
              <a:t>method</a:t>
            </a:r>
          </a:p>
          <a:p>
            <a:endParaRPr lang="en-US" dirty="0"/>
          </a:p>
          <a:p>
            <a:r>
              <a:rPr lang="en-US" dirty="0"/>
              <a:t>Example </a:t>
            </a:r>
            <a:r>
              <a:rPr lang="en-US" dirty="0" err="1"/>
              <a:t>config</a:t>
            </a:r>
            <a:r>
              <a:rPr lang="en-US" dirty="0"/>
              <a:t>: </a:t>
            </a:r>
            <a:r>
              <a:rPr lang="en-US" dirty="0">
                <a:hlinkClick r:id="rId3"/>
              </a:rPr>
              <a:t>ProcessImageConfig</a:t>
            </a:r>
            <a:endParaRPr lang="en-US" dirty="0"/>
          </a:p>
          <a:p>
            <a:endParaRPr lang="en-US" dirty="0" smtClean="0"/>
          </a:p>
        </p:txBody>
      </p:sp>
    </p:spTree>
    <p:extLst>
      <p:ext uri="{BB962C8B-B14F-4D97-AF65-F5344CB8AC3E}">
        <p14:creationId xmlns:p14="http://schemas.microsoft.com/office/powerpoint/2010/main" val="262908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162800" cy="557213"/>
          </a:xfrm>
        </p:spPr>
        <p:txBody>
          <a:bodyPr/>
          <a:lstStyle/>
          <a:p>
            <a:r>
              <a:rPr lang="en-US" dirty="0"/>
              <a:t>Command-Line </a:t>
            </a:r>
            <a:r>
              <a:rPr lang="en-US" dirty="0" smtClean="0"/>
              <a:t>Task: Argument Parser</a:t>
            </a:r>
            <a:endParaRPr lang="en-US" dirty="0"/>
          </a:p>
        </p:txBody>
      </p:sp>
      <p:sp>
        <p:nvSpPr>
          <p:cNvPr id="3" name="Text Placeholder 2"/>
          <p:cNvSpPr>
            <a:spLocks noGrp="1"/>
          </p:cNvSpPr>
          <p:nvPr>
            <p:ph type="body" idx="1"/>
          </p:nvPr>
        </p:nvSpPr>
        <p:spPr/>
        <p:txBody>
          <a:bodyPr/>
          <a:lstStyle/>
          <a:p>
            <a:pPr marL="0" indent="0">
              <a:buNone/>
            </a:pPr>
            <a:r>
              <a:rPr lang="en-US" dirty="0" smtClean="0"/>
              <a:t>The default argument parser provides single raw images to your </a:t>
            </a:r>
            <a:r>
              <a:rPr lang="en-US" dirty="0" smtClean="0"/>
              <a:t>task. This is specified in </a:t>
            </a:r>
            <a:r>
              <a:rPr lang="en-US" dirty="0" err="1" smtClean="0"/>
              <a:t>CmdLineTask</a:t>
            </a:r>
            <a:r>
              <a:rPr lang="en-US" dirty="0" smtClean="0"/>
              <a:t>._</a:t>
            </a:r>
            <a:r>
              <a:rPr lang="en-US" dirty="0" err="1" smtClean="0"/>
              <a:t>makeArgumentParser</a:t>
            </a:r>
            <a:r>
              <a:rPr lang="en-US" dirty="0"/>
              <a:t>:</a:t>
            </a:r>
            <a:endParaRPr lang="en-US" dirty="0" smtClean="0"/>
          </a:p>
          <a:p>
            <a:pPr marL="0" indent="0">
              <a:buNone/>
            </a:pPr>
            <a:endParaRPr lang="en-US" sz="1800" dirty="0" smtClean="0">
              <a:latin typeface=""/>
            </a:endParaRPr>
          </a:p>
          <a:p>
            <a:pPr marL="0" indent="0">
              <a:buNone/>
            </a:pPr>
            <a:r>
              <a:rPr lang="en-US" sz="1800" dirty="0" smtClean="0">
                <a:latin typeface="Monaco"/>
                <a:cs typeface="Monaco"/>
              </a:rPr>
              <a:t>    @</a:t>
            </a:r>
            <a:r>
              <a:rPr lang="en-US" sz="1800" dirty="0" err="1">
                <a:latin typeface="Monaco"/>
                <a:cs typeface="Monaco"/>
              </a:rPr>
              <a:t>classmethod</a:t>
            </a:r>
            <a:endParaRPr lang="en-US" sz="1800" dirty="0">
              <a:latin typeface="Monaco"/>
              <a:cs typeface="Monaco"/>
            </a:endParaRPr>
          </a:p>
          <a:p>
            <a:pPr marL="0" indent="0">
              <a:buNone/>
            </a:pPr>
            <a:r>
              <a:rPr lang="en-US" sz="1800" dirty="0" smtClean="0">
                <a:latin typeface="Monaco"/>
                <a:cs typeface="Monaco"/>
              </a:rPr>
              <a:t>    </a:t>
            </a:r>
            <a:r>
              <a:rPr lang="en-US" sz="1800" dirty="0" err="1" smtClean="0">
                <a:latin typeface="Monaco"/>
                <a:cs typeface="Monaco"/>
              </a:rPr>
              <a:t>def</a:t>
            </a:r>
            <a:r>
              <a:rPr lang="en-US" sz="1800" dirty="0" smtClean="0">
                <a:latin typeface="Monaco"/>
                <a:cs typeface="Monaco"/>
              </a:rPr>
              <a:t> </a:t>
            </a:r>
            <a:r>
              <a:rPr lang="en-US" sz="1800" dirty="0">
                <a:latin typeface="Monaco"/>
                <a:cs typeface="Monaco"/>
              </a:rPr>
              <a:t>_</a:t>
            </a:r>
            <a:r>
              <a:rPr lang="en-US" sz="1800" dirty="0" err="1">
                <a:latin typeface="Monaco"/>
                <a:cs typeface="Monaco"/>
              </a:rPr>
              <a:t>makeArgumentParser</a:t>
            </a:r>
            <a:r>
              <a:rPr lang="en-US" sz="1800" dirty="0">
                <a:latin typeface="Monaco"/>
                <a:cs typeface="Monaco"/>
              </a:rPr>
              <a:t>(</a:t>
            </a:r>
            <a:r>
              <a:rPr lang="en-US" sz="1800" dirty="0" err="1">
                <a:latin typeface="Monaco"/>
                <a:cs typeface="Monaco"/>
              </a:rPr>
              <a:t>cls</a:t>
            </a:r>
            <a:r>
              <a:rPr lang="en-US" sz="1800" dirty="0">
                <a:latin typeface="Monaco"/>
                <a:cs typeface="Monaco"/>
              </a:rPr>
              <a:t>):</a:t>
            </a:r>
          </a:p>
          <a:p>
            <a:pPr marL="0" indent="0">
              <a:buNone/>
            </a:pPr>
            <a:r>
              <a:rPr lang="en-US" sz="1800" dirty="0">
                <a:latin typeface="Monaco"/>
                <a:cs typeface="Monaco"/>
              </a:rPr>
              <a:t>    </a:t>
            </a:r>
            <a:r>
              <a:rPr lang="en-US" sz="1800" dirty="0" smtClean="0">
                <a:latin typeface="Monaco"/>
                <a:cs typeface="Monaco"/>
              </a:rPr>
              <a:t>    parser </a:t>
            </a:r>
            <a:r>
              <a:rPr lang="en-US" sz="1800" dirty="0">
                <a:latin typeface="Monaco"/>
                <a:cs typeface="Monaco"/>
              </a:rPr>
              <a:t>= </a:t>
            </a:r>
            <a:r>
              <a:rPr lang="en-US" sz="1800" dirty="0" err="1">
                <a:latin typeface="Monaco"/>
                <a:cs typeface="Monaco"/>
              </a:rPr>
              <a:t>ArgumentParser</a:t>
            </a:r>
            <a:r>
              <a:rPr lang="en-US" sz="1800" dirty="0">
                <a:latin typeface="Monaco"/>
                <a:cs typeface="Monaco"/>
              </a:rPr>
              <a:t>(name=</a:t>
            </a:r>
            <a:r>
              <a:rPr lang="en-US" sz="1800" dirty="0" err="1">
                <a:latin typeface="Monaco"/>
                <a:cs typeface="Monaco"/>
              </a:rPr>
              <a:t>cls</a:t>
            </a:r>
            <a:r>
              <a:rPr lang="en-US" sz="1800" dirty="0">
                <a:latin typeface="Monaco"/>
                <a:cs typeface="Monaco"/>
              </a:rPr>
              <a:t>._</a:t>
            </a:r>
            <a:r>
              <a:rPr lang="en-US" sz="1800" dirty="0" err="1">
                <a:latin typeface="Monaco"/>
                <a:cs typeface="Monaco"/>
              </a:rPr>
              <a:t>DefaultName</a:t>
            </a:r>
            <a:r>
              <a:rPr lang="en-US" sz="1800" dirty="0">
                <a:latin typeface="Monaco"/>
                <a:cs typeface="Monaco"/>
              </a:rPr>
              <a:t>)</a:t>
            </a:r>
          </a:p>
          <a:p>
            <a:pPr marL="0" indent="0">
              <a:buNone/>
            </a:pPr>
            <a:r>
              <a:rPr lang="en-US" sz="1800" dirty="0">
                <a:latin typeface="Monaco"/>
                <a:cs typeface="Monaco"/>
              </a:rPr>
              <a:t>    </a:t>
            </a:r>
            <a:r>
              <a:rPr lang="en-US" sz="1800" dirty="0" smtClean="0">
                <a:latin typeface="Monaco"/>
                <a:cs typeface="Monaco"/>
              </a:rPr>
              <a:t>    </a:t>
            </a:r>
            <a:r>
              <a:rPr lang="en-US" sz="1800" dirty="0" err="1" smtClean="0">
                <a:latin typeface="Monaco"/>
                <a:cs typeface="Monaco"/>
              </a:rPr>
              <a:t>parser.add_id_argument</a:t>
            </a:r>
            <a:r>
              <a:rPr lang="en-US" sz="1800" dirty="0">
                <a:latin typeface="Monaco"/>
                <a:cs typeface="Monaco"/>
              </a:rPr>
              <a:t>(name="--</a:t>
            </a:r>
            <a:r>
              <a:rPr lang="en-US" sz="1800" dirty="0" smtClean="0">
                <a:latin typeface="Monaco"/>
                <a:cs typeface="Monaco"/>
              </a:rPr>
              <a:t>id”,</a:t>
            </a:r>
          </a:p>
          <a:p>
            <a:pPr marL="0" indent="0">
              <a:buNone/>
            </a:pPr>
            <a:r>
              <a:rPr lang="en-US" sz="1800" dirty="0">
                <a:latin typeface="Monaco"/>
                <a:cs typeface="Monaco"/>
              </a:rPr>
              <a:t> </a:t>
            </a:r>
            <a:r>
              <a:rPr lang="en-US" sz="1800" dirty="0" smtClean="0">
                <a:latin typeface="Monaco"/>
                <a:cs typeface="Monaco"/>
              </a:rPr>
              <a:t>           </a:t>
            </a:r>
            <a:r>
              <a:rPr lang="en-US" sz="1800" dirty="0" err="1" smtClean="0">
                <a:latin typeface="Monaco"/>
                <a:cs typeface="Monaco"/>
              </a:rPr>
              <a:t>datasetType</a:t>
            </a:r>
            <a:r>
              <a:rPr lang="en-US" sz="1800" dirty="0">
                <a:latin typeface="Monaco"/>
                <a:cs typeface="Monaco"/>
              </a:rPr>
              <a:t>="raw", help="data </a:t>
            </a:r>
            <a:r>
              <a:rPr lang="en-US" sz="1800" dirty="0" smtClean="0">
                <a:latin typeface="Monaco"/>
                <a:cs typeface="Monaco"/>
              </a:rPr>
              <a:t>ID…"</a:t>
            </a:r>
            <a:r>
              <a:rPr lang="en-US" sz="1800" dirty="0">
                <a:latin typeface="Monaco"/>
                <a:cs typeface="Monaco"/>
              </a:rPr>
              <a:t>)</a:t>
            </a:r>
          </a:p>
          <a:p>
            <a:pPr marL="0" indent="0">
              <a:buNone/>
            </a:pPr>
            <a:r>
              <a:rPr lang="en-US" sz="1800" dirty="0">
                <a:latin typeface="Monaco"/>
                <a:cs typeface="Monaco"/>
              </a:rPr>
              <a:t>    </a:t>
            </a:r>
            <a:r>
              <a:rPr lang="en-US" sz="1800" dirty="0" smtClean="0">
                <a:latin typeface="Monaco"/>
                <a:cs typeface="Monaco"/>
              </a:rPr>
              <a:t>    return </a:t>
            </a:r>
            <a:r>
              <a:rPr lang="en-US" sz="1800" dirty="0">
                <a:latin typeface="Monaco"/>
                <a:cs typeface="Monaco"/>
              </a:rPr>
              <a:t>parser</a:t>
            </a:r>
          </a:p>
          <a:p>
            <a:pPr marL="0" indent="0">
              <a:buNone/>
            </a:pPr>
            <a:endParaRPr lang="en-US" dirty="0" smtClean="0"/>
          </a:p>
          <a:p>
            <a:pPr marL="0" indent="0">
              <a:buNone/>
            </a:pPr>
            <a:r>
              <a:rPr lang="en-US" dirty="0" smtClean="0"/>
              <a:t>For </a:t>
            </a:r>
            <a:r>
              <a:rPr lang="en-US" dirty="0" smtClean="0"/>
              <a:t>anything else you must customize the argument </a:t>
            </a:r>
            <a:r>
              <a:rPr lang="en-US" dirty="0" smtClean="0"/>
              <a:t>parser.</a:t>
            </a:r>
            <a:r>
              <a:rPr lang="en-US" dirty="0"/>
              <a:t> </a:t>
            </a:r>
            <a:endParaRPr lang="en-US" dirty="0" smtClean="0"/>
          </a:p>
          <a:p>
            <a:pPr marL="0" indent="0">
              <a:buNone/>
            </a:pPr>
            <a:r>
              <a:rPr lang="en-US" dirty="0" smtClean="0"/>
              <a:t>The following slides give two examples.</a:t>
            </a:r>
            <a:endParaRPr lang="en-US" dirty="0" smtClean="0"/>
          </a:p>
        </p:txBody>
      </p:sp>
    </p:spTree>
    <p:extLst>
      <p:ext uri="{BB962C8B-B14F-4D97-AF65-F5344CB8AC3E}">
        <p14:creationId xmlns:p14="http://schemas.microsoft.com/office/powerpoint/2010/main" val="1254859085"/>
      </p:ext>
    </p:extLst>
  </p:cSld>
  <p:clrMapOvr>
    <a:masterClrMapping/>
  </p:clrMapOvr>
</p:sld>
</file>

<file path=ppt/theme/theme1.xml><?xml version="1.0" encoding="utf-8"?>
<a:theme xmlns:a="http://schemas.openxmlformats.org/drawingml/2006/main" name="PDR-nTele2-dm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840</TotalTime>
  <Words>1019</Words>
  <Application>Microsoft Macintosh PowerPoint</Application>
  <PresentationFormat>On-screen Show (4:3)</PresentationFormat>
  <Paragraphs>114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PDR-nTele2-dmf</vt:lpstr>
      <vt:lpstr>Writing a Task Russell Owen   October 7, 2015</vt:lpstr>
      <vt:lpstr>Primary Task Documentation</vt:lpstr>
      <vt:lpstr>A Quick Overview of Tasks</vt:lpstr>
      <vt:lpstr>Task</vt:lpstr>
      <vt:lpstr>Command-Line Task</vt:lpstr>
      <vt:lpstr>Examples</vt:lpstr>
      <vt:lpstr>Writing a Task: Basic Questions</vt:lpstr>
      <vt:lpstr>Configuration</vt:lpstr>
      <vt:lpstr>Command-Line Task: Argument Parser</vt:lpstr>
      <vt:lpstr>Argument Parser: Changing the Dataset Type</vt:lpstr>
      <vt:lpstr>Argument Parser: Additional ID Arguments</vt:lpstr>
      <vt:lpstr>Custom Task Runner for a Command-Line Task</vt:lpstr>
      <vt:lpstr>New Dataset Types</vt:lpstr>
      <vt:lpstr>The Future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Name of Presenter Title of Presenter  LSST Preliminary Design Review August 29-September 2, 2011</dc:title>
  <dc:creator>mckercher</dc:creator>
  <cp:lastModifiedBy>Russell Owen</cp:lastModifiedBy>
  <cp:revision>109</cp:revision>
  <dcterms:created xsi:type="dcterms:W3CDTF">2013-08-12T22:09:00Z</dcterms:created>
  <dcterms:modified xsi:type="dcterms:W3CDTF">2015-10-06T17:31:55Z</dcterms:modified>
</cp:coreProperties>
</file>