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29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9" r:id="rId18"/>
    <p:sldId id="276" r:id="rId19"/>
    <p:sldId id="280" r:id="rId20"/>
    <p:sldId id="277" r:id="rId21"/>
    <p:sldId id="281" r:id="rId22"/>
    <p:sldId id="282" r:id="rId23"/>
    <p:sldId id="285" r:id="rId24"/>
    <p:sldId id="283" r:id="rId25"/>
    <p:sldId id="286" r:id="rId26"/>
    <p:sldId id="284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7" autoAdjust="0"/>
    <p:restoredTop sz="94660"/>
  </p:normalViewPr>
  <p:slideViewPr>
    <p:cSldViewPr>
      <p:cViewPr>
        <p:scale>
          <a:sx n="103" d="100"/>
          <a:sy n="103" d="100"/>
        </p:scale>
        <p:origin x="-89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FFFFFF"/>
                </a:solidFill>
              </a:rPr>
              <a:t>DM </a:t>
            </a:r>
            <a:r>
              <a:rPr lang="en-US" sz="1000" baseline="0" dirty="0" err="1" smtClean="0">
                <a:solidFill>
                  <a:srgbClr val="FFFFFF"/>
                </a:solidFill>
              </a:rPr>
              <a:t>Bootcamp</a:t>
            </a:r>
            <a:r>
              <a:rPr lang="en-US" sz="1000" baseline="0" dirty="0" smtClean="0">
                <a:solidFill>
                  <a:srgbClr val="FFFFFF"/>
                </a:solidFill>
              </a:rPr>
              <a:t> 2015 </a:t>
            </a:r>
            <a:r>
              <a:rPr lang="en-US" sz="1000" baseline="0" dirty="0" smtClean="0">
                <a:solidFill>
                  <a:srgbClr val="FFFFFF"/>
                </a:solidFill>
              </a:rPr>
              <a:t>• </a:t>
            </a:r>
            <a:r>
              <a:rPr lang="en-US" sz="1000" baseline="0" dirty="0" smtClean="0">
                <a:solidFill>
                  <a:srgbClr val="FFFFFF"/>
                </a:solidFill>
              </a:rPr>
              <a:t>The internet </a:t>
            </a:r>
            <a:r>
              <a:rPr lang="en-US" sz="1000" baseline="0" dirty="0" smtClean="0">
                <a:solidFill>
                  <a:srgbClr val="FFFFFF"/>
                </a:solidFill>
              </a:rPr>
              <a:t>• </a:t>
            </a:r>
            <a:r>
              <a:rPr lang="en-US" sz="1000" baseline="0" dirty="0" smtClean="0">
                <a:solidFill>
                  <a:srgbClr val="FFFFFF"/>
                </a:solidFill>
              </a:rPr>
              <a:t>October 4-6 2015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sst-dm/Oct15_bootcamp/blob/master/code/afw_talk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sst-web.ncsa.illinois.edu/doxygen/x_masterDoxyDoc/af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rgbClr val="616161"/>
                </a:solidFill>
              </a:rPr>
              <a:t>afw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dirty="0" smtClean="0">
                <a:solidFill>
                  <a:srgbClr val="616161"/>
                </a:solidFill>
              </a:rPr>
              <a:t>Simon </a:t>
            </a:r>
            <a:r>
              <a:rPr lang="en-US" dirty="0" err="1" smtClean="0">
                <a:solidFill>
                  <a:srgbClr val="616161"/>
                </a:solidFill>
              </a:rPr>
              <a:t>Krughoff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dirty="0" smtClean="0">
                <a:solidFill>
                  <a:srgbClr val="616161"/>
                </a:solidFill>
              </a:rPr>
              <a:t>UW DM T/CAM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dirty="0">
                <a:solidFill>
                  <a:srgbClr val="616161"/>
                </a:solidFill>
              </a:rPr>
              <a:t>O</a:t>
            </a:r>
            <a:r>
              <a:rPr lang="en-US" sz="1800" b="1" dirty="0" smtClean="0">
                <a:solidFill>
                  <a:srgbClr val="616161"/>
                </a:solidFill>
              </a:rPr>
              <a:t>ctober 6,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Bootcamp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2015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4-6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internet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code comes from the short script at: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hlinkClick r:id="rId2"/>
              </a:rPr>
              <a:t>https://github.com/lsst-dm/Oct15_bootcamp/blob/master/code/</a:t>
            </a:r>
            <a:r>
              <a:rPr lang="en-US" sz="2000" dirty="0" smtClean="0">
                <a:solidFill>
                  <a:srgbClr val="3366FF"/>
                </a:solidFill>
                <a:hlinkClick r:id="rId2"/>
              </a:rPr>
              <a:t>afw_talk.py</a:t>
            </a:r>
            <a:endParaRPr lang="en-US" sz="20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intent is just to introduce a few of the useful </a:t>
            </a:r>
            <a:r>
              <a:rPr lang="en-US" dirty="0" err="1" smtClean="0"/>
              <a:t>afw</a:t>
            </a:r>
            <a:r>
              <a:rPr lang="en-US" dirty="0" smtClean="0"/>
              <a:t> classes in a toy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sure you setup the display_ds9 package if you want to display to be output to your local ds9.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by making an image from a bounding box: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1981200"/>
            <a:ext cx="66951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lsst.afw.image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as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afwImage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lsst.afw.geom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as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afwGeom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from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lsst.pex.exceptions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LengthError</a:t>
            </a:r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n_objects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1000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box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afwGeom.BoxI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afwGeom.PointI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(300, 500), </a:t>
            </a:r>
            <a:endParaRPr lang="en-US" b="1" dirty="0" smtClean="0">
              <a:solidFill>
                <a:srgbClr val="666666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Courier New"/>
                <a:cs typeface="Courier New"/>
              </a:rPr>
              <a:t>                  </a:t>
            </a:r>
            <a:r>
              <a:rPr lang="en-US" b="1" dirty="0" err="1" smtClean="0">
                <a:solidFill>
                  <a:srgbClr val="666666"/>
                </a:solidFill>
                <a:latin typeface="Courier New"/>
                <a:cs typeface="Courier New"/>
              </a:rPr>
              <a:t>afwGeom.ExtentI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(2000, 2048))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(box)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print 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.getXY0()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&gt;&gt;&gt; (300, 500)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922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Note that the LLC is not at 0,0.  This bounding box is relative to a global coordinate system called PARENT (the default).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try to construct a view into a sub-region of the image we just made: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733800"/>
            <a:ext cx="7526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subbox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afwGeom.BoxI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afwGeom.PointI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(10, 10), </a:t>
            </a:r>
            <a:endParaRPr lang="en-US" b="1" dirty="0" smtClean="0">
              <a:solidFill>
                <a:srgbClr val="666666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Courier New"/>
                <a:cs typeface="Courier New"/>
              </a:rPr>
              <a:t>                     </a:t>
            </a:r>
            <a:r>
              <a:rPr lang="en-US" b="1" dirty="0" err="1" smtClean="0">
                <a:solidFill>
                  <a:srgbClr val="666666"/>
                </a:solidFill>
                <a:latin typeface="Courier New"/>
                <a:cs typeface="Courier New"/>
              </a:rPr>
              <a:t>afwGeom.ExtentI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(100, 100))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try:</a:t>
            </a:r>
          </a:p>
          <a:p>
            <a:r>
              <a:rPr lang="en-US" b="1" dirty="0">
                <a:latin typeface="Courier New"/>
                <a:cs typeface="Courier New"/>
              </a:rPr>
              <a:t>    im2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subbox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except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LengthError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im2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subbox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afwImage.LOCAL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an image.  Let’s put something in it.  First create some random positions to put down Gaussian spots.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87730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lsst.afw.math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as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afwMath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rand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afwMath.Random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 err="1">
                <a:latin typeface="Courier New"/>
                <a:cs typeface="Courier New"/>
              </a:rPr>
              <a:t>buffer_xy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150 </a:t>
            </a:r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# Don't put objects near the edges</a:t>
            </a:r>
          </a:p>
          <a:p>
            <a:r>
              <a:rPr lang="en-US" b="1" dirty="0" err="1">
                <a:latin typeface="Courier New"/>
                <a:cs typeface="Courier New"/>
              </a:rPr>
              <a:t>x_positions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[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rand.uniformInt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im.getWidth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 - 2*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buffer_xy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</a:t>
            </a: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solidFill>
                  <a:srgbClr val="666666"/>
                </a:solidFill>
                <a:latin typeface="Courier New"/>
                <a:cs typeface="Courier New"/>
              </a:rPr>
              <a:t>+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buffer_xy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 New"/>
                <a:cs typeface="Courier New"/>
              </a:rPr>
              <a:t>in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xrange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n_objects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)]</a:t>
            </a:r>
          </a:p>
          <a:p>
            <a:r>
              <a:rPr lang="en-US" b="1" dirty="0" err="1">
                <a:latin typeface="Courier New"/>
                <a:cs typeface="Courier New"/>
              </a:rPr>
              <a:t>y_positions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[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rand.uniformInt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im.getHeight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 - 2*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buffer_xy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</a:t>
            </a: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solidFill>
                  <a:srgbClr val="666666"/>
                </a:solidFill>
                <a:latin typeface="Courier New"/>
                <a:cs typeface="Courier New"/>
              </a:rPr>
              <a:t>+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buffer_xy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 New"/>
                <a:cs typeface="Courier New"/>
              </a:rPr>
              <a:t>in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xrange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n_objects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7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up the display and create an image of a Gaussian PSF to put in the image.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78441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lsst.afw.detection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as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afwDetect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lsst.afw.display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as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afwDisplay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display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afwDisplay.getDisplay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 err="1">
                <a:latin typeface="Courier New"/>
                <a:cs typeface="Courier New"/>
              </a:rPr>
              <a:t>display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.setMaskTransparency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(50,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None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psf_size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121 </a:t>
            </a:r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# This has to be odd</a:t>
            </a:r>
          </a:p>
          <a:p>
            <a:r>
              <a:rPr lang="en-US" b="1" dirty="0">
                <a:latin typeface="Courier New"/>
                <a:cs typeface="Courier New"/>
              </a:rPr>
              <a:t>sigma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0.7/0.2 </a:t>
            </a:r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# seeing in </a:t>
            </a:r>
            <a:r>
              <a:rPr lang="en-US" b="1" i="1" dirty="0" err="1">
                <a:solidFill>
                  <a:srgbClr val="408080"/>
                </a:solidFill>
                <a:latin typeface="Courier New"/>
                <a:cs typeface="Courier New"/>
              </a:rPr>
              <a:t>arcsec</a:t>
            </a:r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/pixel size in </a:t>
            </a:r>
            <a:r>
              <a:rPr lang="en-US" b="1" i="1" dirty="0" err="1">
                <a:solidFill>
                  <a:srgbClr val="408080"/>
                </a:solidFill>
                <a:latin typeface="Courier New"/>
                <a:cs typeface="Courier New"/>
              </a:rPr>
              <a:t>arcsec</a:t>
            </a:r>
            <a:endParaRPr lang="en-US" b="1" i="1" dirty="0">
              <a:solidFill>
                <a:srgbClr val="408080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peak_val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6000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psf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afwDetect.GaussianPsf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psf_size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psf_size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sigma)</a:t>
            </a:r>
          </a:p>
          <a:p>
            <a:r>
              <a:rPr lang="en-US" b="1" dirty="0" err="1">
                <a:latin typeface="Courier New"/>
                <a:cs typeface="Courier New"/>
              </a:rPr>
              <a:t>psf_im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psf.computeImage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6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shown, the PSF image is normalized to a realistic value.  Now add the images at the random positions.  Look out for the gotcha.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8357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for x, y </a:t>
            </a:r>
            <a:r>
              <a:rPr lang="en-US" b="1" dirty="0">
                <a:solidFill>
                  <a:srgbClr val="AA22FF"/>
                </a:solidFill>
                <a:latin typeface="Courier New"/>
                <a:cs typeface="Courier New"/>
              </a:rPr>
              <a:t>in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zip(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x_positions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y_positions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x0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x - 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psf_size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 - 1)/2</a:t>
            </a:r>
          </a:p>
          <a:p>
            <a:r>
              <a:rPr lang="es-ES_tradnl" b="1" dirty="0">
                <a:latin typeface="Courier New"/>
                <a:cs typeface="Courier New"/>
              </a:rPr>
              <a:t>    y0 </a:t>
            </a:r>
            <a:r>
              <a:rPr lang="es-ES_tradnl" b="1" dirty="0">
                <a:solidFill>
                  <a:srgbClr val="666666"/>
                </a:solidFill>
                <a:latin typeface="Courier New"/>
                <a:cs typeface="Courier New"/>
              </a:rPr>
              <a:t>= y - (</a:t>
            </a:r>
            <a:r>
              <a:rPr lang="es-ES_tradnl" b="1" dirty="0" err="1">
                <a:solidFill>
                  <a:srgbClr val="666666"/>
                </a:solidFill>
                <a:latin typeface="Courier New"/>
                <a:cs typeface="Courier New"/>
              </a:rPr>
              <a:t>psf_size</a:t>
            </a:r>
            <a:r>
              <a:rPr lang="es-ES_tradnl" b="1" dirty="0">
                <a:solidFill>
                  <a:srgbClr val="666666"/>
                </a:solidFill>
                <a:latin typeface="Courier New"/>
                <a:cs typeface="Courier New"/>
              </a:rPr>
              <a:t> - 1)/2</a:t>
            </a:r>
          </a:p>
          <a:p>
            <a:r>
              <a:rPr lang="es-ES_tradnl" b="1" dirty="0">
                <a:latin typeface="Courier New"/>
                <a:cs typeface="Courier New"/>
              </a:rPr>
              <a:t>    box </a:t>
            </a:r>
            <a:r>
              <a:rPr lang="es-ES_trad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s-ES_tradnl" b="1" dirty="0" err="1">
                <a:solidFill>
                  <a:srgbClr val="666666"/>
                </a:solidFill>
                <a:latin typeface="Courier New"/>
                <a:cs typeface="Courier New"/>
              </a:rPr>
              <a:t>afwGeom.BoxI</a:t>
            </a:r>
            <a:r>
              <a:rPr lang="es-ES_tradnl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s-ES_tradnl" b="1" dirty="0" err="1">
                <a:solidFill>
                  <a:srgbClr val="666666"/>
                </a:solidFill>
                <a:latin typeface="Courier New"/>
                <a:cs typeface="Courier New"/>
              </a:rPr>
              <a:t>afwGeom.PointI</a:t>
            </a:r>
            <a:r>
              <a:rPr lang="es-ES_tradnl" b="1" dirty="0">
                <a:solidFill>
                  <a:srgbClr val="666666"/>
                </a:solidFill>
                <a:latin typeface="Courier New"/>
                <a:cs typeface="Courier New"/>
              </a:rPr>
              <a:t>(x0, y0), 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   </a:t>
            </a:r>
            <a:r>
              <a:rPr lang="en-US" b="1" dirty="0" err="1">
                <a:latin typeface="Courier New"/>
                <a:cs typeface="Courier New"/>
              </a:rPr>
              <a:t>afwGeom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.ExtentI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psf_size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psf_size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subim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box,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afwImage.LOCAL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try: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subim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psf_im</a:t>
            </a:r>
            <a:endParaRPr lang="en-US" b="1" dirty="0">
              <a:solidFill>
                <a:srgbClr val="666666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except </a:t>
            </a:r>
            <a:r>
              <a:rPr lang="en-US" b="1" dirty="0" err="1">
                <a:solidFill>
                  <a:srgbClr val="D2413A"/>
                </a:solidFill>
                <a:latin typeface="Courier New"/>
                <a:cs typeface="Courier New"/>
              </a:rPr>
              <a:t>NotImplementedError</a:t>
            </a:r>
            <a:r>
              <a:rPr lang="en-US" b="1" dirty="0">
                <a:solidFill>
                  <a:srgbClr val="D2413A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psf_im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psf_im.convertF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subim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psf_im</a:t>
            </a:r>
            <a:endParaRPr lang="en-US" b="1" dirty="0">
              <a:solidFill>
                <a:srgbClr val="666666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now have an image populated with Gaussian blobs.  Let’s add some background noise, and turn this into a proper </a:t>
            </a:r>
            <a:r>
              <a:rPr lang="en-US" dirty="0" err="1" smtClean="0"/>
              <a:t>MaskedImage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66951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back_im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im.getBBox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())</a:t>
            </a:r>
          </a:p>
          <a:p>
            <a:r>
              <a:rPr lang="en-US" b="1" dirty="0" err="1">
                <a:latin typeface="Courier New"/>
                <a:cs typeface="Courier New"/>
              </a:rPr>
              <a:t>afwMath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.randomPoissonImage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back_im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rand, 1000)</a:t>
            </a:r>
          </a:p>
          <a:p>
            <a:r>
              <a:rPr lang="en-US" b="1" dirty="0" err="1">
                <a:latin typeface="Courier New"/>
                <a:cs typeface="Courier New"/>
              </a:rPr>
              <a:t>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back_im</a:t>
            </a:r>
            <a:endParaRPr lang="en-US" b="1" dirty="0">
              <a:solidFill>
                <a:srgbClr val="666666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display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.mtv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 err="1">
                <a:latin typeface="Courier New"/>
                <a:cs typeface="Courier New"/>
              </a:rPr>
              <a:t>display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.incrDefaultFrame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mask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afwImage.MaskU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im.getBBox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())</a:t>
            </a:r>
          </a:p>
          <a:p>
            <a:r>
              <a:rPr lang="en-US" b="1" dirty="0" err="1">
                <a:latin typeface="Courier New"/>
                <a:cs typeface="Courier New"/>
              </a:rPr>
              <a:t>masked_im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afwImage.MaskedImageF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mask,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25500"/>
            <a:ext cx="63881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 now to do a naïve detection.  This will set the DETECTED mask plane so we should be able to look at the footprints in ds9.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514600"/>
            <a:ext cx="711076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threshold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afwDetect.createThreshold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(5., </a:t>
            </a:r>
            <a:r>
              <a:rPr lang="en-US" b="1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BA2121"/>
                </a:solidFill>
                <a:latin typeface="Courier New"/>
                <a:cs typeface="Courier New"/>
              </a:rPr>
              <a:t>stdev</a:t>
            </a:r>
            <a:r>
              <a:rPr lang="en-US" b="1" dirty="0">
                <a:solidFill>
                  <a:srgbClr val="BA2121"/>
                </a:solidFill>
                <a:latin typeface="Courier New"/>
                <a:cs typeface="Courier New"/>
              </a:rPr>
              <a:t>')</a:t>
            </a:r>
          </a:p>
          <a:p>
            <a:r>
              <a:rPr lang="en-US" b="1" dirty="0" err="1">
                <a:latin typeface="Courier New"/>
                <a:cs typeface="Courier New"/>
              </a:rPr>
              <a:t>fs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afwDetect.FootprintSet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threshold, </a:t>
            </a:r>
          </a:p>
          <a:p>
            <a:r>
              <a:rPr lang="fr-FR" b="1" dirty="0">
                <a:latin typeface="Courier New"/>
                <a:cs typeface="Courier New"/>
              </a:rPr>
              <a:t>                            </a:t>
            </a:r>
            <a:r>
              <a:rPr lang="fr-FR" b="1" dirty="0">
                <a:solidFill>
                  <a:srgbClr val="BA2121"/>
                </a:solidFill>
                <a:latin typeface="Courier New"/>
                <a:cs typeface="Courier New"/>
              </a:rPr>
              <a:t>'DETECTED')</a:t>
            </a:r>
          </a:p>
          <a:p>
            <a:r>
              <a:rPr lang="fr-FR" b="1" dirty="0" err="1">
                <a:latin typeface="Courier New"/>
                <a:cs typeface="Courier New"/>
              </a:rPr>
              <a:t>display</a:t>
            </a:r>
            <a:r>
              <a:rPr lang="fr-FR" b="1" dirty="0" err="1">
                <a:solidFill>
                  <a:srgbClr val="666666"/>
                </a:solidFill>
                <a:latin typeface="Courier New"/>
                <a:cs typeface="Courier New"/>
              </a:rPr>
              <a:t>.mtv</a:t>
            </a:r>
            <a:r>
              <a:rPr lang="fr-FR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fr-FR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</a:t>
            </a:r>
            <a:r>
              <a:rPr lang="fr-FR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b="1" dirty="0" err="1">
                <a:latin typeface="Courier New"/>
                <a:cs typeface="Courier New"/>
              </a:rPr>
              <a:t>display</a:t>
            </a:r>
            <a:r>
              <a:rPr lang="fr-FR" b="1" dirty="0" err="1">
                <a:solidFill>
                  <a:srgbClr val="666666"/>
                </a:solidFill>
                <a:latin typeface="Courier New"/>
                <a:cs typeface="Courier New"/>
              </a:rPr>
              <a:t>.incrDefaultFrame</a:t>
            </a:r>
            <a:r>
              <a:rPr lang="fr-FR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0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762000"/>
            <a:ext cx="58293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cameraGeom</a:t>
            </a:r>
            <a:endParaRPr lang="en-US" dirty="0" smtClean="0"/>
          </a:p>
          <a:p>
            <a:pPr lvl="1"/>
            <a:r>
              <a:rPr lang="en-US" dirty="0" smtClean="0"/>
              <a:t>A system for representing transformation between different coordinate systems in the optical system.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for building cameras</a:t>
            </a:r>
          </a:p>
          <a:p>
            <a:pPr lvl="1"/>
            <a:r>
              <a:rPr lang="en-US" dirty="0" smtClean="0"/>
              <a:t>Cameras are typically built by the instrument mapper (in the </a:t>
            </a:r>
            <a:r>
              <a:rPr lang="en-US" dirty="0" err="1" smtClean="0"/>
              <a:t>obs</a:t>
            </a:r>
            <a:r>
              <a:rPr lang="en-US" dirty="0" smtClean="0"/>
              <a:t>_ package)</a:t>
            </a:r>
          </a:p>
          <a:p>
            <a:pPr lvl="1"/>
            <a:r>
              <a:rPr lang="en-US" dirty="0" smtClean="0"/>
              <a:t>Utilities for visualizing camera layouts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 course everything is detected because the background noise floor is more than 5 sigma from zero.  We need to estimate then subtract the background.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514600"/>
            <a:ext cx="697224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bctrl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afwMath.BackgroundControl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(11, 11)</a:t>
            </a:r>
          </a:p>
          <a:p>
            <a:r>
              <a:rPr lang="en-US" b="1" dirty="0" err="1">
                <a:latin typeface="Courier New"/>
                <a:cs typeface="Courier New"/>
              </a:rPr>
              <a:t>bkgd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afwMath.makeBackground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bctrl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 err="1">
                <a:latin typeface="Courier New"/>
                <a:cs typeface="Courier New"/>
              </a:rPr>
              <a:t>masked_im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-=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bkgd.getImageF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masked_im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.getMask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().set(0) </a:t>
            </a:r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# reset mask</a:t>
            </a:r>
          </a:p>
          <a:p>
            <a:r>
              <a:rPr lang="en-US" b="1" dirty="0" err="1">
                <a:latin typeface="Courier New"/>
                <a:cs typeface="Courier New"/>
              </a:rPr>
              <a:t>fs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afwDetect.FootprintSet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, threshold, </a:t>
            </a:r>
          </a:p>
          <a:p>
            <a:r>
              <a:rPr lang="fr-FR" b="1" dirty="0">
                <a:latin typeface="Courier New"/>
                <a:cs typeface="Courier New"/>
              </a:rPr>
              <a:t>                            </a:t>
            </a:r>
            <a:r>
              <a:rPr lang="fr-FR" b="1" dirty="0">
                <a:solidFill>
                  <a:srgbClr val="BA2121"/>
                </a:solidFill>
                <a:latin typeface="Courier New"/>
                <a:cs typeface="Courier New"/>
              </a:rPr>
              <a:t>'DETECTED')</a:t>
            </a:r>
          </a:p>
          <a:p>
            <a:r>
              <a:rPr lang="fr-FR" b="1" dirty="0" err="1">
                <a:latin typeface="Courier New"/>
                <a:cs typeface="Courier New"/>
              </a:rPr>
              <a:t>display</a:t>
            </a:r>
            <a:r>
              <a:rPr lang="fr-FR" b="1" dirty="0" err="1">
                <a:solidFill>
                  <a:srgbClr val="666666"/>
                </a:solidFill>
                <a:latin typeface="Courier New"/>
                <a:cs typeface="Courier New"/>
              </a:rPr>
              <a:t>.mtv</a:t>
            </a:r>
            <a:r>
              <a:rPr lang="fr-FR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fr-FR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</a:t>
            </a:r>
            <a:r>
              <a:rPr lang="fr-FR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b="1" dirty="0" err="1">
                <a:latin typeface="Courier New"/>
                <a:cs typeface="Courier New"/>
              </a:rPr>
              <a:t>display</a:t>
            </a:r>
            <a:r>
              <a:rPr lang="fr-FR" b="1" dirty="0" err="1">
                <a:solidFill>
                  <a:srgbClr val="666666"/>
                </a:solidFill>
                <a:latin typeface="Courier New"/>
                <a:cs typeface="Courier New"/>
              </a:rPr>
              <a:t>.incrDefaultFrame</a:t>
            </a:r>
            <a:r>
              <a:rPr lang="fr-FR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62000"/>
            <a:ext cx="619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lots of other features of </a:t>
            </a:r>
            <a:r>
              <a:rPr lang="en-US" dirty="0" err="1" smtClean="0"/>
              <a:t>afw</a:t>
            </a:r>
            <a:r>
              <a:rPr lang="en-US" dirty="0" smtClean="0"/>
              <a:t>.  Here are a few.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5323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# </a:t>
            </a:r>
            <a:r>
              <a:rPr lang="en-US" b="1" i="1" dirty="0" err="1">
                <a:solidFill>
                  <a:srgbClr val="408080"/>
                </a:solidFill>
                <a:latin typeface="Courier New"/>
                <a:cs typeface="Courier New"/>
              </a:rPr>
              <a:t>numpy</a:t>
            </a:r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 arrays from images</a:t>
            </a:r>
          </a:p>
          <a:p>
            <a:r>
              <a:rPr lang="en-US" b="1" dirty="0" err="1">
                <a:latin typeface="Courier New"/>
                <a:cs typeface="Courier New"/>
              </a:rPr>
              <a:t>im</a:t>
            </a:r>
            <a:r>
              <a:rPr lang="en-US" b="1" dirty="0">
                <a:latin typeface="Courier New"/>
                <a:cs typeface="Courier New"/>
              </a:rPr>
              <a:t>, mask, 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masked_im.getArrays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rint type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im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im</a:t>
            </a:r>
            <a:r>
              <a:rPr lang="en-US" b="1" dirty="0" err="1" smtClean="0">
                <a:solidFill>
                  <a:srgbClr val="666666"/>
                </a:solidFill>
                <a:latin typeface="Courier New"/>
                <a:cs typeface="Courier New"/>
              </a:rPr>
              <a:t>.dtype</a:t>
            </a:r>
            <a:endParaRPr lang="en-US" b="1" dirty="0">
              <a:solidFill>
                <a:srgbClr val="666666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lots of other features of </a:t>
            </a:r>
            <a:r>
              <a:rPr lang="en-US" dirty="0" err="1" smtClean="0"/>
              <a:t>afw</a:t>
            </a:r>
            <a:r>
              <a:rPr lang="en-US" dirty="0" smtClean="0"/>
              <a:t>.  Here are a few.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71243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# arrays are views</a:t>
            </a:r>
          </a:p>
          <a:p>
            <a:r>
              <a:rPr lang="en-US" b="1" dirty="0">
                <a:latin typeface="Courier New"/>
                <a:cs typeface="Courier New"/>
              </a:rPr>
              <a:t>xy0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masked_im.getXY0()</a:t>
            </a:r>
          </a:p>
          <a:p>
            <a:r>
              <a:rPr lang="en-US" b="1" dirty="0">
                <a:latin typeface="Courier New"/>
                <a:cs typeface="Courier New"/>
              </a:rPr>
              <a:t>xy0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masked_im.getXY0()</a:t>
            </a:r>
          </a:p>
          <a:p>
            <a:r>
              <a:rPr lang="en-US" b="1" dirty="0">
                <a:latin typeface="Courier New"/>
                <a:cs typeface="Courier New"/>
              </a:rPr>
              <a:t>xy0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.shift(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afwGeom.ExtentI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(100, 120))</a:t>
            </a:r>
          </a:p>
          <a:p>
            <a:r>
              <a:rPr lang="en-US" b="1" dirty="0">
                <a:latin typeface="Courier New"/>
                <a:cs typeface="Courier New"/>
              </a:rPr>
              <a:t>box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afwGeom.BoxI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(xy0,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afwGeom.ExtentI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(100, 100))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subim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masked_im.getImage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(), box)</a:t>
            </a:r>
          </a:p>
          <a:p>
            <a:r>
              <a:rPr lang="en-US" b="1" dirty="0" err="1">
                <a:latin typeface="Courier New"/>
                <a:cs typeface="Courier New"/>
              </a:rPr>
              <a:t>sub_arr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subim.getArray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 err="1">
                <a:latin typeface="Courier New"/>
                <a:cs typeface="Courier New"/>
              </a:rPr>
              <a:t>sub_arr</a:t>
            </a:r>
            <a:r>
              <a:rPr lang="en-US" b="1" dirty="0">
                <a:latin typeface="Courier New"/>
                <a:cs typeface="Courier New"/>
              </a:rPr>
              <a:t>[:][:]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im.max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display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.mtv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6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00100"/>
            <a:ext cx="62357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4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lots of other features of </a:t>
            </a:r>
            <a:r>
              <a:rPr lang="en-US" dirty="0" err="1" smtClean="0"/>
              <a:t>afw</a:t>
            </a:r>
            <a:r>
              <a:rPr lang="en-US" dirty="0" smtClean="0"/>
              <a:t>.  Here are a few.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7866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408080"/>
                </a:solidFill>
                <a:latin typeface="Courier New"/>
                <a:cs typeface="Courier New"/>
              </a:rPr>
              <a:t># The &gt;&gt;= operator</a:t>
            </a:r>
          </a:p>
          <a:p>
            <a:r>
              <a:rPr lang="en-US" b="1" dirty="0" err="1">
                <a:latin typeface="Courier New"/>
                <a:cs typeface="Courier New"/>
              </a:rPr>
              <a:t>left_box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afwGeom.BoxI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666666"/>
                </a:solidFill>
                <a:latin typeface="Courier New"/>
                <a:cs typeface="Courier New"/>
              </a:rPr>
              <a:t>afwGeom.PointI</a:t>
            </a:r>
            <a:r>
              <a:rPr lang="en-US" b="1" dirty="0">
                <a:solidFill>
                  <a:srgbClr val="666666"/>
                </a:solidFill>
                <a:latin typeface="Courier New"/>
                <a:cs typeface="Courier New"/>
              </a:rPr>
              <a:t>(0,0), </a:t>
            </a:r>
          </a:p>
          <a:p>
            <a:r>
              <a:rPr lang="nl-NL" b="1" dirty="0">
                <a:latin typeface="Courier New"/>
                <a:cs typeface="Courier New"/>
              </a:rPr>
              <a:t>                        </a:t>
            </a:r>
            <a:r>
              <a:rPr lang="nl-NL" b="1" dirty="0" err="1">
                <a:latin typeface="Courier New"/>
                <a:cs typeface="Courier New"/>
              </a:rPr>
              <a:t>afwGeom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.ExtentI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(1000, 2048))</a:t>
            </a:r>
          </a:p>
          <a:p>
            <a:r>
              <a:rPr lang="nl-NL" b="1" dirty="0" err="1">
                <a:latin typeface="Courier New"/>
                <a:cs typeface="Courier New"/>
              </a:rPr>
              <a:t>right_box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afwGeom.BoxI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afwGeom.PointI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(1000, 0), </a:t>
            </a:r>
          </a:p>
          <a:p>
            <a:r>
              <a:rPr lang="nl-NL" b="1" dirty="0">
                <a:latin typeface="Courier New"/>
                <a:cs typeface="Courier New"/>
              </a:rPr>
              <a:t>                         </a:t>
            </a:r>
            <a:r>
              <a:rPr lang="nl-NL" b="1" dirty="0" err="1">
                <a:latin typeface="Courier New"/>
                <a:cs typeface="Courier New"/>
              </a:rPr>
              <a:t>afwGeom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.ExtentI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(1000, 2048))</a:t>
            </a:r>
          </a:p>
          <a:p>
            <a:r>
              <a:rPr lang="nl-NL" b="1" dirty="0" err="1">
                <a:latin typeface="Courier New"/>
                <a:cs typeface="Courier New"/>
              </a:rPr>
              <a:t>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masked_im.getImage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nl-NL" b="1" dirty="0" err="1">
                <a:latin typeface="Courier New"/>
                <a:cs typeface="Courier New"/>
              </a:rPr>
              <a:t>new_im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masked_im.getBBox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())</a:t>
            </a:r>
          </a:p>
          <a:p>
            <a:r>
              <a:rPr lang="nl-NL" b="1" dirty="0" err="1">
                <a:latin typeface="Courier New"/>
                <a:cs typeface="Courier New"/>
              </a:rPr>
              <a:t>left_subim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left_box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afwImage.LOCAL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b="1" dirty="0" err="1">
                <a:latin typeface="Courier New"/>
                <a:cs typeface="Courier New"/>
              </a:rPr>
              <a:t>right_subim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im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right_box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afwImage.LOCAL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b="1" dirty="0" err="1">
                <a:latin typeface="Courier New"/>
                <a:cs typeface="Courier New"/>
              </a:rPr>
              <a:t>left_subim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*= -1</a:t>
            </a:r>
          </a:p>
          <a:p>
            <a:endParaRPr lang="nl-NL" b="1" dirty="0">
              <a:latin typeface="Courier New"/>
              <a:cs typeface="Courier New"/>
            </a:endParaRPr>
          </a:p>
          <a:p>
            <a:r>
              <a:rPr lang="nl-NL" b="1" dirty="0" err="1">
                <a:latin typeface="Courier New"/>
                <a:cs typeface="Courier New"/>
              </a:rPr>
              <a:t>new_subim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new_im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left_box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afwImage.LOCAL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b="1" dirty="0" err="1">
                <a:latin typeface="Courier New"/>
                <a:cs typeface="Courier New"/>
              </a:rPr>
              <a:t>new_subim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&lt;&lt;=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left_subim</a:t>
            </a:r>
            <a:endParaRPr lang="nl-NL" b="1" dirty="0">
              <a:solidFill>
                <a:srgbClr val="666666"/>
              </a:solidFill>
              <a:latin typeface="Courier New"/>
              <a:cs typeface="Courier New"/>
            </a:endParaRPr>
          </a:p>
          <a:p>
            <a:r>
              <a:rPr lang="nl-NL" b="1" dirty="0" err="1">
                <a:latin typeface="Courier New"/>
                <a:cs typeface="Courier New"/>
              </a:rPr>
              <a:t>new_subim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afwImage.ImageF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new_im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right_box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afwImage.LOCAL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b="1" dirty="0" err="1">
                <a:latin typeface="Courier New"/>
                <a:cs typeface="Courier New"/>
              </a:rPr>
              <a:t>new_subim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666666"/>
                </a:solidFill>
                <a:latin typeface="Courier New"/>
                <a:cs typeface="Courier New"/>
              </a:rPr>
              <a:t>&lt;&lt;= </a:t>
            </a:r>
            <a:r>
              <a:rPr lang="nl-NL" b="1" dirty="0" err="1">
                <a:solidFill>
                  <a:srgbClr val="666666"/>
                </a:solidFill>
                <a:latin typeface="Courier New"/>
                <a:cs typeface="Courier New"/>
              </a:rPr>
              <a:t>right_subim</a:t>
            </a:r>
            <a:endParaRPr lang="nl-NL" b="1" dirty="0">
              <a:solidFill>
                <a:srgbClr val="66666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8269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47700"/>
            <a:ext cx="89027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original intent was to keep the C++ environment rich.</a:t>
            </a:r>
          </a:p>
          <a:p>
            <a:pPr lvl="1"/>
            <a:r>
              <a:rPr lang="en-US" dirty="0" smtClean="0"/>
              <a:t>This leads to classes (not just functions) defined in C++</a:t>
            </a:r>
          </a:p>
          <a:p>
            <a:r>
              <a:rPr lang="en-US" dirty="0" smtClean="0"/>
              <a:t>There is a strong effort to expose as much C++ in Python as possible.</a:t>
            </a:r>
          </a:p>
          <a:p>
            <a:pPr lvl="1"/>
            <a:r>
              <a:rPr lang="en-US" dirty="0" smtClean="0"/>
              <a:t>This can lead to more than one way to do things.</a:t>
            </a:r>
          </a:p>
          <a:p>
            <a:pPr lvl="1"/>
            <a:endParaRPr lang="en-US" dirty="0"/>
          </a:p>
          <a:p>
            <a:r>
              <a:rPr lang="en-US" dirty="0" smtClean="0"/>
              <a:t>Takeaway: The Python/C++ line is hard to draw.  We should continue to be observant and strive to make the stack as generally useful/useable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4967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Coord</a:t>
            </a:r>
            <a:endParaRPr lang="en-US" dirty="0"/>
          </a:p>
          <a:p>
            <a:pPr lvl="1"/>
            <a:r>
              <a:rPr lang="en-US" dirty="0" smtClean="0"/>
              <a:t>Coordinate construction and conversion utilities</a:t>
            </a:r>
          </a:p>
          <a:p>
            <a:pPr lvl="1"/>
            <a:r>
              <a:rPr lang="en-US" dirty="0" smtClean="0"/>
              <a:t>Implements the following coordinate system</a:t>
            </a:r>
          </a:p>
          <a:p>
            <a:pPr lvl="2"/>
            <a:r>
              <a:rPr lang="en-US" dirty="0" smtClean="0"/>
              <a:t>FK5</a:t>
            </a:r>
          </a:p>
          <a:p>
            <a:pPr lvl="2"/>
            <a:r>
              <a:rPr lang="en-US" dirty="0" smtClean="0"/>
              <a:t>ICRS</a:t>
            </a:r>
          </a:p>
          <a:p>
            <a:pPr lvl="2"/>
            <a:r>
              <a:rPr lang="en-US" dirty="0" smtClean="0"/>
              <a:t>Ecliptic</a:t>
            </a:r>
          </a:p>
          <a:p>
            <a:pPr lvl="2"/>
            <a:r>
              <a:rPr lang="en-US" dirty="0" smtClean="0"/>
              <a:t>Galactic</a:t>
            </a:r>
          </a:p>
          <a:p>
            <a:pPr lvl="2"/>
            <a:r>
              <a:rPr lang="en-US" dirty="0" err="1" smtClean="0"/>
              <a:t>Topocentric</a:t>
            </a:r>
            <a:endParaRPr lang="en-US" dirty="0" smtClean="0"/>
          </a:p>
          <a:p>
            <a:pPr lvl="1"/>
            <a:r>
              <a:rPr lang="en-US" dirty="0" smtClean="0"/>
              <a:t>Very basic Observatory container (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elevation)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Footprint (and </a:t>
            </a:r>
            <a:r>
              <a:rPr lang="en-US" dirty="0" err="1" smtClean="0"/>
              <a:t>HeavyFootprint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Threshold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itmask, value, sigma, sigma per pixel</a:t>
            </a:r>
          </a:p>
          <a:p>
            <a:pPr lvl="1"/>
            <a:r>
              <a:rPr lang="en-US" dirty="0" err="1" smtClean="0"/>
              <a:t>Psf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3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</a:t>
            </a:r>
            <a:r>
              <a:rPr lang="en-US" dirty="0" smtClean="0"/>
              <a:t> (not </a:t>
            </a:r>
            <a:r>
              <a:rPr lang="en-US" dirty="0" err="1" smtClean="0"/>
              <a:t>lsst.geom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Simple geometry constructs – Angle, Box, Extent, Point, Span</a:t>
            </a:r>
          </a:p>
          <a:p>
            <a:pPr lvl="1"/>
            <a:r>
              <a:rPr lang="en-US" dirty="0" smtClean="0"/>
              <a:t>More complicated geometry – Ellipse, Polygon</a:t>
            </a:r>
          </a:p>
          <a:p>
            <a:pPr lvl="1"/>
            <a:r>
              <a:rPr lang="en-US" dirty="0" err="1" smtClean="0"/>
              <a:t>XYTransforms</a:t>
            </a:r>
            <a:r>
              <a:rPr lang="en-US" dirty="0" smtClean="0"/>
              <a:t> – Affine, Identity, Inverted, Multi, Radial, Separable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8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Image like things:</a:t>
            </a:r>
          </a:p>
          <a:p>
            <a:pPr lvl="2"/>
            <a:r>
              <a:rPr lang="en-US" dirty="0" smtClean="0"/>
              <a:t>Image – a single grid of pixels (float, double,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uint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Mask – a grid of bit mask pixels with associated mask plane definitions.</a:t>
            </a:r>
          </a:p>
          <a:p>
            <a:pPr lvl="2"/>
            <a:r>
              <a:rPr lang="en-US" dirty="0" err="1" smtClean="0"/>
              <a:t>DecoratedImage</a:t>
            </a:r>
            <a:r>
              <a:rPr lang="en-US" dirty="0" smtClean="0"/>
              <a:t> – Image with metadata (deprecated)</a:t>
            </a:r>
          </a:p>
          <a:p>
            <a:pPr lvl="2"/>
            <a:r>
              <a:rPr lang="en-US" dirty="0" err="1" smtClean="0"/>
              <a:t>MaskedImage</a:t>
            </a:r>
            <a:r>
              <a:rPr lang="en-US" dirty="0" smtClean="0"/>
              <a:t> – Image + Mask + Variance</a:t>
            </a:r>
          </a:p>
          <a:p>
            <a:pPr lvl="2"/>
            <a:r>
              <a:rPr lang="en-US" dirty="0" smtClean="0"/>
              <a:t>Exposure – </a:t>
            </a:r>
            <a:r>
              <a:rPr lang="en-US" dirty="0" err="1" smtClean="0"/>
              <a:t>MaskedImage</a:t>
            </a:r>
            <a:r>
              <a:rPr lang="en-US" dirty="0" smtClean="0"/>
              <a:t> with associated image things: WCS, </a:t>
            </a:r>
            <a:r>
              <a:rPr lang="en-US" dirty="0" err="1" smtClean="0"/>
              <a:t>Psf</a:t>
            </a:r>
            <a:r>
              <a:rPr lang="en-US" dirty="0" smtClean="0"/>
              <a:t>, metadata, calibration info</a:t>
            </a:r>
          </a:p>
          <a:p>
            <a:pPr lvl="1"/>
            <a:r>
              <a:rPr lang="en-US" dirty="0" smtClean="0"/>
              <a:t>Other associated things – Defect, Filter, </a:t>
            </a:r>
            <a:r>
              <a:rPr lang="en-US" dirty="0" err="1" smtClean="0"/>
              <a:t>Calib</a:t>
            </a:r>
            <a:r>
              <a:rPr lang="en-US" dirty="0" smtClean="0"/>
              <a:t> (this is really photometric calibration), </a:t>
            </a:r>
            <a:r>
              <a:rPr lang="en-US" dirty="0" err="1" smtClean="0"/>
              <a:t>Wcs</a:t>
            </a:r>
            <a:endParaRPr lang="en-US" dirty="0" smtClean="0"/>
          </a:p>
          <a:p>
            <a:pPr lvl="1"/>
            <a:r>
              <a:rPr lang="en-US" dirty="0" smtClean="0"/>
              <a:t>Utilities for dealing with images</a:t>
            </a:r>
          </a:p>
        </p:txBody>
      </p:sp>
    </p:spTree>
    <p:extLst>
      <p:ext uri="{BB962C8B-B14F-4D97-AF65-F5344CB8AC3E}">
        <p14:creationId xmlns:p14="http://schemas.microsoft.com/office/powerpoint/2010/main" val="61380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Statistics – mean, </a:t>
            </a:r>
            <a:r>
              <a:rPr lang="en-US" dirty="0" err="1" smtClean="0"/>
              <a:t>stdev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median, inner quartile range, clipped stats, min, max, sum</a:t>
            </a:r>
          </a:p>
          <a:p>
            <a:pPr lvl="1"/>
            <a:r>
              <a:rPr lang="en-US" dirty="0" smtClean="0"/>
              <a:t>Kernels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Interpolation and approximation</a:t>
            </a:r>
          </a:p>
          <a:p>
            <a:pPr lvl="1"/>
            <a:r>
              <a:rPr lang="en-US" dirty="0" smtClean="0"/>
              <a:t>Fitting</a:t>
            </a:r>
          </a:p>
          <a:p>
            <a:pPr lvl="1"/>
            <a:r>
              <a:rPr lang="en-US" dirty="0" smtClean="0"/>
              <a:t>Functions – Gaussian, Polynomial, </a:t>
            </a:r>
            <a:r>
              <a:rPr lang="en-US" dirty="0" err="1" smtClean="0"/>
              <a:t>Chebyshev</a:t>
            </a:r>
            <a:r>
              <a:rPr lang="en-US" dirty="0" smtClean="0"/>
              <a:t>, Double Gaussian</a:t>
            </a:r>
          </a:p>
          <a:p>
            <a:pPr lvl="1"/>
            <a:r>
              <a:rPr lang="en-US" dirty="0" smtClean="0"/>
              <a:t>Splines</a:t>
            </a:r>
          </a:p>
          <a:p>
            <a:pPr lvl="1"/>
            <a:r>
              <a:rPr lang="en-US" dirty="0" smtClean="0"/>
              <a:t>Random number generator</a:t>
            </a:r>
          </a:p>
          <a:p>
            <a:pPr lvl="1"/>
            <a:r>
              <a:rPr lang="en-US" dirty="0" smtClean="0"/>
              <a:t>Warping – </a:t>
            </a:r>
            <a:r>
              <a:rPr lang="en-US" dirty="0" err="1" smtClean="0"/>
              <a:t>Lanczos</a:t>
            </a:r>
            <a:r>
              <a:rPr lang="en-US" dirty="0" smtClean="0"/>
              <a:t>, bilinear,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Tables are really catalogs with fixed schema.  The schema is flexible and can be set up to do lots of things.</a:t>
            </a:r>
          </a:p>
          <a:p>
            <a:pPr lvl="2"/>
            <a:r>
              <a:rPr lang="en-US" dirty="0" smtClean="0"/>
              <a:t>Store amplifier electronics info: </a:t>
            </a:r>
            <a:r>
              <a:rPr lang="en-US" dirty="0" err="1" smtClean="0"/>
              <a:t>AmpInfoTable</a:t>
            </a:r>
            <a:endParaRPr lang="en-US" dirty="0" smtClean="0"/>
          </a:p>
          <a:p>
            <a:pPr lvl="2"/>
            <a:r>
              <a:rPr lang="en-US" dirty="0" smtClean="0"/>
              <a:t>Source catalogs</a:t>
            </a:r>
          </a:p>
          <a:p>
            <a:pPr lvl="2"/>
            <a:r>
              <a:rPr lang="en-US" dirty="0" smtClean="0"/>
              <a:t>Matched reference catalogs to source catalogs</a:t>
            </a:r>
          </a:p>
        </p:txBody>
      </p:sp>
    </p:spTree>
    <p:extLst>
      <p:ext uri="{BB962C8B-B14F-4D97-AF65-F5344CB8AC3E}">
        <p14:creationId xmlns:p14="http://schemas.microsoft.com/office/powerpoint/2010/main" val="3899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sz="2000" dirty="0" err="1" smtClean="0">
                <a:solidFill>
                  <a:srgbClr val="3366FF"/>
                </a:solidFill>
                <a:hlinkClick r:id="rId2"/>
              </a:rPr>
              <a:t>http</a:t>
            </a:r>
            <a:r>
              <a:rPr lang="en-US" sz="2000" dirty="0">
                <a:solidFill>
                  <a:srgbClr val="3366FF"/>
                </a:solidFill>
                <a:hlinkClick r:id="rId2"/>
              </a:rPr>
              <a:t>://lsst-web.ncsa.illinois.edu/doxygen/x_masterDoxyDoc/</a:t>
            </a:r>
            <a:r>
              <a:rPr lang="en-US" sz="2000" dirty="0" smtClean="0">
                <a:solidFill>
                  <a:srgbClr val="3366FF"/>
                </a:solidFill>
                <a:hlinkClick r:id="rId2"/>
              </a:rPr>
              <a:t>afw.html</a:t>
            </a:r>
            <a:endParaRPr lang="en-US" sz="20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GitHub</a:t>
            </a:r>
            <a:r>
              <a:rPr lang="en-US" dirty="0" smtClean="0">
                <a:solidFill>
                  <a:srgbClr val="000000"/>
                </a:solidFill>
              </a:rPr>
              <a:t> code search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useful, but has significant limitations (full word search only)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 find the tree browsing features very useful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Unit tests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Help strings in Python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Useful info is not always forwarded from C++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Searching with an editor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Sublime Text, </a:t>
            </a:r>
            <a:r>
              <a:rPr lang="en-US" dirty="0" err="1" smtClean="0">
                <a:solidFill>
                  <a:srgbClr val="000000"/>
                </a:solidFill>
              </a:rPr>
              <a:t>Emacs</a:t>
            </a:r>
            <a:r>
              <a:rPr lang="en-US" dirty="0" smtClean="0">
                <a:solidFill>
                  <a:srgbClr val="000000"/>
                </a:solidFill>
              </a:rPr>
              <a:t>, and vim are all popular choices</a:t>
            </a:r>
          </a:p>
        </p:txBody>
      </p:sp>
    </p:spTree>
    <p:extLst>
      <p:ext uri="{BB962C8B-B14F-4D97-AF65-F5344CB8AC3E}">
        <p14:creationId xmlns:p14="http://schemas.microsoft.com/office/powerpoint/2010/main" val="2427276496"/>
      </p:ext>
    </p:extLst>
  </p:cSld>
  <p:clrMapOvr>
    <a:masterClrMapping/>
  </p:clrMapOvr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1516</Words>
  <Application>Microsoft Macintosh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PDR-nTele2-dmf</vt:lpstr>
      <vt:lpstr>afw Simon Krughoff UW DM T/CAM  October 6, 2015</vt:lpstr>
      <vt:lpstr>Contents of afw</vt:lpstr>
      <vt:lpstr>Contents of afw</vt:lpstr>
      <vt:lpstr>Contents of afw</vt:lpstr>
      <vt:lpstr>Contents of afw</vt:lpstr>
      <vt:lpstr>Contents of afw</vt:lpstr>
      <vt:lpstr>Contents of afw</vt:lpstr>
      <vt:lpstr>Contents of afw</vt:lpstr>
      <vt:lpstr>How to find things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PowerPoint Presentation</vt:lpstr>
      <vt:lpstr>Let’s take a look at afw</vt:lpstr>
      <vt:lpstr>PowerPoint Presentation</vt:lpstr>
      <vt:lpstr>Let’s take a look at afw</vt:lpstr>
      <vt:lpstr>PowerPoint Presentation</vt:lpstr>
      <vt:lpstr>Let’s take a look at afw</vt:lpstr>
      <vt:lpstr>Let’s take a look at afw</vt:lpstr>
      <vt:lpstr>PowerPoint Presentation</vt:lpstr>
      <vt:lpstr>Let’s take a look at afw</vt:lpstr>
      <vt:lpstr>PowerPoint Presentation</vt:lpstr>
      <vt:lpstr>Understanding afw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Name of Presenter Title of Presenter  LSST Preliminary Design Review August 29-September 2, 2011</dc:title>
  <dc:creator>mckercher</dc:creator>
  <cp:lastModifiedBy>Simon</cp:lastModifiedBy>
  <cp:revision>42</cp:revision>
  <dcterms:created xsi:type="dcterms:W3CDTF">2013-08-12T22:09:00Z</dcterms:created>
  <dcterms:modified xsi:type="dcterms:W3CDTF">2015-10-06T17:14:50Z</dcterms:modified>
</cp:coreProperties>
</file>