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23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 varScale="1">
        <p:scale>
          <a:sx n="91" d="100"/>
          <a:sy n="91" d="100"/>
        </p:scale>
        <p:origin x="-10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of Meeting • Location, Location • Date Date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Name</a:t>
            </a:r>
            <a:r>
              <a:rPr lang="en-US" sz="1000" baseline="0" dirty="0" smtClean="0">
                <a:solidFill>
                  <a:srgbClr val="FFFFFF"/>
                </a:solidFill>
              </a:rPr>
              <a:t> of Meeting • Location, Location • Date Date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-dm/Oct15_bootcamp/blob/master/code/afw_talk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sst-web.ncsa.illinois.edu/doxygen/x_masterDoxyDoc/af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Title of Presentation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>Name of Presenter</a:t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000" b="1" dirty="0" smtClean="0">
                <a:solidFill>
                  <a:srgbClr val="616161"/>
                </a:solidFill>
              </a:rPr>
              <a:t>Title of Presenter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b="1" dirty="0" smtClean="0">
                <a:solidFill>
                  <a:srgbClr val="616161"/>
                </a:solidFill>
              </a:rPr>
              <a:t>Date in long format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of Meeting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Dates | Location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code comes from the short script at: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hlinkClick r:id="rId2"/>
              </a:rPr>
              <a:t>https://github.com/lsst-dm/Oct15_bootcamp/blob/master/code/</a:t>
            </a:r>
            <a:r>
              <a:rPr lang="en-US" sz="2000" dirty="0" smtClean="0">
                <a:solidFill>
                  <a:srgbClr val="3366FF"/>
                </a:solidFill>
                <a:hlinkClick r:id="rId2"/>
              </a:rPr>
              <a:t>afw_talk.py</a:t>
            </a:r>
            <a:endParaRPr lang="en-US" sz="20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intent is just to introduce a few of the useful </a:t>
            </a:r>
            <a:r>
              <a:rPr lang="en-US" dirty="0" err="1" smtClean="0"/>
              <a:t>afw</a:t>
            </a:r>
            <a:r>
              <a:rPr lang="en-US" dirty="0" smtClean="0"/>
              <a:t> classes in a toy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by making an image from a bounding box: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import </a:t>
            </a:r>
            <a:r>
              <a:rPr lang="en-US" sz="1800" b="1" dirty="0" err="1">
                <a:latin typeface="Courier New"/>
                <a:cs typeface="Courier New"/>
              </a:rPr>
              <a:t>lsst.afw.image</a:t>
            </a:r>
            <a:r>
              <a:rPr lang="en-US" sz="1800" b="1" dirty="0">
                <a:latin typeface="Courier New"/>
                <a:cs typeface="Courier New"/>
              </a:rPr>
              <a:t> as </a:t>
            </a:r>
            <a:r>
              <a:rPr lang="en-US" sz="1800" b="1" dirty="0" err="1">
                <a:latin typeface="Courier New"/>
                <a:cs typeface="Courier New"/>
              </a:rPr>
              <a:t>afwImage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import </a:t>
            </a:r>
            <a:r>
              <a:rPr lang="en-US" sz="1800" b="1" dirty="0" err="1">
                <a:latin typeface="Courier New"/>
                <a:cs typeface="Courier New"/>
              </a:rPr>
              <a:t>lsst.afw.geom</a:t>
            </a:r>
            <a:r>
              <a:rPr lang="en-US" sz="1800" b="1" dirty="0">
                <a:latin typeface="Courier New"/>
                <a:cs typeface="Courier New"/>
              </a:rPr>
              <a:t> as </a:t>
            </a:r>
            <a:r>
              <a:rPr lang="en-US" sz="1800" b="1" dirty="0" err="1">
                <a:latin typeface="Courier New"/>
                <a:cs typeface="Courier New"/>
              </a:rPr>
              <a:t>afwGeom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</a:t>
            </a:r>
            <a:r>
              <a:rPr lang="en-US" sz="1800" b="1" dirty="0" err="1">
                <a:latin typeface="Courier New"/>
                <a:cs typeface="Courier New"/>
              </a:rPr>
              <a:t>lsst.pex.exceptions</a:t>
            </a:r>
            <a:r>
              <a:rPr lang="en-US" sz="1800" b="1" dirty="0">
                <a:latin typeface="Courier New"/>
                <a:cs typeface="Courier New"/>
              </a:rPr>
              <a:t> import </a:t>
            </a:r>
            <a:r>
              <a:rPr lang="en-US" sz="1800" b="1" dirty="0" err="1">
                <a:latin typeface="Courier New"/>
                <a:cs typeface="Courier New"/>
              </a:rPr>
              <a:t>LengthError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n_objects</a:t>
            </a:r>
            <a:r>
              <a:rPr lang="en-US" sz="1800" b="1" dirty="0">
                <a:latin typeface="Courier New"/>
                <a:cs typeface="Courier New"/>
              </a:rPr>
              <a:t> = 1000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box = </a:t>
            </a:r>
            <a:r>
              <a:rPr lang="en-US" sz="1800" b="1" dirty="0" err="1">
                <a:latin typeface="Courier New"/>
                <a:cs typeface="Courier New"/>
              </a:rPr>
              <a:t>afwGeom.BoxI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afwGeom.PointI</a:t>
            </a:r>
            <a:r>
              <a:rPr lang="en-US" sz="1800" b="1" dirty="0">
                <a:latin typeface="Courier New"/>
                <a:cs typeface="Courier New"/>
              </a:rPr>
              <a:t>(300, 500), </a:t>
            </a:r>
            <a:r>
              <a:rPr lang="en-US" sz="1800" b="1" dirty="0" err="1">
                <a:latin typeface="Courier New"/>
                <a:cs typeface="Courier New"/>
              </a:rPr>
              <a:t>afwGeom.ExtentI</a:t>
            </a:r>
            <a:r>
              <a:rPr lang="en-US" sz="1800" b="1" dirty="0">
                <a:latin typeface="Courier New"/>
                <a:cs typeface="Courier New"/>
              </a:rPr>
              <a:t>(2000, 2048))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(box)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print im.getXY0(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&gt;&gt;&gt; (300, 500)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22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 that the LLC is not at 0,0.  This bounding box is relative to a global coordinate system called PARENT (the default).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try to construct a view into a sub-region of the image we just made: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subbox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afwGeom.BoxI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afwGeom.PointI</a:t>
            </a:r>
            <a:r>
              <a:rPr lang="en-US" sz="1800" b="1" dirty="0">
                <a:latin typeface="Courier New"/>
                <a:cs typeface="Courier New"/>
              </a:rPr>
              <a:t>(10, 10), </a:t>
            </a:r>
            <a:r>
              <a:rPr lang="en-US" sz="1800" b="1" dirty="0" err="1">
                <a:latin typeface="Courier New"/>
                <a:cs typeface="Courier New"/>
              </a:rPr>
              <a:t>afwGeom.ExtentI</a:t>
            </a:r>
            <a:r>
              <a:rPr lang="en-US" sz="1800" b="1" dirty="0">
                <a:latin typeface="Courier New"/>
                <a:cs typeface="Courier New"/>
              </a:rPr>
              <a:t>(100, 100))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try: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im2 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subbox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except </a:t>
            </a:r>
            <a:r>
              <a:rPr lang="en-US" sz="1800" b="1" dirty="0" err="1">
                <a:latin typeface="Courier New"/>
                <a:cs typeface="Courier New"/>
              </a:rPr>
              <a:t>LengthError</a:t>
            </a:r>
            <a:r>
              <a:rPr lang="en-US" sz="18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im2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subbox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afwImage.LOCAL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44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an image.  Let’s put something in it.  First create some random positions to put down Gaussian spots.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import </a:t>
            </a:r>
            <a:r>
              <a:rPr lang="en-US" sz="1800" b="1" dirty="0" err="1">
                <a:latin typeface="Courier New"/>
                <a:cs typeface="Courier New"/>
              </a:rPr>
              <a:t>lsst.afw.math</a:t>
            </a:r>
            <a:r>
              <a:rPr lang="en-US" sz="1800" b="1" dirty="0">
                <a:latin typeface="Courier New"/>
                <a:cs typeface="Courier New"/>
              </a:rPr>
              <a:t> as </a:t>
            </a:r>
            <a:r>
              <a:rPr lang="en-US" sz="1800" b="1" dirty="0" err="1">
                <a:latin typeface="Courier New"/>
                <a:cs typeface="Courier New"/>
              </a:rPr>
              <a:t>afwMath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rand = </a:t>
            </a:r>
            <a:r>
              <a:rPr lang="en-US" sz="1800" b="1" dirty="0" err="1">
                <a:latin typeface="Courier New"/>
                <a:cs typeface="Courier New"/>
              </a:rPr>
              <a:t>afwMath.Random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buffer_xy</a:t>
            </a:r>
            <a:r>
              <a:rPr lang="en-US" sz="1800" b="1" dirty="0">
                <a:latin typeface="Courier New"/>
                <a:cs typeface="Courier New"/>
              </a:rPr>
              <a:t> = 150 # Don't put objects near the edges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x_positions</a:t>
            </a:r>
            <a:r>
              <a:rPr lang="en-US" sz="1800" b="1" dirty="0">
                <a:latin typeface="Courier New"/>
                <a:cs typeface="Courier New"/>
              </a:rPr>
              <a:t> = [</a:t>
            </a:r>
            <a:r>
              <a:rPr lang="en-US" sz="1800" b="1" dirty="0" err="1">
                <a:latin typeface="Courier New"/>
                <a:cs typeface="Courier New"/>
              </a:rPr>
              <a:t>rand.uniformInt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im.getWidth</a:t>
            </a:r>
            <a:r>
              <a:rPr lang="en-US" sz="1800" b="1" dirty="0">
                <a:latin typeface="Courier New"/>
                <a:cs typeface="Courier New"/>
              </a:rPr>
              <a:t>() - 2*</a:t>
            </a:r>
            <a:r>
              <a:rPr lang="en-US" sz="1800" b="1" dirty="0" err="1">
                <a:latin typeface="Courier New"/>
                <a:cs typeface="Courier New"/>
              </a:rPr>
              <a:t>buffer_xy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  <a:r>
              <a:rPr lang="en-US" sz="1800" b="1" dirty="0" smtClean="0">
                <a:latin typeface="Courier New"/>
                <a:cs typeface="Courier New"/>
              </a:rPr>
              <a:t>          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+ </a:t>
            </a:r>
            <a:r>
              <a:rPr lang="en-US" sz="1800" b="1" dirty="0" err="1">
                <a:latin typeface="Courier New"/>
                <a:cs typeface="Courier New"/>
              </a:rPr>
              <a:t>buffer_xy</a:t>
            </a:r>
            <a:r>
              <a:rPr lang="en-US" sz="1800" b="1" dirty="0">
                <a:latin typeface="Courier New"/>
                <a:cs typeface="Courier New"/>
              </a:rPr>
              <a:t> for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in </a:t>
            </a:r>
            <a:r>
              <a:rPr lang="en-US" sz="1800" b="1" dirty="0" err="1">
                <a:latin typeface="Courier New"/>
                <a:cs typeface="Courier New"/>
              </a:rPr>
              <a:t>xrange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n_objects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y_positions</a:t>
            </a:r>
            <a:r>
              <a:rPr lang="en-US" sz="1800" b="1" dirty="0">
                <a:latin typeface="Courier New"/>
                <a:cs typeface="Courier New"/>
              </a:rPr>
              <a:t> = [</a:t>
            </a:r>
            <a:r>
              <a:rPr lang="en-US" sz="1800" b="1" dirty="0" err="1">
                <a:latin typeface="Courier New"/>
                <a:cs typeface="Courier New"/>
              </a:rPr>
              <a:t>rand.uniformInt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im.getHeight</a:t>
            </a:r>
            <a:r>
              <a:rPr lang="en-US" sz="1800" b="1" dirty="0">
                <a:latin typeface="Courier New"/>
                <a:cs typeface="Courier New"/>
              </a:rPr>
              <a:t>() - 2*</a:t>
            </a:r>
            <a:r>
              <a:rPr lang="en-US" sz="1800" b="1" dirty="0" err="1">
                <a:latin typeface="Courier New"/>
                <a:cs typeface="Courier New"/>
              </a:rPr>
              <a:t>buffer_xy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+ </a:t>
            </a:r>
            <a:r>
              <a:rPr lang="en-US" sz="1800" b="1" dirty="0" err="1">
                <a:latin typeface="Courier New"/>
                <a:cs typeface="Courier New"/>
              </a:rPr>
              <a:t>buffer_xy</a:t>
            </a:r>
            <a:r>
              <a:rPr lang="en-US" sz="1800" b="1" dirty="0">
                <a:latin typeface="Courier New"/>
                <a:cs typeface="Courier New"/>
              </a:rPr>
              <a:t> for 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in </a:t>
            </a:r>
            <a:r>
              <a:rPr lang="en-US" sz="1800" b="1" dirty="0" err="1">
                <a:latin typeface="Courier New"/>
                <a:cs typeface="Courier New"/>
              </a:rPr>
              <a:t>xrange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n_objects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92877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up the display and create an image of a Gaussian PSF to put in the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import </a:t>
            </a:r>
            <a:r>
              <a:rPr lang="en-US" sz="1800" b="1" dirty="0" err="1">
                <a:latin typeface="Courier New"/>
                <a:cs typeface="Courier New"/>
              </a:rPr>
              <a:t>lsst.afw.detection</a:t>
            </a:r>
            <a:r>
              <a:rPr lang="en-US" sz="1800" b="1" dirty="0">
                <a:latin typeface="Courier New"/>
                <a:cs typeface="Courier New"/>
              </a:rPr>
              <a:t> as </a:t>
            </a:r>
            <a:r>
              <a:rPr lang="en-US" sz="1800" b="1" dirty="0" err="1">
                <a:latin typeface="Courier New"/>
                <a:cs typeface="Courier New"/>
              </a:rPr>
              <a:t>afwDetect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import </a:t>
            </a:r>
            <a:r>
              <a:rPr lang="en-US" sz="1800" b="1" dirty="0" err="1">
                <a:latin typeface="Courier New"/>
                <a:cs typeface="Courier New"/>
              </a:rPr>
              <a:t>lsst.afw.display</a:t>
            </a:r>
            <a:r>
              <a:rPr lang="en-US" sz="1800" b="1" dirty="0">
                <a:latin typeface="Courier New"/>
                <a:cs typeface="Courier New"/>
              </a:rPr>
              <a:t> as </a:t>
            </a:r>
            <a:r>
              <a:rPr lang="en-US" sz="1800" b="1" dirty="0" err="1">
                <a:latin typeface="Courier New"/>
                <a:cs typeface="Courier New"/>
              </a:rPr>
              <a:t>afwDisplay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display = </a:t>
            </a:r>
            <a:r>
              <a:rPr lang="en-US" sz="1800" b="1" dirty="0" err="1">
                <a:latin typeface="Courier New"/>
                <a:cs typeface="Courier New"/>
              </a:rPr>
              <a:t>afwDisplay.getDisplay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display.setMaskTransparency</a:t>
            </a:r>
            <a:r>
              <a:rPr lang="en-US" sz="1800" b="1" dirty="0">
                <a:latin typeface="Courier New"/>
                <a:cs typeface="Courier New"/>
              </a:rPr>
              <a:t>(50, </a:t>
            </a:r>
            <a:r>
              <a:rPr lang="en-US" sz="1800" b="1" dirty="0" smtClean="0">
                <a:latin typeface="Courier New"/>
                <a:cs typeface="Courier New"/>
              </a:rPr>
              <a:t>None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 = 121 # This has to be odd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sigma = 0.7/0.2 # seeing in </a:t>
            </a:r>
            <a:r>
              <a:rPr lang="en-US" sz="1800" b="1" dirty="0" err="1">
                <a:latin typeface="Courier New"/>
                <a:cs typeface="Courier New"/>
              </a:rPr>
              <a:t>arcsec</a:t>
            </a:r>
            <a:r>
              <a:rPr lang="en-US" sz="1800" b="1" dirty="0">
                <a:latin typeface="Courier New"/>
                <a:cs typeface="Courier New"/>
              </a:rPr>
              <a:t>/pixel size in </a:t>
            </a:r>
            <a:r>
              <a:rPr lang="en-US" sz="1800" b="1" dirty="0" err="1">
                <a:latin typeface="Courier New"/>
                <a:cs typeface="Courier New"/>
              </a:rPr>
              <a:t>arcsec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peak_val</a:t>
            </a:r>
            <a:r>
              <a:rPr lang="en-US" sz="1800" b="1" dirty="0">
                <a:latin typeface="Courier New"/>
                <a:cs typeface="Courier New"/>
              </a:rPr>
              <a:t> = 6000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psf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afwDetect.GaussianPsf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, sigma)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psf_im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psf.computeImage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endParaRPr lang="en-US" sz="1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866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shown, the PSF image is normalized to a realistic value.  Now add the images at the random positions.  Lookout for the gotcha.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for x, y in zip(</a:t>
            </a:r>
            <a:r>
              <a:rPr lang="en-US" sz="1800" b="1" dirty="0" err="1">
                <a:latin typeface="Courier New"/>
                <a:cs typeface="Courier New"/>
              </a:rPr>
              <a:t>x_positions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y_positions</a:t>
            </a:r>
            <a:r>
              <a:rPr lang="en-US" sz="1800" b="1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x0 = x - 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 - 1)/2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y0 = y - 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 - 1)/2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box = </a:t>
            </a:r>
            <a:r>
              <a:rPr lang="en-US" sz="1800" b="1" dirty="0" err="1">
                <a:latin typeface="Courier New"/>
                <a:cs typeface="Courier New"/>
              </a:rPr>
              <a:t>afwGeom.BoxI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afwGeom.PointI</a:t>
            </a:r>
            <a:r>
              <a:rPr lang="en-US" sz="1800" b="1" dirty="0">
                <a:latin typeface="Courier New"/>
                <a:cs typeface="Courier New"/>
              </a:rPr>
              <a:t>(x0, y0), 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</a:t>
            </a:r>
            <a:r>
              <a:rPr lang="en-US" sz="1800" b="1" dirty="0" err="1" smtClean="0">
                <a:latin typeface="Courier New"/>
                <a:cs typeface="Courier New"/>
              </a:rPr>
              <a:t>afwGeom.ExtentI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subim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, box, </a:t>
            </a:r>
            <a:r>
              <a:rPr lang="en-US" sz="1800" b="1" dirty="0" err="1">
                <a:latin typeface="Courier New"/>
                <a:cs typeface="Courier New"/>
              </a:rPr>
              <a:t>afwImage.LOCAL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try: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 </a:t>
            </a:r>
            <a:r>
              <a:rPr lang="en-US" sz="1800" b="1" dirty="0" err="1">
                <a:latin typeface="Courier New"/>
                <a:cs typeface="Courier New"/>
              </a:rPr>
              <a:t>subim</a:t>
            </a:r>
            <a:r>
              <a:rPr lang="en-US" sz="1800" b="1" dirty="0">
                <a:latin typeface="Courier New"/>
                <a:cs typeface="Courier New"/>
              </a:rPr>
              <a:t> += </a:t>
            </a:r>
            <a:r>
              <a:rPr lang="en-US" sz="1800" b="1" dirty="0" err="1">
                <a:latin typeface="Courier New"/>
                <a:cs typeface="Courier New"/>
              </a:rPr>
              <a:t>psf_im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except </a:t>
            </a:r>
            <a:r>
              <a:rPr lang="en-US" sz="1800" b="1" dirty="0" err="1">
                <a:latin typeface="Courier New"/>
                <a:cs typeface="Courier New"/>
              </a:rPr>
              <a:t>NotImplementedError</a:t>
            </a:r>
            <a:r>
              <a:rPr lang="en-US" sz="18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    </a:t>
            </a:r>
            <a:r>
              <a:rPr lang="en-US" sz="1800" b="1" dirty="0" err="1" smtClean="0">
                <a:latin typeface="Courier New"/>
                <a:cs typeface="Courier New"/>
              </a:rPr>
              <a:t>psf_im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err="1">
                <a:latin typeface="Courier New"/>
                <a:cs typeface="Courier New"/>
              </a:rPr>
              <a:t>psf_im.convertF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</a:t>
            </a:r>
            <a:r>
              <a:rPr lang="en-US" sz="1800" b="1" dirty="0" err="1" smtClean="0">
                <a:latin typeface="Courier New"/>
                <a:cs typeface="Courier New"/>
              </a:rPr>
              <a:t>subim</a:t>
            </a:r>
            <a:r>
              <a:rPr lang="en-US" sz="1800" b="1" dirty="0" smtClean="0">
                <a:latin typeface="Courier New"/>
                <a:cs typeface="Courier New"/>
              </a:rPr>
              <a:t> += </a:t>
            </a:r>
            <a:r>
              <a:rPr lang="en-US" sz="1800" b="1" dirty="0" err="1" smtClean="0">
                <a:latin typeface="Courier New"/>
                <a:cs typeface="Courier New"/>
              </a:rPr>
              <a:t>psf_im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35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shown, the PSF image is normalized to a realistic value.  Now add the images at the random positions.  Lookout for </a:t>
            </a:r>
            <a:r>
              <a:rPr lang="en-US" smtClean="0"/>
              <a:t>the gotcha.</a:t>
            </a:r>
            <a:endParaRPr lang="en-US" dirty="0" smtClean="0"/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for x, y in zip(</a:t>
            </a:r>
            <a:r>
              <a:rPr lang="en-US" sz="1800" b="1" dirty="0" err="1">
                <a:latin typeface="Courier New"/>
                <a:cs typeface="Courier New"/>
              </a:rPr>
              <a:t>x_positions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y_positions</a:t>
            </a:r>
            <a:r>
              <a:rPr lang="en-US" sz="1800" b="1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x0 = x - 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 - 1)/2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y0 = y - 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 - 1)/2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box = </a:t>
            </a:r>
            <a:r>
              <a:rPr lang="en-US" sz="1800" b="1" dirty="0" err="1">
                <a:latin typeface="Courier New"/>
                <a:cs typeface="Courier New"/>
              </a:rPr>
              <a:t>afwGeom.BoxI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afwGeom.PointI</a:t>
            </a:r>
            <a:r>
              <a:rPr lang="en-US" sz="1800" b="1" dirty="0">
                <a:latin typeface="Courier New"/>
                <a:cs typeface="Courier New"/>
              </a:rPr>
              <a:t>(x0, y0), 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</a:t>
            </a:r>
            <a:r>
              <a:rPr lang="en-US" sz="1800" b="1" dirty="0" err="1" smtClean="0">
                <a:latin typeface="Courier New"/>
                <a:cs typeface="Courier New"/>
              </a:rPr>
              <a:t>afwGeom.ExtentI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psf_size</a:t>
            </a:r>
            <a:r>
              <a:rPr lang="en-US" sz="1800" b="1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subim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, box, </a:t>
            </a:r>
            <a:r>
              <a:rPr lang="en-US" sz="1800" b="1" dirty="0" err="1">
                <a:latin typeface="Courier New"/>
                <a:cs typeface="Courier New"/>
              </a:rPr>
              <a:t>afwImage.LOCAL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try: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 </a:t>
            </a:r>
            <a:r>
              <a:rPr lang="en-US" sz="1800" b="1" dirty="0" err="1">
                <a:latin typeface="Courier New"/>
                <a:cs typeface="Courier New"/>
              </a:rPr>
              <a:t>subim</a:t>
            </a:r>
            <a:r>
              <a:rPr lang="en-US" sz="1800" b="1" dirty="0">
                <a:latin typeface="Courier New"/>
                <a:cs typeface="Courier New"/>
              </a:rPr>
              <a:t> += </a:t>
            </a:r>
            <a:r>
              <a:rPr lang="en-US" sz="1800" b="1" dirty="0" err="1">
                <a:latin typeface="Courier New"/>
                <a:cs typeface="Courier New"/>
              </a:rPr>
              <a:t>psf_im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except </a:t>
            </a:r>
            <a:r>
              <a:rPr lang="en-US" sz="1800" b="1" dirty="0" err="1">
                <a:latin typeface="Courier New"/>
                <a:cs typeface="Courier New"/>
              </a:rPr>
              <a:t>NotImplementedError</a:t>
            </a:r>
            <a:r>
              <a:rPr lang="en-US" sz="18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    </a:t>
            </a:r>
            <a:r>
              <a:rPr lang="en-US" sz="1800" b="1" dirty="0" err="1" smtClean="0">
                <a:latin typeface="Courier New"/>
                <a:cs typeface="Courier New"/>
              </a:rPr>
              <a:t>psf_im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 </a:t>
            </a:r>
            <a:r>
              <a:rPr lang="en-US" sz="1800" b="1" dirty="0" err="1">
                <a:latin typeface="Courier New"/>
                <a:cs typeface="Courier New"/>
              </a:rPr>
              <a:t>psf_im.convertF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</a:t>
            </a:r>
            <a:r>
              <a:rPr lang="en-US" sz="1800" b="1" dirty="0" err="1" smtClean="0">
                <a:latin typeface="Courier New"/>
                <a:cs typeface="Courier New"/>
              </a:rPr>
              <a:t>subim</a:t>
            </a:r>
            <a:r>
              <a:rPr lang="en-US" sz="1800" b="1" dirty="0" smtClean="0">
                <a:latin typeface="Courier New"/>
                <a:cs typeface="Courier New"/>
              </a:rPr>
              <a:t> += </a:t>
            </a:r>
            <a:r>
              <a:rPr lang="en-US" sz="1800" b="1" dirty="0" err="1" smtClean="0">
                <a:latin typeface="Courier New"/>
                <a:cs typeface="Courier New"/>
              </a:rPr>
              <a:t>psf_im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603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now have an image populated with Gaussian blobs.  Let’s add some background noise, and turn this into a proper </a:t>
            </a:r>
            <a:r>
              <a:rPr lang="en-US" dirty="0" err="1" smtClean="0"/>
              <a:t>MaskedImage</a:t>
            </a:r>
            <a:endParaRPr lang="en-US" dirty="0" smtClean="0"/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back_im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afwImage.ImageF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im.getBBox</a:t>
            </a:r>
            <a:r>
              <a:rPr lang="en-US" sz="1800" b="1" dirty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afwMath.randomPoissonImage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back_im</a:t>
            </a:r>
            <a:r>
              <a:rPr lang="en-US" sz="1800" b="1" dirty="0">
                <a:latin typeface="Courier New"/>
                <a:cs typeface="Courier New"/>
              </a:rPr>
              <a:t>, rand, 1000)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 += </a:t>
            </a:r>
            <a:r>
              <a:rPr lang="en-US" sz="1800" b="1" dirty="0" err="1">
                <a:latin typeface="Courier New"/>
                <a:cs typeface="Courier New"/>
              </a:rPr>
              <a:t>back_im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display.mtv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display.incrDefaultFrame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mask = </a:t>
            </a:r>
            <a:r>
              <a:rPr lang="en-US" sz="1800" b="1" dirty="0" err="1">
                <a:latin typeface="Courier New"/>
                <a:cs typeface="Courier New"/>
              </a:rPr>
              <a:t>afwImage.MaskU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im.getBBox</a:t>
            </a:r>
            <a:r>
              <a:rPr lang="en-US" sz="1800" b="1" dirty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afwImage.MaskedImageF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, mask, </a:t>
            </a:r>
            <a:r>
              <a:rPr lang="en-US" sz="1800" b="1" dirty="0" err="1">
                <a:latin typeface="Courier New"/>
                <a:cs typeface="Courier New"/>
              </a:rPr>
              <a:t>im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57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 now to do a naïve detection.  This will set the DETECTED mask plane so we should be able to look at the footprints in ds9.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threshold = </a:t>
            </a:r>
            <a:r>
              <a:rPr lang="en-US" sz="1800" b="1" dirty="0" err="1">
                <a:latin typeface="Courier New"/>
                <a:cs typeface="Courier New"/>
              </a:rPr>
              <a:t>afwDetect.createThreshold</a:t>
            </a:r>
            <a:r>
              <a:rPr lang="en-US" sz="1800" b="1" dirty="0">
                <a:latin typeface="Courier New"/>
                <a:cs typeface="Courier New"/>
              </a:rPr>
              <a:t>(5., '</a:t>
            </a:r>
            <a:r>
              <a:rPr lang="en-US" sz="1800" b="1" dirty="0" err="1">
                <a:latin typeface="Courier New"/>
                <a:cs typeface="Courier New"/>
              </a:rPr>
              <a:t>stdev</a:t>
            </a:r>
            <a:r>
              <a:rPr lang="en-US" sz="1800" b="1" dirty="0">
                <a:latin typeface="Courier New"/>
                <a:cs typeface="Courier New"/>
              </a:rPr>
              <a:t>')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fs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afwDetect.FootprintSet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, threshold, 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'</a:t>
            </a:r>
            <a:r>
              <a:rPr lang="en-US" sz="1800" b="1" dirty="0">
                <a:latin typeface="Courier New"/>
                <a:cs typeface="Courier New"/>
              </a:rPr>
              <a:t>DETECTED')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display.mtv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display.incrDefaultFrame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10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 course everything is detected because the background noise floor is more than 5 sigma from zero.  We need to estimate then subtract the background.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bctrl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afwMath.BackgroundControl</a:t>
            </a:r>
            <a:r>
              <a:rPr lang="en-US" sz="1800" b="1" dirty="0">
                <a:latin typeface="Courier New"/>
                <a:cs typeface="Courier New"/>
              </a:rPr>
              <a:t>(11, 11)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bkgd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afwMath.makeBackground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bctrl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 -= </a:t>
            </a:r>
            <a:r>
              <a:rPr lang="en-US" sz="1800" b="1" dirty="0" err="1">
                <a:latin typeface="Courier New"/>
                <a:cs typeface="Courier New"/>
              </a:rPr>
              <a:t>bkgd.getImageF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masked_im.getMask</a:t>
            </a:r>
            <a:r>
              <a:rPr lang="en-US" sz="1800" b="1" dirty="0">
                <a:latin typeface="Courier New"/>
                <a:cs typeface="Courier New"/>
              </a:rPr>
              <a:t>().set(0) # reset mask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fs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afwDetect.FootprintSet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, threshold, 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                     '</a:t>
            </a:r>
            <a:r>
              <a:rPr lang="en-US" sz="1800" b="1" dirty="0">
                <a:latin typeface="Courier New"/>
                <a:cs typeface="Courier New"/>
              </a:rPr>
              <a:t>DETECTED')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display.mtv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masked_im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display.incrDefaultFrame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52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cameraGeom</a:t>
            </a:r>
            <a:endParaRPr lang="en-US" dirty="0" smtClean="0"/>
          </a:p>
          <a:p>
            <a:pPr lvl="1"/>
            <a:r>
              <a:rPr lang="en-US" dirty="0" smtClean="0"/>
              <a:t>A system for representing transformation between different coordinate systems in the optical system.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for building cameras</a:t>
            </a:r>
          </a:p>
          <a:p>
            <a:pPr lvl="1"/>
            <a:r>
              <a:rPr lang="en-US" dirty="0" smtClean="0"/>
              <a:t>Cameras are typically built by the instrument mapper (in the </a:t>
            </a:r>
            <a:r>
              <a:rPr lang="en-US" dirty="0" err="1" smtClean="0"/>
              <a:t>obs</a:t>
            </a:r>
            <a:r>
              <a:rPr lang="en-US" dirty="0" smtClean="0"/>
              <a:t>_ package)</a:t>
            </a:r>
          </a:p>
          <a:p>
            <a:pPr lvl="1"/>
            <a:r>
              <a:rPr lang="en-US" dirty="0" smtClean="0"/>
              <a:t>Utilities for visualizing camera layouts</a:t>
            </a:r>
          </a:p>
          <a:p>
            <a:pPr marL="457200" lvl="1" indent="0">
              <a:buNone/>
            </a:pPr>
            <a:r>
              <a:rPr lang="en-US" dirty="0" smtClean="0"/>
              <a:t>(image of </a:t>
            </a:r>
            <a:r>
              <a:rPr lang="en-US" dirty="0" err="1" smtClean="0"/>
              <a:t>focalplane</a:t>
            </a:r>
            <a:r>
              <a:rPr lang="en-US" dirty="0" smtClean="0"/>
              <a:t> and a chip?)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images of each of the ds9 frames I display in the code.</a:t>
            </a:r>
          </a:p>
          <a:p>
            <a:r>
              <a:rPr lang="en-US" dirty="0" smtClean="0"/>
              <a:t>Add some more examples of things one can do with </a:t>
            </a:r>
            <a:r>
              <a:rPr lang="en-US" dirty="0" err="1" smtClean="0"/>
              <a:t>afw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Coord</a:t>
            </a:r>
            <a:endParaRPr lang="en-US" dirty="0"/>
          </a:p>
          <a:p>
            <a:pPr lvl="1"/>
            <a:r>
              <a:rPr lang="en-US" dirty="0" smtClean="0"/>
              <a:t>Coordinate construction and conversion utilities</a:t>
            </a:r>
          </a:p>
          <a:p>
            <a:pPr lvl="1"/>
            <a:r>
              <a:rPr lang="en-US" dirty="0" smtClean="0"/>
              <a:t>Implements the following coordinate system</a:t>
            </a:r>
          </a:p>
          <a:p>
            <a:pPr lvl="2"/>
            <a:r>
              <a:rPr lang="en-US" dirty="0" smtClean="0"/>
              <a:t>FK5</a:t>
            </a:r>
          </a:p>
          <a:p>
            <a:pPr lvl="2"/>
            <a:r>
              <a:rPr lang="en-US" dirty="0" smtClean="0"/>
              <a:t>ICRS</a:t>
            </a:r>
          </a:p>
          <a:p>
            <a:pPr lvl="2"/>
            <a:r>
              <a:rPr lang="en-US" dirty="0" smtClean="0"/>
              <a:t>Ecliptic</a:t>
            </a:r>
          </a:p>
          <a:p>
            <a:pPr lvl="2"/>
            <a:r>
              <a:rPr lang="en-US" dirty="0" smtClean="0"/>
              <a:t>Galactic</a:t>
            </a:r>
          </a:p>
          <a:p>
            <a:pPr lvl="2"/>
            <a:r>
              <a:rPr lang="en-US" dirty="0" err="1" smtClean="0"/>
              <a:t>Topocentric</a:t>
            </a:r>
            <a:endParaRPr lang="en-US" dirty="0" smtClean="0"/>
          </a:p>
          <a:p>
            <a:pPr lvl="1"/>
            <a:r>
              <a:rPr lang="en-US" dirty="0" smtClean="0"/>
              <a:t>Very basic Observatory container (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lon</a:t>
            </a:r>
            <a:r>
              <a:rPr lang="en-US" dirty="0" smtClean="0"/>
              <a:t>, elevation)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Footprint (and </a:t>
            </a:r>
            <a:r>
              <a:rPr lang="en-US" dirty="0" err="1" smtClean="0"/>
              <a:t>HeavyFootprint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Threshold</a:t>
            </a:r>
          </a:p>
          <a:p>
            <a:pPr lvl="2"/>
            <a:r>
              <a:rPr lang="en-US" dirty="0" smtClean="0"/>
              <a:t>Bitmask, value, sigma, sigma per pixel</a:t>
            </a:r>
          </a:p>
          <a:p>
            <a:pPr lvl="1"/>
            <a:r>
              <a:rPr lang="en-US" dirty="0" err="1" smtClean="0"/>
              <a:t>Psf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</a:t>
            </a:r>
            <a:r>
              <a:rPr lang="en-US" dirty="0" smtClean="0"/>
              <a:t> (not </a:t>
            </a:r>
            <a:r>
              <a:rPr lang="en-US" dirty="0" err="1" smtClean="0"/>
              <a:t>lsst.geom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Simple geometry constructs – Angle, Box, Extent, Point, Span</a:t>
            </a:r>
          </a:p>
          <a:p>
            <a:pPr lvl="1"/>
            <a:r>
              <a:rPr lang="en-US" dirty="0" smtClean="0"/>
              <a:t>More complicated geometry – Ellipse, Polygon</a:t>
            </a:r>
          </a:p>
          <a:p>
            <a:pPr lvl="1"/>
            <a:r>
              <a:rPr lang="en-US" dirty="0" err="1" smtClean="0"/>
              <a:t>XYTransforms</a:t>
            </a:r>
            <a:r>
              <a:rPr lang="en-US" dirty="0" smtClean="0"/>
              <a:t> – Affine, Identity, Inverted, Multi, Radial, Separable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8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Image like things:</a:t>
            </a:r>
          </a:p>
          <a:p>
            <a:pPr lvl="2"/>
            <a:r>
              <a:rPr lang="en-US" dirty="0" smtClean="0"/>
              <a:t>Image – a single grid of pixels (float, double,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Mask – a grid of bit mask pixels with associated mask plane definitions.</a:t>
            </a:r>
          </a:p>
          <a:p>
            <a:pPr lvl="2"/>
            <a:r>
              <a:rPr lang="en-US" dirty="0" err="1" smtClean="0"/>
              <a:t>DecoratedImage</a:t>
            </a:r>
            <a:r>
              <a:rPr lang="en-US" dirty="0" smtClean="0"/>
              <a:t> – Image with metadata (deprecated)</a:t>
            </a:r>
          </a:p>
          <a:p>
            <a:pPr lvl="2"/>
            <a:r>
              <a:rPr lang="en-US" dirty="0" err="1" smtClean="0"/>
              <a:t>MaskedImage</a:t>
            </a:r>
            <a:r>
              <a:rPr lang="en-US" dirty="0" smtClean="0"/>
              <a:t> – Image + Mask + Variance</a:t>
            </a:r>
          </a:p>
          <a:p>
            <a:pPr lvl="2"/>
            <a:r>
              <a:rPr lang="en-US" dirty="0" smtClean="0"/>
              <a:t>Exposure – </a:t>
            </a:r>
            <a:r>
              <a:rPr lang="en-US" dirty="0" err="1" smtClean="0"/>
              <a:t>MaskedImage</a:t>
            </a:r>
            <a:r>
              <a:rPr lang="en-US" dirty="0" smtClean="0"/>
              <a:t> with associated image things: WCS, </a:t>
            </a:r>
            <a:r>
              <a:rPr lang="en-US" dirty="0" err="1" smtClean="0"/>
              <a:t>Psf</a:t>
            </a:r>
            <a:r>
              <a:rPr lang="en-US" dirty="0" smtClean="0"/>
              <a:t>, metadata, calibration info</a:t>
            </a:r>
          </a:p>
          <a:p>
            <a:pPr lvl="1"/>
            <a:r>
              <a:rPr lang="en-US" dirty="0" smtClean="0"/>
              <a:t>Other associated things – Defect, Filter, </a:t>
            </a:r>
            <a:r>
              <a:rPr lang="en-US" dirty="0" err="1" smtClean="0"/>
              <a:t>Calib</a:t>
            </a:r>
            <a:r>
              <a:rPr lang="en-US" dirty="0" smtClean="0"/>
              <a:t> (this is really photometric calibration), </a:t>
            </a:r>
            <a:r>
              <a:rPr lang="en-US" dirty="0" err="1" smtClean="0"/>
              <a:t>Wcs</a:t>
            </a:r>
            <a:r>
              <a:rPr lang="en-US" dirty="0" smtClean="0"/>
              <a:t> (for some reason)</a:t>
            </a:r>
          </a:p>
          <a:p>
            <a:pPr lvl="1"/>
            <a:r>
              <a:rPr lang="en-US" dirty="0" smtClean="0"/>
              <a:t>Utilities for dealing with images</a:t>
            </a:r>
          </a:p>
        </p:txBody>
      </p:sp>
    </p:spTree>
    <p:extLst>
      <p:ext uri="{BB962C8B-B14F-4D97-AF65-F5344CB8AC3E}">
        <p14:creationId xmlns:p14="http://schemas.microsoft.com/office/powerpoint/2010/main" val="61380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Statistics – mean, </a:t>
            </a:r>
            <a:r>
              <a:rPr lang="en-US" dirty="0" err="1" smtClean="0"/>
              <a:t>stdev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median, inner quartile range, clipped stats, min, max, sum</a:t>
            </a:r>
          </a:p>
          <a:p>
            <a:pPr lvl="1"/>
            <a:r>
              <a:rPr lang="en-US" dirty="0" smtClean="0"/>
              <a:t>Kernels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Interpolation and approximation</a:t>
            </a:r>
          </a:p>
          <a:p>
            <a:pPr lvl="1"/>
            <a:r>
              <a:rPr lang="en-US" dirty="0" smtClean="0"/>
              <a:t>Fitting</a:t>
            </a:r>
          </a:p>
          <a:p>
            <a:pPr lvl="1"/>
            <a:r>
              <a:rPr lang="en-US" dirty="0" smtClean="0"/>
              <a:t>Functions – Gaussian, Polynomial, </a:t>
            </a:r>
            <a:r>
              <a:rPr lang="en-US" dirty="0" err="1" smtClean="0"/>
              <a:t>Chebyshev</a:t>
            </a:r>
            <a:r>
              <a:rPr lang="en-US" dirty="0" smtClean="0"/>
              <a:t>, Double Gaussian</a:t>
            </a:r>
          </a:p>
          <a:p>
            <a:pPr lvl="1"/>
            <a:r>
              <a:rPr lang="en-US" dirty="0" smtClean="0"/>
              <a:t>Splines</a:t>
            </a:r>
          </a:p>
          <a:p>
            <a:pPr lvl="1"/>
            <a:r>
              <a:rPr lang="en-US" dirty="0" smtClean="0"/>
              <a:t>Random number generator</a:t>
            </a:r>
          </a:p>
          <a:p>
            <a:pPr lvl="1"/>
            <a:r>
              <a:rPr lang="en-US" dirty="0" smtClean="0"/>
              <a:t>Warping – </a:t>
            </a:r>
            <a:r>
              <a:rPr lang="en-US" dirty="0" err="1" smtClean="0"/>
              <a:t>Lanczos</a:t>
            </a:r>
            <a:r>
              <a:rPr lang="en-US" dirty="0" smtClean="0"/>
              <a:t>, bilinear,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</a:t>
            </a:r>
            <a:r>
              <a:rPr lang="en-US" dirty="0" err="1" smtClean="0"/>
              <a:t>afw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Tables are really catalogs with fixed schema.  The schema is flexible and can be set up to do lots of things.</a:t>
            </a:r>
          </a:p>
          <a:p>
            <a:pPr lvl="2"/>
            <a:r>
              <a:rPr lang="en-US" dirty="0" smtClean="0"/>
              <a:t>Store amplifier electronics info: </a:t>
            </a:r>
            <a:r>
              <a:rPr lang="en-US" dirty="0" err="1" smtClean="0"/>
              <a:t>AmpInfoTable</a:t>
            </a:r>
            <a:endParaRPr lang="en-US" dirty="0" smtClean="0"/>
          </a:p>
          <a:p>
            <a:pPr lvl="2"/>
            <a:r>
              <a:rPr lang="en-US" dirty="0" smtClean="0"/>
              <a:t>Source catalogs</a:t>
            </a:r>
          </a:p>
          <a:p>
            <a:pPr lvl="2"/>
            <a:r>
              <a:rPr lang="en-US" dirty="0" smtClean="0"/>
              <a:t>Matched reference catalogs to source catalogs</a:t>
            </a:r>
          </a:p>
        </p:txBody>
      </p:sp>
    </p:spTree>
    <p:extLst>
      <p:ext uri="{BB962C8B-B14F-4D97-AF65-F5344CB8AC3E}">
        <p14:creationId xmlns:p14="http://schemas.microsoft.com/office/powerpoint/2010/main" val="3899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sz="2000" dirty="0" err="1" smtClean="0">
                <a:solidFill>
                  <a:srgbClr val="3366FF"/>
                </a:solidFill>
                <a:hlinkClick r:id="rId2"/>
              </a:rPr>
              <a:t>http</a:t>
            </a:r>
            <a:r>
              <a:rPr lang="en-US" sz="2000" dirty="0">
                <a:solidFill>
                  <a:srgbClr val="3366FF"/>
                </a:solidFill>
                <a:hlinkClick r:id="rId2"/>
              </a:rPr>
              <a:t>://lsst-web.ncsa.illinois.edu/doxygen/x_masterDoxyDoc/</a:t>
            </a:r>
            <a:r>
              <a:rPr lang="en-US" sz="2000" dirty="0" smtClean="0">
                <a:solidFill>
                  <a:srgbClr val="3366FF"/>
                </a:solidFill>
                <a:hlinkClick r:id="rId2"/>
              </a:rPr>
              <a:t>afw.html</a:t>
            </a:r>
            <a:endParaRPr lang="en-US" sz="20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r>
              <a:rPr lang="en-US" dirty="0" smtClean="0">
                <a:solidFill>
                  <a:srgbClr val="000000"/>
                </a:solidFill>
              </a:rPr>
              <a:t> code search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useful, but has significant limitations (full word search only)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 find the tree browsing features very useful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Unit tests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Help strings in Python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Useful info is not always forwarded from C++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Searching with an editor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Sublime Text, </a:t>
            </a:r>
            <a:r>
              <a:rPr lang="en-US" dirty="0" err="1" smtClean="0">
                <a:solidFill>
                  <a:srgbClr val="000000"/>
                </a:solidFill>
              </a:rPr>
              <a:t>Emacs</a:t>
            </a:r>
            <a:r>
              <a:rPr lang="en-US" dirty="0" smtClean="0">
                <a:solidFill>
                  <a:srgbClr val="000000"/>
                </a:solidFill>
              </a:rPr>
              <a:t>, and vim are all popular choices</a:t>
            </a:r>
          </a:p>
        </p:txBody>
      </p:sp>
    </p:spTree>
    <p:extLst>
      <p:ext uri="{BB962C8B-B14F-4D97-AF65-F5344CB8AC3E}">
        <p14:creationId xmlns:p14="http://schemas.microsoft.com/office/powerpoint/2010/main" val="2427276496"/>
      </p:ext>
    </p:extLst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1303</Words>
  <Application>Microsoft Macintosh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PDR-nTele2-dmf</vt:lpstr>
      <vt:lpstr>Title of Presentation Name of Presenter Title of Presenter  Date in long format</vt:lpstr>
      <vt:lpstr>Contents of afw</vt:lpstr>
      <vt:lpstr>Contents of afw</vt:lpstr>
      <vt:lpstr>Contents of afw</vt:lpstr>
      <vt:lpstr>Contents of afw</vt:lpstr>
      <vt:lpstr>Contents of afw</vt:lpstr>
      <vt:lpstr>Contents of afw</vt:lpstr>
      <vt:lpstr>Contents of afw</vt:lpstr>
      <vt:lpstr>How to find things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Let’s take a look at afw</vt:lpstr>
      <vt:lpstr>TODO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Simon</cp:lastModifiedBy>
  <cp:revision>33</cp:revision>
  <dcterms:created xsi:type="dcterms:W3CDTF">2013-08-12T22:09:00Z</dcterms:created>
  <dcterms:modified xsi:type="dcterms:W3CDTF">2015-10-01T21:48:18Z</dcterms:modified>
</cp:coreProperties>
</file>