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16"/>
  </p:handoutMasterIdLst>
  <p:sldIdLst>
    <p:sldId id="257" r:id="rId2"/>
    <p:sldId id="258" r:id="rId3"/>
    <p:sldId id="270" r:id="rId4"/>
    <p:sldId id="261" r:id="rId5"/>
    <p:sldId id="262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21B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7" autoAdjust="0"/>
    <p:restoredTop sz="94660"/>
  </p:normalViewPr>
  <p:slideViewPr>
    <p:cSldViewPr>
      <p:cViewPr varScale="1">
        <p:scale>
          <a:sx n="77" d="100"/>
          <a:sy n="77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420C5-2895-F740-82DD-84BEAA3AC837}" type="datetimeFigureOut">
              <a:rPr lang="en-US" smtClean="0"/>
              <a:pPr/>
              <a:t>10/6/15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4705-79AA-8740-91C4-EE148EFBFB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97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LogoW-ShadowTransBac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413" y="0"/>
            <a:ext cx="1984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503812"/>
            <a:ext cx="82296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Name</a:t>
            </a:r>
            <a:r>
              <a:rPr lang="en-US" sz="1000" baseline="0" dirty="0" smtClean="0">
                <a:solidFill>
                  <a:schemeClr val="bg1"/>
                </a:solidFill>
                <a:latin typeface="Calibri" charset="0"/>
              </a:rPr>
              <a:t> of Meeting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Location </a:t>
            </a:r>
            <a:r>
              <a:rPr lang="en-US" sz="1000" dirty="0">
                <a:solidFill>
                  <a:schemeClr val="bg1"/>
                </a:solidFill>
                <a:latin typeface="Calibri" charset="0"/>
              </a:rPr>
              <a:t>•</a:t>
            </a:r>
            <a:r>
              <a:rPr lang="en-US" sz="1000" dirty="0" smtClean="0">
                <a:solidFill>
                  <a:schemeClr val="bg1"/>
                </a:solidFill>
                <a:latin typeface="Calibri" charset="0"/>
              </a:rPr>
              <a:t> Date  -  Change in Slide Master</a:t>
            </a:r>
            <a:endParaRPr lang="en-US" sz="1000" dirty="0">
              <a:solidFill>
                <a:schemeClr val="bg1"/>
              </a:solidFill>
              <a:latin typeface="Calibri" charset="0"/>
            </a:endParaRPr>
          </a:p>
        </p:txBody>
      </p:sp>
      <p:pic>
        <p:nvPicPr>
          <p:cNvPr id="9" name="Picture 8" descr="Tele11-20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9079" y="1"/>
            <a:ext cx="9222156" cy="6916616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81769"/>
            <a:ext cx="7772400" cy="3113162"/>
          </a:xfrm>
        </p:spPr>
        <p:txBody>
          <a:bodyPr/>
          <a:lstStyle>
            <a:lvl1pPr algn="r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-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Name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 of Meeting • Location, Location • Date Date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1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 bwMode="auto">
          <a:xfrm>
            <a:off x="304801" y="1014413"/>
            <a:ext cx="41910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0"/>
          </p:nvPr>
        </p:nvSpPr>
        <p:spPr bwMode="auto">
          <a:xfrm>
            <a:off x="4724400" y="1014413"/>
            <a:ext cx="41148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6188357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534399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24863" y="6400800"/>
            <a:ext cx="566737" cy="246221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/>
            <a:fld id="{A51F6B24-625B-6B48-B1AE-970688573CDB}" type="slidenum">
              <a:rPr lang="en-US" sz="1000">
                <a:solidFill>
                  <a:schemeClr val="bg1"/>
                </a:solidFill>
                <a:latin typeface="Arial Narrow"/>
                <a:cs typeface="Arial Narrow"/>
              </a:rPr>
              <a:pPr defTabSz="457200"/>
              <a:t>‹#›</a:t>
            </a:fld>
            <a:endParaRPr lang="en-US" sz="10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600200" y="6400800"/>
            <a:ext cx="594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Name</a:t>
            </a:r>
            <a:r>
              <a:rPr lang="en-US" sz="1000" baseline="0" dirty="0" smtClean="0">
                <a:solidFill>
                  <a:srgbClr val="FFFFFF"/>
                </a:solidFill>
              </a:rPr>
              <a:t> of Meeting • Location, Location • Date Date</a:t>
            </a:r>
            <a:endParaRPr lang="en-US" sz="10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4" r:id="rId3"/>
    <p:sldLayoutId id="2147483663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rgbClr val="61616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makeLsstCameraRepository.p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bin/genDefectRegistry.p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st/obs_subaru/blob/master/config/processCcd.py" TargetMode="External"/><Relationship Id="rId4" Type="http://schemas.openxmlformats.org/officeDocument/2006/relationships/hyperlink" Target="https://github.com/lsst/obs_subaru/blob/master/config/hsc/processCcd.py" TargetMode="External"/><Relationship Id="rId5" Type="http://schemas.openxmlformats.org/officeDocument/2006/relationships/hyperlink" Target="http://https://github.com/lsst/obs_subaru/blob/master/config/hsc/processCcd.py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ttps://github.com/lsst/obs_subaru/blob/master/config/processCcd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subaru/blob/master/config/hsc/colorterms.py" TargetMode="External"/><Relationship Id="rId3" Type="http://schemas.openxmlformats.org/officeDocument/2006/relationships/hyperlink" Target="https://github.com/lsst/obs_subaru/blob/master/config/hsc/processCcd.py%23L10-L1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suba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lsst-web.ncsa.illinois.edu/doxygen/x_masterDoxyDoc/classlsst_1_1daf_1_1butler_utils_1_1camera_mapper_1_1_camera_mapper.html" TargetMode="External"/><Relationship Id="rId3" Type="http://schemas.openxmlformats.org/officeDocument/2006/relationships/hyperlink" Target="https://github.com/lsst/obs_subaru/blob/master/python/lsst/obs/hsc/hscMapper.p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sst/obs_lsstSim/blob/master/policy/LsstSimMapper.pa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sst/obs_lsstSim/tree/master/description/camera" TargetMode="External"/><Relationship Id="rId3" Type="http://schemas.openxmlformats.org/officeDocument/2006/relationships/hyperlink" Target="https://github.com/lsst/obs_lsstSim/blob/master/description/camera/camera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543800" cy="20574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616161"/>
                </a:solidFill>
              </a:rPr>
              <a:t>Creating an </a:t>
            </a:r>
            <a:r>
              <a:rPr lang="en-US" sz="2800" dirty="0" err="1">
                <a:solidFill>
                  <a:srgbClr val="616161"/>
                </a:solidFill>
              </a:rPr>
              <a:t>o</a:t>
            </a:r>
            <a:r>
              <a:rPr lang="en-US" sz="2800" smtClean="0">
                <a:solidFill>
                  <a:srgbClr val="616161"/>
                </a:solidFill>
              </a:rPr>
              <a:t>bs</a:t>
            </a:r>
            <a:r>
              <a:rPr lang="en-US" sz="2800" dirty="0" smtClean="0">
                <a:solidFill>
                  <a:srgbClr val="616161"/>
                </a:solidFill>
              </a:rPr>
              <a:t>_* Package</a:t>
            </a:r>
            <a:r>
              <a:rPr lang="en-US" dirty="0" smtClean="0">
                <a:solidFill>
                  <a:srgbClr val="616161"/>
                </a:solidFill>
              </a:rPr>
              <a:t/>
            </a:r>
            <a:br>
              <a:rPr lang="en-US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>Russell Owen</a:t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2400" b="1" dirty="0" smtClean="0">
                <a:solidFill>
                  <a:srgbClr val="616161"/>
                </a:solidFill>
              </a:rPr>
              <a:t/>
            </a:r>
            <a:br>
              <a:rPr lang="en-US" sz="2400" b="1" dirty="0" smtClean="0">
                <a:solidFill>
                  <a:srgbClr val="616161"/>
                </a:solidFill>
              </a:rPr>
            </a:br>
            <a:r>
              <a:rPr lang="en-US" sz="1800" b="1" dirty="0" smtClean="0">
                <a:solidFill>
                  <a:srgbClr val="616161"/>
                </a:solidFill>
              </a:rPr>
              <a:t>October 7, 2015</a:t>
            </a:r>
            <a:endParaRPr lang="en-US" sz="1800" b="1" dirty="0">
              <a:solidFill>
                <a:srgbClr val="61616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6096000"/>
            <a:ext cx="3581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 Boot Camp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 5-7, 2015 | Tucson, AZ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Camera Geometry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recommend that each </a:t>
            </a:r>
            <a:r>
              <a:rPr lang="en-US" dirty="0" err="1"/>
              <a:t>obs</a:t>
            </a:r>
            <a:r>
              <a:rPr lang="en-US" dirty="0"/>
              <a:t>_* package provide a script that generates the camera geometry data files from project-specific data. This allows one to easily regenerate the data if the data changes.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>
                <a:hlinkClick r:id="rId2"/>
              </a:rPr>
              <a:t>bin/</a:t>
            </a:r>
            <a:r>
              <a:rPr lang="en-US" dirty="0" smtClean="0">
                <a:hlinkClick r:id="rId2"/>
              </a:rPr>
              <a:t>makeLsstCameraRepository.py</a:t>
            </a:r>
            <a:r>
              <a:rPr lang="en-US" dirty="0" smtClean="0"/>
              <a:t>, 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Defect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defect registry contains the known bad pixels for each detector. It is an </a:t>
            </a:r>
            <a:r>
              <a:rPr lang="en-US" dirty="0" err="1"/>
              <a:t>sqlite</a:t>
            </a:r>
            <a:r>
              <a:rPr lang="en-US" dirty="0"/>
              <a:t> file named “</a:t>
            </a:r>
            <a:r>
              <a:rPr lang="en-US" dirty="0" err="1"/>
              <a:t>defectRegistry.sqlite</a:t>
            </a:r>
            <a:r>
              <a:rPr lang="en-US" dirty="0"/>
              <a:t>” whose relative path is specified by a policy entry named “defects</a:t>
            </a:r>
            <a:r>
              <a:rPr lang="en-US" dirty="0" smtClean="0"/>
              <a:t>” (this </a:t>
            </a:r>
            <a:r>
              <a:rPr lang="en-US" dirty="0"/>
              <a:t>rule is hard-coded into </a:t>
            </a:r>
            <a:r>
              <a:rPr lang="en-US" dirty="0" err="1"/>
              <a:t>lsst.daf.butlerUtils.CameraGeom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recommend that each </a:t>
            </a:r>
            <a:r>
              <a:rPr lang="en-US" dirty="0" err="1"/>
              <a:t>obs</a:t>
            </a:r>
            <a:r>
              <a:rPr lang="en-US" dirty="0"/>
              <a:t>_* package contain a script that generates a defect registry from project-specific data. For example </a:t>
            </a:r>
            <a:r>
              <a:rPr lang="en-US" dirty="0" err="1"/>
              <a:t>obs_lsstSim</a:t>
            </a:r>
            <a:r>
              <a:rPr lang="en-US" dirty="0"/>
              <a:t> has </a:t>
            </a:r>
            <a:r>
              <a:rPr lang="en-US" dirty="0" smtClean="0">
                <a:hlinkClick r:id="rId2"/>
              </a:rPr>
              <a:t>bin/genDefectRegistry.py </a:t>
            </a:r>
            <a:r>
              <a:rPr lang="en-US" dirty="0" smtClean="0"/>
              <a:t>which </a:t>
            </a:r>
            <a:r>
              <a:rPr lang="en-US" dirty="0"/>
              <a:t>processes files provided by </a:t>
            </a:r>
            <a:r>
              <a:rPr lang="en-US" dirty="0" err="1"/>
              <a:t>phoSim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271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Many </a:t>
            </a:r>
            <a:r>
              <a:rPr lang="en-US" dirty="0"/>
              <a:t>data processing operations require camera-specific </a:t>
            </a:r>
            <a:r>
              <a:rPr lang="en-US" dirty="0" smtClean="0"/>
              <a:t>configuration and some </a:t>
            </a:r>
            <a:r>
              <a:rPr lang="en-US" dirty="0"/>
              <a:t>operations even require camera-specific variants of tasks. For example </a:t>
            </a:r>
            <a:r>
              <a:rPr lang="en-US" dirty="0" smtClean="0"/>
              <a:t>many cameras have a variant task for instrument </a:t>
            </a:r>
            <a:r>
              <a:rPr lang="en-US" dirty="0"/>
              <a:t>signature removal (ISR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command-line task is run, the argument parser </a:t>
            </a:r>
            <a:r>
              <a:rPr lang="en-US" dirty="0" smtClean="0"/>
              <a:t>loads two </a:t>
            </a:r>
            <a:r>
              <a:rPr lang="en-US" dirty="0"/>
              <a:t>override files in the </a:t>
            </a:r>
            <a:r>
              <a:rPr lang="en-US" dirty="0" err="1" smtClean="0"/>
              <a:t>obs</a:t>
            </a:r>
            <a:r>
              <a:rPr lang="en-US" dirty="0" smtClean="0"/>
              <a:t>_* </a:t>
            </a:r>
            <a:r>
              <a:rPr lang="en-US" dirty="0"/>
              <a:t>package associated with the data </a:t>
            </a:r>
            <a:r>
              <a:rPr lang="en-US" dirty="0" smtClean="0"/>
              <a:t>repository, if found: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/&lt;</a:t>
            </a:r>
            <a:r>
              <a:rPr lang="en-US" dirty="0" err="1"/>
              <a:t>cameraName</a:t>
            </a:r>
            <a:r>
              <a:rPr lang="en-US" dirty="0"/>
              <a:t>&gt;/&lt;</a:t>
            </a:r>
            <a:r>
              <a:rPr lang="en-US" dirty="0" err="1"/>
              <a:t>taskName</a:t>
            </a:r>
            <a:r>
              <a:rPr lang="en-US" dirty="0"/>
              <a:t>&gt;.</a:t>
            </a:r>
            <a:r>
              <a:rPr lang="en-US" dirty="0" err="1" smtClean="0"/>
              <a:t>py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Camera-Specific Tasks and </a:t>
            </a:r>
            <a:r>
              <a:rPr lang="en-US" dirty="0" smtClean="0"/>
              <a:t>Configuration,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config</a:t>
            </a:r>
            <a:r>
              <a:rPr lang="en-US" dirty="0"/>
              <a:t> override file may retarget subtasks. For example to run a camera-specific ISR task, provide an override for the </a:t>
            </a:r>
            <a:r>
              <a:rPr lang="en-US" dirty="0" err="1"/>
              <a:t>processCcd.py</a:t>
            </a:r>
            <a:r>
              <a:rPr lang="en-US" dirty="0"/>
              <a:t> task and retarget the ISR subtask.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obs_subaru</a:t>
            </a:r>
            <a:r>
              <a:rPr lang="en-US" dirty="0" smtClean="0"/>
              <a:t> </a:t>
            </a:r>
            <a:r>
              <a:rPr lang="en-US" dirty="0"/>
              <a:t>has two overrides </a:t>
            </a:r>
            <a:r>
              <a:rPr lang="en-US" dirty="0" smtClean="0"/>
              <a:t>for running </a:t>
            </a:r>
            <a:r>
              <a:rPr lang="en-US" dirty="0" err="1" smtClean="0"/>
              <a:t>processCcd</a:t>
            </a:r>
            <a:r>
              <a:rPr lang="en-US" dirty="0" smtClean="0"/>
              <a:t> </a:t>
            </a:r>
            <a:r>
              <a:rPr lang="en-US" dirty="0"/>
              <a:t>on HSC data: </a:t>
            </a:r>
            <a:r>
              <a:rPr lang="en-US" dirty="0">
                <a:hlinkClick r:id="rId2"/>
              </a:rPr>
              <a:t>config/</a:t>
            </a:r>
            <a:r>
              <a:rPr lang="en-US" dirty="0" smtClean="0">
                <a:hlinkClick r:id="rId3"/>
              </a:rPr>
              <a:t>processCcd.py </a:t>
            </a:r>
            <a:r>
              <a:rPr lang="en-US" dirty="0" smtClean="0"/>
              <a:t>and </a:t>
            </a:r>
            <a:r>
              <a:rPr lang="en-US" dirty="0">
                <a:hlinkClick r:id="rId4"/>
              </a:rPr>
              <a:t>config/hsc/</a:t>
            </a:r>
            <a:r>
              <a:rPr lang="en-US" dirty="0">
                <a:hlinkClick r:id="rId4"/>
              </a:rPr>
              <a:t>processCcd.py</a:t>
            </a:r>
            <a:endParaRPr lang="en-US" dirty="0">
              <a:hlinkClick r:id="rId5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2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Term Correction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Color term correction data is presently stored in the </a:t>
            </a:r>
            <a:r>
              <a:rPr lang="en-US" dirty="0" err="1" smtClean="0"/>
              <a:t>config</a:t>
            </a:r>
            <a:r>
              <a:rPr lang="en-US" dirty="0" smtClean="0"/>
              <a:t> directory as a </a:t>
            </a:r>
            <a:r>
              <a:rPr lang="en-US" dirty="0" err="1" smtClean="0"/>
              <a:t>config</a:t>
            </a:r>
            <a:r>
              <a:rPr lang="en-US" dirty="0" smtClean="0"/>
              <a:t> file (one such file per camera).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is typically stored in a file named </a:t>
            </a:r>
            <a:r>
              <a:rPr lang="en-US" dirty="0" err="1" smtClean="0"/>
              <a:t>colorterms.py</a:t>
            </a:r>
            <a:r>
              <a:rPr lang="en-US" dirty="0" smtClean="0"/>
              <a:t> and loaded by </a:t>
            </a:r>
            <a:r>
              <a:rPr lang="en-US" dirty="0" err="1" smtClean="0"/>
              <a:t>processCcd.py</a:t>
            </a:r>
            <a:r>
              <a:rPr lang="en-US" dirty="0" smtClean="0"/>
              <a:t>,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hlinkClick r:id="rId2"/>
              </a:rPr>
              <a:t>obs_subaru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config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hsc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colorterms.py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loaded by </a:t>
            </a:r>
            <a:r>
              <a:rPr lang="en-US" dirty="0" smtClean="0">
                <a:hlinkClick r:id="rId3"/>
              </a:rPr>
              <a:t>obs_subaru/</a:t>
            </a:r>
            <a:r>
              <a:rPr lang="en-US" dirty="0" smtClean="0">
                <a:hlinkClick r:id="rId3"/>
              </a:rPr>
              <a:t>config/</a:t>
            </a:r>
            <a:r>
              <a:rPr lang="en-US" smtClean="0">
                <a:hlinkClick r:id="rId3"/>
              </a:rPr>
              <a:t>hsc/</a:t>
            </a:r>
            <a:r>
              <a:rPr lang="en-US" dirty="0" smtClean="0">
                <a:hlinkClick r:id="rId3"/>
              </a:rPr>
              <a:t>processCcd.py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4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</a:t>
            </a:r>
            <a:r>
              <a:rPr lang="en-US" dirty="0" smtClean="0"/>
              <a:t>_* Package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camera-specific information and code, including:</a:t>
            </a:r>
          </a:p>
          <a:p>
            <a:r>
              <a:rPr lang="en-US" dirty="0" smtClean="0"/>
              <a:t>A </a:t>
            </a:r>
            <a:r>
              <a:rPr lang="en-US" dirty="0"/>
              <a:t>camera mapper, which makes the following information available to the </a:t>
            </a:r>
            <a:r>
              <a:rPr lang="en-US" dirty="0" smtClean="0"/>
              <a:t>butler:</a:t>
            </a:r>
          </a:p>
          <a:p>
            <a:pPr lvl="1"/>
            <a:r>
              <a:rPr lang="en-US" dirty="0"/>
              <a:t>A policy file describing the organization of data in data repositories</a:t>
            </a:r>
          </a:p>
          <a:p>
            <a:pPr lvl="1"/>
            <a:r>
              <a:rPr lang="en-US" dirty="0" smtClean="0"/>
              <a:t>Camera </a:t>
            </a:r>
            <a:r>
              <a:rPr lang="en-US" dirty="0"/>
              <a:t>geometry information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defect </a:t>
            </a:r>
            <a:r>
              <a:rPr lang="en-US" dirty="0" smtClean="0"/>
              <a:t>registry giving the location of bad pixels</a:t>
            </a:r>
            <a:endParaRPr lang="en-US" dirty="0"/>
          </a:p>
          <a:p>
            <a:r>
              <a:rPr lang="en-US" dirty="0" smtClean="0"/>
              <a:t>Camera</a:t>
            </a:r>
            <a:r>
              <a:rPr lang="en-US" dirty="0"/>
              <a:t>-specific configuration </a:t>
            </a:r>
            <a:r>
              <a:rPr lang="en-US" dirty="0" smtClean="0"/>
              <a:t>for tasks</a:t>
            </a:r>
          </a:p>
          <a:p>
            <a:r>
              <a:rPr lang="en-US" dirty="0" smtClean="0"/>
              <a:t>Camera</a:t>
            </a:r>
            <a:r>
              <a:rPr lang="en-US" dirty="0"/>
              <a:t>-specific variations of </a:t>
            </a:r>
            <a:r>
              <a:rPr lang="en-US" dirty="0" smtClean="0"/>
              <a:t>tasks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>
                <a:hlinkClick r:id="rId2"/>
              </a:rPr>
              <a:t>obs_subaru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contains data for </a:t>
            </a:r>
            <a:r>
              <a:rPr lang="en-US" dirty="0" err="1" smtClean="0"/>
              <a:t>SuprimeCam</a:t>
            </a:r>
            <a:r>
              <a:rPr lang="en-US" dirty="0" smtClean="0"/>
              <a:t> and HSC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Butler 2.0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butler is being overhauled. Many things will change in </a:t>
            </a:r>
            <a:r>
              <a:rPr lang="en-US" dirty="0" err="1" smtClean="0"/>
              <a:t>obs</a:t>
            </a:r>
            <a:r>
              <a:rPr lang="en-US" dirty="0" smtClean="0"/>
              <a:t>_* packages as a result, </a:t>
            </a:r>
            <a:r>
              <a:rPr lang="en-US" dirty="0" smtClean="0"/>
              <a:t>including making it easier to </a:t>
            </a:r>
            <a:r>
              <a:rPr lang="en-US" dirty="0" smtClean="0"/>
              <a:t>add new dataset types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butler rewrite will not affect camera geometry (except details of </a:t>
            </a:r>
            <a:r>
              <a:rPr lang="en-US" dirty="0" err="1" smtClean="0"/>
              <a:t>unpersistance</a:t>
            </a:r>
            <a:r>
              <a:rPr lang="en-US" dirty="0" smtClean="0"/>
              <a:t>), camera-specific task configuration and camera-specific tasks.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Meanwhile, this talk describes the current state of affairs…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Mapper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camera must have an associated camera </a:t>
            </a:r>
            <a:r>
              <a:rPr lang="en-US" dirty="0" smtClean="0"/>
              <a:t>mapper, to provide the butler access to the following:</a:t>
            </a:r>
          </a:p>
          <a:p>
            <a:r>
              <a:rPr lang="en-US" dirty="0" smtClean="0"/>
              <a:t>Data </a:t>
            </a:r>
            <a:r>
              <a:rPr lang="en-US" dirty="0"/>
              <a:t>in a data repository</a:t>
            </a:r>
          </a:p>
          <a:p>
            <a:r>
              <a:rPr lang="en-US" dirty="0" smtClean="0"/>
              <a:t>Camera </a:t>
            </a:r>
            <a:r>
              <a:rPr lang="en-US" dirty="0"/>
              <a:t>geometry</a:t>
            </a:r>
          </a:p>
          <a:p>
            <a:r>
              <a:rPr lang="en-US" dirty="0" smtClean="0"/>
              <a:t>Defects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Camera mappers subclass </a:t>
            </a:r>
            <a:r>
              <a:rPr lang="en-US" dirty="0" smtClean="0">
                <a:hlinkClick r:id="rId2"/>
              </a:rPr>
              <a:t>lsst.daf.butlerUtils.CameraMapper</a:t>
            </a:r>
            <a:endParaRPr lang="en-US" dirty="0"/>
          </a:p>
          <a:p>
            <a:r>
              <a:rPr lang="en-US" dirty="0"/>
              <a:t>The doc string </a:t>
            </a:r>
            <a:r>
              <a:rPr lang="en-US" dirty="0" smtClean="0"/>
              <a:t>describes </a:t>
            </a:r>
            <a:r>
              <a:rPr lang="en-US" dirty="0"/>
              <a:t>what subclasses must </a:t>
            </a:r>
            <a:r>
              <a:rPr lang="en-US" dirty="0" smtClean="0"/>
              <a:t>provide</a:t>
            </a:r>
            <a:endParaRPr lang="en-US" dirty="0"/>
          </a:p>
          <a:p>
            <a:r>
              <a:rPr lang="en-US" dirty="0" smtClean="0"/>
              <a:t>Also read code for existing camera mappers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HscMapper </a:t>
            </a:r>
            <a:r>
              <a:rPr lang="en-US" dirty="0" smtClean="0"/>
              <a:t>in </a:t>
            </a:r>
            <a:r>
              <a:rPr lang="en-US" dirty="0" err="1" smtClean="0"/>
              <a:t>obs_subaru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5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policy file describes the layout of data in data </a:t>
            </a:r>
            <a:r>
              <a:rPr lang="en-US" dirty="0" smtClean="0"/>
              <a:t>repositories: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type and </a:t>
            </a:r>
            <a:r>
              <a:rPr lang="en-US" dirty="0"/>
              <a:t>location </a:t>
            </a:r>
            <a:r>
              <a:rPr lang="en-US" dirty="0" smtClean="0"/>
              <a:t>of </a:t>
            </a:r>
            <a:r>
              <a:rPr lang="en-US" dirty="0"/>
              <a:t>each supported “dataset </a:t>
            </a:r>
            <a:r>
              <a:rPr lang="en-US" dirty="0" smtClean="0"/>
              <a:t>type”</a:t>
            </a:r>
            <a:r>
              <a:rPr lang="en-US" dirty="0"/>
              <a:t>, e.g. raw images, calibrated exposures, </a:t>
            </a:r>
            <a:r>
              <a:rPr lang="en-US" dirty="0" err="1"/>
              <a:t>coadds</a:t>
            </a:r>
            <a:r>
              <a:rPr lang="en-US" dirty="0"/>
              <a:t>, source </a:t>
            </a:r>
            <a:r>
              <a:rPr lang="en-US" dirty="0" smtClean="0"/>
              <a:t>catalogs, etc.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location of camera geometry information</a:t>
            </a:r>
          </a:p>
          <a:p>
            <a:r>
              <a:rPr lang="en-US" dirty="0" smtClean="0"/>
              <a:t>The </a:t>
            </a:r>
            <a:r>
              <a:rPr lang="en-US" dirty="0"/>
              <a:t>location of the defect registry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camera mapper specifies the </a:t>
            </a:r>
            <a:r>
              <a:rPr lang="en-US" dirty="0" smtClean="0"/>
              <a:t>path, but we recommend:</a:t>
            </a:r>
          </a:p>
          <a:p>
            <a:r>
              <a:rPr lang="en-US" dirty="0" smtClean="0"/>
              <a:t>policy</a:t>
            </a:r>
            <a:r>
              <a:rPr lang="en-US" dirty="0"/>
              <a:t>/&lt;</a:t>
            </a:r>
            <a:r>
              <a:rPr lang="en-US" dirty="0" err="1"/>
              <a:t>mapperName</a:t>
            </a:r>
            <a:r>
              <a:rPr lang="en-US" dirty="0"/>
              <a:t>&gt;.</a:t>
            </a:r>
            <a:r>
              <a:rPr lang="en-US" dirty="0" err="1"/>
              <a:t>paf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policy</a:t>
            </a:r>
            <a:r>
              <a:rPr lang="en-US" dirty="0">
                <a:hlinkClick r:id="rId2"/>
              </a:rPr>
              <a:t>/lsstSimMapper.paf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File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Start by defining the same dataset types as existing </a:t>
            </a:r>
            <a:r>
              <a:rPr lang="en-US" dirty="0" err="1" smtClean="0"/>
              <a:t>obs</a:t>
            </a:r>
            <a:r>
              <a:rPr lang="en-US" dirty="0" smtClean="0"/>
              <a:t>_* packages.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Every </a:t>
            </a:r>
            <a:r>
              <a:rPr lang="en-US" dirty="0"/>
              <a:t>time you want to add a dataset type you must update the policy file for each </a:t>
            </a:r>
            <a:r>
              <a:rPr lang="en-US" dirty="0" err="1"/>
              <a:t>obs</a:t>
            </a:r>
            <a:r>
              <a:rPr lang="en-US" dirty="0"/>
              <a:t>_* package that supports this dataset type </a:t>
            </a:r>
            <a:r>
              <a:rPr lang="en-US" dirty="0" smtClean="0"/>
              <a:t>(usually all </a:t>
            </a:r>
            <a:r>
              <a:rPr lang="en-US" dirty="0" err="1" smtClean="0"/>
              <a:t>obs</a:t>
            </a:r>
            <a:r>
              <a:rPr lang="en-US" dirty="0" smtClean="0"/>
              <a:t>_* packages)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51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</a:t>
            </a:r>
            <a:r>
              <a:rPr lang="en-US" dirty="0" smtClean="0"/>
              <a:t>Geometry: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_</a:t>
            </a:r>
            <a:r>
              <a:rPr lang="en-US" dirty="0"/>
              <a:t>* </a:t>
            </a:r>
            <a:r>
              <a:rPr lang="en-US" dirty="0" smtClean="0"/>
              <a:t>packages provide geometry and amplifier characteristics for each camera, </a:t>
            </a:r>
            <a:r>
              <a:rPr lang="en-US" dirty="0"/>
              <a:t>including:</a:t>
            </a:r>
          </a:p>
          <a:p>
            <a:r>
              <a:rPr lang="en-US" dirty="0" smtClean="0"/>
              <a:t>Estimated </a:t>
            </a:r>
            <a:r>
              <a:rPr lang="en-US" dirty="0"/>
              <a:t>plate scale and optical distortion</a:t>
            </a:r>
          </a:p>
          <a:p>
            <a:r>
              <a:rPr lang="en-US" dirty="0" smtClean="0"/>
              <a:t>The </a:t>
            </a:r>
            <a:r>
              <a:rPr lang="en-US" dirty="0"/>
              <a:t>position of the detectors in the focal plane</a:t>
            </a:r>
          </a:p>
          <a:p>
            <a:r>
              <a:rPr lang="en-US" smtClean="0"/>
              <a:t>Amplifier gain </a:t>
            </a:r>
            <a:r>
              <a:rPr lang="en-US" dirty="0"/>
              <a:t>and read noise</a:t>
            </a:r>
          </a:p>
          <a:p>
            <a:r>
              <a:rPr lang="en-US" dirty="0" smtClean="0"/>
              <a:t>The </a:t>
            </a:r>
            <a:r>
              <a:rPr lang="en-US" dirty="0"/>
              <a:t>serial number of each </a:t>
            </a:r>
            <a:r>
              <a:rPr lang="en-US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216322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camera mapper’s “_</a:t>
            </a:r>
            <a:r>
              <a:rPr lang="en-US" dirty="0" err="1"/>
              <a:t>makeCamera</a:t>
            </a:r>
            <a:r>
              <a:rPr lang="en-US" dirty="0"/>
              <a:t>” method </a:t>
            </a:r>
            <a:r>
              <a:rPr lang="en-US" dirty="0" err="1"/>
              <a:t>unpersists</a:t>
            </a:r>
            <a:r>
              <a:rPr lang="en-US" dirty="0"/>
              <a:t> </a:t>
            </a:r>
            <a:r>
              <a:rPr lang="en-US" dirty="0" smtClean="0"/>
              <a:t>the camera geometry. </a:t>
            </a:r>
            <a:r>
              <a:rPr lang="en-US" dirty="0"/>
              <a:t>You may override this method, but the default implementation is used by most </a:t>
            </a:r>
            <a:r>
              <a:rPr lang="en-US" dirty="0" smtClean="0"/>
              <a:t>cameras.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default requires that your policy have an </a:t>
            </a:r>
            <a:r>
              <a:rPr lang="en-US" dirty="0"/>
              <a:t>entry "camera</a:t>
            </a:r>
            <a:r>
              <a:rPr lang="en-US" dirty="0" smtClean="0"/>
              <a:t>”, whose value is the </a:t>
            </a:r>
            <a:r>
              <a:rPr lang="en-US" dirty="0"/>
              <a:t>path to a subdirectory in your </a:t>
            </a:r>
            <a:r>
              <a:rPr lang="en-US" dirty="0" err="1"/>
              <a:t>obs</a:t>
            </a:r>
            <a:r>
              <a:rPr lang="en-US" dirty="0"/>
              <a:t>_* </a:t>
            </a:r>
            <a:r>
              <a:rPr lang="en-US" dirty="0" smtClean="0"/>
              <a:t>package containing:</a:t>
            </a:r>
          </a:p>
          <a:p>
            <a:r>
              <a:rPr lang="en-US" dirty="0" smtClean="0"/>
              <a:t>A </a:t>
            </a:r>
            <a:r>
              <a:rPr lang="en-US" dirty="0"/>
              <a:t>file named “</a:t>
            </a:r>
            <a:r>
              <a:rPr lang="en-US" dirty="0" err="1"/>
              <a:t>camera.py</a:t>
            </a:r>
            <a:r>
              <a:rPr lang="en-US" dirty="0"/>
              <a:t>” containing a persisted “</a:t>
            </a:r>
            <a:r>
              <a:rPr lang="en-US" dirty="0" err="1"/>
              <a:t>lsst.afw.cameraGeom.CameraConfig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Persisted </a:t>
            </a:r>
            <a:r>
              <a:rPr lang="en-US" dirty="0" err="1"/>
              <a:t>ampInfo</a:t>
            </a:r>
            <a:r>
              <a:rPr lang="en-US" dirty="0"/>
              <a:t> tables: one FITS file per detector, with </a:t>
            </a:r>
            <a:r>
              <a:rPr lang="en-US" dirty="0" smtClean="0"/>
              <a:t>name: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mapper.getShortCcdName</a:t>
            </a:r>
            <a:r>
              <a:rPr lang="en-US" dirty="0"/>
              <a:t>(</a:t>
            </a:r>
            <a:r>
              <a:rPr lang="en-US" dirty="0" err="1"/>
              <a:t>fullDetectorName</a:t>
            </a:r>
            <a:r>
              <a:rPr lang="en-US" dirty="0"/>
              <a:t>) + “.fits”.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8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Geometry: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obs_lsstSim</a:t>
            </a:r>
            <a:r>
              <a:rPr lang="en-US" dirty="0" smtClean="0"/>
              <a:t> </a:t>
            </a:r>
            <a:r>
              <a:rPr lang="en-US" dirty="0"/>
              <a:t>contains a </a:t>
            </a:r>
            <a:r>
              <a:rPr lang="en-US" dirty="0" smtClean="0"/>
              <a:t>directory </a:t>
            </a:r>
            <a:r>
              <a:rPr lang="en-US" dirty="0" smtClean="0">
                <a:hlinkClick r:id="rId2"/>
              </a:rPr>
              <a:t>description</a:t>
            </a:r>
            <a:r>
              <a:rPr lang="en-US" dirty="0">
                <a:hlinkClick r:id="rId2"/>
              </a:rPr>
              <a:t>/camera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containing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camera.py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files </a:t>
            </a:r>
            <a:r>
              <a:rPr lang="en-US" dirty="0" err="1"/>
              <a:t>Rxx_Sxx.fits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R-nTele2-dm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854</Words>
  <Application>Microsoft Macintosh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PDR-nTele2-dmf</vt:lpstr>
      <vt:lpstr>Creating an obs_* Package Russell Owen   October 7, 2015</vt:lpstr>
      <vt:lpstr>obs_* Package Overview</vt:lpstr>
      <vt:lpstr>Butler 2.0</vt:lpstr>
      <vt:lpstr>Camera Mapper</vt:lpstr>
      <vt:lpstr>Policy File</vt:lpstr>
      <vt:lpstr>Policy File 2</vt:lpstr>
      <vt:lpstr>Camera Geometry: Overview</vt:lpstr>
      <vt:lpstr>Camera Geometry: Data</vt:lpstr>
      <vt:lpstr>Camera Geometry: Example</vt:lpstr>
      <vt:lpstr>Constructing Camera Geometry Data</vt:lpstr>
      <vt:lpstr>Constructing the Defect Registry</vt:lpstr>
      <vt:lpstr>Camera-Specific Tasks and Configuration</vt:lpstr>
      <vt:lpstr>Camera-Specific Tasks and Configuration, cont.</vt:lpstr>
      <vt:lpstr>Color Term Correction Data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Name of Presenter Title of Presenter  LSST Preliminary Design Review August 29-September 2, 2011</dc:title>
  <dc:creator>mckercher</dc:creator>
  <cp:lastModifiedBy>Russell Owen</cp:lastModifiedBy>
  <cp:revision>77</cp:revision>
  <dcterms:created xsi:type="dcterms:W3CDTF">2013-08-12T22:09:00Z</dcterms:created>
  <dcterms:modified xsi:type="dcterms:W3CDTF">2015-10-07T03:42:32Z</dcterms:modified>
</cp:coreProperties>
</file>