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8"/>
  </p:normalViewPr>
  <p:slideViewPr>
    <p:cSldViewPr snapToGrid="0" snapToObjects="1">
      <p:cViewPr varScale="1">
        <p:scale>
          <a:sx n="178" d="100"/>
          <a:sy n="178" d="100"/>
        </p:scale>
        <p:origin x="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C7EBA-AB40-9047-8B6A-F6C983C75F64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D5AD4-D40E-8248-93DE-76EDF329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20C627-BFC0-4F90-A7F9-A73F40F80002}" type="slidenum">
              <a:rPr lang="en-GB">
                <a:solidFill>
                  <a:prstClr val="black"/>
                </a:solidFill>
                <a:latin typeface="Calibri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719388" y="74613"/>
            <a:ext cx="896937" cy="67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9000"/>
              </a:lnSpc>
              <a:spcBef>
                <a:spcPct val="0"/>
              </a:spcBef>
            </a:pPr>
            <a:endParaRPr lang="en-US" sz="900" smtClean="0"/>
          </a:p>
        </p:txBody>
      </p:sp>
    </p:spTree>
    <p:extLst>
      <p:ext uri="{BB962C8B-B14F-4D97-AF65-F5344CB8AC3E}">
        <p14:creationId xmlns:p14="http://schemas.microsoft.com/office/powerpoint/2010/main" val="204111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ogoW-ShadowTransB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6503812"/>
            <a:ext cx="822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prstClr val="white"/>
                </a:solidFill>
                <a:latin typeface="Calibri" charset="0"/>
              </a:rPr>
              <a:t>Name of Meeting • Location • Date  -  Change in Slide Master</a:t>
            </a:r>
          </a:p>
        </p:txBody>
      </p:sp>
      <p:pic>
        <p:nvPicPr>
          <p:cNvPr id="9" name="Picture 8" descr="Tele11-20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144000" cy="681473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81769"/>
            <a:ext cx="7772400" cy="3113162"/>
          </a:xfrm>
        </p:spPr>
        <p:txBody>
          <a:bodyPr anchor="t"/>
          <a:lstStyle>
            <a:lvl1pPr algn="l">
              <a:defRPr b="1">
                <a:solidFill>
                  <a:srgbClr val="2284A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 White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PT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86600" y="37785"/>
            <a:ext cx="2082800" cy="80041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981200" y="6400800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cap="all" dirty="0">
                <a:solidFill>
                  <a:prstClr val="white"/>
                </a:solidFill>
                <a:latin typeface="Arial Narrow"/>
                <a:cs typeface="Arial Narrow"/>
              </a:rPr>
              <a:t>Final Design Review | Tucson, AZ | October 21-25, 2013</a:t>
            </a:r>
          </a:p>
        </p:txBody>
      </p:sp>
    </p:spTree>
    <p:extLst>
      <p:ext uri="{BB962C8B-B14F-4D97-AF65-F5344CB8AC3E}">
        <p14:creationId xmlns:p14="http://schemas.microsoft.com/office/powerpoint/2010/main" val="77043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61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04801" y="1014413"/>
            <a:ext cx="41910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4724400" y="1014413"/>
            <a:ext cx="41148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5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9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04801" y="1014413"/>
            <a:ext cx="41910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4724400" y="1014413"/>
            <a:ext cx="41148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8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6A04DAA5-4892-4479-920D-F18F59F04F37}" type="slidenum">
              <a:rPr lang="en-US" smtClean="0">
                <a:solidFill>
                  <a:srgbClr val="FFFFFF"/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86313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014412"/>
            <a:ext cx="8229601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5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4B40E912-F1BE-4DFE-A213-B9819AE56D5D}" type="slidenum">
              <a:rPr lang="en-US">
                <a:solidFill>
                  <a:srgbClr val="FFFFFF"/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7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-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43269"/>
            <a:ext cx="9143998" cy="6814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PPT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86600" y="37785"/>
            <a:ext cx="2082800" cy="8004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371600" y="6402685"/>
            <a:ext cx="647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cap="all" dirty="0">
                <a:solidFill>
                  <a:prstClr val="white"/>
                </a:solidFill>
                <a:latin typeface="Arial Narrow"/>
                <a:cs typeface="Arial Narrow"/>
              </a:rPr>
              <a:t>Core data processing software PLAN review | Seattle, </a:t>
            </a:r>
            <a:r>
              <a:rPr lang="en-US" sz="1200" cap="all" dirty="0" err="1">
                <a:solidFill>
                  <a:prstClr val="white"/>
                </a:solidFill>
                <a:latin typeface="Arial Narrow"/>
                <a:cs typeface="Arial Narrow"/>
              </a:rPr>
              <a:t>wa</a:t>
            </a:r>
            <a:r>
              <a:rPr lang="en-US" sz="1200" cap="all" dirty="0">
                <a:solidFill>
                  <a:prstClr val="white"/>
                </a:solidFill>
                <a:latin typeface="Arial Narrow"/>
                <a:cs typeface="Arial Narrow"/>
              </a:rPr>
              <a:t> | September 19-20, 2013</a:t>
            </a:r>
          </a:p>
        </p:txBody>
      </p:sp>
    </p:spTree>
    <p:extLst>
      <p:ext uri="{BB962C8B-B14F-4D97-AF65-F5344CB8AC3E}">
        <p14:creationId xmlns:p14="http://schemas.microsoft.com/office/powerpoint/2010/main" val="37808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4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618835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534399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24863" y="6400800"/>
            <a:ext cx="566737" cy="246221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fld id="{A51F6B24-625B-6B48-B1AE-970688573CDB}" type="slidenum">
              <a:rPr lang="en-US" sz="1000">
                <a:solidFill>
                  <a:prstClr val="white"/>
                </a:solidFill>
                <a:latin typeface="Arial Narrow"/>
                <a:cs typeface="Arial Narrow"/>
              </a:rPr>
              <a:pPr/>
              <a:t>‹#›</a:t>
            </a:fld>
            <a:endParaRPr lang="en-US" sz="1000" dirty="0">
              <a:solidFill>
                <a:prstClr val="white"/>
              </a:solidFill>
              <a:latin typeface="Arial Narrow"/>
              <a:cs typeface="Arial Narrow"/>
            </a:endParaRPr>
          </a:p>
        </p:txBody>
      </p:sp>
      <p:pic>
        <p:nvPicPr>
          <p:cNvPr id="6" name="Picture 5" descr="PPTlogo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7086600" y="37785"/>
            <a:ext cx="2082800" cy="800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81200" y="6400800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cap="all" dirty="0">
                <a:solidFill>
                  <a:prstClr val="white"/>
                </a:solidFill>
                <a:latin typeface="Arial Narrow"/>
                <a:cs typeface="Arial Narrow"/>
              </a:rPr>
              <a:t>Final Design Review | Tucson, AZ | October 21-25, 2013</a:t>
            </a:r>
          </a:p>
        </p:txBody>
      </p:sp>
    </p:spTree>
    <p:extLst>
      <p:ext uri="{BB962C8B-B14F-4D97-AF65-F5344CB8AC3E}">
        <p14:creationId xmlns:p14="http://schemas.microsoft.com/office/powerpoint/2010/main" val="22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2284A4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Lucida Grande"/>
        <a:buChar char="-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74"/>
          <p:cNvSpPr>
            <a:spLocks noChangeArrowheads="1"/>
          </p:cNvSpPr>
          <p:nvPr/>
        </p:nvSpPr>
        <p:spPr bwMode="auto">
          <a:xfrm>
            <a:off x="4591050" y="3160833"/>
            <a:ext cx="2314575" cy="715962"/>
          </a:xfrm>
          <a:prstGeom prst="rect">
            <a:avLst/>
          </a:prstGeom>
          <a:solidFill>
            <a:srgbClr val="B6FF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02C.06.02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Data Access Services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50" name="Rectangle 1075"/>
          <p:cNvSpPr>
            <a:spLocks noChangeArrowheads="1"/>
          </p:cNvSpPr>
          <p:nvPr/>
        </p:nvSpPr>
        <p:spPr bwMode="auto">
          <a:xfrm>
            <a:off x="6905625" y="3160833"/>
            <a:ext cx="2184400" cy="715962"/>
          </a:xfrm>
          <a:prstGeom prst="rect">
            <a:avLst/>
          </a:prstGeom>
          <a:solidFill>
            <a:srgbClr val="B6FF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02C.07.01, 02C.06.03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Processing Middleware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51" name="Rectangle 1076"/>
          <p:cNvSpPr>
            <a:spLocks noChangeArrowheads="1"/>
          </p:cNvSpPr>
          <p:nvPr/>
        </p:nvSpPr>
        <p:spPr bwMode="auto">
          <a:xfrm>
            <a:off x="4592638" y="3875208"/>
            <a:ext cx="4498975" cy="782637"/>
          </a:xfrm>
          <a:prstGeom prst="rect">
            <a:avLst/>
          </a:prstGeom>
          <a:solidFill>
            <a:srgbClr val="B6FF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02C.07.02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Infrastructure Services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(System Administration, Operations, Security)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52" name="Rectangle 1081"/>
          <p:cNvSpPr>
            <a:spLocks noChangeArrowheads="1"/>
          </p:cNvSpPr>
          <p:nvPr/>
        </p:nvSpPr>
        <p:spPr bwMode="auto">
          <a:xfrm>
            <a:off x="7561263" y="4756150"/>
            <a:ext cx="1517650" cy="1028700"/>
          </a:xfrm>
          <a:prstGeom prst="rect">
            <a:avLst/>
          </a:prstGeom>
          <a:solidFill>
            <a:srgbClr val="FFF1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02C.08.03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Long-Haul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Communications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53" name="Rectangle 1082"/>
          <p:cNvSpPr>
            <a:spLocks noChangeArrowheads="1"/>
          </p:cNvSpPr>
          <p:nvPr/>
        </p:nvSpPr>
        <p:spPr bwMode="auto">
          <a:xfrm>
            <a:off x="4594225" y="5784850"/>
            <a:ext cx="4484688" cy="339725"/>
          </a:xfrm>
          <a:prstGeom prst="rect">
            <a:avLst/>
          </a:prstGeom>
          <a:solidFill>
            <a:srgbClr val="FFF1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prstClr val="black"/>
                </a:solidFill>
                <a:latin typeface="Calibri"/>
              </a:rPr>
              <a:t>Physical Plant (included in above)</a:t>
            </a: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54" name="Rectangle 1085"/>
          <p:cNvSpPr>
            <a:spLocks noChangeArrowheads="1"/>
          </p:cNvSpPr>
          <p:nvPr/>
        </p:nvSpPr>
        <p:spPr bwMode="auto">
          <a:xfrm>
            <a:off x="6043613" y="4756150"/>
            <a:ext cx="1517650" cy="1028700"/>
          </a:xfrm>
          <a:prstGeom prst="rect">
            <a:avLst/>
          </a:prstGeom>
          <a:solidFill>
            <a:srgbClr val="FFF1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02C.07.04.02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Base Site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118" name="Text Box 1102"/>
          <p:cNvSpPr txBox="1">
            <a:spLocks noChangeArrowheads="1"/>
          </p:cNvSpPr>
          <p:nvPr/>
        </p:nvSpPr>
        <p:spPr bwMode="auto">
          <a:xfrm>
            <a:off x="185738" y="792432"/>
            <a:ext cx="4621212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6213" indent="-176213"/>
            <a:r>
              <a:rPr lang="en-US" sz="1600" b="1" u="sng" dirty="0">
                <a:solidFill>
                  <a:prstClr val="black"/>
                </a:solidFill>
                <a:latin typeface="Calibri"/>
              </a:rPr>
              <a:t>Application Layer (LDM-151)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Scientific Layer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Pipelines constructed from reusable,</a:t>
            </a:r>
          </a:p>
          <a:p>
            <a:pPr marL="176213" indent="-176213"/>
            <a:r>
              <a:rPr lang="en-US" sz="1600" dirty="0">
                <a:solidFill>
                  <a:prstClr val="black"/>
                </a:solidFill>
                <a:latin typeface="Calibri"/>
              </a:rPr>
              <a:t>    standard “parts”, i.e. Application Framework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Data Products representations standardized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Metadata extendable without schema change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Object-oriented, python, C++ Custom Software</a:t>
            </a:r>
          </a:p>
        </p:txBody>
      </p:sp>
      <p:sp>
        <p:nvSpPr>
          <p:cNvPr id="87119" name="Text Box 1103"/>
          <p:cNvSpPr txBox="1">
            <a:spLocks noChangeArrowheads="1"/>
          </p:cNvSpPr>
          <p:nvPr/>
        </p:nvSpPr>
        <p:spPr bwMode="auto">
          <a:xfrm>
            <a:off x="152400" y="2739306"/>
            <a:ext cx="4252279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/>
            <a:r>
              <a:rPr lang="en-US" sz="1600" b="1" u="sng" dirty="0">
                <a:solidFill>
                  <a:prstClr val="black"/>
                </a:solidFill>
                <a:latin typeface="Calibri"/>
              </a:rPr>
              <a:t>Middleware Layer (LDM-152)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Portability to clusters, grid, other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Provide standard services so applications </a:t>
            </a:r>
          </a:p>
          <a:p>
            <a:pPr marL="176213" indent="-176213"/>
            <a:r>
              <a:rPr lang="en-US" sz="1600" dirty="0">
                <a:solidFill>
                  <a:prstClr val="black"/>
                </a:solidFill>
                <a:latin typeface="Calibri"/>
              </a:rPr>
              <a:t>    behave consistently (e.g. provenance)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Preserve performance (&lt;1% overhead) 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Custom Software on top of Open Source, Off-the-shelf Software</a:t>
            </a:r>
          </a:p>
        </p:txBody>
      </p:sp>
      <p:sp>
        <p:nvSpPr>
          <p:cNvPr id="87120" name="Text Box 1104"/>
          <p:cNvSpPr txBox="1">
            <a:spLocks noChangeArrowheads="1"/>
          </p:cNvSpPr>
          <p:nvPr/>
        </p:nvSpPr>
        <p:spPr bwMode="auto">
          <a:xfrm>
            <a:off x="152400" y="4628701"/>
            <a:ext cx="46497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2713" indent="-112713"/>
            <a:r>
              <a:rPr lang="en-US" sz="1600" b="1" u="sng" dirty="0">
                <a:solidFill>
                  <a:prstClr val="black"/>
                </a:solidFill>
                <a:latin typeface="Calibri"/>
              </a:rPr>
              <a:t>Infrastructure Layer (LDM-129)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112713" indent="-1127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Distributed Platform</a:t>
            </a:r>
          </a:p>
          <a:p>
            <a:pPr marL="112713" indent="-1127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Different sites specialized for real-time </a:t>
            </a:r>
          </a:p>
          <a:p>
            <a:pPr marL="112713" indent="-112713"/>
            <a:r>
              <a:rPr lang="en-US" sz="1600" dirty="0">
                <a:solidFill>
                  <a:prstClr val="black"/>
                </a:solidFill>
                <a:latin typeface="Calibri"/>
              </a:rPr>
              <a:t>    alerting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vs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peta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-scale data access</a:t>
            </a:r>
          </a:p>
          <a:p>
            <a:pPr marL="112713" indent="-1127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Off-the-shelf, Commercial Hardware &amp;</a:t>
            </a:r>
          </a:p>
          <a:p>
            <a:pPr marL="112713" indent="-112713"/>
            <a:r>
              <a:rPr lang="en-US" sz="1600" dirty="0">
                <a:solidFill>
                  <a:prstClr val="black"/>
                </a:solidFill>
                <a:latin typeface="Calibri"/>
              </a:rPr>
              <a:t>    Software, Custom Integration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584700" y="933630"/>
            <a:ext cx="4494213" cy="2141538"/>
            <a:chOff x="4649787" y="906191"/>
            <a:chExt cx="4494213" cy="2142649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3" name="Group 1094"/>
            <p:cNvGrpSpPr>
              <a:grpSpLocks/>
            </p:cNvGrpSpPr>
            <p:nvPr/>
          </p:nvGrpSpPr>
          <p:grpSpPr bwMode="auto">
            <a:xfrm>
              <a:off x="4652962" y="1668463"/>
              <a:ext cx="4491038" cy="1380377"/>
              <a:chOff x="2760" y="880"/>
              <a:chExt cx="2829" cy="623"/>
            </a:xfrm>
            <a:grpFill/>
          </p:grpSpPr>
          <p:sp>
            <p:nvSpPr>
              <p:cNvPr id="27664" name="Rectangle 1068"/>
              <p:cNvSpPr>
                <a:spLocks noChangeArrowheads="1"/>
              </p:cNvSpPr>
              <p:nvPr/>
            </p:nvSpPr>
            <p:spPr bwMode="auto">
              <a:xfrm>
                <a:off x="2760" y="880"/>
                <a:ext cx="1382" cy="41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02C.06.01</a:t>
                </a:r>
              </a:p>
              <a:p>
                <a:pPr algn="ctr"/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Science Data Archive</a:t>
                </a:r>
              </a:p>
              <a:p>
                <a:pPr algn="ctr"/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(Images, Alerts, Catalogs)</a:t>
                </a: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7665" name="Rectangle 1069"/>
              <p:cNvSpPr>
                <a:spLocks noChangeArrowheads="1"/>
              </p:cNvSpPr>
              <p:nvPr/>
            </p:nvSpPr>
            <p:spPr bwMode="auto">
              <a:xfrm>
                <a:off x="4142" y="880"/>
                <a:ext cx="1444" cy="41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100" b="1" dirty="0">
                    <a:solidFill>
                      <a:prstClr val="black"/>
                    </a:solidFill>
                    <a:latin typeface="Calibri"/>
                  </a:rPr>
                  <a:t> 02C.01.02.01, 02C.02.01.04,</a:t>
                </a:r>
              </a:p>
              <a:p>
                <a:pPr algn="ctr"/>
                <a:r>
                  <a:rPr lang="en-US" sz="1100" b="1" dirty="0">
                    <a:solidFill>
                      <a:prstClr val="black"/>
                    </a:solidFill>
                    <a:latin typeface="Calibri"/>
                  </a:rPr>
                  <a:t> 02C.03, 02C.04</a:t>
                </a:r>
              </a:p>
              <a:p>
                <a:pPr algn="ctr"/>
                <a:r>
                  <a:rPr lang="en-US" sz="1100" b="1" dirty="0">
                    <a:solidFill>
                      <a:prstClr val="black"/>
                    </a:solidFill>
                    <a:latin typeface="Calibri"/>
                  </a:rPr>
                  <a:t>Alert, SDQA, Calibration, </a:t>
                </a:r>
              </a:p>
              <a:p>
                <a:pPr algn="ctr"/>
                <a:r>
                  <a:rPr lang="en-US" sz="1100" b="1" dirty="0">
                    <a:solidFill>
                      <a:prstClr val="black"/>
                    </a:solidFill>
                    <a:latin typeface="Calibri"/>
                  </a:rPr>
                  <a:t>Data Release </a:t>
                </a:r>
              </a:p>
              <a:p>
                <a:pPr algn="ctr"/>
                <a:r>
                  <a:rPr lang="en-US" sz="1100" b="1" dirty="0">
                    <a:solidFill>
                      <a:prstClr val="black"/>
                    </a:solidFill>
                    <a:latin typeface="Calibri"/>
                  </a:rPr>
                  <a:t>Productions/Pipelines</a:t>
                </a:r>
                <a:endParaRPr lang="en-US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7666" name="Rectangle 1070"/>
              <p:cNvSpPr>
                <a:spLocks noChangeArrowheads="1"/>
              </p:cNvSpPr>
              <p:nvPr/>
            </p:nvSpPr>
            <p:spPr bwMode="auto">
              <a:xfrm>
                <a:off x="2761" y="1288"/>
                <a:ext cx="2828" cy="21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02C.03.05, </a:t>
                </a:r>
                <a:r>
                  <a:rPr lang="en-US" sz="1200" b="1" dirty="0" smtClean="0">
                    <a:solidFill>
                      <a:prstClr val="black"/>
                    </a:solidFill>
                    <a:latin typeface="Calibri"/>
                  </a:rPr>
                  <a:t>02C.04.01</a:t>
                </a:r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  <a:p>
                <a:pPr algn="ctr"/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Application Framework</a:t>
                </a: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7663" name="Rectangle 1070"/>
            <p:cNvSpPr>
              <a:spLocks noChangeArrowheads="1"/>
            </p:cNvSpPr>
            <p:nvPr/>
          </p:nvSpPr>
          <p:spPr bwMode="auto">
            <a:xfrm>
              <a:off x="4649787" y="906191"/>
              <a:ext cx="2197100" cy="762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 02C.05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Science User Interface 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and Analysis Tools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659" name="Rectangle 1080"/>
          <p:cNvSpPr>
            <a:spLocks noChangeArrowheads="1"/>
          </p:cNvSpPr>
          <p:nvPr/>
        </p:nvSpPr>
        <p:spPr bwMode="auto">
          <a:xfrm>
            <a:off x="4594225" y="4752975"/>
            <a:ext cx="1449388" cy="1031875"/>
          </a:xfrm>
          <a:prstGeom prst="rect">
            <a:avLst/>
          </a:prstGeom>
          <a:solidFill>
            <a:srgbClr val="FFF1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02C.07.04.01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Archive Site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1" name="TextBox 18"/>
          <p:cNvSpPr txBox="1">
            <a:spLocks noChangeArrowheads="1"/>
          </p:cNvSpPr>
          <p:nvPr/>
        </p:nvSpPr>
        <p:spPr bwMode="auto">
          <a:xfrm>
            <a:off x="6705600" y="6172200"/>
            <a:ext cx="24928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Calibri" pitchFamily="34" charset="0"/>
              </a:rPr>
              <a:t>Data Management System Design LDM-148</a:t>
            </a:r>
          </a:p>
        </p:txBody>
      </p:sp>
      <p:sp>
        <p:nvSpPr>
          <p:cNvPr id="20" name="Rectangle 1070"/>
          <p:cNvSpPr>
            <a:spLocks noChangeArrowheads="1"/>
          </p:cNvSpPr>
          <p:nvPr/>
        </p:nvSpPr>
        <p:spPr bwMode="auto">
          <a:xfrm>
            <a:off x="6781800" y="933630"/>
            <a:ext cx="2293200" cy="7618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02C.01.02.02 - 03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SDQA and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Science Pipeline Toolkits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DR-nTele2-dm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5DB7D1"/>
            </a:gs>
            <a:gs pos="100000">
              <a:srgbClr val="2284A4"/>
            </a:gs>
          </a:gsLst>
          <a:lin ang="4680000" scaled="0"/>
          <a:tileRect/>
        </a:gradFill>
        <a:ln w="0" cap="flat">
          <a:solidFill>
            <a:srgbClr val="5293A5"/>
          </a:solidFill>
          <a:round/>
        </a:ln>
        <a:effectLst/>
      </a:spPr>
      <a:bodyPr rtlCol="0" anchor="t"/>
      <a:lstStyle>
        <a:defPPr algn="ctr">
          <a:defRPr sz="1600" dirty="0" smtClean="0">
            <a:solidFill>
              <a:schemeClr val="bg1"/>
            </a:solidFill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rgbClr val="2284A4">
            <a:alpha val="84000"/>
          </a:srgbClr>
        </a:solidFill>
        <a:effectLst/>
      </a:spPr>
      <a:bodyPr wrap="square" lIns="91440" rtlCol="0" anchor="t" anchorCtr="1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210</Words>
  <Application>Microsoft Macintosh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Lucida Grande</vt:lpstr>
      <vt:lpstr>ＭＳ Ｐゴシック</vt:lpstr>
      <vt:lpstr>Times New Roman</vt:lpstr>
      <vt:lpstr>1_PDR-nTele2-dmf</vt:lpstr>
      <vt:lpstr>PowerPoint Presentation</vt:lpstr>
    </vt:vector>
  </TitlesOfParts>
  <Company>Harvard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Juric</dc:creator>
  <cp:lastModifiedBy>John Swinbank</cp:lastModifiedBy>
  <cp:revision>2</cp:revision>
  <dcterms:created xsi:type="dcterms:W3CDTF">2013-10-06T07:55:35Z</dcterms:created>
  <dcterms:modified xsi:type="dcterms:W3CDTF">2015-10-23T15:13:35Z</dcterms:modified>
</cp:coreProperties>
</file>