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82009"/>
  </p:normalViewPr>
  <p:slideViewPr>
    <p:cSldViewPr snapToGrid="0" snapToObjects="1">
      <p:cViewPr>
        <p:scale>
          <a:sx n="100" d="100"/>
          <a:sy n="100" d="100"/>
        </p:scale>
        <p:origin x="130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23FFE-F05F-0444-8A62-EA2AB81CEDEF}" type="datetimeFigureOut">
              <a:rPr lang="en-US" smtClean="0"/>
              <a:t>8/14/19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CE795-DFBC-5D44-98B2-101046EA2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57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Notes:</a:t>
            </a:r>
            <a:br>
              <a:rPr lang="en-US" dirty="0"/>
            </a:br>
            <a:r>
              <a:rPr lang="en-US" dirty="0"/>
              <a:t>* All timings denote design goals, except for timings of external components: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- Publication timing is taken from a a requirement.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- Agreed-upon MPC turnaround timing is 4hrs.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 Time budgets are based on measurements from prototype code and/or engineering judgement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 </a:t>
            </a:r>
            <a:r>
              <a:rPr lang="en-US" dirty="0">
                <a:solidFill>
                  <a:schemeClr val="bg1"/>
                </a:solidFill>
              </a:rPr>
              <a:t>𝜏+5s is taken assuming the old K-T diagram for timings is valid and the source association budget is 9 seconds, retaining 4 seconds of margin.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* Daily activity budget follows </a:t>
            </a:r>
            <a:r>
              <a:rPr lang="en-US" dirty="0"/>
              <a:t>OSS-REQ-0020 for </a:t>
            </a:r>
            <a:r>
              <a:rPr lang="en-US" dirty="0" err="1"/>
              <a:t>nightDurationMax</a:t>
            </a:r>
            <a:r>
              <a:rPr lang="en-US" dirty="0"/>
              <a:t>, retaining 1 hours of margin.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* </a:t>
            </a:r>
            <a:r>
              <a:rPr lang="en-US" dirty="0"/>
              <a:t>𝜀 and 𝛿 denote unknown but small durations (&lt;= 10 minutes).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CE795-DFBC-5D44-98B2-101046EA26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37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Notes:</a:t>
            </a:r>
            <a:br>
              <a:rPr lang="en-US" dirty="0"/>
            </a:br>
            <a:r>
              <a:rPr lang="en-US" dirty="0"/>
              <a:t>* All timings denote design goals, except for timings of external components: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- Publication timing is taken from a a requirement.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- Agreed-upon MPC turnaround timing is 4hrs; we’re designing for 5hrs to retain additional margin (e.g., for human review).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 Time budgets are based on measurements from prototype code and/or engineering judgement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 </a:t>
            </a:r>
            <a:r>
              <a:rPr lang="en-US" dirty="0">
                <a:solidFill>
                  <a:schemeClr val="bg1"/>
                </a:solidFill>
              </a:rPr>
              <a:t>𝜏+5s is taken assuming the old K-T diagram for timings is valid and the source association budget is 9 seconds, retaining 4 seconds of margin.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* Daily activity budget follows </a:t>
            </a:r>
            <a:r>
              <a:rPr lang="en-US" dirty="0"/>
              <a:t>OSS-REQ-0020 for </a:t>
            </a:r>
            <a:r>
              <a:rPr lang="en-US" dirty="0" err="1"/>
              <a:t>nightDurationMax</a:t>
            </a:r>
            <a:r>
              <a:rPr lang="en-US" dirty="0"/>
              <a:t>, retaining 2 hours of margin.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* </a:t>
            </a:r>
            <a:r>
              <a:rPr lang="en-US" dirty="0"/>
              <a:t>𝜀 and 𝛿 denote unknown but small durations (&lt;= 10 minutes).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CE795-DFBC-5D44-98B2-101046EA26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67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Notes:</a:t>
            </a:r>
            <a:br>
              <a:rPr lang="en-US" dirty="0"/>
            </a:br>
            <a:r>
              <a:rPr lang="en-US" dirty="0"/>
              <a:t>* All timings denote design goals. Some components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 </a:t>
            </a:r>
            <a:r>
              <a:rPr lang="en-US" dirty="0">
                <a:solidFill>
                  <a:schemeClr val="bg1"/>
                </a:solidFill>
              </a:rPr>
              <a:t>𝜏+5s is taken assuming the old K-T diagram for timings is valid and the source association budget is 9 seconds, retaining 4 seconds of margin.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* Daily activity budget follows </a:t>
            </a:r>
            <a:r>
              <a:rPr lang="en-US" dirty="0"/>
              <a:t>OSS-REQ-0020 for </a:t>
            </a:r>
            <a:r>
              <a:rPr lang="en-US" dirty="0" err="1"/>
              <a:t>nightDurationMax</a:t>
            </a:r>
            <a:r>
              <a:rPr lang="en-US" dirty="0"/>
              <a:t>, retaining 2 hours of margin.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* </a:t>
            </a:r>
            <a:r>
              <a:rPr lang="en-US" dirty="0"/>
              <a:t>𝜀 and 𝛿 denote unknown but small durations (&lt;= 10 minutes).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CE795-DFBC-5D44-98B2-101046EA26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56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6508-5F7A-C442-9970-F405309DF076}" type="datetimeFigureOut">
              <a:rPr lang="en-US" smtClean="0"/>
              <a:t>8/14/19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BA19-F3D8-9E4D-901E-1E606304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2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6508-5F7A-C442-9970-F405309DF076}" type="datetimeFigureOut">
              <a:rPr lang="en-US" smtClean="0"/>
              <a:t>8/14/19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BA19-F3D8-9E4D-901E-1E606304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4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6508-5F7A-C442-9970-F405309DF076}" type="datetimeFigureOut">
              <a:rPr lang="en-US" smtClean="0"/>
              <a:t>8/14/19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BA19-F3D8-9E4D-901E-1E606304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93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6508-5F7A-C442-9970-F405309DF076}" type="datetimeFigureOut">
              <a:rPr lang="en-US" smtClean="0"/>
              <a:t>8/14/19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BA19-F3D8-9E4D-901E-1E606304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6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6508-5F7A-C442-9970-F405309DF076}" type="datetimeFigureOut">
              <a:rPr lang="en-US" smtClean="0"/>
              <a:t>8/14/19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BA19-F3D8-9E4D-901E-1E606304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09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6508-5F7A-C442-9970-F405309DF076}" type="datetimeFigureOut">
              <a:rPr lang="en-US" smtClean="0"/>
              <a:t>8/14/19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BA19-F3D8-9E4D-901E-1E606304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5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6508-5F7A-C442-9970-F405309DF076}" type="datetimeFigureOut">
              <a:rPr lang="en-US" smtClean="0"/>
              <a:t>8/14/19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BA19-F3D8-9E4D-901E-1E606304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9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6508-5F7A-C442-9970-F405309DF076}" type="datetimeFigureOut">
              <a:rPr lang="en-US" smtClean="0"/>
              <a:t>8/14/19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BA19-F3D8-9E4D-901E-1E606304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92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6508-5F7A-C442-9970-F405309DF076}" type="datetimeFigureOut">
              <a:rPr lang="en-US" smtClean="0"/>
              <a:t>8/14/19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BA19-F3D8-9E4D-901E-1E606304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8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6508-5F7A-C442-9970-F405309DF076}" type="datetimeFigureOut">
              <a:rPr lang="en-US" smtClean="0"/>
              <a:t>8/14/19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BA19-F3D8-9E4D-901E-1E606304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3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6508-5F7A-C442-9970-F405309DF076}" type="datetimeFigureOut">
              <a:rPr lang="en-US" smtClean="0"/>
              <a:t>8/14/19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BA19-F3D8-9E4D-901E-1E606304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0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16508-5F7A-C442-9970-F405309DF076}" type="datetimeFigureOut">
              <a:rPr lang="en-US" smtClean="0"/>
              <a:t>8/14/19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5BA19-F3D8-9E4D-901E-1E606304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4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-203199" y="-127000"/>
            <a:ext cx="5970153" cy="7112000"/>
          </a:xfrm>
          <a:prstGeom prst="roundRect">
            <a:avLst>
              <a:gd name="adj" fmla="val 1069"/>
            </a:avLst>
          </a:prstGeom>
          <a:effectLst>
            <a:softEdge rad="762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5" name="Elbow Connector 24"/>
          <p:cNvCxnSpPr>
            <a:cxnSpLocks/>
            <a:stCxn id="17" idx="2"/>
            <a:endCxn id="6" idx="2"/>
          </p:cNvCxnSpPr>
          <p:nvPr/>
        </p:nvCxnSpPr>
        <p:spPr>
          <a:xfrm rot="5400000" flipH="1">
            <a:off x="4350289" y="1923431"/>
            <a:ext cx="1385748" cy="5684868"/>
          </a:xfrm>
          <a:prstGeom prst="bentConnector3">
            <a:avLst>
              <a:gd name="adj1" fmla="val -21995"/>
            </a:avLst>
          </a:prstGeom>
          <a:ln w="25400">
            <a:solidFill>
              <a:schemeClr val="accent1"/>
            </a:solidFill>
            <a:tailEnd type="triangle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cxnSpLocks/>
            <a:stCxn id="6" idx="0"/>
            <a:endCxn id="12" idx="1"/>
          </p:cNvCxnSpPr>
          <p:nvPr/>
        </p:nvCxnSpPr>
        <p:spPr>
          <a:xfrm rot="5400000" flipH="1" flipV="1">
            <a:off x="2020976" y="1240487"/>
            <a:ext cx="2008881" cy="1649373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cxnSpLocks/>
            <a:stCxn id="13" idx="3"/>
          </p:cNvCxnSpPr>
          <p:nvPr/>
        </p:nvCxnSpPr>
        <p:spPr>
          <a:xfrm flipV="1">
            <a:off x="7202901" y="1334063"/>
            <a:ext cx="503072" cy="1100355"/>
          </a:xfrm>
          <a:prstGeom prst="bentConnector2">
            <a:avLst/>
          </a:prstGeom>
          <a:ln w="25400">
            <a:tailEnd type="triangle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cxnSpLocks/>
            <a:endCxn id="16" idx="3"/>
          </p:cNvCxnSpPr>
          <p:nvPr/>
        </p:nvCxnSpPr>
        <p:spPr>
          <a:xfrm flipH="1">
            <a:off x="8537272" y="3712128"/>
            <a:ext cx="326448" cy="0"/>
          </a:xfrm>
          <a:prstGeom prst="straightConnector1">
            <a:avLst/>
          </a:prstGeom>
          <a:ln w="25400">
            <a:tailEnd type="triangle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01600" y="256953"/>
            <a:ext cx="130016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defTabSz="914377"/>
            <a:r>
              <a:rPr lang="en-US" i="1" dirty="0">
                <a:solidFill>
                  <a:prstClr val="white"/>
                </a:solidFill>
                <a:latin typeface="Calibri" panose="020F0502020204030204"/>
              </a:rPr>
              <a:t>Night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0790237" y="256953"/>
            <a:ext cx="130016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914377"/>
            <a:r>
              <a:rPr lang="en-US" i="1" dirty="0">
                <a:solidFill>
                  <a:prstClr val="black"/>
                </a:solidFill>
                <a:latin typeface="Calibri" panose="020F0502020204030204"/>
              </a:rPr>
              <a:t>Day</a:t>
            </a:r>
          </a:p>
        </p:txBody>
      </p:sp>
      <p:cxnSp>
        <p:nvCxnSpPr>
          <p:cNvPr id="167" name="Straight Arrow Connector 166"/>
          <p:cNvCxnSpPr>
            <a:cxnSpLocks/>
          </p:cNvCxnSpPr>
          <p:nvPr/>
        </p:nvCxnSpPr>
        <p:spPr>
          <a:xfrm>
            <a:off x="9020589" y="1062534"/>
            <a:ext cx="2460211" cy="0"/>
          </a:xfrm>
          <a:prstGeom prst="straightConnector1">
            <a:avLst/>
          </a:prstGeom>
          <a:ln w="25400">
            <a:tailEnd type="triangle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cxnSpLocks/>
            <a:endCxn id="15" idx="0"/>
          </p:cNvCxnSpPr>
          <p:nvPr/>
        </p:nvCxnSpPr>
        <p:spPr>
          <a:xfrm rot="10800000" flipV="1">
            <a:off x="9597331" y="1839513"/>
            <a:ext cx="1883469" cy="1452612"/>
          </a:xfrm>
          <a:prstGeom prst="bentConnector2">
            <a:avLst/>
          </a:prstGeom>
          <a:ln w="25400">
            <a:tailEnd type="triangle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258330" y="2075737"/>
            <a:ext cx="1550669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914377"/>
            <a:r>
              <a:rPr lang="en-US" i="1" dirty="0">
                <a:solidFill>
                  <a:prstClr val="white"/>
                </a:solidFill>
                <a:latin typeface="Calibri" panose="020F0502020204030204"/>
              </a:rPr>
              <a:t>Real time alerts 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75318" y="6179537"/>
            <a:ext cx="5080381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914377"/>
            <a:r>
              <a:rPr lang="en-US" sz="1400" i="1" dirty="0">
                <a:solidFill>
                  <a:schemeClr val="bg1"/>
                </a:solidFill>
              </a:rPr>
              <a:t>𝜏+0: beginning of source association for a given visit</a:t>
            </a:r>
          </a:p>
          <a:p>
            <a:pPr defTabSz="914377"/>
            <a:r>
              <a:rPr lang="en-US" sz="1400" i="1" dirty="0">
                <a:solidFill>
                  <a:schemeClr val="bg1"/>
                </a:solidFill>
                <a:latin typeface="Calibri" panose="020F0502020204030204"/>
              </a:rPr>
              <a:t>T+0: end of observing for the night</a:t>
            </a:r>
            <a:endParaRPr lang="en-US" sz="1400" i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9854271" y="2005555"/>
            <a:ext cx="1514231" cy="9233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914377"/>
            <a:r>
              <a:rPr lang="en-US" i="1" dirty="0">
                <a:solidFill>
                  <a:prstClr val="black"/>
                </a:solidFill>
                <a:latin typeface="Calibri" panose="020F0502020204030204"/>
              </a:rPr>
              <a:t>New orbits &amp; designations</a:t>
            </a:r>
          </a:p>
          <a:p>
            <a:pPr algn="ctr" defTabSz="914377"/>
            <a:r>
              <a:rPr lang="en-US" i="1" dirty="0">
                <a:solidFill>
                  <a:prstClr val="black"/>
                </a:solidFill>
                <a:latin typeface="Calibri" panose="020F0502020204030204"/>
              </a:rPr>
              <a:t>from MPC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DD4166A-B2C5-6744-BBF4-AA86092B2AA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800074" y="2434417"/>
            <a:ext cx="11744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5311445-AB8B-8D4A-9B8A-635F244634B9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8408594" y="5008683"/>
            <a:ext cx="331965" cy="0"/>
          </a:xfrm>
          <a:prstGeom prst="straightConnector1">
            <a:avLst/>
          </a:prstGeom>
          <a:ln w="25400">
            <a:tailEnd type="triangle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F1A0CF6-1D89-8D4D-A938-3ADEA40D1587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>
            <a:off x="2888760" y="3571301"/>
            <a:ext cx="657016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5B4438A-38A0-ED4C-B4C3-922B2BF6F021}"/>
              </a:ext>
            </a:extLst>
          </p:cNvPr>
          <p:cNvGrpSpPr/>
          <p:nvPr/>
        </p:nvGrpSpPr>
        <p:grpSpPr>
          <a:xfrm>
            <a:off x="392197" y="2862421"/>
            <a:ext cx="1019505" cy="1434703"/>
            <a:chOff x="129187" y="2270218"/>
            <a:chExt cx="764629" cy="1076027"/>
          </a:xfrm>
        </p:grpSpPr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A5DD3271-B7F7-8341-96B9-3359A45DBEEF}"/>
                </a:ext>
              </a:extLst>
            </p:cNvPr>
            <p:cNvSpPr/>
            <p:nvPr/>
          </p:nvSpPr>
          <p:spPr>
            <a:xfrm>
              <a:off x="129187" y="2682138"/>
              <a:ext cx="756745" cy="47354"/>
            </a:xfrm>
            <a:custGeom>
              <a:avLst/>
              <a:gdLst>
                <a:gd name="connsiteX0" fmla="*/ 1387366 w 1387366"/>
                <a:gd name="connsiteY0" fmla="*/ 0 h 294366"/>
                <a:gd name="connsiteX1" fmla="*/ 1103587 w 1387366"/>
                <a:gd name="connsiteY1" fmla="*/ 294290 h 294366"/>
                <a:gd name="connsiteX2" fmla="*/ 830318 w 1387366"/>
                <a:gd name="connsiteY2" fmla="*/ 31531 h 294366"/>
                <a:gd name="connsiteX3" fmla="*/ 567559 w 1387366"/>
                <a:gd name="connsiteY3" fmla="*/ 294290 h 294366"/>
                <a:gd name="connsiteX4" fmla="*/ 346842 w 1387366"/>
                <a:gd name="connsiteY4" fmla="*/ 31531 h 294366"/>
                <a:gd name="connsiteX5" fmla="*/ 210207 w 1387366"/>
                <a:gd name="connsiteY5" fmla="*/ 157655 h 294366"/>
                <a:gd name="connsiteX6" fmla="*/ 0 w 1387366"/>
                <a:gd name="connsiteY6" fmla="*/ 168166 h 29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7366" h="294366">
                  <a:moveTo>
                    <a:pt x="1387366" y="0"/>
                  </a:moveTo>
                  <a:cubicBezTo>
                    <a:pt x="1291897" y="144517"/>
                    <a:pt x="1196428" y="289035"/>
                    <a:pt x="1103587" y="294290"/>
                  </a:cubicBezTo>
                  <a:cubicBezTo>
                    <a:pt x="1010746" y="299545"/>
                    <a:pt x="919656" y="31531"/>
                    <a:pt x="830318" y="31531"/>
                  </a:cubicBezTo>
                  <a:cubicBezTo>
                    <a:pt x="740980" y="31531"/>
                    <a:pt x="648138" y="294290"/>
                    <a:pt x="567559" y="294290"/>
                  </a:cubicBezTo>
                  <a:cubicBezTo>
                    <a:pt x="486980" y="294290"/>
                    <a:pt x="406401" y="54303"/>
                    <a:pt x="346842" y="31531"/>
                  </a:cubicBezTo>
                  <a:cubicBezTo>
                    <a:pt x="287283" y="8759"/>
                    <a:pt x="268014" y="134883"/>
                    <a:pt x="210207" y="157655"/>
                  </a:cubicBezTo>
                  <a:cubicBezTo>
                    <a:pt x="152400" y="180427"/>
                    <a:pt x="22772" y="147145"/>
                    <a:pt x="0" y="168166"/>
                  </a:cubicBezTo>
                </a:path>
              </a:pathLst>
            </a:custGeom>
            <a:noFill/>
            <a:ln w="19050" cap="flat">
              <a:solidFill>
                <a:schemeClr val="bg1"/>
              </a:solidFill>
              <a:round/>
              <a:tailEnd type="arrow"/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F76FFA96-31E3-864B-BD60-9EEAF5B3AD17}"/>
                </a:ext>
              </a:extLst>
            </p:cNvPr>
            <p:cNvSpPr/>
            <p:nvPr/>
          </p:nvSpPr>
          <p:spPr>
            <a:xfrm>
              <a:off x="133129" y="2270218"/>
              <a:ext cx="756745" cy="47354"/>
            </a:xfrm>
            <a:custGeom>
              <a:avLst/>
              <a:gdLst>
                <a:gd name="connsiteX0" fmla="*/ 1387366 w 1387366"/>
                <a:gd name="connsiteY0" fmla="*/ 0 h 294366"/>
                <a:gd name="connsiteX1" fmla="*/ 1103587 w 1387366"/>
                <a:gd name="connsiteY1" fmla="*/ 294290 h 294366"/>
                <a:gd name="connsiteX2" fmla="*/ 830318 w 1387366"/>
                <a:gd name="connsiteY2" fmla="*/ 31531 h 294366"/>
                <a:gd name="connsiteX3" fmla="*/ 567559 w 1387366"/>
                <a:gd name="connsiteY3" fmla="*/ 294290 h 294366"/>
                <a:gd name="connsiteX4" fmla="*/ 346842 w 1387366"/>
                <a:gd name="connsiteY4" fmla="*/ 31531 h 294366"/>
                <a:gd name="connsiteX5" fmla="*/ 210207 w 1387366"/>
                <a:gd name="connsiteY5" fmla="*/ 157655 h 294366"/>
                <a:gd name="connsiteX6" fmla="*/ 0 w 1387366"/>
                <a:gd name="connsiteY6" fmla="*/ 168166 h 29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7366" h="294366">
                  <a:moveTo>
                    <a:pt x="1387366" y="0"/>
                  </a:moveTo>
                  <a:cubicBezTo>
                    <a:pt x="1291897" y="144517"/>
                    <a:pt x="1196428" y="289035"/>
                    <a:pt x="1103587" y="294290"/>
                  </a:cubicBezTo>
                  <a:cubicBezTo>
                    <a:pt x="1010746" y="299545"/>
                    <a:pt x="919656" y="31531"/>
                    <a:pt x="830318" y="31531"/>
                  </a:cubicBezTo>
                  <a:cubicBezTo>
                    <a:pt x="740980" y="31531"/>
                    <a:pt x="648138" y="294290"/>
                    <a:pt x="567559" y="294290"/>
                  </a:cubicBezTo>
                  <a:cubicBezTo>
                    <a:pt x="486980" y="294290"/>
                    <a:pt x="406401" y="54303"/>
                    <a:pt x="346842" y="31531"/>
                  </a:cubicBezTo>
                  <a:cubicBezTo>
                    <a:pt x="287283" y="8759"/>
                    <a:pt x="268014" y="134883"/>
                    <a:pt x="210207" y="157655"/>
                  </a:cubicBezTo>
                  <a:cubicBezTo>
                    <a:pt x="152400" y="180427"/>
                    <a:pt x="22772" y="147145"/>
                    <a:pt x="0" y="168166"/>
                  </a:cubicBezTo>
                </a:path>
              </a:pathLst>
            </a:custGeom>
            <a:noFill/>
            <a:ln w="19050" cap="flat">
              <a:solidFill>
                <a:schemeClr val="bg1"/>
              </a:solidFill>
              <a:round/>
              <a:tailEnd type="arrow"/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09F82087-9019-9E47-BC6B-6911FD940ABE}"/>
                </a:ext>
              </a:extLst>
            </p:cNvPr>
            <p:cNvSpPr/>
            <p:nvPr/>
          </p:nvSpPr>
          <p:spPr>
            <a:xfrm>
              <a:off x="129187" y="2464339"/>
              <a:ext cx="756745" cy="47354"/>
            </a:xfrm>
            <a:custGeom>
              <a:avLst/>
              <a:gdLst>
                <a:gd name="connsiteX0" fmla="*/ 1387366 w 1387366"/>
                <a:gd name="connsiteY0" fmla="*/ 0 h 294366"/>
                <a:gd name="connsiteX1" fmla="*/ 1103587 w 1387366"/>
                <a:gd name="connsiteY1" fmla="*/ 294290 h 294366"/>
                <a:gd name="connsiteX2" fmla="*/ 830318 w 1387366"/>
                <a:gd name="connsiteY2" fmla="*/ 31531 h 294366"/>
                <a:gd name="connsiteX3" fmla="*/ 567559 w 1387366"/>
                <a:gd name="connsiteY3" fmla="*/ 294290 h 294366"/>
                <a:gd name="connsiteX4" fmla="*/ 346842 w 1387366"/>
                <a:gd name="connsiteY4" fmla="*/ 31531 h 294366"/>
                <a:gd name="connsiteX5" fmla="*/ 210207 w 1387366"/>
                <a:gd name="connsiteY5" fmla="*/ 157655 h 294366"/>
                <a:gd name="connsiteX6" fmla="*/ 0 w 1387366"/>
                <a:gd name="connsiteY6" fmla="*/ 168166 h 29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7366" h="294366">
                  <a:moveTo>
                    <a:pt x="1387366" y="0"/>
                  </a:moveTo>
                  <a:cubicBezTo>
                    <a:pt x="1291897" y="144517"/>
                    <a:pt x="1196428" y="289035"/>
                    <a:pt x="1103587" y="294290"/>
                  </a:cubicBezTo>
                  <a:cubicBezTo>
                    <a:pt x="1010746" y="299545"/>
                    <a:pt x="919656" y="31531"/>
                    <a:pt x="830318" y="31531"/>
                  </a:cubicBezTo>
                  <a:cubicBezTo>
                    <a:pt x="740980" y="31531"/>
                    <a:pt x="648138" y="294290"/>
                    <a:pt x="567559" y="294290"/>
                  </a:cubicBezTo>
                  <a:cubicBezTo>
                    <a:pt x="486980" y="294290"/>
                    <a:pt x="406401" y="54303"/>
                    <a:pt x="346842" y="31531"/>
                  </a:cubicBezTo>
                  <a:cubicBezTo>
                    <a:pt x="287283" y="8759"/>
                    <a:pt x="268014" y="134883"/>
                    <a:pt x="210207" y="157655"/>
                  </a:cubicBezTo>
                  <a:cubicBezTo>
                    <a:pt x="152400" y="180427"/>
                    <a:pt x="22772" y="147145"/>
                    <a:pt x="0" y="168166"/>
                  </a:cubicBezTo>
                </a:path>
              </a:pathLst>
            </a:custGeom>
            <a:noFill/>
            <a:ln w="19050" cap="flat">
              <a:solidFill>
                <a:schemeClr val="bg1"/>
              </a:solidFill>
              <a:round/>
              <a:tailEnd type="arrow"/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3B0F05A2-C13E-414C-B817-355C76951376}"/>
                </a:ext>
              </a:extLst>
            </p:cNvPr>
            <p:cNvSpPr/>
            <p:nvPr/>
          </p:nvSpPr>
          <p:spPr>
            <a:xfrm>
              <a:off x="133129" y="3298891"/>
              <a:ext cx="756745" cy="47354"/>
            </a:xfrm>
            <a:custGeom>
              <a:avLst/>
              <a:gdLst>
                <a:gd name="connsiteX0" fmla="*/ 1387366 w 1387366"/>
                <a:gd name="connsiteY0" fmla="*/ 0 h 294366"/>
                <a:gd name="connsiteX1" fmla="*/ 1103587 w 1387366"/>
                <a:gd name="connsiteY1" fmla="*/ 294290 h 294366"/>
                <a:gd name="connsiteX2" fmla="*/ 830318 w 1387366"/>
                <a:gd name="connsiteY2" fmla="*/ 31531 h 294366"/>
                <a:gd name="connsiteX3" fmla="*/ 567559 w 1387366"/>
                <a:gd name="connsiteY3" fmla="*/ 294290 h 294366"/>
                <a:gd name="connsiteX4" fmla="*/ 346842 w 1387366"/>
                <a:gd name="connsiteY4" fmla="*/ 31531 h 294366"/>
                <a:gd name="connsiteX5" fmla="*/ 210207 w 1387366"/>
                <a:gd name="connsiteY5" fmla="*/ 157655 h 294366"/>
                <a:gd name="connsiteX6" fmla="*/ 0 w 1387366"/>
                <a:gd name="connsiteY6" fmla="*/ 168166 h 29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7366" h="294366">
                  <a:moveTo>
                    <a:pt x="1387366" y="0"/>
                  </a:moveTo>
                  <a:cubicBezTo>
                    <a:pt x="1291897" y="144517"/>
                    <a:pt x="1196428" y="289035"/>
                    <a:pt x="1103587" y="294290"/>
                  </a:cubicBezTo>
                  <a:cubicBezTo>
                    <a:pt x="1010746" y="299545"/>
                    <a:pt x="919656" y="31531"/>
                    <a:pt x="830318" y="31531"/>
                  </a:cubicBezTo>
                  <a:cubicBezTo>
                    <a:pt x="740980" y="31531"/>
                    <a:pt x="648138" y="294290"/>
                    <a:pt x="567559" y="294290"/>
                  </a:cubicBezTo>
                  <a:cubicBezTo>
                    <a:pt x="486980" y="294290"/>
                    <a:pt x="406401" y="54303"/>
                    <a:pt x="346842" y="31531"/>
                  </a:cubicBezTo>
                  <a:cubicBezTo>
                    <a:pt x="287283" y="8759"/>
                    <a:pt x="268014" y="134883"/>
                    <a:pt x="210207" y="157655"/>
                  </a:cubicBezTo>
                  <a:cubicBezTo>
                    <a:pt x="152400" y="180427"/>
                    <a:pt x="22772" y="147145"/>
                    <a:pt x="0" y="168166"/>
                  </a:cubicBezTo>
                </a:path>
              </a:pathLst>
            </a:custGeom>
            <a:noFill/>
            <a:ln w="19050" cap="flat">
              <a:solidFill>
                <a:schemeClr val="bg1"/>
              </a:solidFill>
              <a:round/>
              <a:tailEnd type="arrow"/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49DAAA56-BF35-894A-A431-0D02BF91CE35}"/>
                </a:ext>
              </a:extLst>
            </p:cNvPr>
            <p:cNvSpPr/>
            <p:nvPr/>
          </p:nvSpPr>
          <p:spPr>
            <a:xfrm>
              <a:off x="137071" y="2886970"/>
              <a:ext cx="756745" cy="47354"/>
            </a:xfrm>
            <a:custGeom>
              <a:avLst/>
              <a:gdLst>
                <a:gd name="connsiteX0" fmla="*/ 1387366 w 1387366"/>
                <a:gd name="connsiteY0" fmla="*/ 0 h 294366"/>
                <a:gd name="connsiteX1" fmla="*/ 1103587 w 1387366"/>
                <a:gd name="connsiteY1" fmla="*/ 294290 h 294366"/>
                <a:gd name="connsiteX2" fmla="*/ 830318 w 1387366"/>
                <a:gd name="connsiteY2" fmla="*/ 31531 h 294366"/>
                <a:gd name="connsiteX3" fmla="*/ 567559 w 1387366"/>
                <a:gd name="connsiteY3" fmla="*/ 294290 h 294366"/>
                <a:gd name="connsiteX4" fmla="*/ 346842 w 1387366"/>
                <a:gd name="connsiteY4" fmla="*/ 31531 h 294366"/>
                <a:gd name="connsiteX5" fmla="*/ 210207 w 1387366"/>
                <a:gd name="connsiteY5" fmla="*/ 157655 h 294366"/>
                <a:gd name="connsiteX6" fmla="*/ 0 w 1387366"/>
                <a:gd name="connsiteY6" fmla="*/ 168166 h 29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7366" h="294366">
                  <a:moveTo>
                    <a:pt x="1387366" y="0"/>
                  </a:moveTo>
                  <a:cubicBezTo>
                    <a:pt x="1291897" y="144517"/>
                    <a:pt x="1196428" y="289035"/>
                    <a:pt x="1103587" y="294290"/>
                  </a:cubicBezTo>
                  <a:cubicBezTo>
                    <a:pt x="1010746" y="299545"/>
                    <a:pt x="919656" y="31531"/>
                    <a:pt x="830318" y="31531"/>
                  </a:cubicBezTo>
                  <a:cubicBezTo>
                    <a:pt x="740980" y="31531"/>
                    <a:pt x="648138" y="294290"/>
                    <a:pt x="567559" y="294290"/>
                  </a:cubicBezTo>
                  <a:cubicBezTo>
                    <a:pt x="486980" y="294290"/>
                    <a:pt x="406401" y="54303"/>
                    <a:pt x="346842" y="31531"/>
                  </a:cubicBezTo>
                  <a:cubicBezTo>
                    <a:pt x="287283" y="8759"/>
                    <a:pt x="268014" y="134883"/>
                    <a:pt x="210207" y="157655"/>
                  </a:cubicBezTo>
                  <a:cubicBezTo>
                    <a:pt x="152400" y="180427"/>
                    <a:pt x="22772" y="147145"/>
                    <a:pt x="0" y="168166"/>
                  </a:cubicBezTo>
                </a:path>
              </a:pathLst>
            </a:custGeom>
            <a:noFill/>
            <a:ln w="19050" cap="flat">
              <a:solidFill>
                <a:schemeClr val="bg1"/>
              </a:solidFill>
              <a:round/>
              <a:tailEnd type="arrow"/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628BA32D-F33B-5F4E-9DD8-8D5FDDAAD310}"/>
                </a:ext>
              </a:extLst>
            </p:cNvPr>
            <p:cNvSpPr/>
            <p:nvPr/>
          </p:nvSpPr>
          <p:spPr>
            <a:xfrm>
              <a:off x="133129" y="3081092"/>
              <a:ext cx="756745" cy="47354"/>
            </a:xfrm>
            <a:custGeom>
              <a:avLst/>
              <a:gdLst>
                <a:gd name="connsiteX0" fmla="*/ 1387366 w 1387366"/>
                <a:gd name="connsiteY0" fmla="*/ 0 h 294366"/>
                <a:gd name="connsiteX1" fmla="*/ 1103587 w 1387366"/>
                <a:gd name="connsiteY1" fmla="*/ 294290 h 294366"/>
                <a:gd name="connsiteX2" fmla="*/ 830318 w 1387366"/>
                <a:gd name="connsiteY2" fmla="*/ 31531 h 294366"/>
                <a:gd name="connsiteX3" fmla="*/ 567559 w 1387366"/>
                <a:gd name="connsiteY3" fmla="*/ 294290 h 294366"/>
                <a:gd name="connsiteX4" fmla="*/ 346842 w 1387366"/>
                <a:gd name="connsiteY4" fmla="*/ 31531 h 294366"/>
                <a:gd name="connsiteX5" fmla="*/ 210207 w 1387366"/>
                <a:gd name="connsiteY5" fmla="*/ 157655 h 294366"/>
                <a:gd name="connsiteX6" fmla="*/ 0 w 1387366"/>
                <a:gd name="connsiteY6" fmla="*/ 168166 h 29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7366" h="294366">
                  <a:moveTo>
                    <a:pt x="1387366" y="0"/>
                  </a:moveTo>
                  <a:cubicBezTo>
                    <a:pt x="1291897" y="144517"/>
                    <a:pt x="1196428" y="289035"/>
                    <a:pt x="1103587" y="294290"/>
                  </a:cubicBezTo>
                  <a:cubicBezTo>
                    <a:pt x="1010746" y="299545"/>
                    <a:pt x="919656" y="31531"/>
                    <a:pt x="830318" y="31531"/>
                  </a:cubicBezTo>
                  <a:cubicBezTo>
                    <a:pt x="740980" y="31531"/>
                    <a:pt x="648138" y="294290"/>
                    <a:pt x="567559" y="294290"/>
                  </a:cubicBezTo>
                  <a:cubicBezTo>
                    <a:pt x="486980" y="294290"/>
                    <a:pt x="406401" y="54303"/>
                    <a:pt x="346842" y="31531"/>
                  </a:cubicBezTo>
                  <a:cubicBezTo>
                    <a:pt x="287283" y="8759"/>
                    <a:pt x="268014" y="134883"/>
                    <a:pt x="210207" y="157655"/>
                  </a:cubicBezTo>
                  <a:cubicBezTo>
                    <a:pt x="152400" y="180427"/>
                    <a:pt x="22772" y="147145"/>
                    <a:pt x="0" y="168166"/>
                  </a:cubicBezTo>
                </a:path>
              </a:pathLst>
            </a:custGeom>
            <a:noFill/>
            <a:ln w="19050" cap="flat">
              <a:solidFill>
                <a:schemeClr val="bg1"/>
              </a:solidFill>
              <a:round/>
              <a:tailEnd type="arrow"/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752A80E-F241-B946-8DB4-4E907D242404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7885596" y="1334061"/>
            <a:ext cx="0" cy="1928011"/>
          </a:xfrm>
          <a:prstGeom prst="straightConnector1">
            <a:avLst/>
          </a:prstGeom>
          <a:ln w="25400">
            <a:tailEnd type="triangle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545776" y="1858076"/>
            <a:ext cx="1421925" cy="342645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>
                <a:solidFill>
                  <a:prstClr val="white"/>
                </a:solidFill>
                <a:latin typeface="Calibri" panose="020F0502020204030204"/>
              </a:rPr>
              <a:t>Observing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512696" y="3069613"/>
            <a:ext cx="1376064" cy="1003376"/>
          </a:xfrm>
          <a:prstGeom prst="roundRect">
            <a:avLst/>
          </a:prstGeom>
          <a:ln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Known SSO Attribution</a:t>
            </a:r>
          </a:p>
        </p:txBody>
      </p:sp>
      <p:sp>
        <p:nvSpPr>
          <p:cNvPr id="12" name="Pentagon 11"/>
          <p:cNvSpPr/>
          <p:nvPr/>
        </p:nvSpPr>
        <p:spPr>
          <a:xfrm>
            <a:off x="3850101" y="787401"/>
            <a:ext cx="5170488" cy="546663"/>
          </a:xfrm>
          <a:prstGeom prst="homePlate">
            <a:avLst>
              <a:gd name="adj" fmla="val 117925"/>
            </a:avLst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MPC submission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974517" y="1974844"/>
            <a:ext cx="1228384" cy="919147"/>
          </a:xfrm>
          <a:prstGeom prst="roundRect">
            <a:avLst/>
          </a:prstGeom>
          <a:ln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Linking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362598" y="4558627"/>
            <a:ext cx="1045996" cy="900111"/>
          </a:xfrm>
          <a:prstGeom prst="roundRect">
            <a:avLst/>
          </a:prstGeom>
          <a:ln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Eph. cache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8740559" y="3292126"/>
            <a:ext cx="1713543" cy="2133229"/>
          </a:xfrm>
          <a:prstGeom prst="roundRect">
            <a:avLst/>
          </a:prstGeom>
          <a:ln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dirty="0">
              <a:solidFill>
                <a:prstClr val="white"/>
              </a:solidFill>
              <a:latin typeface="Calibri" panose="020F0502020204030204"/>
            </a:endParaRPr>
          </a:p>
          <a:p>
            <a:pPr algn="ctr" defTabSz="91437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Daily </a:t>
            </a:r>
          </a:p>
          <a:p>
            <a:pPr algn="ctr" defTabSz="91437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Data Products Production</a:t>
            </a:r>
          </a:p>
          <a:p>
            <a:pPr algn="ctr" defTabSz="914377"/>
            <a:endParaRPr lang="en-US" sz="1400" i="1" dirty="0">
              <a:solidFill>
                <a:prstClr val="white"/>
              </a:solidFill>
              <a:latin typeface="Calibri" panose="020F0502020204030204"/>
            </a:endParaRPr>
          </a:p>
          <a:p>
            <a:pPr defTabSz="914377"/>
            <a:r>
              <a:rPr lang="en-US" sz="1400" i="1" dirty="0">
                <a:solidFill>
                  <a:prstClr val="white"/>
                </a:solidFill>
                <a:latin typeface="Calibri" panose="020F0502020204030204"/>
              </a:rPr>
              <a:t>    </a:t>
            </a:r>
            <a:endParaRPr lang="en-US" sz="1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233920" y="3262073"/>
            <a:ext cx="1303352" cy="900111"/>
          </a:xfrm>
          <a:prstGeom prst="roundRect">
            <a:avLst/>
          </a:prstGeom>
          <a:ln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dirty="0" err="1">
                <a:solidFill>
                  <a:prstClr val="white"/>
                </a:solidFill>
                <a:latin typeface="Calibri" panose="020F0502020204030204"/>
              </a:rPr>
              <a:t>Precovery</a:t>
            </a:r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578EDE-DD02-5A40-B304-6EA6507D21E3}"/>
              </a:ext>
            </a:extLst>
          </p:cNvPr>
          <p:cNvSpPr txBox="1"/>
          <p:nvPr/>
        </p:nvSpPr>
        <p:spPr>
          <a:xfrm>
            <a:off x="9584119" y="673961"/>
            <a:ext cx="86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T+6 </a:t>
            </a:r>
            <a:r>
              <a:rPr lang="en-US" dirty="0" err="1"/>
              <a:t>hrs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1382019-9EBA-314C-986A-2CE4A8B07780}"/>
              </a:ext>
            </a:extLst>
          </p:cNvPr>
          <p:cNvSpPr txBox="1"/>
          <p:nvPr/>
        </p:nvSpPr>
        <p:spPr>
          <a:xfrm>
            <a:off x="10554759" y="1423381"/>
            <a:ext cx="98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T+10 </a:t>
            </a:r>
            <a:r>
              <a:rPr lang="en-US" dirty="0" err="1"/>
              <a:t>hrs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A9ECFA-77BC-E148-A908-CA18C1C7B300}"/>
              </a:ext>
            </a:extLst>
          </p:cNvPr>
          <p:cNvSpPr txBox="1"/>
          <p:nvPr/>
        </p:nvSpPr>
        <p:spPr>
          <a:xfrm>
            <a:off x="6222880" y="1655563"/>
            <a:ext cx="83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6-𝛿 </a:t>
            </a:r>
            <a:r>
              <a:rPr lang="en-US" dirty="0" err="1"/>
              <a:t>hrs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934E42-7F81-934E-A8BE-E72757926712}"/>
              </a:ext>
            </a:extLst>
          </p:cNvPr>
          <p:cNvSpPr txBox="1"/>
          <p:nvPr/>
        </p:nvSpPr>
        <p:spPr>
          <a:xfrm>
            <a:off x="6321014" y="5397718"/>
            <a:ext cx="98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T+11 </a:t>
            </a:r>
            <a:r>
              <a:rPr lang="en-US" dirty="0" err="1"/>
              <a:t>hrs</a:t>
            </a:r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C286BC4-F442-374B-A745-8A27BF9424F4}"/>
              </a:ext>
            </a:extLst>
          </p:cNvPr>
          <p:cNvCxnSpPr>
            <a:cxnSpLocks/>
          </p:cNvCxnSpPr>
          <p:nvPr/>
        </p:nvCxnSpPr>
        <p:spPr>
          <a:xfrm>
            <a:off x="9583248" y="5440412"/>
            <a:ext cx="0" cy="511304"/>
          </a:xfrm>
          <a:prstGeom prst="straightConnector1">
            <a:avLst/>
          </a:prstGeom>
          <a:ln w="25400">
            <a:tailEnd type="triangle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15C07CC-790B-124F-809F-6052203EE33D}"/>
              </a:ext>
            </a:extLst>
          </p:cNvPr>
          <p:cNvSpPr txBox="1"/>
          <p:nvPr/>
        </p:nvSpPr>
        <p:spPr>
          <a:xfrm>
            <a:off x="9622745" y="5492933"/>
            <a:ext cx="116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T+10-𝜀 </a:t>
            </a:r>
            <a:r>
              <a:rPr lang="en-US" dirty="0" err="1"/>
              <a:t>hrs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64DB82-1029-6044-ABAB-E933C298E3AC}"/>
              </a:ext>
            </a:extLst>
          </p:cNvPr>
          <p:cNvSpPr txBox="1"/>
          <p:nvPr/>
        </p:nvSpPr>
        <p:spPr>
          <a:xfrm>
            <a:off x="6510540" y="3512791"/>
            <a:ext cx="759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10 </a:t>
            </a:r>
            <a:r>
              <a:rPr lang="en-US" dirty="0" err="1"/>
              <a:t>hrs</a:t>
            </a:r>
            <a:endParaRPr lang="en-US" dirty="0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8B7394F-3171-8A4A-AB3F-21F720F8D7DA}"/>
              </a:ext>
            </a:extLst>
          </p:cNvPr>
          <p:cNvSpPr/>
          <p:nvPr/>
        </p:nvSpPr>
        <p:spPr>
          <a:xfrm>
            <a:off x="8745152" y="5929843"/>
            <a:ext cx="1713543" cy="46101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dirty="0">
              <a:solidFill>
                <a:prstClr val="white"/>
              </a:solidFill>
              <a:latin typeface="Calibri" panose="020F0502020204030204"/>
            </a:endParaRPr>
          </a:p>
          <a:p>
            <a:pPr algn="ctr" defTabSz="91437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Publication</a:t>
            </a:r>
          </a:p>
          <a:p>
            <a:pPr algn="ctr" defTabSz="91437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  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564C782-6EC1-2D42-9203-441A0D01964A}"/>
              </a:ext>
            </a:extLst>
          </p:cNvPr>
          <p:cNvSpPr txBox="1"/>
          <p:nvPr/>
        </p:nvSpPr>
        <p:spPr>
          <a:xfrm>
            <a:off x="9238741" y="6441147"/>
            <a:ext cx="98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T+24 </a:t>
            </a:r>
            <a:r>
              <a:rPr lang="en-US" dirty="0" err="1"/>
              <a:t>hrs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B189424-77B0-3744-AC4E-CADF7C482A3B}"/>
              </a:ext>
            </a:extLst>
          </p:cNvPr>
          <p:cNvSpPr txBox="1"/>
          <p:nvPr/>
        </p:nvSpPr>
        <p:spPr>
          <a:xfrm>
            <a:off x="10470568" y="4207863"/>
            <a:ext cx="818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1-𝜀 </a:t>
            </a:r>
            <a:r>
              <a:rPr lang="en-US" dirty="0" err="1"/>
              <a:t>hrs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07BBDB9-EDB5-4648-89E8-5F0DCBDA013C}"/>
              </a:ext>
            </a:extLst>
          </p:cNvPr>
          <p:cNvSpPr txBox="1"/>
          <p:nvPr/>
        </p:nvSpPr>
        <p:spPr>
          <a:xfrm>
            <a:off x="2920630" y="3171459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𝜏+0s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2E653AC-1569-494A-B9B9-9534F672E381}"/>
              </a:ext>
            </a:extLst>
          </p:cNvPr>
          <p:cNvSpPr txBox="1"/>
          <p:nvPr/>
        </p:nvSpPr>
        <p:spPr>
          <a:xfrm>
            <a:off x="609204" y="4428147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𝜏+5s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2A1558C-71D6-0F4A-93E2-2663219DFA2B}"/>
              </a:ext>
            </a:extLst>
          </p:cNvPr>
          <p:cNvSpPr txBox="1"/>
          <p:nvPr/>
        </p:nvSpPr>
        <p:spPr>
          <a:xfrm>
            <a:off x="6236158" y="436788"/>
            <a:ext cx="64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𝛿 </a:t>
            </a:r>
            <a:r>
              <a:rPr lang="en-US" dirty="0" err="1"/>
              <a:t>hrs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2CC62D-D73C-4144-BE65-A9376F071AD9}"/>
              </a:ext>
            </a:extLst>
          </p:cNvPr>
          <p:cNvSpPr txBox="1"/>
          <p:nvPr/>
        </p:nvSpPr>
        <p:spPr>
          <a:xfrm>
            <a:off x="5112438" y="2037595"/>
            <a:ext cx="86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effectLst/>
              </a:rPr>
              <a:t>T+0 </a:t>
            </a:r>
            <a:r>
              <a:rPr lang="en-US" dirty="0" err="1">
                <a:solidFill>
                  <a:schemeClr val="bg1"/>
                </a:solidFill>
                <a:effectLst/>
              </a:rPr>
              <a:t>h</a:t>
            </a:r>
            <a:r>
              <a:rPr lang="en-US" dirty="0" err="1">
                <a:effectLst/>
              </a:rPr>
              <a:t>rs</a:t>
            </a:r>
            <a:endParaRPr lang="en-US" dirty="0">
              <a:effectLst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51E2336-FE50-C849-A8F6-94A77E8C4944}"/>
              </a:ext>
            </a:extLst>
          </p:cNvPr>
          <p:cNvSpPr txBox="1"/>
          <p:nvPr/>
        </p:nvSpPr>
        <p:spPr>
          <a:xfrm>
            <a:off x="6763462" y="4755291"/>
            <a:ext cx="631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𝜀 </a:t>
            </a:r>
            <a:r>
              <a:rPr lang="en-US" dirty="0" err="1"/>
              <a:t>hrs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957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-203199" y="-127000"/>
            <a:ext cx="5970153" cy="7112000"/>
          </a:xfrm>
          <a:prstGeom prst="roundRect">
            <a:avLst>
              <a:gd name="adj" fmla="val 1069"/>
            </a:avLst>
          </a:prstGeom>
          <a:effectLst>
            <a:softEdge rad="762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5" name="Elbow Connector 24"/>
          <p:cNvCxnSpPr>
            <a:cxnSpLocks/>
            <a:stCxn id="17" idx="2"/>
            <a:endCxn id="6" idx="2"/>
          </p:cNvCxnSpPr>
          <p:nvPr/>
        </p:nvCxnSpPr>
        <p:spPr>
          <a:xfrm rot="5400000" flipH="1">
            <a:off x="4350289" y="1923431"/>
            <a:ext cx="1385748" cy="5684868"/>
          </a:xfrm>
          <a:prstGeom prst="bentConnector3">
            <a:avLst>
              <a:gd name="adj1" fmla="val -21995"/>
            </a:avLst>
          </a:prstGeom>
          <a:ln w="25400">
            <a:solidFill>
              <a:schemeClr val="accent1"/>
            </a:solidFill>
            <a:tailEnd type="triangle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cxnSpLocks/>
            <a:stCxn id="6" idx="0"/>
            <a:endCxn id="12" idx="1"/>
          </p:cNvCxnSpPr>
          <p:nvPr/>
        </p:nvCxnSpPr>
        <p:spPr>
          <a:xfrm rot="5400000" flipH="1" flipV="1">
            <a:off x="2020976" y="1240487"/>
            <a:ext cx="2008881" cy="1649373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cxnSpLocks/>
            <a:stCxn id="13" idx="3"/>
          </p:cNvCxnSpPr>
          <p:nvPr/>
        </p:nvCxnSpPr>
        <p:spPr>
          <a:xfrm flipV="1">
            <a:off x="7202901" y="1334063"/>
            <a:ext cx="503072" cy="1100355"/>
          </a:xfrm>
          <a:prstGeom prst="bentConnector2">
            <a:avLst/>
          </a:prstGeom>
          <a:ln w="25400">
            <a:tailEnd type="triangle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cxnSpLocks/>
            <a:endCxn id="16" idx="3"/>
          </p:cNvCxnSpPr>
          <p:nvPr/>
        </p:nvCxnSpPr>
        <p:spPr>
          <a:xfrm flipH="1">
            <a:off x="8537272" y="3712128"/>
            <a:ext cx="326448" cy="0"/>
          </a:xfrm>
          <a:prstGeom prst="straightConnector1">
            <a:avLst/>
          </a:prstGeom>
          <a:ln w="25400">
            <a:tailEnd type="triangle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01600" y="256953"/>
            <a:ext cx="130016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defTabSz="914377"/>
            <a:r>
              <a:rPr lang="en-US" i="1" dirty="0">
                <a:solidFill>
                  <a:prstClr val="white"/>
                </a:solidFill>
                <a:latin typeface="Calibri" panose="020F0502020204030204"/>
              </a:rPr>
              <a:t>Night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0790237" y="256953"/>
            <a:ext cx="130016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914377"/>
            <a:r>
              <a:rPr lang="en-US" i="1" dirty="0">
                <a:solidFill>
                  <a:prstClr val="black"/>
                </a:solidFill>
                <a:latin typeface="Calibri" panose="020F0502020204030204"/>
              </a:rPr>
              <a:t>Day</a:t>
            </a:r>
          </a:p>
        </p:txBody>
      </p:sp>
      <p:cxnSp>
        <p:nvCxnSpPr>
          <p:cNvPr id="167" name="Straight Arrow Connector 166"/>
          <p:cNvCxnSpPr>
            <a:cxnSpLocks/>
          </p:cNvCxnSpPr>
          <p:nvPr/>
        </p:nvCxnSpPr>
        <p:spPr>
          <a:xfrm>
            <a:off x="9020589" y="1062534"/>
            <a:ext cx="2460211" cy="0"/>
          </a:xfrm>
          <a:prstGeom prst="straightConnector1">
            <a:avLst/>
          </a:prstGeom>
          <a:ln w="25400">
            <a:tailEnd type="triangle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cxnSpLocks/>
            <a:endCxn id="15" idx="0"/>
          </p:cNvCxnSpPr>
          <p:nvPr/>
        </p:nvCxnSpPr>
        <p:spPr>
          <a:xfrm rot="10800000" flipV="1">
            <a:off x="9597331" y="1839513"/>
            <a:ext cx="1883469" cy="1452612"/>
          </a:xfrm>
          <a:prstGeom prst="bentConnector2">
            <a:avLst/>
          </a:prstGeom>
          <a:ln w="25400">
            <a:tailEnd type="triangle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258330" y="2075737"/>
            <a:ext cx="1550669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914377"/>
            <a:r>
              <a:rPr lang="en-US" i="1" dirty="0">
                <a:solidFill>
                  <a:prstClr val="white"/>
                </a:solidFill>
                <a:latin typeface="Calibri" panose="020F0502020204030204"/>
              </a:rPr>
              <a:t>Real time alerts 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75318" y="6179537"/>
            <a:ext cx="5080381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914377"/>
            <a:r>
              <a:rPr lang="en-US" sz="1400" i="1" dirty="0">
                <a:solidFill>
                  <a:schemeClr val="bg1"/>
                </a:solidFill>
              </a:rPr>
              <a:t>𝜏+0: beginning of source association for a given visit</a:t>
            </a:r>
          </a:p>
          <a:p>
            <a:pPr defTabSz="914377"/>
            <a:r>
              <a:rPr lang="en-US" sz="1400" i="1" dirty="0">
                <a:solidFill>
                  <a:schemeClr val="bg1"/>
                </a:solidFill>
                <a:latin typeface="Calibri" panose="020F0502020204030204"/>
              </a:rPr>
              <a:t>T+0: end of observing for the night</a:t>
            </a:r>
            <a:endParaRPr lang="en-US" sz="1400" i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9854271" y="2005555"/>
            <a:ext cx="1514231" cy="9233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914377"/>
            <a:r>
              <a:rPr lang="en-US" i="1" dirty="0">
                <a:solidFill>
                  <a:prstClr val="black"/>
                </a:solidFill>
                <a:latin typeface="Calibri" panose="020F0502020204030204"/>
              </a:rPr>
              <a:t>New orbits &amp; designations</a:t>
            </a:r>
          </a:p>
          <a:p>
            <a:pPr algn="ctr" defTabSz="914377"/>
            <a:r>
              <a:rPr lang="en-US" i="1" dirty="0">
                <a:solidFill>
                  <a:prstClr val="black"/>
                </a:solidFill>
                <a:latin typeface="Calibri" panose="020F0502020204030204"/>
              </a:rPr>
              <a:t>from MPC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DD4166A-B2C5-6744-BBF4-AA86092B2AA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800074" y="2434417"/>
            <a:ext cx="11744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5311445-AB8B-8D4A-9B8A-635F244634B9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8408594" y="5008683"/>
            <a:ext cx="331965" cy="0"/>
          </a:xfrm>
          <a:prstGeom prst="straightConnector1">
            <a:avLst/>
          </a:prstGeom>
          <a:ln w="25400">
            <a:tailEnd type="triangle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F1A0CF6-1D89-8D4D-A938-3ADEA40D1587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>
            <a:off x="2888760" y="3571301"/>
            <a:ext cx="657016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5B4438A-38A0-ED4C-B4C3-922B2BF6F021}"/>
              </a:ext>
            </a:extLst>
          </p:cNvPr>
          <p:cNvGrpSpPr/>
          <p:nvPr/>
        </p:nvGrpSpPr>
        <p:grpSpPr>
          <a:xfrm>
            <a:off x="392197" y="2862421"/>
            <a:ext cx="1019505" cy="1434703"/>
            <a:chOff x="129187" y="2270218"/>
            <a:chExt cx="764629" cy="1076027"/>
          </a:xfrm>
        </p:grpSpPr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A5DD3271-B7F7-8341-96B9-3359A45DBEEF}"/>
                </a:ext>
              </a:extLst>
            </p:cNvPr>
            <p:cNvSpPr/>
            <p:nvPr/>
          </p:nvSpPr>
          <p:spPr>
            <a:xfrm>
              <a:off x="129187" y="2682138"/>
              <a:ext cx="756745" cy="47354"/>
            </a:xfrm>
            <a:custGeom>
              <a:avLst/>
              <a:gdLst>
                <a:gd name="connsiteX0" fmla="*/ 1387366 w 1387366"/>
                <a:gd name="connsiteY0" fmla="*/ 0 h 294366"/>
                <a:gd name="connsiteX1" fmla="*/ 1103587 w 1387366"/>
                <a:gd name="connsiteY1" fmla="*/ 294290 h 294366"/>
                <a:gd name="connsiteX2" fmla="*/ 830318 w 1387366"/>
                <a:gd name="connsiteY2" fmla="*/ 31531 h 294366"/>
                <a:gd name="connsiteX3" fmla="*/ 567559 w 1387366"/>
                <a:gd name="connsiteY3" fmla="*/ 294290 h 294366"/>
                <a:gd name="connsiteX4" fmla="*/ 346842 w 1387366"/>
                <a:gd name="connsiteY4" fmla="*/ 31531 h 294366"/>
                <a:gd name="connsiteX5" fmla="*/ 210207 w 1387366"/>
                <a:gd name="connsiteY5" fmla="*/ 157655 h 294366"/>
                <a:gd name="connsiteX6" fmla="*/ 0 w 1387366"/>
                <a:gd name="connsiteY6" fmla="*/ 168166 h 29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7366" h="294366">
                  <a:moveTo>
                    <a:pt x="1387366" y="0"/>
                  </a:moveTo>
                  <a:cubicBezTo>
                    <a:pt x="1291897" y="144517"/>
                    <a:pt x="1196428" y="289035"/>
                    <a:pt x="1103587" y="294290"/>
                  </a:cubicBezTo>
                  <a:cubicBezTo>
                    <a:pt x="1010746" y="299545"/>
                    <a:pt x="919656" y="31531"/>
                    <a:pt x="830318" y="31531"/>
                  </a:cubicBezTo>
                  <a:cubicBezTo>
                    <a:pt x="740980" y="31531"/>
                    <a:pt x="648138" y="294290"/>
                    <a:pt x="567559" y="294290"/>
                  </a:cubicBezTo>
                  <a:cubicBezTo>
                    <a:pt x="486980" y="294290"/>
                    <a:pt x="406401" y="54303"/>
                    <a:pt x="346842" y="31531"/>
                  </a:cubicBezTo>
                  <a:cubicBezTo>
                    <a:pt x="287283" y="8759"/>
                    <a:pt x="268014" y="134883"/>
                    <a:pt x="210207" y="157655"/>
                  </a:cubicBezTo>
                  <a:cubicBezTo>
                    <a:pt x="152400" y="180427"/>
                    <a:pt x="22772" y="147145"/>
                    <a:pt x="0" y="168166"/>
                  </a:cubicBezTo>
                </a:path>
              </a:pathLst>
            </a:custGeom>
            <a:noFill/>
            <a:ln w="19050" cap="flat">
              <a:solidFill>
                <a:schemeClr val="bg1"/>
              </a:solidFill>
              <a:round/>
              <a:tailEnd type="arrow"/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F76FFA96-31E3-864B-BD60-9EEAF5B3AD17}"/>
                </a:ext>
              </a:extLst>
            </p:cNvPr>
            <p:cNvSpPr/>
            <p:nvPr/>
          </p:nvSpPr>
          <p:spPr>
            <a:xfrm>
              <a:off x="133129" y="2270218"/>
              <a:ext cx="756745" cy="47354"/>
            </a:xfrm>
            <a:custGeom>
              <a:avLst/>
              <a:gdLst>
                <a:gd name="connsiteX0" fmla="*/ 1387366 w 1387366"/>
                <a:gd name="connsiteY0" fmla="*/ 0 h 294366"/>
                <a:gd name="connsiteX1" fmla="*/ 1103587 w 1387366"/>
                <a:gd name="connsiteY1" fmla="*/ 294290 h 294366"/>
                <a:gd name="connsiteX2" fmla="*/ 830318 w 1387366"/>
                <a:gd name="connsiteY2" fmla="*/ 31531 h 294366"/>
                <a:gd name="connsiteX3" fmla="*/ 567559 w 1387366"/>
                <a:gd name="connsiteY3" fmla="*/ 294290 h 294366"/>
                <a:gd name="connsiteX4" fmla="*/ 346842 w 1387366"/>
                <a:gd name="connsiteY4" fmla="*/ 31531 h 294366"/>
                <a:gd name="connsiteX5" fmla="*/ 210207 w 1387366"/>
                <a:gd name="connsiteY5" fmla="*/ 157655 h 294366"/>
                <a:gd name="connsiteX6" fmla="*/ 0 w 1387366"/>
                <a:gd name="connsiteY6" fmla="*/ 168166 h 29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7366" h="294366">
                  <a:moveTo>
                    <a:pt x="1387366" y="0"/>
                  </a:moveTo>
                  <a:cubicBezTo>
                    <a:pt x="1291897" y="144517"/>
                    <a:pt x="1196428" y="289035"/>
                    <a:pt x="1103587" y="294290"/>
                  </a:cubicBezTo>
                  <a:cubicBezTo>
                    <a:pt x="1010746" y="299545"/>
                    <a:pt x="919656" y="31531"/>
                    <a:pt x="830318" y="31531"/>
                  </a:cubicBezTo>
                  <a:cubicBezTo>
                    <a:pt x="740980" y="31531"/>
                    <a:pt x="648138" y="294290"/>
                    <a:pt x="567559" y="294290"/>
                  </a:cubicBezTo>
                  <a:cubicBezTo>
                    <a:pt x="486980" y="294290"/>
                    <a:pt x="406401" y="54303"/>
                    <a:pt x="346842" y="31531"/>
                  </a:cubicBezTo>
                  <a:cubicBezTo>
                    <a:pt x="287283" y="8759"/>
                    <a:pt x="268014" y="134883"/>
                    <a:pt x="210207" y="157655"/>
                  </a:cubicBezTo>
                  <a:cubicBezTo>
                    <a:pt x="152400" y="180427"/>
                    <a:pt x="22772" y="147145"/>
                    <a:pt x="0" y="168166"/>
                  </a:cubicBezTo>
                </a:path>
              </a:pathLst>
            </a:custGeom>
            <a:noFill/>
            <a:ln w="19050" cap="flat">
              <a:solidFill>
                <a:schemeClr val="bg1"/>
              </a:solidFill>
              <a:round/>
              <a:tailEnd type="arrow"/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09F82087-9019-9E47-BC6B-6911FD940ABE}"/>
                </a:ext>
              </a:extLst>
            </p:cNvPr>
            <p:cNvSpPr/>
            <p:nvPr/>
          </p:nvSpPr>
          <p:spPr>
            <a:xfrm>
              <a:off x="129187" y="2464339"/>
              <a:ext cx="756745" cy="47354"/>
            </a:xfrm>
            <a:custGeom>
              <a:avLst/>
              <a:gdLst>
                <a:gd name="connsiteX0" fmla="*/ 1387366 w 1387366"/>
                <a:gd name="connsiteY0" fmla="*/ 0 h 294366"/>
                <a:gd name="connsiteX1" fmla="*/ 1103587 w 1387366"/>
                <a:gd name="connsiteY1" fmla="*/ 294290 h 294366"/>
                <a:gd name="connsiteX2" fmla="*/ 830318 w 1387366"/>
                <a:gd name="connsiteY2" fmla="*/ 31531 h 294366"/>
                <a:gd name="connsiteX3" fmla="*/ 567559 w 1387366"/>
                <a:gd name="connsiteY3" fmla="*/ 294290 h 294366"/>
                <a:gd name="connsiteX4" fmla="*/ 346842 w 1387366"/>
                <a:gd name="connsiteY4" fmla="*/ 31531 h 294366"/>
                <a:gd name="connsiteX5" fmla="*/ 210207 w 1387366"/>
                <a:gd name="connsiteY5" fmla="*/ 157655 h 294366"/>
                <a:gd name="connsiteX6" fmla="*/ 0 w 1387366"/>
                <a:gd name="connsiteY6" fmla="*/ 168166 h 29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7366" h="294366">
                  <a:moveTo>
                    <a:pt x="1387366" y="0"/>
                  </a:moveTo>
                  <a:cubicBezTo>
                    <a:pt x="1291897" y="144517"/>
                    <a:pt x="1196428" y="289035"/>
                    <a:pt x="1103587" y="294290"/>
                  </a:cubicBezTo>
                  <a:cubicBezTo>
                    <a:pt x="1010746" y="299545"/>
                    <a:pt x="919656" y="31531"/>
                    <a:pt x="830318" y="31531"/>
                  </a:cubicBezTo>
                  <a:cubicBezTo>
                    <a:pt x="740980" y="31531"/>
                    <a:pt x="648138" y="294290"/>
                    <a:pt x="567559" y="294290"/>
                  </a:cubicBezTo>
                  <a:cubicBezTo>
                    <a:pt x="486980" y="294290"/>
                    <a:pt x="406401" y="54303"/>
                    <a:pt x="346842" y="31531"/>
                  </a:cubicBezTo>
                  <a:cubicBezTo>
                    <a:pt x="287283" y="8759"/>
                    <a:pt x="268014" y="134883"/>
                    <a:pt x="210207" y="157655"/>
                  </a:cubicBezTo>
                  <a:cubicBezTo>
                    <a:pt x="152400" y="180427"/>
                    <a:pt x="22772" y="147145"/>
                    <a:pt x="0" y="168166"/>
                  </a:cubicBezTo>
                </a:path>
              </a:pathLst>
            </a:custGeom>
            <a:noFill/>
            <a:ln w="19050" cap="flat">
              <a:solidFill>
                <a:schemeClr val="bg1"/>
              </a:solidFill>
              <a:round/>
              <a:tailEnd type="arrow"/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3B0F05A2-C13E-414C-B817-355C76951376}"/>
                </a:ext>
              </a:extLst>
            </p:cNvPr>
            <p:cNvSpPr/>
            <p:nvPr/>
          </p:nvSpPr>
          <p:spPr>
            <a:xfrm>
              <a:off x="133129" y="3298891"/>
              <a:ext cx="756745" cy="47354"/>
            </a:xfrm>
            <a:custGeom>
              <a:avLst/>
              <a:gdLst>
                <a:gd name="connsiteX0" fmla="*/ 1387366 w 1387366"/>
                <a:gd name="connsiteY0" fmla="*/ 0 h 294366"/>
                <a:gd name="connsiteX1" fmla="*/ 1103587 w 1387366"/>
                <a:gd name="connsiteY1" fmla="*/ 294290 h 294366"/>
                <a:gd name="connsiteX2" fmla="*/ 830318 w 1387366"/>
                <a:gd name="connsiteY2" fmla="*/ 31531 h 294366"/>
                <a:gd name="connsiteX3" fmla="*/ 567559 w 1387366"/>
                <a:gd name="connsiteY3" fmla="*/ 294290 h 294366"/>
                <a:gd name="connsiteX4" fmla="*/ 346842 w 1387366"/>
                <a:gd name="connsiteY4" fmla="*/ 31531 h 294366"/>
                <a:gd name="connsiteX5" fmla="*/ 210207 w 1387366"/>
                <a:gd name="connsiteY5" fmla="*/ 157655 h 294366"/>
                <a:gd name="connsiteX6" fmla="*/ 0 w 1387366"/>
                <a:gd name="connsiteY6" fmla="*/ 168166 h 29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7366" h="294366">
                  <a:moveTo>
                    <a:pt x="1387366" y="0"/>
                  </a:moveTo>
                  <a:cubicBezTo>
                    <a:pt x="1291897" y="144517"/>
                    <a:pt x="1196428" y="289035"/>
                    <a:pt x="1103587" y="294290"/>
                  </a:cubicBezTo>
                  <a:cubicBezTo>
                    <a:pt x="1010746" y="299545"/>
                    <a:pt x="919656" y="31531"/>
                    <a:pt x="830318" y="31531"/>
                  </a:cubicBezTo>
                  <a:cubicBezTo>
                    <a:pt x="740980" y="31531"/>
                    <a:pt x="648138" y="294290"/>
                    <a:pt x="567559" y="294290"/>
                  </a:cubicBezTo>
                  <a:cubicBezTo>
                    <a:pt x="486980" y="294290"/>
                    <a:pt x="406401" y="54303"/>
                    <a:pt x="346842" y="31531"/>
                  </a:cubicBezTo>
                  <a:cubicBezTo>
                    <a:pt x="287283" y="8759"/>
                    <a:pt x="268014" y="134883"/>
                    <a:pt x="210207" y="157655"/>
                  </a:cubicBezTo>
                  <a:cubicBezTo>
                    <a:pt x="152400" y="180427"/>
                    <a:pt x="22772" y="147145"/>
                    <a:pt x="0" y="168166"/>
                  </a:cubicBezTo>
                </a:path>
              </a:pathLst>
            </a:custGeom>
            <a:noFill/>
            <a:ln w="19050" cap="flat">
              <a:solidFill>
                <a:schemeClr val="bg1"/>
              </a:solidFill>
              <a:round/>
              <a:tailEnd type="arrow"/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49DAAA56-BF35-894A-A431-0D02BF91CE35}"/>
                </a:ext>
              </a:extLst>
            </p:cNvPr>
            <p:cNvSpPr/>
            <p:nvPr/>
          </p:nvSpPr>
          <p:spPr>
            <a:xfrm>
              <a:off x="137071" y="2886970"/>
              <a:ext cx="756745" cy="47354"/>
            </a:xfrm>
            <a:custGeom>
              <a:avLst/>
              <a:gdLst>
                <a:gd name="connsiteX0" fmla="*/ 1387366 w 1387366"/>
                <a:gd name="connsiteY0" fmla="*/ 0 h 294366"/>
                <a:gd name="connsiteX1" fmla="*/ 1103587 w 1387366"/>
                <a:gd name="connsiteY1" fmla="*/ 294290 h 294366"/>
                <a:gd name="connsiteX2" fmla="*/ 830318 w 1387366"/>
                <a:gd name="connsiteY2" fmla="*/ 31531 h 294366"/>
                <a:gd name="connsiteX3" fmla="*/ 567559 w 1387366"/>
                <a:gd name="connsiteY3" fmla="*/ 294290 h 294366"/>
                <a:gd name="connsiteX4" fmla="*/ 346842 w 1387366"/>
                <a:gd name="connsiteY4" fmla="*/ 31531 h 294366"/>
                <a:gd name="connsiteX5" fmla="*/ 210207 w 1387366"/>
                <a:gd name="connsiteY5" fmla="*/ 157655 h 294366"/>
                <a:gd name="connsiteX6" fmla="*/ 0 w 1387366"/>
                <a:gd name="connsiteY6" fmla="*/ 168166 h 29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7366" h="294366">
                  <a:moveTo>
                    <a:pt x="1387366" y="0"/>
                  </a:moveTo>
                  <a:cubicBezTo>
                    <a:pt x="1291897" y="144517"/>
                    <a:pt x="1196428" y="289035"/>
                    <a:pt x="1103587" y="294290"/>
                  </a:cubicBezTo>
                  <a:cubicBezTo>
                    <a:pt x="1010746" y="299545"/>
                    <a:pt x="919656" y="31531"/>
                    <a:pt x="830318" y="31531"/>
                  </a:cubicBezTo>
                  <a:cubicBezTo>
                    <a:pt x="740980" y="31531"/>
                    <a:pt x="648138" y="294290"/>
                    <a:pt x="567559" y="294290"/>
                  </a:cubicBezTo>
                  <a:cubicBezTo>
                    <a:pt x="486980" y="294290"/>
                    <a:pt x="406401" y="54303"/>
                    <a:pt x="346842" y="31531"/>
                  </a:cubicBezTo>
                  <a:cubicBezTo>
                    <a:pt x="287283" y="8759"/>
                    <a:pt x="268014" y="134883"/>
                    <a:pt x="210207" y="157655"/>
                  </a:cubicBezTo>
                  <a:cubicBezTo>
                    <a:pt x="152400" y="180427"/>
                    <a:pt x="22772" y="147145"/>
                    <a:pt x="0" y="168166"/>
                  </a:cubicBezTo>
                </a:path>
              </a:pathLst>
            </a:custGeom>
            <a:noFill/>
            <a:ln w="19050" cap="flat">
              <a:solidFill>
                <a:schemeClr val="bg1"/>
              </a:solidFill>
              <a:round/>
              <a:tailEnd type="arrow"/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628BA32D-F33B-5F4E-9DD8-8D5FDDAAD310}"/>
                </a:ext>
              </a:extLst>
            </p:cNvPr>
            <p:cNvSpPr/>
            <p:nvPr/>
          </p:nvSpPr>
          <p:spPr>
            <a:xfrm>
              <a:off x="133129" y="3081092"/>
              <a:ext cx="756745" cy="47354"/>
            </a:xfrm>
            <a:custGeom>
              <a:avLst/>
              <a:gdLst>
                <a:gd name="connsiteX0" fmla="*/ 1387366 w 1387366"/>
                <a:gd name="connsiteY0" fmla="*/ 0 h 294366"/>
                <a:gd name="connsiteX1" fmla="*/ 1103587 w 1387366"/>
                <a:gd name="connsiteY1" fmla="*/ 294290 h 294366"/>
                <a:gd name="connsiteX2" fmla="*/ 830318 w 1387366"/>
                <a:gd name="connsiteY2" fmla="*/ 31531 h 294366"/>
                <a:gd name="connsiteX3" fmla="*/ 567559 w 1387366"/>
                <a:gd name="connsiteY3" fmla="*/ 294290 h 294366"/>
                <a:gd name="connsiteX4" fmla="*/ 346842 w 1387366"/>
                <a:gd name="connsiteY4" fmla="*/ 31531 h 294366"/>
                <a:gd name="connsiteX5" fmla="*/ 210207 w 1387366"/>
                <a:gd name="connsiteY5" fmla="*/ 157655 h 294366"/>
                <a:gd name="connsiteX6" fmla="*/ 0 w 1387366"/>
                <a:gd name="connsiteY6" fmla="*/ 168166 h 29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7366" h="294366">
                  <a:moveTo>
                    <a:pt x="1387366" y="0"/>
                  </a:moveTo>
                  <a:cubicBezTo>
                    <a:pt x="1291897" y="144517"/>
                    <a:pt x="1196428" y="289035"/>
                    <a:pt x="1103587" y="294290"/>
                  </a:cubicBezTo>
                  <a:cubicBezTo>
                    <a:pt x="1010746" y="299545"/>
                    <a:pt x="919656" y="31531"/>
                    <a:pt x="830318" y="31531"/>
                  </a:cubicBezTo>
                  <a:cubicBezTo>
                    <a:pt x="740980" y="31531"/>
                    <a:pt x="648138" y="294290"/>
                    <a:pt x="567559" y="294290"/>
                  </a:cubicBezTo>
                  <a:cubicBezTo>
                    <a:pt x="486980" y="294290"/>
                    <a:pt x="406401" y="54303"/>
                    <a:pt x="346842" y="31531"/>
                  </a:cubicBezTo>
                  <a:cubicBezTo>
                    <a:pt x="287283" y="8759"/>
                    <a:pt x="268014" y="134883"/>
                    <a:pt x="210207" y="157655"/>
                  </a:cubicBezTo>
                  <a:cubicBezTo>
                    <a:pt x="152400" y="180427"/>
                    <a:pt x="22772" y="147145"/>
                    <a:pt x="0" y="168166"/>
                  </a:cubicBezTo>
                </a:path>
              </a:pathLst>
            </a:custGeom>
            <a:noFill/>
            <a:ln w="19050" cap="flat">
              <a:solidFill>
                <a:schemeClr val="bg1"/>
              </a:solidFill>
              <a:round/>
              <a:tailEnd type="arrow"/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752A80E-F241-B946-8DB4-4E907D242404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7885596" y="1334061"/>
            <a:ext cx="0" cy="1928011"/>
          </a:xfrm>
          <a:prstGeom prst="straightConnector1">
            <a:avLst/>
          </a:prstGeom>
          <a:ln w="25400">
            <a:tailEnd type="triangle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545776" y="1858076"/>
            <a:ext cx="1421925" cy="342645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>
                <a:solidFill>
                  <a:prstClr val="white"/>
                </a:solidFill>
                <a:latin typeface="Calibri" panose="020F0502020204030204"/>
              </a:rPr>
              <a:t>Observing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512696" y="3069613"/>
            <a:ext cx="1376064" cy="1003376"/>
          </a:xfrm>
          <a:prstGeom prst="roundRect">
            <a:avLst/>
          </a:prstGeom>
          <a:ln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Known SSO Attribution</a:t>
            </a:r>
          </a:p>
        </p:txBody>
      </p:sp>
      <p:sp>
        <p:nvSpPr>
          <p:cNvPr id="12" name="Pentagon 11"/>
          <p:cNvSpPr/>
          <p:nvPr/>
        </p:nvSpPr>
        <p:spPr>
          <a:xfrm>
            <a:off x="3850101" y="787401"/>
            <a:ext cx="5170488" cy="546663"/>
          </a:xfrm>
          <a:prstGeom prst="homePlate">
            <a:avLst>
              <a:gd name="adj" fmla="val 117925"/>
            </a:avLst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MPC submission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974517" y="1974844"/>
            <a:ext cx="1228384" cy="919147"/>
          </a:xfrm>
          <a:prstGeom prst="roundRect">
            <a:avLst/>
          </a:prstGeom>
          <a:ln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Linking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362598" y="4558627"/>
            <a:ext cx="1045996" cy="900111"/>
          </a:xfrm>
          <a:prstGeom prst="roundRect">
            <a:avLst/>
          </a:prstGeom>
          <a:ln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Eph. cache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8740559" y="3292126"/>
            <a:ext cx="1713543" cy="2133229"/>
          </a:xfrm>
          <a:prstGeom prst="roundRect">
            <a:avLst/>
          </a:prstGeom>
          <a:ln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dirty="0">
              <a:solidFill>
                <a:prstClr val="white"/>
              </a:solidFill>
              <a:latin typeface="Calibri" panose="020F0502020204030204"/>
            </a:endParaRPr>
          </a:p>
          <a:p>
            <a:pPr algn="ctr" defTabSz="91437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Daily </a:t>
            </a:r>
          </a:p>
          <a:p>
            <a:pPr algn="ctr" defTabSz="91437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Data Products Production</a:t>
            </a:r>
          </a:p>
          <a:p>
            <a:pPr algn="ctr" defTabSz="914377"/>
            <a:endParaRPr lang="en-US" sz="1400" i="1" dirty="0">
              <a:solidFill>
                <a:prstClr val="white"/>
              </a:solidFill>
              <a:latin typeface="Calibri" panose="020F0502020204030204"/>
            </a:endParaRPr>
          </a:p>
          <a:p>
            <a:pPr defTabSz="914377"/>
            <a:r>
              <a:rPr lang="en-US" sz="1400" i="1" dirty="0">
                <a:solidFill>
                  <a:prstClr val="white"/>
                </a:solidFill>
                <a:latin typeface="Calibri" panose="020F0502020204030204"/>
              </a:rPr>
              <a:t>    </a:t>
            </a:r>
            <a:endParaRPr lang="en-US" sz="1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233920" y="3262073"/>
            <a:ext cx="1303352" cy="900111"/>
          </a:xfrm>
          <a:prstGeom prst="roundRect">
            <a:avLst/>
          </a:prstGeom>
          <a:ln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dirty="0" err="1">
                <a:solidFill>
                  <a:prstClr val="white"/>
                </a:solidFill>
                <a:latin typeface="Calibri" panose="020F0502020204030204"/>
              </a:rPr>
              <a:t>Precovery</a:t>
            </a:r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578EDE-DD02-5A40-B304-6EA6507D21E3}"/>
              </a:ext>
            </a:extLst>
          </p:cNvPr>
          <p:cNvSpPr txBox="1"/>
          <p:nvPr/>
        </p:nvSpPr>
        <p:spPr>
          <a:xfrm>
            <a:off x="9584119" y="673961"/>
            <a:ext cx="86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T+3 </a:t>
            </a:r>
            <a:r>
              <a:rPr lang="en-US" dirty="0" err="1"/>
              <a:t>hrs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1382019-9EBA-314C-986A-2CE4A8B07780}"/>
              </a:ext>
            </a:extLst>
          </p:cNvPr>
          <p:cNvSpPr txBox="1"/>
          <p:nvPr/>
        </p:nvSpPr>
        <p:spPr>
          <a:xfrm>
            <a:off x="10671777" y="1423381"/>
            <a:ext cx="86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T+8 </a:t>
            </a:r>
            <a:r>
              <a:rPr lang="en-US" dirty="0" err="1"/>
              <a:t>hrs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A9ECFA-77BC-E148-A908-CA18C1C7B300}"/>
              </a:ext>
            </a:extLst>
          </p:cNvPr>
          <p:cNvSpPr txBox="1"/>
          <p:nvPr/>
        </p:nvSpPr>
        <p:spPr>
          <a:xfrm>
            <a:off x="6222880" y="1655563"/>
            <a:ext cx="83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3-𝛿 </a:t>
            </a:r>
            <a:r>
              <a:rPr lang="en-US" dirty="0" err="1"/>
              <a:t>hrs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934E42-7F81-934E-A8BE-E72757926712}"/>
              </a:ext>
            </a:extLst>
          </p:cNvPr>
          <p:cNvSpPr txBox="1"/>
          <p:nvPr/>
        </p:nvSpPr>
        <p:spPr>
          <a:xfrm>
            <a:off x="6321014" y="5397718"/>
            <a:ext cx="98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T+10 </a:t>
            </a:r>
            <a:r>
              <a:rPr lang="en-US" dirty="0" err="1"/>
              <a:t>hrs</a:t>
            </a:r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C286BC4-F442-374B-A745-8A27BF9424F4}"/>
              </a:ext>
            </a:extLst>
          </p:cNvPr>
          <p:cNvCxnSpPr>
            <a:cxnSpLocks/>
          </p:cNvCxnSpPr>
          <p:nvPr/>
        </p:nvCxnSpPr>
        <p:spPr>
          <a:xfrm>
            <a:off x="9583248" y="5440412"/>
            <a:ext cx="0" cy="511304"/>
          </a:xfrm>
          <a:prstGeom prst="straightConnector1">
            <a:avLst/>
          </a:prstGeom>
          <a:ln w="25400">
            <a:tailEnd type="triangle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15C07CC-790B-124F-809F-6052203EE33D}"/>
              </a:ext>
            </a:extLst>
          </p:cNvPr>
          <p:cNvSpPr txBox="1"/>
          <p:nvPr/>
        </p:nvSpPr>
        <p:spPr>
          <a:xfrm>
            <a:off x="9622745" y="5492933"/>
            <a:ext cx="116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T+10-𝜀 </a:t>
            </a:r>
            <a:r>
              <a:rPr lang="en-US" dirty="0" err="1"/>
              <a:t>hrs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64DB82-1029-6044-ABAB-E933C298E3AC}"/>
              </a:ext>
            </a:extLst>
          </p:cNvPr>
          <p:cNvSpPr txBox="1"/>
          <p:nvPr/>
        </p:nvSpPr>
        <p:spPr>
          <a:xfrm>
            <a:off x="6510540" y="3512791"/>
            <a:ext cx="759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10 </a:t>
            </a:r>
            <a:r>
              <a:rPr lang="en-US" dirty="0" err="1"/>
              <a:t>hrs</a:t>
            </a:r>
            <a:endParaRPr lang="en-US" dirty="0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8B7394F-3171-8A4A-AB3F-21F720F8D7DA}"/>
              </a:ext>
            </a:extLst>
          </p:cNvPr>
          <p:cNvSpPr/>
          <p:nvPr/>
        </p:nvSpPr>
        <p:spPr>
          <a:xfrm>
            <a:off x="8745152" y="5929843"/>
            <a:ext cx="1713543" cy="46101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dirty="0">
              <a:solidFill>
                <a:prstClr val="white"/>
              </a:solidFill>
              <a:latin typeface="Calibri" panose="020F0502020204030204"/>
            </a:endParaRPr>
          </a:p>
          <a:p>
            <a:pPr algn="ctr" defTabSz="91437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Publication</a:t>
            </a:r>
          </a:p>
          <a:p>
            <a:pPr algn="ctr" defTabSz="91437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  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564C782-6EC1-2D42-9203-441A0D01964A}"/>
              </a:ext>
            </a:extLst>
          </p:cNvPr>
          <p:cNvSpPr txBox="1"/>
          <p:nvPr/>
        </p:nvSpPr>
        <p:spPr>
          <a:xfrm>
            <a:off x="9238741" y="6441147"/>
            <a:ext cx="98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T+24 </a:t>
            </a:r>
            <a:r>
              <a:rPr lang="en-US" dirty="0" err="1"/>
              <a:t>hrs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B189424-77B0-3744-AC4E-CADF7C482A3B}"/>
              </a:ext>
            </a:extLst>
          </p:cNvPr>
          <p:cNvSpPr txBox="1"/>
          <p:nvPr/>
        </p:nvSpPr>
        <p:spPr>
          <a:xfrm>
            <a:off x="10470568" y="4207863"/>
            <a:ext cx="818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2-𝜀 </a:t>
            </a:r>
            <a:r>
              <a:rPr lang="en-US" dirty="0" err="1"/>
              <a:t>hrs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07BBDB9-EDB5-4648-89E8-5F0DCBDA013C}"/>
              </a:ext>
            </a:extLst>
          </p:cNvPr>
          <p:cNvSpPr txBox="1"/>
          <p:nvPr/>
        </p:nvSpPr>
        <p:spPr>
          <a:xfrm>
            <a:off x="2920630" y="3171459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𝜏+0s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2E653AC-1569-494A-B9B9-9534F672E381}"/>
              </a:ext>
            </a:extLst>
          </p:cNvPr>
          <p:cNvSpPr txBox="1"/>
          <p:nvPr/>
        </p:nvSpPr>
        <p:spPr>
          <a:xfrm>
            <a:off x="609204" y="4428147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𝜏+5s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2A1558C-71D6-0F4A-93E2-2663219DFA2B}"/>
              </a:ext>
            </a:extLst>
          </p:cNvPr>
          <p:cNvSpPr txBox="1"/>
          <p:nvPr/>
        </p:nvSpPr>
        <p:spPr>
          <a:xfrm>
            <a:off x="6236158" y="436788"/>
            <a:ext cx="64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𝛿 </a:t>
            </a:r>
            <a:r>
              <a:rPr lang="en-US" dirty="0" err="1"/>
              <a:t>hrs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2CC62D-D73C-4144-BE65-A9376F071AD9}"/>
              </a:ext>
            </a:extLst>
          </p:cNvPr>
          <p:cNvSpPr txBox="1"/>
          <p:nvPr/>
        </p:nvSpPr>
        <p:spPr>
          <a:xfrm>
            <a:off x="5112438" y="2037595"/>
            <a:ext cx="86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effectLst/>
              </a:rPr>
              <a:t>T+0 </a:t>
            </a:r>
            <a:r>
              <a:rPr lang="en-US" dirty="0" err="1">
                <a:solidFill>
                  <a:schemeClr val="bg1"/>
                </a:solidFill>
                <a:effectLst/>
              </a:rPr>
              <a:t>h</a:t>
            </a:r>
            <a:r>
              <a:rPr lang="en-US" dirty="0" err="1">
                <a:effectLst/>
              </a:rPr>
              <a:t>rs</a:t>
            </a:r>
            <a:endParaRPr lang="en-US" dirty="0">
              <a:effectLst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51E2336-FE50-C849-A8F6-94A77E8C4944}"/>
              </a:ext>
            </a:extLst>
          </p:cNvPr>
          <p:cNvSpPr txBox="1"/>
          <p:nvPr/>
        </p:nvSpPr>
        <p:spPr>
          <a:xfrm>
            <a:off x="6745829" y="4755291"/>
            <a:ext cx="64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𝛿 </a:t>
            </a:r>
            <a:r>
              <a:rPr lang="en-US" dirty="0" err="1"/>
              <a:t>hrs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21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-203199" y="-127000"/>
            <a:ext cx="5970153" cy="7112000"/>
          </a:xfrm>
          <a:prstGeom prst="roundRect">
            <a:avLst>
              <a:gd name="adj" fmla="val 1069"/>
            </a:avLst>
          </a:prstGeom>
          <a:effectLst>
            <a:softEdge rad="762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5" name="Elbow Connector 24"/>
          <p:cNvCxnSpPr>
            <a:cxnSpLocks/>
            <a:stCxn id="17" idx="2"/>
            <a:endCxn id="6" idx="2"/>
          </p:cNvCxnSpPr>
          <p:nvPr/>
        </p:nvCxnSpPr>
        <p:spPr>
          <a:xfrm rot="5400000" flipH="1">
            <a:off x="4350289" y="1923431"/>
            <a:ext cx="1385748" cy="5684868"/>
          </a:xfrm>
          <a:prstGeom prst="bentConnector3">
            <a:avLst>
              <a:gd name="adj1" fmla="val -21995"/>
            </a:avLst>
          </a:prstGeom>
          <a:ln w="25400">
            <a:solidFill>
              <a:schemeClr val="accent1"/>
            </a:solidFill>
            <a:tailEnd type="triangle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cxnSpLocks/>
            <a:stCxn id="6" idx="0"/>
            <a:endCxn id="12" idx="1"/>
          </p:cNvCxnSpPr>
          <p:nvPr/>
        </p:nvCxnSpPr>
        <p:spPr>
          <a:xfrm rot="5400000" flipH="1" flipV="1">
            <a:off x="2020976" y="1240487"/>
            <a:ext cx="2008881" cy="1649373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cxnSpLocks/>
            <a:stCxn id="13" idx="3"/>
          </p:cNvCxnSpPr>
          <p:nvPr/>
        </p:nvCxnSpPr>
        <p:spPr>
          <a:xfrm flipV="1">
            <a:off x="7202901" y="1334063"/>
            <a:ext cx="503072" cy="1100355"/>
          </a:xfrm>
          <a:prstGeom prst="bentConnector2">
            <a:avLst/>
          </a:prstGeom>
          <a:ln w="25400">
            <a:tailEnd type="triangle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cxnSpLocks/>
            <a:endCxn id="16" idx="3"/>
          </p:cNvCxnSpPr>
          <p:nvPr/>
        </p:nvCxnSpPr>
        <p:spPr>
          <a:xfrm flipH="1">
            <a:off x="8537272" y="3712128"/>
            <a:ext cx="326448" cy="0"/>
          </a:xfrm>
          <a:prstGeom prst="straightConnector1">
            <a:avLst/>
          </a:prstGeom>
          <a:ln w="25400">
            <a:tailEnd type="triangle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01600" y="256953"/>
            <a:ext cx="130016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defTabSz="914377"/>
            <a:r>
              <a:rPr lang="en-US" i="1" dirty="0">
                <a:solidFill>
                  <a:prstClr val="white"/>
                </a:solidFill>
                <a:latin typeface="Calibri" panose="020F0502020204030204"/>
              </a:rPr>
              <a:t>Night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0790237" y="256953"/>
            <a:ext cx="130016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914377"/>
            <a:r>
              <a:rPr lang="en-US" i="1" dirty="0">
                <a:solidFill>
                  <a:prstClr val="black"/>
                </a:solidFill>
                <a:latin typeface="Calibri" panose="020F0502020204030204"/>
              </a:rPr>
              <a:t>Day</a:t>
            </a:r>
          </a:p>
        </p:txBody>
      </p:sp>
      <p:cxnSp>
        <p:nvCxnSpPr>
          <p:cNvPr id="167" name="Straight Arrow Connector 166"/>
          <p:cNvCxnSpPr>
            <a:cxnSpLocks/>
          </p:cNvCxnSpPr>
          <p:nvPr/>
        </p:nvCxnSpPr>
        <p:spPr>
          <a:xfrm>
            <a:off x="9020589" y="1062534"/>
            <a:ext cx="2460211" cy="0"/>
          </a:xfrm>
          <a:prstGeom prst="straightConnector1">
            <a:avLst/>
          </a:prstGeom>
          <a:ln w="25400">
            <a:tailEnd type="triangle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cxnSpLocks/>
            <a:endCxn id="15" idx="0"/>
          </p:cNvCxnSpPr>
          <p:nvPr/>
        </p:nvCxnSpPr>
        <p:spPr>
          <a:xfrm rot="10800000" flipV="1">
            <a:off x="9597331" y="1839513"/>
            <a:ext cx="1883469" cy="1452612"/>
          </a:xfrm>
          <a:prstGeom prst="bentConnector2">
            <a:avLst/>
          </a:prstGeom>
          <a:ln w="25400">
            <a:tailEnd type="triangle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258330" y="2075737"/>
            <a:ext cx="1550669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914377"/>
            <a:r>
              <a:rPr lang="en-US" i="1" dirty="0">
                <a:solidFill>
                  <a:prstClr val="white"/>
                </a:solidFill>
                <a:latin typeface="Calibri" panose="020F0502020204030204"/>
              </a:rPr>
              <a:t>Real time alerts 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75318" y="6179537"/>
            <a:ext cx="5080381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914377"/>
            <a:r>
              <a:rPr lang="en-US" sz="1400" i="1" dirty="0">
                <a:solidFill>
                  <a:schemeClr val="bg1"/>
                </a:solidFill>
              </a:rPr>
              <a:t>𝜏+0: beginning of source association for a given visit</a:t>
            </a:r>
          </a:p>
          <a:p>
            <a:pPr defTabSz="914377"/>
            <a:r>
              <a:rPr lang="en-US" sz="1400" i="1" dirty="0">
                <a:solidFill>
                  <a:schemeClr val="bg1"/>
                </a:solidFill>
                <a:latin typeface="Calibri" panose="020F0502020204030204"/>
              </a:rPr>
              <a:t>T+0: end of observing for the night</a:t>
            </a:r>
            <a:endParaRPr lang="en-US" sz="1400" i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9854271" y="2005555"/>
            <a:ext cx="1514231" cy="9233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914377"/>
            <a:r>
              <a:rPr lang="en-US" i="1" dirty="0">
                <a:solidFill>
                  <a:prstClr val="black"/>
                </a:solidFill>
                <a:latin typeface="Calibri" panose="020F0502020204030204"/>
              </a:rPr>
              <a:t>New orbits &amp; designations</a:t>
            </a:r>
          </a:p>
          <a:p>
            <a:pPr algn="ctr" defTabSz="914377"/>
            <a:r>
              <a:rPr lang="en-US" i="1" dirty="0">
                <a:solidFill>
                  <a:prstClr val="black"/>
                </a:solidFill>
                <a:latin typeface="Calibri" panose="020F0502020204030204"/>
              </a:rPr>
              <a:t>from MPC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DD4166A-B2C5-6744-BBF4-AA86092B2AA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800074" y="2434417"/>
            <a:ext cx="11744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5311445-AB8B-8D4A-9B8A-635F244634B9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8408594" y="5008683"/>
            <a:ext cx="331965" cy="0"/>
          </a:xfrm>
          <a:prstGeom prst="straightConnector1">
            <a:avLst/>
          </a:prstGeom>
          <a:ln w="25400">
            <a:tailEnd type="triangle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F1A0CF6-1D89-8D4D-A938-3ADEA40D1587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>
            <a:off x="2888760" y="3571301"/>
            <a:ext cx="657016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5B4438A-38A0-ED4C-B4C3-922B2BF6F021}"/>
              </a:ext>
            </a:extLst>
          </p:cNvPr>
          <p:cNvGrpSpPr/>
          <p:nvPr/>
        </p:nvGrpSpPr>
        <p:grpSpPr>
          <a:xfrm>
            <a:off x="392197" y="2862421"/>
            <a:ext cx="1019505" cy="1434703"/>
            <a:chOff x="129187" y="2270218"/>
            <a:chExt cx="764629" cy="1076027"/>
          </a:xfrm>
        </p:grpSpPr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A5DD3271-B7F7-8341-96B9-3359A45DBEEF}"/>
                </a:ext>
              </a:extLst>
            </p:cNvPr>
            <p:cNvSpPr/>
            <p:nvPr/>
          </p:nvSpPr>
          <p:spPr>
            <a:xfrm>
              <a:off x="129187" y="2682138"/>
              <a:ext cx="756745" cy="47354"/>
            </a:xfrm>
            <a:custGeom>
              <a:avLst/>
              <a:gdLst>
                <a:gd name="connsiteX0" fmla="*/ 1387366 w 1387366"/>
                <a:gd name="connsiteY0" fmla="*/ 0 h 294366"/>
                <a:gd name="connsiteX1" fmla="*/ 1103587 w 1387366"/>
                <a:gd name="connsiteY1" fmla="*/ 294290 h 294366"/>
                <a:gd name="connsiteX2" fmla="*/ 830318 w 1387366"/>
                <a:gd name="connsiteY2" fmla="*/ 31531 h 294366"/>
                <a:gd name="connsiteX3" fmla="*/ 567559 w 1387366"/>
                <a:gd name="connsiteY3" fmla="*/ 294290 h 294366"/>
                <a:gd name="connsiteX4" fmla="*/ 346842 w 1387366"/>
                <a:gd name="connsiteY4" fmla="*/ 31531 h 294366"/>
                <a:gd name="connsiteX5" fmla="*/ 210207 w 1387366"/>
                <a:gd name="connsiteY5" fmla="*/ 157655 h 294366"/>
                <a:gd name="connsiteX6" fmla="*/ 0 w 1387366"/>
                <a:gd name="connsiteY6" fmla="*/ 168166 h 29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7366" h="294366">
                  <a:moveTo>
                    <a:pt x="1387366" y="0"/>
                  </a:moveTo>
                  <a:cubicBezTo>
                    <a:pt x="1291897" y="144517"/>
                    <a:pt x="1196428" y="289035"/>
                    <a:pt x="1103587" y="294290"/>
                  </a:cubicBezTo>
                  <a:cubicBezTo>
                    <a:pt x="1010746" y="299545"/>
                    <a:pt x="919656" y="31531"/>
                    <a:pt x="830318" y="31531"/>
                  </a:cubicBezTo>
                  <a:cubicBezTo>
                    <a:pt x="740980" y="31531"/>
                    <a:pt x="648138" y="294290"/>
                    <a:pt x="567559" y="294290"/>
                  </a:cubicBezTo>
                  <a:cubicBezTo>
                    <a:pt x="486980" y="294290"/>
                    <a:pt x="406401" y="54303"/>
                    <a:pt x="346842" y="31531"/>
                  </a:cubicBezTo>
                  <a:cubicBezTo>
                    <a:pt x="287283" y="8759"/>
                    <a:pt x="268014" y="134883"/>
                    <a:pt x="210207" y="157655"/>
                  </a:cubicBezTo>
                  <a:cubicBezTo>
                    <a:pt x="152400" y="180427"/>
                    <a:pt x="22772" y="147145"/>
                    <a:pt x="0" y="168166"/>
                  </a:cubicBezTo>
                </a:path>
              </a:pathLst>
            </a:custGeom>
            <a:noFill/>
            <a:ln w="19050" cap="flat">
              <a:solidFill>
                <a:schemeClr val="bg1"/>
              </a:solidFill>
              <a:round/>
              <a:tailEnd type="arrow"/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F76FFA96-31E3-864B-BD60-9EEAF5B3AD17}"/>
                </a:ext>
              </a:extLst>
            </p:cNvPr>
            <p:cNvSpPr/>
            <p:nvPr/>
          </p:nvSpPr>
          <p:spPr>
            <a:xfrm>
              <a:off x="133129" y="2270218"/>
              <a:ext cx="756745" cy="47354"/>
            </a:xfrm>
            <a:custGeom>
              <a:avLst/>
              <a:gdLst>
                <a:gd name="connsiteX0" fmla="*/ 1387366 w 1387366"/>
                <a:gd name="connsiteY0" fmla="*/ 0 h 294366"/>
                <a:gd name="connsiteX1" fmla="*/ 1103587 w 1387366"/>
                <a:gd name="connsiteY1" fmla="*/ 294290 h 294366"/>
                <a:gd name="connsiteX2" fmla="*/ 830318 w 1387366"/>
                <a:gd name="connsiteY2" fmla="*/ 31531 h 294366"/>
                <a:gd name="connsiteX3" fmla="*/ 567559 w 1387366"/>
                <a:gd name="connsiteY3" fmla="*/ 294290 h 294366"/>
                <a:gd name="connsiteX4" fmla="*/ 346842 w 1387366"/>
                <a:gd name="connsiteY4" fmla="*/ 31531 h 294366"/>
                <a:gd name="connsiteX5" fmla="*/ 210207 w 1387366"/>
                <a:gd name="connsiteY5" fmla="*/ 157655 h 294366"/>
                <a:gd name="connsiteX6" fmla="*/ 0 w 1387366"/>
                <a:gd name="connsiteY6" fmla="*/ 168166 h 29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7366" h="294366">
                  <a:moveTo>
                    <a:pt x="1387366" y="0"/>
                  </a:moveTo>
                  <a:cubicBezTo>
                    <a:pt x="1291897" y="144517"/>
                    <a:pt x="1196428" y="289035"/>
                    <a:pt x="1103587" y="294290"/>
                  </a:cubicBezTo>
                  <a:cubicBezTo>
                    <a:pt x="1010746" y="299545"/>
                    <a:pt x="919656" y="31531"/>
                    <a:pt x="830318" y="31531"/>
                  </a:cubicBezTo>
                  <a:cubicBezTo>
                    <a:pt x="740980" y="31531"/>
                    <a:pt x="648138" y="294290"/>
                    <a:pt x="567559" y="294290"/>
                  </a:cubicBezTo>
                  <a:cubicBezTo>
                    <a:pt x="486980" y="294290"/>
                    <a:pt x="406401" y="54303"/>
                    <a:pt x="346842" y="31531"/>
                  </a:cubicBezTo>
                  <a:cubicBezTo>
                    <a:pt x="287283" y="8759"/>
                    <a:pt x="268014" y="134883"/>
                    <a:pt x="210207" y="157655"/>
                  </a:cubicBezTo>
                  <a:cubicBezTo>
                    <a:pt x="152400" y="180427"/>
                    <a:pt x="22772" y="147145"/>
                    <a:pt x="0" y="168166"/>
                  </a:cubicBezTo>
                </a:path>
              </a:pathLst>
            </a:custGeom>
            <a:noFill/>
            <a:ln w="19050" cap="flat">
              <a:solidFill>
                <a:schemeClr val="bg1"/>
              </a:solidFill>
              <a:round/>
              <a:tailEnd type="arrow"/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09F82087-9019-9E47-BC6B-6911FD940ABE}"/>
                </a:ext>
              </a:extLst>
            </p:cNvPr>
            <p:cNvSpPr/>
            <p:nvPr/>
          </p:nvSpPr>
          <p:spPr>
            <a:xfrm>
              <a:off x="129187" y="2464339"/>
              <a:ext cx="756745" cy="47354"/>
            </a:xfrm>
            <a:custGeom>
              <a:avLst/>
              <a:gdLst>
                <a:gd name="connsiteX0" fmla="*/ 1387366 w 1387366"/>
                <a:gd name="connsiteY0" fmla="*/ 0 h 294366"/>
                <a:gd name="connsiteX1" fmla="*/ 1103587 w 1387366"/>
                <a:gd name="connsiteY1" fmla="*/ 294290 h 294366"/>
                <a:gd name="connsiteX2" fmla="*/ 830318 w 1387366"/>
                <a:gd name="connsiteY2" fmla="*/ 31531 h 294366"/>
                <a:gd name="connsiteX3" fmla="*/ 567559 w 1387366"/>
                <a:gd name="connsiteY3" fmla="*/ 294290 h 294366"/>
                <a:gd name="connsiteX4" fmla="*/ 346842 w 1387366"/>
                <a:gd name="connsiteY4" fmla="*/ 31531 h 294366"/>
                <a:gd name="connsiteX5" fmla="*/ 210207 w 1387366"/>
                <a:gd name="connsiteY5" fmla="*/ 157655 h 294366"/>
                <a:gd name="connsiteX6" fmla="*/ 0 w 1387366"/>
                <a:gd name="connsiteY6" fmla="*/ 168166 h 29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7366" h="294366">
                  <a:moveTo>
                    <a:pt x="1387366" y="0"/>
                  </a:moveTo>
                  <a:cubicBezTo>
                    <a:pt x="1291897" y="144517"/>
                    <a:pt x="1196428" y="289035"/>
                    <a:pt x="1103587" y="294290"/>
                  </a:cubicBezTo>
                  <a:cubicBezTo>
                    <a:pt x="1010746" y="299545"/>
                    <a:pt x="919656" y="31531"/>
                    <a:pt x="830318" y="31531"/>
                  </a:cubicBezTo>
                  <a:cubicBezTo>
                    <a:pt x="740980" y="31531"/>
                    <a:pt x="648138" y="294290"/>
                    <a:pt x="567559" y="294290"/>
                  </a:cubicBezTo>
                  <a:cubicBezTo>
                    <a:pt x="486980" y="294290"/>
                    <a:pt x="406401" y="54303"/>
                    <a:pt x="346842" y="31531"/>
                  </a:cubicBezTo>
                  <a:cubicBezTo>
                    <a:pt x="287283" y="8759"/>
                    <a:pt x="268014" y="134883"/>
                    <a:pt x="210207" y="157655"/>
                  </a:cubicBezTo>
                  <a:cubicBezTo>
                    <a:pt x="152400" y="180427"/>
                    <a:pt x="22772" y="147145"/>
                    <a:pt x="0" y="168166"/>
                  </a:cubicBezTo>
                </a:path>
              </a:pathLst>
            </a:custGeom>
            <a:noFill/>
            <a:ln w="19050" cap="flat">
              <a:solidFill>
                <a:schemeClr val="bg1"/>
              </a:solidFill>
              <a:round/>
              <a:tailEnd type="arrow"/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3B0F05A2-C13E-414C-B817-355C76951376}"/>
                </a:ext>
              </a:extLst>
            </p:cNvPr>
            <p:cNvSpPr/>
            <p:nvPr/>
          </p:nvSpPr>
          <p:spPr>
            <a:xfrm>
              <a:off x="133129" y="3298891"/>
              <a:ext cx="756745" cy="47354"/>
            </a:xfrm>
            <a:custGeom>
              <a:avLst/>
              <a:gdLst>
                <a:gd name="connsiteX0" fmla="*/ 1387366 w 1387366"/>
                <a:gd name="connsiteY0" fmla="*/ 0 h 294366"/>
                <a:gd name="connsiteX1" fmla="*/ 1103587 w 1387366"/>
                <a:gd name="connsiteY1" fmla="*/ 294290 h 294366"/>
                <a:gd name="connsiteX2" fmla="*/ 830318 w 1387366"/>
                <a:gd name="connsiteY2" fmla="*/ 31531 h 294366"/>
                <a:gd name="connsiteX3" fmla="*/ 567559 w 1387366"/>
                <a:gd name="connsiteY3" fmla="*/ 294290 h 294366"/>
                <a:gd name="connsiteX4" fmla="*/ 346842 w 1387366"/>
                <a:gd name="connsiteY4" fmla="*/ 31531 h 294366"/>
                <a:gd name="connsiteX5" fmla="*/ 210207 w 1387366"/>
                <a:gd name="connsiteY5" fmla="*/ 157655 h 294366"/>
                <a:gd name="connsiteX6" fmla="*/ 0 w 1387366"/>
                <a:gd name="connsiteY6" fmla="*/ 168166 h 29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7366" h="294366">
                  <a:moveTo>
                    <a:pt x="1387366" y="0"/>
                  </a:moveTo>
                  <a:cubicBezTo>
                    <a:pt x="1291897" y="144517"/>
                    <a:pt x="1196428" y="289035"/>
                    <a:pt x="1103587" y="294290"/>
                  </a:cubicBezTo>
                  <a:cubicBezTo>
                    <a:pt x="1010746" y="299545"/>
                    <a:pt x="919656" y="31531"/>
                    <a:pt x="830318" y="31531"/>
                  </a:cubicBezTo>
                  <a:cubicBezTo>
                    <a:pt x="740980" y="31531"/>
                    <a:pt x="648138" y="294290"/>
                    <a:pt x="567559" y="294290"/>
                  </a:cubicBezTo>
                  <a:cubicBezTo>
                    <a:pt x="486980" y="294290"/>
                    <a:pt x="406401" y="54303"/>
                    <a:pt x="346842" y="31531"/>
                  </a:cubicBezTo>
                  <a:cubicBezTo>
                    <a:pt x="287283" y="8759"/>
                    <a:pt x="268014" y="134883"/>
                    <a:pt x="210207" y="157655"/>
                  </a:cubicBezTo>
                  <a:cubicBezTo>
                    <a:pt x="152400" y="180427"/>
                    <a:pt x="22772" y="147145"/>
                    <a:pt x="0" y="168166"/>
                  </a:cubicBezTo>
                </a:path>
              </a:pathLst>
            </a:custGeom>
            <a:noFill/>
            <a:ln w="19050" cap="flat">
              <a:solidFill>
                <a:schemeClr val="bg1"/>
              </a:solidFill>
              <a:round/>
              <a:tailEnd type="arrow"/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49DAAA56-BF35-894A-A431-0D02BF91CE35}"/>
                </a:ext>
              </a:extLst>
            </p:cNvPr>
            <p:cNvSpPr/>
            <p:nvPr/>
          </p:nvSpPr>
          <p:spPr>
            <a:xfrm>
              <a:off x="137071" y="2886970"/>
              <a:ext cx="756745" cy="47354"/>
            </a:xfrm>
            <a:custGeom>
              <a:avLst/>
              <a:gdLst>
                <a:gd name="connsiteX0" fmla="*/ 1387366 w 1387366"/>
                <a:gd name="connsiteY0" fmla="*/ 0 h 294366"/>
                <a:gd name="connsiteX1" fmla="*/ 1103587 w 1387366"/>
                <a:gd name="connsiteY1" fmla="*/ 294290 h 294366"/>
                <a:gd name="connsiteX2" fmla="*/ 830318 w 1387366"/>
                <a:gd name="connsiteY2" fmla="*/ 31531 h 294366"/>
                <a:gd name="connsiteX3" fmla="*/ 567559 w 1387366"/>
                <a:gd name="connsiteY3" fmla="*/ 294290 h 294366"/>
                <a:gd name="connsiteX4" fmla="*/ 346842 w 1387366"/>
                <a:gd name="connsiteY4" fmla="*/ 31531 h 294366"/>
                <a:gd name="connsiteX5" fmla="*/ 210207 w 1387366"/>
                <a:gd name="connsiteY5" fmla="*/ 157655 h 294366"/>
                <a:gd name="connsiteX6" fmla="*/ 0 w 1387366"/>
                <a:gd name="connsiteY6" fmla="*/ 168166 h 29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7366" h="294366">
                  <a:moveTo>
                    <a:pt x="1387366" y="0"/>
                  </a:moveTo>
                  <a:cubicBezTo>
                    <a:pt x="1291897" y="144517"/>
                    <a:pt x="1196428" y="289035"/>
                    <a:pt x="1103587" y="294290"/>
                  </a:cubicBezTo>
                  <a:cubicBezTo>
                    <a:pt x="1010746" y="299545"/>
                    <a:pt x="919656" y="31531"/>
                    <a:pt x="830318" y="31531"/>
                  </a:cubicBezTo>
                  <a:cubicBezTo>
                    <a:pt x="740980" y="31531"/>
                    <a:pt x="648138" y="294290"/>
                    <a:pt x="567559" y="294290"/>
                  </a:cubicBezTo>
                  <a:cubicBezTo>
                    <a:pt x="486980" y="294290"/>
                    <a:pt x="406401" y="54303"/>
                    <a:pt x="346842" y="31531"/>
                  </a:cubicBezTo>
                  <a:cubicBezTo>
                    <a:pt x="287283" y="8759"/>
                    <a:pt x="268014" y="134883"/>
                    <a:pt x="210207" y="157655"/>
                  </a:cubicBezTo>
                  <a:cubicBezTo>
                    <a:pt x="152400" y="180427"/>
                    <a:pt x="22772" y="147145"/>
                    <a:pt x="0" y="168166"/>
                  </a:cubicBezTo>
                </a:path>
              </a:pathLst>
            </a:custGeom>
            <a:noFill/>
            <a:ln w="19050" cap="flat">
              <a:solidFill>
                <a:schemeClr val="bg1"/>
              </a:solidFill>
              <a:round/>
              <a:tailEnd type="arrow"/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628BA32D-F33B-5F4E-9DD8-8D5FDDAAD310}"/>
                </a:ext>
              </a:extLst>
            </p:cNvPr>
            <p:cNvSpPr/>
            <p:nvPr/>
          </p:nvSpPr>
          <p:spPr>
            <a:xfrm>
              <a:off x="133129" y="3081092"/>
              <a:ext cx="756745" cy="47354"/>
            </a:xfrm>
            <a:custGeom>
              <a:avLst/>
              <a:gdLst>
                <a:gd name="connsiteX0" fmla="*/ 1387366 w 1387366"/>
                <a:gd name="connsiteY0" fmla="*/ 0 h 294366"/>
                <a:gd name="connsiteX1" fmla="*/ 1103587 w 1387366"/>
                <a:gd name="connsiteY1" fmla="*/ 294290 h 294366"/>
                <a:gd name="connsiteX2" fmla="*/ 830318 w 1387366"/>
                <a:gd name="connsiteY2" fmla="*/ 31531 h 294366"/>
                <a:gd name="connsiteX3" fmla="*/ 567559 w 1387366"/>
                <a:gd name="connsiteY3" fmla="*/ 294290 h 294366"/>
                <a:gd name="connsiteX4" fmla="*/ 346842 w 1387366"/>
                <a:gd name="connsiteY4" fmla="*/ 31531 h 294366"/>
                <a:gd name="connsiteX5" fmla="*/ 210207 w 1387366"/>
                <a:gd name="connsiteY5" fmla="*/ 157655 h 294366"/>
                <a:gd name="connsiteX6" fmla="*/ 0 w 1387366"/>
                <a:gd name="connsiteY6" fmla="*/ 168166 h 29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7366" h="294366">
                  <a:moveTo>
                    <a:pt x="1387366" y="0"/>
                  </a:moveTo>
                  <a:cubicBezTo>
                    <a:pt x="1291897" y="144517"/>
                    <a:pt x="1196428" y="289035"/>
                    <a:pt x="1103587" y="294290"/>
                  </a:cubicBezTo>
                  <a:cubicBezTo>
                    <a:pt x="1010746" y="299545"/>
                    <a:pt x="919656" y="31531"/>
                    <a:pt x="830318" y="31531"/>
                  </a:cubicBezTo>
                  <a:cubicBezTo>
                    <a:pt x="740980" y="31531"/>
                    <a:pt x="648138" y="294290"/>
                    <a:pt x="567559" y="294290"/>
                  </a:cubicBezTo>
                  <a:cubicBezTo>
                    <a:pt x="486980" y="294290"/>
                    <a:pt x="406401" y="54303"/>
                    <a:pt x="346842" y="31531"/>
                  </a:cubicBezTo>
                  <a:cubicBezTo>
                    <a:pt x="287283" y="8759"/>
                    <a:pt x="268014" y="134883"/>
                    <a:pt x="210207" y="157655"/>
                  </a:cubicBezTo>
                  <a:cubicBezTo>
                    <a:pt x="152400" y="180427"/>
                    <a:pt x="22772" y="147145"/>
                    <a:pt x="0" y="168166"/>
                  </a:cubicBezTo>
                </a:path>
              </a:pathLst>
            </a:custGeom>
            <a:noFill/>
            <a:ln w="19050" cap="flat">
              <a:solidFill>
                <a:schemeClr val="bg1"/>
              </a:solidFill>
              <a:round/>
              <a:tailEnd type="arrow"/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752A80E-F241-B946-8DB4-4E907D242404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7885596" y="1334061"/>
            <a:ext cx="0" cy="1928011"/>
          </a:xfrm>
          <a:prstGeom prst="straightConnector1">
            <a:avLst/>
          </a:prstGeom>
          <a:ln w="25400">
            <a:tailEnd type="triangle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545776" y="1858076"/>
            <a:ext cx="1421925" cy="342645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>
                <a:solidFill>
                  <a:prstClr val="white"/>
                </a:solidFill>
                <a:latin typeface="Calibri" panose="020F0502020204030204"/>
              </a:rPr>
              <a:t>Observing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512696" y="3069613"/>
            <a:ext cx="1376064" cy="1003376"/>
          </a:xfrm>
          <a:prstGeom prst="roundRect">
            <a:avLst/>
          </a:prstGeom>
          <a:ln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Known SSO Attribution</a:t>
            </a:r>
          </a:p>
        </p:txBody>
      </p:sp>
      <p:sp>
        <p:nvSpPr>
          <p:cNvPr id="12" name="Pentagon 11"/>
          <p:cNvSpPr/>
          <p:nvPr/>
        </p:nvSpPr>
        <p:spPr>
          <a:xfrm>
            <a:off x="3850101" y="787401"/>
            <a:ext cx="5170488" cy="546663"/>
          </a:xfrm>
          <a:prstGeom prst="homePlate">
            <a:avLst>
              <a:gd name="adj" fmla="val 117925"/>
            </a:avLst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MPC submission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974517" y="1974844"/>
            <a:ext cx="1228384" cy="919147"/>
          </a:xfrm>
          <a:prstGeom prst="roundRect">
            <a:avLst/>
          </a:prstGeom>
          <a:ln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Linking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362598" y="4558627"/>
            <a:ext cx="1045996" cy="900111"/>
          </a:xfrm>
          <a:prstGeom prst="roundRect">
            <a:avLst/>
          </a:prstGeom>
          <a:ln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Eph. cache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8740559" y="3292126"/>
            <a:ext cx="1713543" cy="2133229"/>
          </a:xfrm>
          <a:prstGeom prst="roundRect">
            <a:avLst/>
          </a:prstGeom>
          <a:ln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dirty="0">
              <a:solidFill>
                <a:prstClr val="white"/>
              </a:solidFill>
              <a:latin typeface="Calibri" panose="020F0502020204030204"/>
            </a:endParaRPr>
          </a:p>
          <a:p>
            <a:pPr algn="ctr" defTabSz="91437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Daily </a:t>
            </a:r>
          </a:p>
          <a:p>
            <a:pPr algn="ctr" defTabSz="91437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Data Products Production</a:t>
            </a:r>
          </a:p>
          <a:p>
            <a:pPr algn="ctr" defTabSz="914377"/>
            <a:endParaRPr lang="en-US" sz="1400" i="1" dirty="0">
              <a:solidFill>
                <a:prstClr val="white"/>
              </a:solidFill>
              <a:latin typeface="Calibri" panose="020F0502020204030204"/>
            </a:endParaRPr>
          </a:p>
          <a:p>
            <a:pPr defTabSz="914377"/>
            <a:r>
              <a:rPr lang="en-US" sz="1400" i="1" dirty="0">
                <a:solidFill>
                  <a:prstClr val="white"/>
                </a:solidFill>
                <a:latin typeface="Calibri" panose="020F0502020204030204"/>
              </a:rPr>
              <a:t>    </a:t>
            </a:r>
            <a:endParaRPr lang="en-US" sz="1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233920" y="3262073"/>
            <a:ext cx="1303352" cy="900111"/>
          </a:xfrm>
          <a:prstGeom prst="roundRect">
            <a:avLst/>
          </a:prstGeom>
          <a:ln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dirty="0" err="1">
                <a:solidFill>
                  <a:prstClr val="white"/>
                </a:solidFill>
                <a:latin typeface="Calibri" panose="020F0502020204030204"/>
              </a:rPr>
              <a:t>Precovery</a:t>
            </a:r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578EDE-DD02-5A40-B304-6EA6507D21E3}"/>
              </a:ext>
            </a:extLst>
          </p:cNvPr>
          <p:cNvSpPr txBox="1"/>
          <p:nvPr/>
        </p:nvSpPr>
        <p:spPr>
          <a:xfrm>
            <a:off x="9584119" y="673961"/>
            <a:ext cx="86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T+3 </a:t>
            </a:r>
            <a:r>
              <a:rPr lang="en-US" dirty="0" err="1"/>
              <a:t>hrs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1382019-9EBA-314C-986A-2CE4A8B07780}"/>
              </a:ext>
            </a:extLst>
          </p:cNvPr>
          <p:cNvSpPr txBox="1"/>
          <p:nvPr/>
        </p:nvSpPr>
        <p:spPr>
          <a:xfrm>
            <a:off x="10671777" y="1423381"/>
            <a:ext cx="86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T+8 </a:t>
            </a:r>
            <a:r>
              <a:rPr lang="en-US" dirty="0" err="1"/>
              <a:t>hrs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A9ECFA-77BC-E148-A908-CA18C1C7B300}"/>
              </a:ext>
            </a:extLst>
          </p:cNvPr>
          <p:cNvSpPr txBox="1"/>
          <p:nvPr/>
        </p:nvSpPr>
        <p:spPr>
          <a:xfrm>
            <a:off x="6649213" y="1550526"/>
            <a:ext cx="106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T+3-𝛿 </a:t>
            </a:r>
            <a:r>
              <a:rPr lang="en-US" dirty="0" err="1"/>
              <a:t>hrs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934E42-7F81-934E-A8BE-E72757926712}"/>
              </a:ext>
            </a:extLst>
          </p:cNvPr>
          <p:cNvSpPr txBox="1"/>
          <p:nvPr/>
        </p:nvSpPr>
        <p:spPr>
          <a:xfrm>
            <a:off x="6321014" y="5397718"/>
            <a:ext cx="98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T+10 </a:t>
            </a:r>
            <a:r>
              <a:rPr lang="en-US" dirty="0" err="1"/>
              <a:t>hrs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440E8A-4DFC-6240-BED6-3AE1777FEF0B}"/>
              </a:ext>
            </a:extLst>
          </p:cNvPr>
          <p:cNvSpPr txBox="1"/>
          <p:nvPr/>
        </p:nvSpPr>
        <p:spPr>
          <a:xfrm>
            <a:off x="5112438" y="2037595"/>
            <a:ext cx="86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effectLst/>
              </a:rPr>
              <a:t>T+0 </a:t>
            </a:r>
            <a:r>
              <a:rPr lang="en-US" dirty="0" err="1">
                <a:solidFill>
                  <a:schemeClr val="bg1"/>
                </a:solidFill>
                <a:effectLst/>
              </a:rPr>
              <a:t>h</a:t>
            </a:r>
            <a:r>
              <a:rPr lang="en-US" dirty="0" err="1">
                <a:effectLst/>
              </a:rPr>
              <a:t>rs</a:t>
            </a:r>
            <a:endParaRPr lang="en-US" dirty="0">
              <a:effectLst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C286BC4-F442-374B-A745-8A27BF9424F4}"/>
              </a:ext>
            </a:extLst>
          </p:cNvPr>
          <p:cNvCxnSpPr>
            <a:cxnSpLocks/>
          </p:cNvCxnSpPr>
          <p:nvPr/>
        </p:nvCxnSpPr>
        <p:spPr>
          <a:xfrm>
            <a:off x="9583248" y="5440412"/>
            <a:ext cx="0" cy="511304"/>
          </a:xfrm>
          <a:prstGeom prst="straightConnector1">
            <a:avLst/>
          </a:prstGeom>
          <a:ln w="25400">
            <a:tailEnd type="triangle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15C07CC-790B-124F-809F-6052203EE33D}"/>
              </a:ext>
            </a:extLst>
          </p:cNvPr>
          <p:cNvSpPr txBox="1"/>
          <p:nvPr/>
        </p:nvSpPr>
        <p:spPr>
          <a:xfrm>
            <a:off x="9622745" y="5492933"/>
            <a:ext cx="116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T+10-𝜀 </a:t>
            </a:r>
            <a:r>
              <a:rPr lang="en-US" dirty="0" err="1"/>
              <a:t>hrs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64DB82-1029-6044-ABAB-E933C298E3AC}"/>
              </a:ext>
            </a:extLst>
          </p:cNvPr>
          <p:cNvSpPr txBox="1"/>
          <p:nvPr/>
        </p:nvSpPr>
        <p:spPr>
          <a:xfrm>
            <a:off x="7918492" y="2230109"/>
            <a:ext cx="118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T+27-𝛿 </a:t>
            </a:r>
            <a:r>
              <a:rPr lang="en-US" dirty="0" err="1"/>
              <a:t>hrs</a:t>
            </a:r>
            <a:endParaRPr lang="en-US" dirty="0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8B7394F-3171-8A4A-AB3F-21F720F8D7DA}"/>
              </a:ext>
            </a:extLst>
          </p:cNvPr>
          <p:cNvSpPr/>
          <p:nvPr/>
        </p:nvSpPr>
        <p:spPr>
          <a:xfrm>
            <a:off x="8745152" y="5929843"/>
            <a:ext cx="1713543" cy="46101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dirty="0">
              <a:solidFill>
                <a:prstClr val="white"/>
              </a:solidFill>
              <a:latin typeface="Calibri" panose="020F0502020204030204"/>
            </a:endParaRPr>
          </a:p>
          <a:p>
            <a:pPr algn="ctr" defTabSz="91437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Publication</a:t>
            </a:r>
          </a:p>
          <a:p>
            <a:pPr algn="ctr" defTabSz="91437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  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564C782-6EC1-2D42-9203-441A0D01964A}"/>
              </a:ext>
            </a:extLst>
          </p:cNvPr>
          <p:cNvSpPr txBox="1"/>
          <p:nvPr/>
        </p:nvSpPr>
        <p:spPr>
          <a:xfrm>
            <a:off x="9238741" y="6441147"/>
            <a:ext cx="98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T+24 </a:t>
            </a:r>
            <a:r>
              <a:rPr lang="en-US" dirty="0" err="1"/>
              <a:t>hrs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B189424-77B0-3744-AC4E-CADF7C482A3B}"/>
              </a:ext>
            </a:extLst>
          </p:cNvPr>
          <p:cNvSpPr txBox="1"/>
          <p:nvPr/>
        </p:nvSpPr>
        <p:spPr>
          <a:xfrm>
            <a:off x="8146595" y="2913415"/>
            <a:ext cx="116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T+10-𝜀 </a:t>
            </a:r>
            <a:r>
              <a:rPr lang="en-US" dirty="0" err="1"/>
              <a:t>hrs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07BBDB9-EDB5-4648-89E8-5F0DCBDA013C}"/>
              </a:ext>
            </a:extLst>
          </p:cNvPr>
          <p:cNvSpPr txBox="1"/>
          <p:nvPr/>
        </p:nvSpPr>
        <p:spPr>
          <a:xfrm>
            <a:off x="2920630" y="3171459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𝜏+0s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2E653AC-1569-494A-B9B9-9534F672E381}"/>
              </a:ext>
            </a:extLst>
          </p:cNvPr>
          <p:cNvSpPr txBox="1"/>
          <p:nvPr/>
        </p:nvSpPr>
        <p:spPr>
          <a:xfrm>
            <a:off x="609204" y="4428147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𝜏+5s</a:t>
            </a:r>
          </a:p>
        </p:txBody>
      </p:sp>
    </p:spTree>
    <p:extLst>
      <p:ext uri="{BB962C8B-B14F-4D97-AF65-F5344CB8AC3E}">
        <p14:creationId xmlns:p14="http://schemas.microsoft.com/office/powerpoint/2010/main" val="233764840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294</Words>
  <Application>Microsoft Macintosh PowerPoint</Application>
  <PresentationFormat>Widescreen</PresentationFormat>
  <Paragraphs>121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1_Office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Juric</dc:creator>
  <cp:lastModifiedBy>Mario Juric</cp:lastModifiedBy>
  <cp:revision>30</cp:revision>
  <dcterms:created xsi:type="dcterms:W3CDTF">2019-08-13T04:52:43Z</dcterms:created>
  <dcterms:modified xsi:type="dcterms:W3CDTF">2019-08-15T18:14:19Z</dcterms:modified>
</cp:coreProperties>
</file>