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790" r:id="rId3"/>
  </p:sldMasterIdLst>
  <p:notesMasterIdLst>
    <p:notesMasterId r:id="rId10"/>
  </p:notesMasterIdLst>
  <p:sldIdLst>
    <p:sldId id="391" r:id="rId4"/>
    <p:sldId id="395" r:id="rId5"/>
    <p:sldId id="343" r:id="rId6"/>
    <p:sldId id="390" r:id="rId7"/>
    <p:sldId id="375" r:id="rId8"/>
    <p:sldId id="392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000"/>
    <a:srgbClr val="4281B0"/>
    <a:srgbClr val="4F81BD"/>
    <a:srgbClr val="4F95BD"/>
    <a:srgbClr val="4F8FBD"/>
    <a:srgbClr val="4D8BBF"/>
    <a:srgbClr val="1F497D"/>
    <a:srgbClr val="FFFFFF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 autoAdjust="0"/>
    <p:restoredTop sz="94677"/>
  </p:normalViewPr>
  <p:slideViewPr>
    <p:cSldViewPr snapToGrid="0">
      <p:cViewPr varScale="1">
        <p:scale>
          <a:sx n="92" d="100"/>
          <a:sy n="92" d="100"/>
        </p:scale>
        <p:origin x="784" y="200"/>
      </p:cViewPr>
      <p:guideLst>
        <p:guide orient="horz" pos="37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596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>
            <a:lvl1pPr defTabSz="966698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984" y="1"/>
            <a:ext cx="3169596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7" y="4560248"/>
            <a:ext cx="5852809" cy="432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883"/>
            <a:ext cx="3169596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b" anchorCtr="0" compatLnSpc="1">
            <a:prstTxWarp prst="textNoShape">
              <a:avLst/>
            </a:prstTxWarp>
          </a:bodyPr>
          <a:lstStyle>
            <a:lvl1pPr defTabSz="966698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984" y="9118883"/>
            <a:ext cx="3169596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fld id="{C13862D6-DACC-4751-806F-6C276E63C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Page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6773-0BD5-442C-B62D-6F802E75787B}" type="slidenum">
              <a:rPr lang="en-US"/>
              <a:pPr/>
              <a:t>1</a:t>
            </a:fld>
            <a:endParaRPr lang="en-US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5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Page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6773-0BD5-442C-B62D-6F802E75787B}" type="slidenum">
              <a:rPr lang="en-US"/>
              <a:pPr/>
              <a:t>2</a:t>
            </a:fld>
            <a:endParaRPr lang="en-US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Page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6773-0BD5-442C-B62D-6F802E75787B}" type="slidenum">
              <a:rPr lang="en-US"/>
              <a:pPr/>
              <a:t>3</a:t>
            </a:fld>
            <a:endParaRPr lang="en-US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61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Page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6773-0BD5-442C-B62D-6F802E75787B}" type="slidenum">
              <a:rPr lang="en-US"/>
              <a:pPr/>
              <a:t>4</a:t>
            </a:fld>
            <a:endParaRPr lang="en-US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47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Page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6773-0BD5-442C-B62D-6F802E75787B}" type="slidenum">
              <a:rPr lang="en-US"/>
              <a:pPr/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70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Page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6773-0BD5-442C-B62D-6F802E75787B}" type="slidenum">
              <a:rPr lang="en-US"/>
              <a:pPr/>
              <a:t>6</a:t>
            </a:fld>
            <a:endParaRPr lang="en-US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91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4" y="1843321"/>
            <a:ext cx="7772400" cy="1081304"/>
          </a:xfrm>
        </p:spPr>
        <p:txBody>
          <a:bodyPr lIns="91440" tIns="45720" rIns="91440" anchor="ctr"/>
          <a:lstStyle>
            <a:lvl1pPr algn="ctr">
              <a:defRPr sz="3200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52400" y="6629400"/>
            <a:ext cx="8839200" cy="195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  <a:latin typeface="Calibri" charset="0"/>
              </a:defRPr>
            </a:lvl1pPr>
          </a:lstStyle>
          <a:p>
            <a:r>
              <a:rPr lang="en-US"/>
              <a:t>	</a:t>
            </a:r>
            <a:fld id="{D12B2820-3F65-45BE-91BA-AE09E0F8B74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lsst_cutaway_final_small01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 l="2285" t="2929" r="1835" b="2714"/>
          <a:stretch>
            <a:fillRect/>
          </a:stretch>
        </p:blipFill>
        <p:spPr>
          <a:xfrm>
            <a:off x="2510224" y="3281312"/>
            <a:ext cx="4104797" cy="2952572"/>
          </a:xfrm>
          <a:prstGeom prst="rect">
            <a:avLst/>
          </a:prstGeom>
        </p:spPr>
      </p:pic>
      <p:pic>
        <p:nvPicPr>
          <p:cNvPr id="8" name="Picture 5" descr="LSST_Logo"/>
          <p:cNvPicPr>
            <a:picLocks noChangeAspect="1" noChangeArrowheads="1"/>
          </p:cNvPicPr>
          <p:nvPr userDrawn="1"/>
        </p:nvPicPr>
        <p:blipFill>
          <a:blip r:embed="rId3" cstate="print"/>
          <a:srcRect b="9067"/>
          <a:stretch>
            <a:fillRect/>
          </a:stretch>
        </p:blipFill>
        <p:spPr bwMode="auto">
          <a:xfrm>
            <a:off x="3272969" y="640475"/>
            <a:ext cx="2576286" cy="73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014412"/>
            <a:ext cx="8229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adfad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01700"/>
            <a:ext cx="4343400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>
                <a:solidFill>
                  <a:srgbClr val="1F497D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rgbClr val="1F497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700"/>
            <a:ext cx="4343400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/>
              </a:gs>
              <a:gs pos="57000">
                <a:schemeClr val="bg1"/>
              </a:gs>
              <a:gs pos="0">
                <a:srgbClr val="4281B0"/>
              </a:gs>
              <a:gs pos="50000">
                <a:srgbClr val="FFFFFF"/>
              </a:gs>
              <a:gs pos="100000">
                <a:srgbClr val="4F81B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52400" y="6629400"/>
            <a:ext cx="8839200" cy="195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8802688" algn="r"/>
              </a:tabLst>
              <a:defRPr sz="1200" b="1">
                <a:solidFill>
                  <a:srgbClr val="0000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1BE9A81E-27D7-4692-85B8-93898ECD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lsst_cutaway_final_small01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 l="4730" t="7597" r="6617" b="5397"/>
          <a:stretch>
            <a:fillRect/>
          </a:stretch>
        </p:blipFill>
        <p:spPr>
          <a:xfrm>
            <a:off x="449943" y="2648857"/>
            <a:ext cx="5109028" cy="3664857"/>
          </a:xfrm>
          <a:prstGeom prst="rect">
            <a:avLst/>
          </a:prstGeom>
        </p:spPr>
      </p:pic>
      <p:pic>
        <p:nvPicPr>
          <p:cNvPr id="8" name="Picture 10" descr="LogoW-ShadowTransBac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0230" y="1197430"/>
            <a:ext cx="7634514" cy="3032188"/>
          </a:xfrm>
        </p:spPr>
        <p:txBody>
          <a:bodyPr/>
          <a:lstStyle>
            <a:lvl1pPr algn="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01700"/>
            <a:ext cx="4343400" cy="583553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66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700"/>
            <a:ext cx="4343400" cy="58182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adfad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01700"/>
            <a:ext cx="4343400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>
                <a:solidFill>
                  <a:srgbClr val="1F497D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rgbClr val="1F497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700"/>
            <a:ext cx="4343400" cy="56515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131763"/>
            <a:ext cx="842645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6875" y="906463"/>
            <a:ext cx="4062413" cy="5399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906463"/>
            <a:ext cx="4064000" cy="5399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"/>
            <a:ext cx="703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18288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" y="915988"/>
            <a:ext cx="88392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125413" y="6629400"/>
            <a:ext cx="889158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ctr" defTabSz="1600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8859838" algn="r"/>
              </a:tabLst>
              <a:defRPr/>
            </a:pP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latin typeface="+mj-lt"/>
              </a:rPr>
              <a:t>                                                                                                 LSST CD-1 Review • SLAC, Menlo Park, CA • November 1 - 3, 2011	</a:t>
            </a:r>
            <a:fld id="{1376E7C9-C9E6-43A8-8BA8-CA44BAA9C55E}" type="slidenum">
              <a:rPr lang="en-US" sz="1000" kern="1200" smtClean="0">
                <a:solidFill>
                  <a:prstClr val="white">
                    <a:lumMod val="65000"/>
                  </a:prstClr>
                </a:solidFill>
                <a:latin typeface="+mj-lt"/>
                <a:ea typeface="ＭＳ Ｐゴシック" charset="-128"/>
                <a:cs typeface="+mn-cs"/>
              </a:rPr>
              <a:pPr marL="0" marR="0" indent="0" algn="ctr" defTabSz="1600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8859838" algn="r"/>
                </a:tabLst>
                <a:defRPr/>
              </a:pPr>
              <a:t>‹#›</a:t>
            </a:fld>
            <a:endParaRPr lang="en-US" sz="1000" kern="1200" dirty="0">
              <a:solidFill>
                <a:prstClr val="white">
                  <a:lumMod val="65000"/>
                </a:prstClr>
              </a:solidFill>
              <a:latin typeface="+mj-lt"/>
              <a:ea typeface="ＭＳ Ｐゴシック" charset="-128"/>
              <a:cs typeface="+mn-cs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rot="10800000">
            <a:off x="66675" y="808038"/>
            <a:ext cx="9028113" cy="1587"/>
          </a:xfrm>
          <a:prstGeom prst="line">
            <a:avLst/>
          </a:prstGeom>
          <a:noFill/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9" name="Picture 10" descr="LogoW-ShadowTransBack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2" r:id="rId2"/>
    <p:sldLayoutId id="2147483783" r:id="rId3"/>
    <p:sldLayoutId id="214748379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rgbClr val="1F497D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F497D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"/>
            <a:ext cx="703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18288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01700"/>
            <a:ext cx="88392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5124" name="Picture 7" descr="LSST_Logo"/>
          <p:cNvPicPr>
            <a:picLocks noChangeAspect="1" noChangeArrowheads="1"/>
          </p:cNvPicPr>
          <p:nvPr userDrawn="1"/>
        </p:nvPicPr>
        <p:blipFill>
          <a:blip r:embed="rId4" cstate="print"/>
          <a:srcRect b="9067"/>
          <a:stretch>
            <a:fillRect/>
          </a:stretch>
        </p:blipFill>
        <p:spPr bwMode="auto">
          <a:xfrm>
            <a:off x="7239000" y="19050"/>
            <a:ext cx="19050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497D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rgbClr val="1F497D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F497D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"/>
            <a:ext cx="703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18288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" y="915988"/>
            <a:ext cx="88392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125413" y="6629400"/>
            <a:ext cx="889158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ctr" defTabSz="1600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8859838" algn="r"/>
              </a:tabLst>
              <a:defRPr/>
            </a:pP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latin typeface="+mj-lt"/>
              </a:rPr>
              <a:t>                                                                                                 LSST CD-1 Review • SLAC, Menlo Park, CA • November 1 - 3, 2011	</a:t>
            </a:r>
            <a:fld id="{1376E7C9-C9E6-43A8-8BA8-CA44BAA9C55E}" type="slidenum">
              <a:rPr lang="en-US" sz="1000" kern="1200" smtClean="0">
                <a:solidFill>
                  <a:prstClr val="white">
                    <a:lumMod val="65000"/>
                  </a:prstClr>
                </a:solidFill>
                <a:latin typeface="+mj-lt"/>
                <a:ea typeface="ＭＳ Ｐゴシック" charset="-128"/>
                <a:cs typeface="+mn-cs"/>
              </a:rPr>
              <a:pPr marL="0" marR="0" indent="0" algn="ctr" defTabSz="16002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14400" algn="l"/>
                  <a:tab pos="8859838" algn="r"/>
                </a:tabLst>
                <a:defRPr/>
              </a:pPr>
              <a:t>‹#›</a:t>
            </a:fld>
            <a:endParaRPr lang="en-US" sz="1000" kern="1200" dirty="0">
              <a:solidFill>
                <a:prstClr val="white">
                  <a:lumMod val="65000"/>
                </a:prstClr>
              </a:solidFill>
              <a:latin typeface="+mj-lt"/>
              <a:ea typeface="ＭＳ Ｐゴシック" charset="-128"/>
              <a:cs typeface="+mn-cs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rot="10800000">
            <a:off x="66675" y="808038"/>
            <a:ext cx="9028113" cy="1587"/>
          </a:xfrm>
          <a:prstGeom prst="line">
            <a:avLst/>
          </a:prstGeom>
          <a:noFill/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9" name="Picture 10" descr="LogoW-ShadowTransBack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-46180"/>
            <a:ext cx="70358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600" dirty="0" err="1" smtClean="0">
                <a:ea typeface="+mj-ea"/>
              </a:rPr>
              <a:t>Flowdown</a:t>
            </a:r>
            <a:r>
              <a:rPr lang="en-US" sz="2600" dirty="0" smtClean="0">
                <a:ea typeface="+mj-ea"/>
              </a:rPr>
              <a:t> of requirements for LSST photometric redshifts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053675"/>
            <a:ext cx="4339028" cy="5293756"/>
          </a:xfr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spcAft>
                <a:spcPts val="1800"/>
              </a:spcAft>
            </a:pPr>
            <a:r>
              <a:rPr lang="en-US" sz="2400" dirty="0" smtClean="0">
                <a:ea typeface="ＭＳ Ｐゴシック" charset="-128"/>
              </a:rPr>
              <a:t>Wish to reach DETF </a:t>
            </a:r>
            <a:r>
              <a:rPr lang="en-US" sz="2400" dirty="0" err="1" smtClean="0">
                <a:ea typeface="ＭＳ Ｐゴシック" charset="-128"/>
              </a:rPr>
              <a:t>FoM</a:t>
            </a:r>
            <a:r>
              <a:rPr lang="en-US" sz="2400" dirty="0" smtClean="0">
                <a:ea typeface="ＭＳ Ｐゴシック" charset="-128"/>
              </a:rPr>
              <a:t> of ~750 in maximum-probability, SRD scenario</a:t>
            </a:r>
          </a:p>
          <a:p>
            <a:pPr lvl="1" eaLnBrk="1" hangingPunct="1">
              <a:spcBef>
                <a:spcPts val="200"/>
              </a:spcBef>
              <a:spcAft>
                <a:spcPts val="1800"/>
              </a:spcAft>
            </a:pPr>
            <a:r>
              <a:rPr lang="en-US" sz="2400" dirty="0" err="1" smtClean="0">
                <a:ea typeface="ＭＳ Ｐゴシック" charset="-128"/>
              </a:rPr>
              <a:t>Lensing</a:t>
            </a:r>
            <a:r>
              <a:rPr lang="en-US" sz="2400" dirty="0" smtClean="0">
                <a:ea typeface="ＭＳ Ｐゴシック" charset="-128"/>
              </a:rPr>
              <a:t> + BAO + SN </a:t>
            </a:r>
            <a:r>
              <a:rPr lang="en-US" sz="2400" dirty="0" err="1" smtClean="0">
                <a:ea typeface="ＭＳ Ｐゴシック" charset="-128"/>
              </a:rPr>
              <a:t>FoM</a:t>
            </a:r>
            <a:r>
              <a:rPr lang="en-US" sz="2400" dirty="0" smtClean="0">
                <a:ea typeface="ＭＳ Ｐゴシック" charset="-128"/>
              </a:rPr>
              <a:t> is a slow function of </a:t>
            </a:r>
            <a:r>
              <a:rPr lang="el-GR" sz="2400" dirty="0" smtClean="0">
                <a:ea typeface="ＭＳ Ｐゴシック" charset="-128"/>
              </a:rPr>
              <a:t>σ</a:t>
            </a:r>
            <a:r>
              <a:rPr lang="en-US" sz="2400" baseline="-25000" dirty="0" err="1" smtClean="0">
                <a:ea typeface="ＭＳ Ｐゴシック" charset="-128"/>
              </a:rPr>
              <a:t>z</a:t>
            </a:r>
            <a:endParaRPr lang="en-US" sz="2400" baseline="-25000" dirty="0" smtClean="0">
              <a:ea typeface="ＭＳ Ｐゴシック" charset="-128"/>
            </a:endParaRPr>
          </a:p>
          <a:p>
            <a:pPr lvl="1" eaLnBrk="1" hangingPunct="1">
              <a:spcBef>
                <a:spcPts val="200"/>
              </a:spcBef>
              <a:spcAft>
                <a:spcPts val="1800"/>
              </a:spcAft>
            </a:pPr>
            <a:r>
              <a:rPr lang="en-US" sz="2400" dirty="0" smtClean="0">
                <a:ea typeface="ＭＳ Ｐゴシック" charset="-128"/>
              </a:rPr>
              <a:t>Desired </a:t>
            </a:r>
            <a:r>
              <a:rPr lang="en-US" sz="2400" dirty="0" err="1" smtClean="0">
                <a:ea typeface="ＭＳ Ｐゴシック" charset="-128"/>
              </a:rPr>
              <a:t>FoM</a:t>
            </a:r>
            <a:r>
              <a:rPr lang="en-US" sz="2400" dirty="0" smtClean="0">
                <a:ea typeface="ＭＳ Ｐゴシック" charset="-128"/>
              </a:rPr>
              <a:t> is achieved when RMS redshift error &lt;~0.07-0.09 (1+z) </a:t>
            </a:r>
          </a:p>
          <a:p>
            <a:pPr eaLnBrk="1" hangingPunct="1">
              <a:spcBef>
                <a:spcPts val="200"/>
              </a:spcBef>
              <a:spcAft>
                <a:spcPts val="1800"/>
              </a:spcAft>
              <a:buFont typeface="Wingdings" charset="2"/>
              <a:buChar char="Ø"/>
            </a:pPr>
            <a:r>
              <a:rPr lang="en-US" sz="2400" dirty="0" smtClean="0">
                <a:solidFill>
                  <a:srgbClr val="008000"/>
                </a:solidFill>
                <a:ea typeface="ＭＳ Ｐゴシック" charset="-128"/>
              </a:rPr>
              <a:t>Requirement on error distribution</a:t>
            </a:r>
            <a:r>
              <a:rPr lang="en-US" sz="2400" dirty="0" smtClean="0">
                <a:ea typeface="ＭＳ Ｐゴシック" charset="-128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typical </a:t>
            </a:r>
            <a:r>
              <a:rPr lang="el-GR" sz="2400" dirty="0" smtClean="0">
                <a:solidFill>
                  <a:srgbClr val="FF0000"/>
                </a:solidFill>
                <a:ea typeface="ＭＳ Ｐゴシック" charset="-128"/>
              </a:rPr>
              <a:t>σ</a:t>
            </a:r>
            <a:r>
              <a:rPr lang="en-US" sz="2400" baseline="-25000" dirty="0" err="1" smtClean="0">
                <a:solidFill>
                  <a:srgbClr val="FF0000"/>
                </a:solidFill>
                <a:ea typeface="ＭＳ Ｐゴシック" charset="-128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=0.05(1+z)</a:t>
            </a:r>
            <a:r>
              <a:rPr lang="en-US" sz="2400" dirty="0" smtClean="0">
                <a:ea typeface="ＭＳ Ｐゴシック" charset="-128"/>
              </a:rPr>
              <a:t> with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&lt;10%   &gt;3</a:t>
            </a:r>
            <a:r>
              <a:rPr lang="el-GR" sz="2400" dirty="0" smtClean="0">
                <a:solidFill>
                  <a:srgbClr val="FF0000"/>
                </a:solidFill>
                <a:ea typeface="ＭＳ Ｐゴシック" charset="-128"/>
              </a:rPr>
              <a:t>σ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outliers </a:t>
            </a:r>
            <a:r>
              <a:rPr lang="en-US" sz="2400" dirty="0" smtClean="0">
                <a:ea typeface="ＭＳ Ｐゴシック" charset="-128"/>
              </a:rPr>
              <a:t>(assuming </a:t>
            </a:r>
            <a:r>
              <a:rPr lang="el-GR" sz="2400" dirty="0" smtClean="0">
                <a:ea typeface="ＭＳ Ｐゴシック" charset="-128"/>
              </a:rPr>
              <a:t>σ</a:t>
            </a:r>
            <a:r>
              <a:rPr lang="en-US" sz="2400" baseline="-25000" dirty="0" smtClean="0">
                <a:ea typeface="ＭＳ Ｐゴシック" charset="-128"/>
              </a:rPr>
              <a:t>outlier</a:t>
            </a:r>
            <a:r>
              <a:rPr lang="en-US" sz="2400" dirty="0" smtClean="0">
                <a:ea typeface="ＭＳ Ｐゴシック" charset="-128"/>
              </a:rPr>
              <a:t> = 3</a:t>
            </a:r>
            <a:r>
              <a:rPr lang="el-GR" sz="2400" dirty="0" smtClean="0">
                <a:ea typeface="ＭＳ Ｐゴシック" charset="-128"/>
              </a:rPr>
              <a:t>σ</a:t>
            </a:r>
            <a:r>
              <a:rPr lang="en-US" sz="2400" baseline="-25000" dirty="0" smtClean="0">
                <a:ea typeface="ＭＳ Ｐゴシック" charset="-128"/>
              </a:rPr>
              <a:t>typical</a:t>
            </a:r>
            <a:r>
              <a:rPr lang="en-US" sz="2400" dirty="0" smtClean="0">
                <a:ea typeface="ＭＳ Ｐゴシック" charset="-128"/>
              </a:rPr>
              <a:t>)</a:t>
            </a:r>
          </a:p>
        </p:txBody>
      </p:sp>
      <p:pic>
        <p:nvPicPr>
          <p:cNvPr id="7" name="Picture 6" descr="outli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97" y="1349538"/>
            <a:ext cx="4762803" cy="47628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EUCLID_ugrizy_szpz.png"/>
          <p:cNvPicPr>
            <a:picLocks noChangeAspect="1"/>
          </p:cNvPicPr>
          <p:nvPr/>
        </p:nvPicPr>
        <p:blipFill>
          <a:blip r:embed="rId3"/>
          <a:srcRect t="3665" r="2686"/>
          <a:stretch>
            <a:fillRect/>
          </a:stretch>
        </p:blipFill>
        <p:spPr>
          <a:xfrm>
            <a:off x="5344381" y="932071"/>
            <a:ext cx="3799619" cy="3761379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0"/>
            <a:ext cx="70358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600" dirty="0" err="1" smtClean="0"/>
              <a:t>Flowdown</a:t>
            </a:r>
            <a:r>
              <a:rPr lang="en-US" sz="2600" dirty="0" smtClean="0"/>
              <a:t> of requirements for LSST photometric redshifts</a:t>
            </a:r>
            <a:endParaRPr lang="en-US" sz="2600" dirty="0" smtClean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23526" y="4960068"/>
            <a:ext cx="582064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64" lvl="1" indent="-283464" eaLnBrk="1" hangingPunct="1">
              <a:spcBef>
                <a:spcPts val="2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rgbClr val="006600"/>
                </a:solidFill>
                <a:latin typeface="+mn-lt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Requirement on system-limited photometric redshift performance : 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typical </a:t>
            </a:r>
            <a:r>
              <a:rPr lang="el-GR" sz="2400" b="1" dirty="0" smtClean="0">
                <a:solidFill>
                  <a:srgbClr val="FF0000"/>
                </a:solidFill>
                <a:latin typeface="+mn-lt"/>
              </a:rPr>
              <a:t>σ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+mn-lt"/>
              </a:rPr>
              <a:t>z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=0.02(1+z)</a:t>
            </a:r>
            <a:r>
              <a:rPr lang="en-US" sz="2400" b="1" dirty="0" smtClean="0">
                <a:latin typeface="+mn-lt"/>
              </a:rPr>
              <a:t> &amp;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&lt;10% outliers</a:t>
            </a:r>
            <a:endParaRPr lang="en-US" sz="2400" b="1" dirty="0" smtClean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712" y="1027223"/>
            <a:ext cx="5086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 Based on simulations with restricted sets of templates, astrophysical uncertainties could degrade photo-</a:t>
            </a:r>
            <a:r>
              <a:rPr lang="en-US" sz="2400" b="1" dirty="0" err="1" smtClean="0">
                <a:latin typeface="+mn-lt"/>
              </a:rPr>
              <a:t>z</a:t>
            </a:r>
            <a:r>
              <a:rPr lang="en-US" sz="2400" b="1" dirty="0" smtClean="0">
                <a:latin typeface="+mn-lt"/>
              </a:rPr>
              <a:t> errors by a factor of ~2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2375166"/>
            <a:ext cx="520918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pitchFamily="-111" charset="-128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Tx/>
              <a:buChar char="–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Hence if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we </a:t>
            </a:r>
            <a:r>
              <a:rPr lang="en-US" sz="2400" b="1" kern="0" dirty="0" smtClean="0">
                <a:solidFill>
                  <a:srgbClr val="1F497D"/>
                </a:solidFill>
                <a:latin typeface="+mn-lt"/>
              </a:rPr>
              <a:t>want actual typical </a:t>
            </a:r>
            <a:r>
              <a:rPr kumimoji="0" lang="el-G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σ</a:t>
            </a:r>
            <a:r>
              <a:rPr kumimoji="0" lang="en-US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z</a:t>
            </a:r>
            <a:r>
              <a:rPr lang="en-US" sz="2400" b="1" kern="0" noProof="0" dirty="0" smtClean="0">
                <a:solidFill>
                  <a:srgbClr val="1F497D"/>
                </a:solidFill>
                <a:latin typeface="+mn-lt"/>
              </a:rPr>
              <a:t> to be &lt;0.05(1+z), then the typical </a:t>
            </a:r>
            <a:r>
              <a:rPr lang="el-GR" sz="2400" b="1" kern="0" dirty="0" smtClean="0">
                <a:solidFill>
                  <a:srgbClr val="1F497D"/>
                </a:solidFill>
                <a:latin typeface="+mn-lt"/>
              </a:rPr>
              <a:t>σ</a:t>
            </a:r>
            <a:r>
              <a:rPr lang="en-US" sz="2400" b="1" kern="0" baseline="-25000" dirty="0" err="1" smtClean="0">
                <a:solidFill>
                  <a:srgbClr val="1F497D"/>
                </a:solidFill>
                <a:latin typeface="+mn-lt"/>
              </a:rPr>
              <a:t>z</a:t>
            </a:r>
            <a:r>
              <a:rPr lang="en-US" sz="2400" b="1" kern="0" dirty="0" smtClean="0">
                <a:solidFill>
                  <a:srgbClr val="1F497D"/>
                </a:solidFill>
                <a:latin typeface="+mn-lt"/>
              </a:rPr>
              <a:t> delivered by the system with perfect templates must be &lt; 0.02(1+z)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04672" y="4498453"/>
            <a:ext cx="3425719" cy="2056624"/>
            <a:chOff x="4893892" y="897117"/>
            <a:chExt cx="4250107" cy="2551544"/>
          </a:xfrm>
        </p:grpSpPr>
        <p:pic>
          <p:nvPicPr>
            <p:cNvPr id="26" name="Picture 25" descr="EUCLID_ugrizy_plot_ext.jpg"/>
            <p:cNvPicPr>
              <a:picLocks noChangeAspect="1"/>
            </p:cNvPicPr>
            <p:nvPr/>
          </p:nvPicPr>
          <p:blipFill>
            <a:blip r:embed="rId4"/>
            <a:srcRect l="46843" t="26672" b="49379"/>
            <a:stretch>
              <a:fillRect/>
            </a:stretch>
          </p:blipFill>
          <p:spPr>
            <a:xfrm>
              <a:off x="4893892" y="897117"/>
              <a:ext cx="4250107" cy="2551544"/>
            </a:xfrm>
            <a:prstGeom prst="rect">
              <a:avLst/>
            </a:prstGeom>
          </p:spPr>
        </p:pic>
        <p:grpSp>
          <p:nvGrpSpPr>
            <p:cNvPr id="27" name="Group 14"/>
            <p:cNvGrpSpPr/>
            <p:nvPr/>
          </p:nvGrpSpPr>
          <p:grpSpPr>
            <a:xfrm>
              <a:off x="5902552" y="1062045"/>
              <a:ext cx="2579361" cy="968575"/>
              <a:chOff x="5974432" y="1062045"/>
              <a:chExt cx="2579361" cy="968575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974432" y="1062045"/>
                <a:ext cx="2545551" cy="1588"/>
              </a:xfrm>
              <a:prstGeom prst="line">
                <a:avLst/>
              </a:prstGeom>
              <a:ln w="60325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008242" y="2029032"/>
                <a:ext cx="2545551" cy="1588"/>
              </a:xfrm>
              <a:prstGeom prst="line">
                <a:avLst/>
              </a:prstGeom>
              <a:ln w="41275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93892" y="897117"/>
            <a:ext cx="4250107" cy="4977441"/>
            <a:chOff x="4893892" y="897117"/>
            <a:chExt cx="4250107" cy="4977441"/>
          </a:xfrm>
        </p:grpSpPr>
        <p:pic>
          <p:nvPicPr>
            <p:cNvPr id="20" name="Picture 19" descr="EUCLID_ugrizy_plot_ext.jpg"/>
            <p:cNvPicPr>
              <a:picLocks noChangeAspect="1"/>
            </p:cNvPicPr>
            <p:nvPr/>
          </p:nvPicPr>
          <p:blipFill>
            <a:blip r:embed="rId3"/>
            <a:srcRect l="46843" t="26672" b="26609"/>
            <a:stretch>
              <a:fillRect/>
            </a:stretch>
          </p:blipFill>
          <p:spPr>
            <a:xfrm>
              <a:off x="4893892" y="897117"/>
              <a:ext cx="4250107" cy="4977441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02552" y="1062045"/>
              <a:ext cx="2579361" cy="3487021"/>
              <a:chOff x="5974432" y="1062045"/>
              <a:chExt cx="2579361" cy="348702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977532" y="4547478"/>
                <a:ext cx="2545551" cy="1588"/>
              </a:xfrm>
              <a:prstGeom prst="line">
                <a:avLst/>
              </a:prstGeom>
              <a:ln w="34925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74432" y="1062045"/>
                <a:ext cx="2545551" cy="1588"/>
              </a:xfrm>
              <a:prstGeom prst="line">
                <a:avLst/>
              </a:prstGeom>
              <a:ln w="60325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08242" y="2029032"/>
                <a:ext cx="2545551" cy="1588"/>
              </a:xfrm>
              <a:prstGeom prst="line">
                <a:avLst/>
              </a:prstGeom>
              <a:ln w="41275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0"/>
            <a:ext cx="70358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+mj-ea"/>
              </a:rPr>
              <a:t>Expected performance for LSST exceeds these requirements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1217869"/>
            <a:ext cx="5032801" cy="542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pitchFamily="-111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1" kern="0" dirty="0" smtClean="0">
                <a:solidFill>
                  <a:srgbClr val="008000"/>
                </a:solidFill>
                <a:latin typeface="+mn-lt"/>
                <a:cs typeface="ＭＳ Ｐゴシック" pitchFamily="-111" charset="-128"/>
              </a:rPr>
              <a:t>Green </a:t>
            </a:r>
            <a:r>
              <a:rPr lang="en-US" sz="2400" b="1" kern="0" dirty="0" err="1" smtClean="0">
                <a:solidFill>
                  <a:srgbClr val="008000"/>
                </a:solidFill>
                <a:latin typeface="+mn-lt"/>
                <a:cs typeface="ＭＳ Ｐゴシック" pitchFamily="-111" charset="-128"/>
              </a:rPr>
              <a:t>d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pitchFamily="-111" charset="-128"/>
              </a:rPr>
              <a:t>ashed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pitchFamily="-111" charset="-128"/>
              </a:rPr>
              <a:t> lines = requirement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pitchFamily="-111" charset="-128"/>
              </a:rPr>
              <a:t> on actual performance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1" kern="0" baseline="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cs typeface="ＭＳ Ｐゴシック" pitchFamily="-111" charset="-128"/>
              </a:rPr>
              <a:t>Grey </a:t>
            </a:r>
            <a:r>
              <a:rPr lang="en-US" sz="2400" b="1" kern="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cs typeface="ＭＳ Ｐゴシック" pitchFamily="-111" charset="-128"/>
              </a:rPr>
              <a:t>dashed lines = requirement on system-limited performance (where different)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342900" lvl="0" indent="-342900">
              <a:spcBef>
                <a:spcPts val="200"/>
              </a:spcBef>
              <a:spcAft>
                <a:spcPts val="1200"/>
              </a:spcAft>
              <a:buFontTx/>
              <a:buChar char="•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pitchFamily="-111" charset="-128"/>
              </a:rPr>
              <a:t>Current simulations show SRD goals can be achieved: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pitchFamily="-111" charset="-128"/>
              </a:rPr>
              <a:t> </a:t>
            </a:r>
            <a:r>
              <a:rPr lang="en-US" sz="2400" b="1" i="1" kern="0" dirty="0" err="1" smtClean="0">
                <a:latin typeface="+mn-lt"/>
                <a:cs typeface="ＭＳ Ｐゴシック" pitchFamily="-111" charset="-128"/>
              </a:rPr>
              <a:t>ugrizy</a:t>
            </a:r>
            <a:r>
              <a:rPr lang="en-US" sz="2400" b="1" i="1" kern="0" dirty="0" smtClean="0">
                <a:latin typeface="+mn-lt"/>
                <a:cs typeface="ＭＳ Ｐゴシック" pitchFamily="-111" charset="-128"/>
              </a:rPr>
              <a:t> 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to LSST depths provides sufficient information to determine photo-</a:t>
            </a:r>
            <a:r>
              <a:rPr lang="en-US" sz="2400" b="1" kern="0" dirty="0" err="1" smtClean="0">
                <a:latin typeface="+mn-lt"/>
                <a:cs typeface="ＭＳ Ｐゴシック" pitchFamily="-111" charset="-128"/>
              </a:rPr>
              <a:t>z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pitchFamily="-111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pitchFamily="-111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90444" y="58452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342900">
              <a:spcBef>
                <a:spcPts val="200"/>
              </a:spcBef>
              <a:spcAft>
                <a:spcPts val="600"/>
              </a:spcAft>
              <a:defRPr/>
            </a:pPr>
            <a:r>
              <a:rPr lang="en-US" b="1" kern="0" dirty="0" smtClean="0">
                <a:solidFill>
                  <a:srgbClr val="FF0000"/>
                </a:solidFill>
                <a:cs typeface="ＭＳ Ｐゴシック" pitchFamily="-111" charset="-128"/>
              </a:rPr>
              <a:t>Simulations by Sam Schmidt (UC Davis), using LSST error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EUCLID_grizy_szp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9" y="1141786"/>
            <a:ext cx="4837176" cy="4837176"/>
          </a:xfrm>
          <a:prstGeom prst="rect">
            <a:avLst/>
          </a:prstGeom>
        </p:spPr>
      </p:pic>
      <p:pic>
        <p:nvPicPr>
          <p:cNvPr id="13" name="Picture 12" descr="EUCLID_ugrizy_szpz.png"/>
          <p:cNvPicPr>
            <a:picLocks noChangeAspect="1"/>
          </p:cNvPicPr>
          <p:nvPr/>
        </p:nvPicPr>
        <p:blipFill>
          <a:blip r:embed="rId4"/>
          <a:srcRect t="3665" r="2686"/>
          <a:stretch>
            <a:fillRect/>
          </a:stretch>
        </p:blipFill>
        <p:spPr>
          <a:xfrm>
            <a:off x="-186432" y="1281597"/>
            <a:ext cx="4886353" cy="4837176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0"/>
            <a:ext cx="70358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+mj-ea"/>
              </a:rPr>
              <a:t>Without </a:t>
            </a:r>
            <a:r>
              <a:rPr lang="en-US" sz="2600" i="1" dirty="0" err="1" smtClean="0">
                <a:ea typeface="+mj-ea"/>
              </a:rPr>
              <a:t>u</a:t>
            </a:r>
            <a:r>
              <a:rPr lang="en-US" sz="2600" i="1" dirty="0" smtClean="0">
                <a:ea typeface="+mj-ea"/>
              </a:rPr>
              <a:t> </a:t>
            </a:r>
            <a:r>
              <a:rPr lang="en-US" sz="2600" dirty="0" smtClean="0">
                <a:ea typeface="+mj-ea"/>
              </a:rPr>
              <a:t>or </a:t>
            </a:r>
            <a:r>
              <a:rPr lang="en-US" sz="2600" i="1" dirty="0" err="1" smtClean="0">
                <a:ea typeface="+mj-ea"/>
              </a:rPr>
              <a:t>y</a:t>
            </a:r>
            <a:r>
              <a:rPr lang="en-US" sz="2600" dirty="0" smtClean="0">
                <a:ea typeface="+mj-ea"/>
              </a:rPr>
              <a:t>, we would have to sacrifice either photo-</a:t>
            </a:r>
            <a:r>
              <a:rPr lang="en-US" sz="2600" dirty="0" err="1" smtClean="0">
                <a:ea typeface="+mj-ea"/>
              </a:rPr>
              <a:t>z</a:t>
            </a:r>
            <a:r>
              <a:rPr lang="en-US" sz="2600" dirty="0" smtClean="0">
                <a:ea typeface="+mj-ea"/>
              </a:rPr>
              <a:t> accuracy or sample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3345" y="865969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All bands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7109" y="879823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No </a:t>
            </a:r>
            <a:r>
              <a:rPr lang="en-US" sz="2400" b="1" i="1" kern="0" dirty="0" err="1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u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4" y="5784385"/>
            <a:ext cx="8786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200"/>
              </a:spcBef>
              <a:buFontTx/>
              <a:buChar char="•"/>
              <a:defRPr/>
            </a:pP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If drop </a:t>
            </a:r>
            <a:r>
              <a:rPr lang="en-US" sz="2400" b="1" i="1" kern="0" dirty="0" err="1" smtClean="0">
                <a:latin typeface="+mn-lt"/>
                <a:cs typeface="ＭＳ Ｐゴシック" pitchFamily="-111" charset="-128"/>
              </a:rPr>
              <a:t>u</a:t>
            </a:r>
            <a:r>
              <a:rPr lang="en-US" sz="2400" b="1" i="1" kern="0" dirty="0" smtClean="0">
                <a:latin typeface="+mn-lt"/>
                <a:cs typeface="ＭＳ Ｐゴシック" pitchFamily="-111" charset="-128"/>
              </a:rPr>
              <a:t> 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or </a:t>
            </a:r>
            <a:r>
              <a:rPr lang="en-US" sz="2400" b="1" i="1" kern="0" dirty="0" err="1" smtClean="0">
                <a:latin typeface="+mn-lt"/>
                <a:cs typeface="ＭＳ Ｐゴシック" pitchFamily="-111" charset="-128"/>
              </a:rPr>
              <a:t>y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, &gt;35% of objects rejected for poor photo-</a:t>
            </a:r>
            <a:r>
              <a:rPr lang="en-US" sz="2400" b="1" kern="0" dirty="0" err="1" smtClean="0">
                <a:latin typeface="+mn-lt"/>
                <a:cs typeface="ＭＳ Ｐゴシック" pitchFamily="-111" charset="-128"/>
              </a:rPr>
              <a:t>z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 quality; catastrophic failure rates are still substantially higher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EUCLID_ugriz_szp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8" y="1141785"/>
            <a:ext cx="4837176" cy="4837176"/>
          </a:xfrm>
          <a:prstGeom prst="rect">
            <a:avLst/>
          </a:prstGeom>
        </p:spPr>
      </p:pic>
      <p:pic>
        <p:nvPicPr>
          <p:cNvPr id="13" name="Picture 12" descr="EUCLID_ugrizy_szpz.png"/>
          <p:cNvPicPr>
            <a:picLocks noChangeAspect="1"/>
          </p:cNvPicPr>
          <p:nvPr/>
        </p:nvPicPr>
        <p:blipFill>
          <a:blip r:embed="rId4"/>
          <a:srcRect t="3665" r="2686"/>
          <a:stretch>
            <a:fillRect/>
          </a:stretch>
        </p:blipFill>
        <p:spPr>
          <a:xfrm>
            <a:off x="-186432" y="1281597"/>
            <a:ext cx="4886353" cy="48371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93345" y="865969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All bands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7109" y="879823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No </a:t>
            </a:r>
            <a:r>
              <a:rPr lang="en-US" sz="2400" b="1" i="1" kern="0" dirty="0" err="1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y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4" y="5784385"/>
            <a:ext cx="8786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200"/>
              </a:spcBef>
              <a:buFontTx/>
              <a:buChar char="•"/>
              <a:defRPr/>
            </a:pP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If drop </a:t>
            </a:r>
            <a:r>
              <a:rPr lang="en-US" sz="2400" b="1" i="1" kern="0" dirty="0" err="1" smtClean="0">
                <a:latin typeface="+mn-lt"/>
                <a:cs typeface="ＭＳ Ｐゴシック" pitchFamily="-111" charset="-128"/>
              </a:rPr>
              <a:t>u</a:t>
            </a:r>
            <a:r>
              <a:rPr lang="en-US" sz="2400" b="1" i="1" kern="0" dirty="0" smtClean="0">
                <a:latin typeface="+mn-lt"/>
                <a:cs typeface="ＭＳ Ｐゴシック" pitchFamily="-111" charset="-128"/>
              </a:rPr>
              <a:t> 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or </a:t>
            </a:r>
            <a:r>
              <a:rPr lang="en-US" sz="2400" b="1" i="1" kern="0" dirty="0" err="1" smtClean="0">
                <a:latin typeface="+mn-lt"/>
                <a:cs typeface="ＭＳ Ｐゴシック" pitchFamily="-111" charset="-128"/>
              </a:rPr>
              <a:t>y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, &gt;35% of objects rejected for poor photo-</a:t>
            </a:r>
            <a:r>
              <a:rPr lang="en-US" sz="2400" b="1" kern="0" dirty="0" err="1" smtClean="0">
                <a:latin typeface="+mn-lt"/>
                <a:cs typeface="ＭＳ Ｐゴシック" pitchFamily="-111" charset="-128"/>
              </a:rPr>
              <a:t>z</a:t>
            </a:r>
            <a:r>
              <a:rPr lang="en-US" sz="2400" b="1" kern="0" dirty="0" smtClean="0">
                <a:latin typeface="+mn-lt"/>
                <a:cs typeface="ＭＳ Ｐゴシック" pitchFamily="-111" charset="-128"/>
              </a:rPr>
              <a:t> quality; catastrophic failure rates are still substantially higher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0"/>
            <a:ext cx="70358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+mj-ea"/>
              </a:rPr>
              <a:t>Without </a:t>
            </a:r>
            <a:r>
              <a:rPr lang="en-US" sz="2600" i="1" dirty="0" err="1" smtClean="0">
                <a:ea typeface="+mj-ea"/>
              </a:rPr>
              <a:t>u</a:t>
            </a:r>
            <a:r>
              <a:rPr lang="en-US" sz="2600" i="1" dirty="0" smtClean="0">
                <a:ea typeface="+mj-ea"/>
              </a:rPr>
              <a:t> </a:t>
            </a:r>
            <a:r>
              <a:rPr lang="en-US" sz="2600" dirty="0" smtClean="0">
                <a:ea typeface="+mj-ea"/>
              </a:rPr>
              <a:t>or </a:t>
            </a:r>
            <a:r>
              <a:rPr lang="en-US" sz="2600" i="1" dirty="0" err="1" smtClean="0">
                <a:ea typeface="+mj-ea"/>
              </a:rPr>
              <a:t>y</a:t>
            </a:r>
            <a:r>
              <a:rPr lang="en-US" sz="2600" dirty="0" smtClean="0">
                <a:ea typeface="+mj-ea"/>
              </a:rPr>
              <a:t>, we would have to sacrifice either photo-</a:t>
            </a:r>
            <a:r>
              <a:rPr lang="en-US" sz="2600" dirty="0" err="1" smtClean="0">
                <a:ea typeface="+mj-ea"/>
              </a:rPr>
              <a:t>z</a:t>
            </a:r>
            <a:r>
              <a:rPr lang="en-US" sz="2600" dirty="0" smtClean="0">
                <a:ea typeface="+mj-ea"/>
              </a:rPr>
              <a:t> accuracy or sample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4869" y="1619474"/>
            <a:ext cx="3297550" cy="3861870"/>
            <a:chOff x="4893892" y="897117"/>
            <a:chExt cx="4250107" cy="4977441"/>
          </a:xfrm>
        </p:grpSpPr>
        <p:pic>
          <p:nvPicPr>
            <p:cNvPr id="36" name="Picture 35" descr="EUCLID_ugrizy_plot_ext.jpg"/>
            <p:cNvPicPr>
              <a:picLocks noChangeAspect="1"/>
            </p:cNvPicPr>
            <p:nvPr/>
          </p:nvPicPr>
          <p:blipFill>
            <a:blip r:embed="rId3"/>
            <a:srcRect l="46843" t="26672" b="26609"/>
            <a:stretch>
              <a:fillRect/>
            </a:stretch>
          </p:blipFill>
          <p:spPr>
            <a:xfrm>
              <a:off x="4893892" y="897117"/>
              <a:ext cx="4250107" cy="4977441"/>
            </a:xfrm>
            <a:prstGeom prst="rect">
              <a:avLst/>
            </a:prstGeom>
          </p:spPr>
        </p:pic>
        <p:grpSp>
          <p:nvGrpSpPr>
            <p:cNvPr id="37" name="Group 14"/>
            <p:cNvGrpSpPr/>
            <p:nvPr/>
          </p:nvGrpSpPr>
          <p:grpSpPr>
            <a:xfrm>
              <a:off x="5902552" y="1062045"/>
              <a:ext cx="2579361" cy="3487021"/>
              <a:chOff x="5974432" y="1062045"/>
              <a:chExt cx="2579361" cy="348702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977532" y="4547478"/>
                <a:ext cx="2545551" cy="1588"/>
              </a:xfrm>
              <a:prstGeom prst="line">
                <a:avLst/>
              </a:prstGeom>
              <a:ln w="34925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974432" y="1062045"/>
                <a:ext cx="2545551" cy="1588"/>
              </a:xfrm>
              <a:prstGeom prst="line">
                <a:avLst/>
              </a:prstGeom>
              <a:ln w="60325">
                <a:solidFill>
                  <a:srgbClr val="008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08242" y="2029032"/>
                <a:ext cx="2545551" cy="1588"/>
              </a:xfrm>
              <a:prstGeom prst="line">
                <a:avLst/>
              </a:prstGeom>
              <a:ln w="41275">
                <a:solidFill>
                  <a:schemeClr val="tx2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 descr="EUCLID_grizy_plot_ext.jpg"/>
          <p:cNvPicPr>
            <a:picLocks noChangeAspect="1"/>
          </p:cNvPicPr>
          <p:nvPr/>
        </p:nvPicPr>
        <p:blipFill>
          <a:blip r:embed="rId4"/>
          <a:srcRect l="46752" t="26905" b="26622"/>
          <a:stretch>
            <a:fillRect/>
          </a:stretch>
        </p:blipFill>
        <p:spPr>
          <a:xfrm>
            <a:off x="3126868" y="1641478"/>
            <a:ext cx="3302288" cy="3840479"/>
          </a:xfrm>
          <a:prstGeom prst="rect">
            <a:avLst/>
          </a:prstGeom>
        </p:spPr>
      </p:pic>
      <p:pic>
        <p:nvPicPr>
          <p:cNvPr id="22" name="Picture 21" descr="EUCLID_ugriz_plot_ext.jpg"/>
          <p:cNvPicPr>
            <a:picLocks noChangeAspect="1"/>
          </p:cNvPicPr>
          <p:nvPr/>
        </p:nvPicPr>
        <p:blipFill>
          <a:blip r:embed="rId5"/>
          <a:srcRect l="46974" t="27080" r="5622" b="26796"/>
          <a:stretch>
            <a:fillRect/>
          </a:stretch>
        </p:blipFill>
        <p:spPr>
          <a:xfrm>
            <a:off x="6181858" y="1617517"/>
            <a:ext cx="2962142" cy="3840479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0"/>
            <a:ext cx="7035800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+mj-ea"/>
              </a:rPr>
              <a:t>Comparison of errors and outlier rates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8275" y="1113900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No </a:t>
            </a:r>
            <a:r>
              <a:rPr lang="en-US" sz="2400" b="1" i="1" kern="0" dirty="0" err="1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u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990" y="1140073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No </a:t>
            </a:r>
            <a:r>
              <a:rPr lang="en-US" sz="2400" b="1" i="1" kern="0" dirty="0" err="1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y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7756" y="1100117"/>
            <a:ext cx="165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kern="0" dirty="0" err="1" smtClean="0">
                <a:solidFill>
                  <a:srgbClr val="FF0000"/>
                </a:solidFill>
                <a:latin typeface="+mn-lt"/>
                <a:cs typeface="ＭＳ Ｐゴシック" pitchFamily="-111" charset="-128"/>
              </a:rPr>
              <a:t>ugrizy</a:t>
            </a:r>
            <a:endParaRPr lang="en-US" sz="2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1436" y="5736516"/>
            <a:ext cx="161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35% rejected as outliers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7064" y="5733155"/>
            <a:ext cx="161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20% rejected as outliers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2931" y="5741775"/>
            <a:ext cx="161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38% rejected as outliers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52260</TotalTime>
  <Words>332</Words>
  <Application>Microsoft Macintosh PowerPoint</Application>
  <PresentationFormat>On-screen Show (4:3)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ＭＳ Ｐゴシック</vt:lpstr>
      <vt:lpstr>Wingdings</vt:lpstr>
      <vt:lpstr>Default Design</vt:lpstr>
      <vt:lpstr>1_Default Design</vt:lpstr>
      <vt:lpstr>2_Default Design</vt:lpstr>
      <vt:lpstr>Flowdown of requirements for LSST photometric redshifts</vt:lpstr>
      <vt:lpstr>Flowdown of requirements for LSST photometric redshifts</vt:lpstr>
      <vt:lpstr>Expected performance for LSST exceeds these requirements</vt:lpstr>
      <vt:lpstr>Without u or y, we would have to sacrifice either photo-z accuracy or sample size</vt:lpstr>
      <vt:lpstr>Without u or y, we would have to sacrifice either photo-z accuracy or sample size</vt:lpstr>
      <vt:lpstr>Comparison of errors and outlier rates</vt:lpstr>
    </vt:vector>
  </TitlesOfParts>
  <Company>Stanford Linear Accelerator Center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nordby</dc:creator>
  <cp:lastModifiedBy>ZELJKO IVEZIC</cp:lastModifiedBy>
  <cp:revision>1044</cp:revision>
  <cp:lastPrinted>2011-10-10T20:13:36Z</cp:lastPrinted>
  <dcterms:created xsi:type="dcterms:W3CDTF">2011-10-29T21:05:55Z</dcterms:created>
  <dcterms:modified xsi:type="dcterms:W3CDTF">2018-01-05T18:30:01Z</dcterms:modified>
</cp:coreProperties>
</file>