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042"/>
  </p:normalViewPr>
  <p:slideViewPr>
    <p:cSldViewPr snapToGrid="0" snapToObjects="1">
      <p:cViewPr varScale="1">
        <p:scale>
          <a:sx n="95" d="100"/>
          <a:sy n="95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23FFE-F05F-0444-8A62-EA2AB81CEDE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CE795-DFBC-5D44-98B2-101046EA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  <a:br>
              <a:rPr lang="en-US" dirty="0"/>
            </a:br>
            <a:r>
              <a:rPr lang="en-US" dirty="0"/>
              <a:t>* All timings denote design goals, except for timings of external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- Publication timing is taken from a a requirement.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- Agreed-upon MPC turnaround timing is 4hrs.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Time budgets are based on measurements from prototype code and/or engineering judgement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</a:t>
            </a:r>
            <a:r>
              <a:rPr lang="en-US" dirty="0">
                <a:solidFill>
                  <a:schemeClr val="bg1"/>
                </a:solidFill>
              </a:rPr>
              <a:t>𝜏+5s is taken assuming the old K-T diagram for timings is valid and the source association budget is 9 seconds, retaining 4 seconds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Daily activity budget follows </a:t>
            </a:r>
            <a:r>
              <a:rPr lang="en-US" dirty="0"/>
              <a:t>OSS-REQ-0020 for </a:t>
            </a:r>
            <a:r>
              <a:rPr lang="en-US" dirty="0" err="1"/>
              <a:t>nightDurationMax</a:t>
            </a:r>
            <a:r>
              <a:rPr lang="en-US" dirty="0"/>
              <a:t>, retaining 1 hours of margin.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* </a:t>
            </a:r>
            <a:r>
              <a:rPr lang="en-US" dirty="0"/>
              <a:t>𝜀 and 𝛿 denote unknown but small durations (&lt;= 10 minutes).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CE795-DFBC-5D44-98B2-101046EA26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9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6508-5F7A-C442-9970-F405309DF07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BA19-F3D8-9E4D-901E-1E606304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-203199" y="-127000"/>
            <a:ext cx="5970153" cy="7112000"/>
          </a:xfrm>
          <a:prstGeom prst="roundRect">
            <a:avLst>
              <a:gd name="adj" fmla="val 1069"/>
            </a:avLst>
          </a:prstGeom>
          <a:effectLst>
            <a:softEdge rad="762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" name="Elbow Connector 24"/>
          <p:cNvCxnSpPr>
            <a:cxnSpLocks/>
            <a:stCxn id="17" idx="2"/>
            <a:endCxn id="6" idx="2"/>
          </p:cNvCxnSpPr>
          <p:nvPr/>
        </p:nvCxnSpPr>
        <p:spPr>
          <a:xfrm rot="5400000" flipH="1">
            <a:off x="4187592" y="2086125"/>
            <a:ext cx="1385749" cy="5359478"/>
          </a:xfrm>
          <a:prstGeom prst="bentConnector3">
            <a:avLst>
              <a:gd name="adj1" fmla="val -16496"/>
            </a:avLst>
          </a:prstGeom>
          <a:ln w="25400">
            <a:solidFill>
              <a:schemeClr val="accent1"/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cxnSpLocks/>
            <a:stCxn id="6" idx="0"/>
            <a:endCxn id="12" idx="1"/>
          </p:cNvCxnSpPr>
          <p:nvPr/>
        </p:nvCxnSpPr>
        <p:spPr>
          <a:xfrm rot="5400000" flipH="1" flipV="1">
            <a:off x="2020976" y="1240487"/>
            <a:ext cx="2008881" cy="164937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13" idx="3"/>
          </p:cNvCxnSpPr>
          <p:nvPr/>
        </p:nvCxnSpPr>
        <p:spPr>
          <a:xfrm flipV="1">
            <a:off x="7202901" y="1334063"/>
            <a:ext cx="503072" cy="1100355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endCxn id="16" idx="3"/>
          </p:cNvCxnSpPr>
          <p:nvPr/>
        </p:nvCxnSpPr>
        <p:spPr>
          <a:xfrm flipH="1">
            <a:off x="8537272" y="3712128"/>
            <a:ext cx="326448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1600" y="256953"/>
            <a:ext cx="1300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Night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790237" y="256953"/>
            <a:ext cx="130016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Day</a:t>
            </a:r>
          </a:p>
        </p:txBody>
      </p:sp>
      <p:cxnSp>
        <p:nvCxnSpPr>
          <p:cNvPr id="167" name="Straight Arrow Connector 166"/>
          <p:cNvCxnSpPr>
            <a:cxnSpLocks/>
          </p:cNvCxnSpPr>
          <p:nvPr/>
        </p:nvCxnSpPr>
        <p:spPr>
          <a:xfrm>
            <a:off x="9020589" y="1062534"/>
            <a:ext cx="2460211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  <a:endCxn id="15" idx="0"/>
          </p:cNvCxnSpPr>
          <p:nvPr/>
        </p:nvCxnSpPr>
        <p:spPr>
          <a:xfrm rot="10800000" flipV="1">
            <a:off x="9597331" y="1839513"/>
            <a:ext cx="1883469" cy="1452612"/>
          </a:xfrm>
          <a:prstGeom prst="bentConnector2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58330" y="2075737"/>
            <a:ext cx="15506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Real time alerts 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5318" y="6179537"/>
            <a:ext cx="508038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914377"/>
            <a:r>
              <a:rPr lang="en-US" sz="1400" i="1" dirty="0">
                <a:solidFill>
                  <a:schemeClr val="bg1"/>
                </a:solidFill>
              </a:rPr>
              <a:t>𝜏+0: beginning of source association for a given visit</a:t>
            </a:r>
          </a:p>
          <a:p>
            <a:pPr defTabSz="914377"/>
            <a:r>
              <a:rPr lang="en-US" sz="1400" i="1" dirty="0">
                <a:solidFill>
                  <a:schemeClr val="bg1"/>
                </a:solidFill>
                <a:latin typeface="Calibri" panose="020F0502020204030204"/>
              </a:rPr>
              <a:t>T+0: end of observing for the night</a:t>
            </a:r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9854271" y="2005555"/>
            <a:ext cx="1514231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New orbits &amp; designations</a:t>
            </a:r>
          </a:p>
          <a:p>
            <a:pPr algn="ctr" defTabSz="914377"/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from MPC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D4166A-B2C5-6744-BBF4-AA86092B2A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00074" y="2434417"/>
            <a:ext cx="1174444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311445-AB8B-8D4A-9B8A-635F244634B9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408594" y="5008683"/>
            <a:ext cx="331965" cy="0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1A0CF6-1D89-8D4D-A938-3ADEA40D1587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888760" y="3571301"/>
            <a:ext cx="657016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B4438A-38A0-ED4C-B4C3-922B2BF6F021}"/>
              </a:ext>
            </a:extLst>
          </p:cNvPr>
          <p:cNvGrpSpPr/>
          <p:nvPr/>
        </p:nvGrpSpPr>
        <p:grpSpPr>
          <a:xfrm>
            <a:off x="392197" y="2862421"/>
            <a:ext cx="1019505" cy="1434703"/>
            <a:chOff x="129187" y="2270218"/>
            <a:chExt cx="764629" cy="1076027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5DD3271-B7F7-8341-96B9-3359A45DBEEF}"/>
                </a:ext>
              </a:extLst>
            </p:cNvPr>
            <p:cNvSpPr/>
            <p:nvPr/>
          </p:nvSpPr>
          <p:spPr>
            <a:xfrm>
              <a:off x="129187" y="268213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76FFA96-31E3-864B-BD60-9EEAF5B3AD17}"/>
                </a:ext>
              </a:extLst>
            </p:cNvPr>
            <p:cNvSpPr/>
            <p:nvPr/>
          </p:nvSpPr>
          <p:spPr>
            <a:xfrm>
              <a:off x="133129" y="2270218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9F82087-9019-9E47-BC6B-6911FD940ABE}"/>
                </a:ext>
              </a:extLst>
            </p:cNvPr>
            <p:cNvSpPr/>
            <p:nvPr/>
          </p:nvSpPr>
          <p:spPr>
            <a:xfrm>
              <a:off x="129187" y="2464339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B0F05A2-C13E-414C-B817-355C76951376}"/>
                </a:ext>
              </a:extLst>
            </p:cNvPr>
            <p:cNvSpPr/>
            <p:nvPr/>
          </p:nvSpPr>
          <p:spPr>
            <a:xfrm>
              <a:off x="133129" y="3298891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9DAAA56-BF35-894A-A431-0D02BF91CE35}"/>
                </a:ext>
              </a:extLst>
            </p:cNvPr>
            <p:cNvSpPr/>
            <p:nvPr/>
          </p:nvSpPr>
          <p:spPr>
            <a:xfrm>
              <a:off x="137071" y="2886970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28BA32D-F33B-5F4E-9DD8-8D5FDDAAD310}"/>
                </a:ext>
              </a:extLst>
            </p:cNvPr>
            <p:cNvSpPr/>
            <p:nvPr/>
          </p:nvSpPr>
          <p:spPr>
            <a:xfrm>
              <a:off x="133129" y="3081092"/>
              <a:ext cx="756745" cy="47354"/>
            </a:xfrm>
            <a:custGeom>
              <a:avLst/>
              <a:gdLst>
                <a:gd name="connsiteX0" fmla="*/ 1387366 w 1387366"/>
                <a:gd name="connsiteY0" fmla="*/ 0 h 294366"/>
                <a:gd name="connsiteX1" fmla="*/ 1103587 w 1387366"/>
                <a:gd name="connsiteY1" fmla="*/ 294290 h 294366"/>
                <a:gd name="connsiteX2" fmla="*/ 830318 w 1387366"/>
                <a:gd name="connsiteY2" fmla="*/ 31531 h 294366"/>
                <a:gd name="connsiteX3" fmla="*/ 567559 w 1387366"/>
                <a:gd name="connsiteY3" fmla="*/ 294290 h 294366"/>
                <a:gd name="connsiteX4" fmla="*/ 346842 w 1387366"/>
                <a:gd name="connsiteY4" fmla="*/ 31531 h 294366"/>
                <a:gd name="connsiteX5" fmla="*/ 210207 w 1387366"/>
                <a:gd name="connsiteY5" fmla="*/ 157655 h 294366"/>
                <a:gd name="connsiteX6" fmla="*/ 0 w 1387366"/>
                <a:gd name="connsiteY6" fmla="*/ 168166 h 29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7366" h="294366">
                  <a:moveTo>
                    <a:pt x="1387366" y="0"/>
                  </a:moveTo>
                  <a:cubicBezTo>
                    <a:pt x="1291897" y="144517"/>
                    <a:pt x="1196428" y="289035"/>
                    <a:pt x="1103587" y="294290"/>
                  </a:cubicBezTo>
                  <a:cubicBezTo>
                    <a:pt x="1010746" y="299545"/>
                    <a:pt x="919656" y="31531"/>
                    <a:pt x="830318" y="31531"/>
                  </a:cubicBezTo>
                  <a:cubicBezTo>
                    <a:pt x="740980" y="31531"/>
                    <a:pt x="648138" y="294290"/>
                    <a:pt x="567559" y="294290"/>
                  </a:cubicBezTo>
                  <a:cubicBezTo>
                    <a:pt x="486980" y="294290"/>
                    <a:pt x="406401" y="54303"/>
                    <a:pt x="346842" y="31531"/>
                  </a:cubicBezTo>
                  <a:cubicBezTo>
                    <a:pt x="287283" y="8759"/>
                    <a:pt x="268014" y="134883"/>
                    <a:pt x="210207" y="157655"/>
                  </a:cubicBezTo>
                  <a:cubicBezTo>
                    <a:pt x="152400" y="180427"/>
                    <a:pt x="22772" y="147145"/>
                    <a:pt x="0" y="168166"/>
                  </a:cubicBezTo>
                </a:path>
              </a:pathLst>
            </a:custGeom>
            <a:noFill/>
            <a:ln w="19050" cap="flat">
              <a:solidFill>
                <a:schemeClr val="bg1"/>
              </a:solidFill>
              <a:round/>
              <a:tailEnd type="arrow"/>
            </a:ln>
            <a:effec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752A80E-F241-B946-8DB4-4E907D24240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885596" y="1334061"/>
            <a:ext cx="0" cy="1928011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545776" y="1858076"/>
            <a:ext cx="1421925" cy="342645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prstClr val="white"/>
                </a:solidFill>
                <a:latin typeface="Calibri" panose="020F0502020204030204"/>
              </a:rPr>
              <a:t>Observing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12696" y="3069613"/>
            <a:ext cx="1376064" cy="1003376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Known SSO Attribution</a:t>
            </a:r>
          </a:p>
        </p:txBody>
      </p:sp>
      <p:sp>
        <p:nvSpPr>
          <p:cNvPr id="12" name="Pentagon 11"/>
          <p:cNvSpPr/>
          <p:nvPr/>
        </p:nvSpPr>
        <p:spPr>
          <a:xfrm>
            <a:off x="3850101" y="787401"/>
            <a:ext cx="5170488" cy="546663"/>
          </a:xfrm>
          <a:prstGeom prst="homePlate">
            <a:avLst>
              <a:gd name="adj" fmla="val 117925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MPC submission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74517" y="1974844"/>
            <a:ext cx="1228384" cy="919147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Linking</a:t>
            </a:r>
            <a:br>
              <a:rPr lang="en-US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heliolinx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11818" y="4558627"/>
            <a:ext cx="1696776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Eph. Cache</a:t>
            </a:r>
            <a:br>
              <a:rPr lang="en-US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Sorcha, </a:t>
            </a:r>
            <a:r>
              <a:rPr lang="en-US" sz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mpsky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740559" y="3292126"/>
            <a:ext cx="1713543" cy="2133229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Daily 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Data Products Production</a:t>
            </a:r>
          </a:p>
          <a:p>
            <a:pPr algn="ctr" defTabSz="914377"/>
            <a:endParaRPr lang="en-US" sz="1400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914377"/>
            <a:r>
              <a:rPr lang="en-US" sz="1400" i="1" dirty="0">
                <a:solidFill>
                  <a:prstClr val="white"/>
                </a:solidFill>
                <a:latin typeface="Calibri" panose="020F0502020204030204"/>
              </a:rPr>
              <a:t>    </a:t>
            </a:r>
            <a:endParaRPr lang="en-US" sz="1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3920" y="3262073"/>
            <a:ext cx="1303352" cy="900111"/>
          </a:xfrm>
          <a:prstGeom prst="roundRect">
            <a:avLst/>
          </a:prstGeom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Precovery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78EDE-DD02-5A40-B304-6EA6507D21E3}"/>
              </a:ext>
            </a:extLst>
          </p:cNvPr>
          <p:cNvSpPr txBox="1"/>
          <p:nvPr/>
        </p:nvSpPr>
        <p:spPr>
          <a:xfrm>
            <a:off x="9584119" y="673961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T+6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382019-9EBA-314C-986A-2CE4A8B07780}"/>
              </a:ext>
            </a:extLst>
          </p:cNvPr>
          <p:cNvSpPr txBox="1"/>
          <p:nvPr/>
        </p:nvSpPr>
        <p:spPr>
          <a:xfrm>
            <a:off x="10554759" y="1423381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9ECFA-77BC-E148-A908-CA18C1C7B300}"/>
              </a:ext>
            </a:extLst>
          </p:cNvPr>
          <p:cNvSpPr txBox="1"/>
          <p:nvPr/>
        </p:nvSpPr>
        <p:spPr>
          <a:xfrm>
            <a:off x="6222880" y="1655563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6-𝛿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934E42-7F81-934E-A8BE-E72757926712}"/>
              </a:ext>
            </a:extLst>
          </p:cNvPr>
          <p:cNvSpPr txBox="1"/>
          <p:nvPr/>
        </p:nvSpPr>
        <p:spPr>
          <a:xfrm>
            <a:off x="5783134" y="5397718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T+11 </a:t>
            </a:r>
            <a:r>
              <a:rPr lang="en-US" dirty="0" err="1"/>
              <a:t>hrs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286BC4-F442-374B-A745-8A27BF9424F4}"/>
              </a:ext>
            </a:extLst>
          </p:cNvPr>
          <p:cNvCxnSpPr>
            <a:cxnSpLocks/>
          </p:cNvCxnSpPr>
          <p:nvPr/>
        </p:nvCxnSpPr>
        <p:spPr>
          <a:xfrm>
            <a:off x="9583248" y="5440412"/>
            <a:ext cx="0" cy="511304"/>
          </a:xfrm>
          <a:prstGeom prst="straightConnector1">
            <a:avLst/>
          </a:prstGeom>
          <a:ln w="25400">
            <a:tailEnd type="triangle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5C07CC-790B-124F-809F-6052203EE33D}"/>
              </a:ext>
            </a:extLst>
          </p:cNvPr>
          <p:cNvSpPr txBox="1"/>
          <p:nvPr/>
        </p:nvSpPr>
        <p:spPr>
          <a:xfrm>
            <a:off x="9622745" y="5492933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T+10-𝜀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DB82-1029-6044-ABAB-E933C298E3AC}"/>
              </a:ext>
            </a:extLst>
          </p:cNvPr>
          <p:cNvSpPr txBox="1"/>
          <p:nvPr/>
        </p:nvSpPr>
        <p:spPr>
          <a:xfrm>
            <a:off x="6510540" y="3512791"/>
            <a:ext cx="75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8B7394F-3171-8A4A-AB3F-21F720F8D7DA}"/>
              </a:ext>
            </a:extLst>
          </p:cNvPr>
          <p:cNvSpPr/>
          <p:nvPr/>
        </p:nvSpPr>
        <p:spPr>
          <a:xfrm>
            <a:off x="8745152" y="5929843"/>
            <a:ext cx="1713543" cy="46101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Publication</a:t>
            </a:r>
          </a:p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64C782-6EC1-2D42-9203-441A0D01964A}"/>
              </a:ext>
            </a:extLst>
          </p:cNvPr>
          <p:cNvSpPr txBox="1"/>
          <p:nvPr/>
        </p:nvSpPr>
        <p:spPr>
          <a:xfrm>
            <a:off x="9238741" y="6441147"/>
            <a:ext cx="98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T+24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189424-77B0-3744-AC4E-CADF7C482A3B}"/>
              </a:ext>
            </a:extLst>
          </p:cNvPr>
          <p:cNvSpPr txBox="1"/>
          <p:nvPr/>
        </p:nvSpPr>
        <p:spPr>
          <a:xfrm>
            <a:off x="10470568" y="4207863"/>
            <a:ext cx="81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1-𝜀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BBDB9-EDB5-4648-89E8-5F0DCBDA013C}"/>
              </a:ext>
            </a:extLst>
          </p:cNvPr>
          <p:cNvSpPr txBox="1"/>
          <p:nvPr/>
        </p:nvSpPr>
        <p:spPr>
          <a:xfrm>
            <a:off x="2920630" y="317145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𝜏+0s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E653AC-1569-494A-B9B9-9534F672E381}"/>
              </a:ext>
            </a:extLst>
          </p:cNvPr>
          <p:cNvSpPr txBox="1"/>
          <p:nvPr/>
        </p:nvSpPr>
        <p:spPr>
          <a:xfrm>
            <a:off x="609204" y="442814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𝜏+5s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A1558C-71D6-0F4A-93E2-2663219DFA2B}"/>
              </a:ext>
            </a:extLst>
          </p:cNvPr>
          <p:cNvSpPr txBox="1"/>
          <p:nvPr/>
        </p:nvSpPr>
        <p:spPr>
          <a:xfrm>
            <a:off x="6236158" y="436788"/>
            <a:ext cx="6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𝛿 </a:t>
            </a:r>
            <a:r>
              <a:rPr lang="en-US" dirty="0" err="1"/>
              <a:t>hrs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2CC62D-D73C-4144-BE65-A9376F071AD9}"/>
              </a:ext>
            </a:extLst>
          </p:cNvPr>
          <p:cNvSpPr txBox="1"/>
          <p:nvPr/>
        </p:nvSpPr>
        <p:spPr>
          <a:xfrm>
            <a:off x="5112438" y="2037595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effectLst/>
              </a:rPr>
              <a:t>T+0 </a:t>
            </a:r>
            <a:r>
              <a:rPr lang="en-US" dirty="0" err="1">
                <a:solidFill>
                  <a:schemeClr val="bg1"/>
                </a:solidFill>
                <a:effectLst/>
              </a:rPr>
              <a:t>h</a:t>
            </a:r>
            <a:r>
              <a:rPr lang="en-US" dirty="0" err="1">
                <a:effectLst/>
              </a:rPr>
              <a:t>rs</a:t>
            </a:r>
            <a:endParaRPr lang="en-US" dirty="0"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1E2336-FE50-C849-A8F6-94A77E8C4944}"/>
              </a:ext>
            </a:extLst>
          </p:cNvPr>
          <p:cNvSpPr txBox="1"/>
          <p:nvPr/>
        </p:nvSpPr>
        <p:spPr>
          <a:xfrm>
            <a:off x="6064218" y="4755291"/>
            <a:ext cx="63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𝜀 </a:t>
            </a:r>
            <a:r>
              <a:rPr lang="en-US" dirty="0" err="1"/>
              <a:t>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78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215</Words>
  <Application>Microsoft Macintosh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31</cp:revision>
  <dcterms:created xsi:type="dcterms:W3CDTF">2019-08-13T04:52:43Z</dcterms:created>
  <dcterms:modified xsi:type="dcterms:W3CDTF">2025-04-15T07:49:07Z</dcterms:modified>
</cp:coreProperties>
</file>