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7"/>
  </p:sldMasterIdLst>
  <p:notesMasterIdLst>
    <p:notesMasterId r:id="rId15"/>
  </p:notesMasterIdLst>
  <p:handoutMasterIdLst>
    <p:handoutMasterId r:id="rId16"/>
  </p:handoutMasterIdLst>
  <p:sldIdLst>
    <p:sldId id="260" r:id="rId8"/>
    <p:sldId id="266" r:id="rId9"/>
    <p:sldId id="271" r:id="rId10"/>
    <p:sldId id="267" r:id="rId11"/>
    <p:sldId id="257" r:id="rId12"/>
    <p:sldId id="272" r:id="rId13"/>
    <p:sldId id="265" r:id="rId14"/>
  </p:sldIdLst>
  <p:sldSz cx="12190413" cy="6858000"/>
  <p:notesSz cx="6400800" cy="11733213"/>
  <p:custDataLst>
    <p:tags r:id="rId17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6098" autoAdjust="0"/>
  </p:normalViewPr>
  <p:slideViewPr>
    <p:cSldViewPr showGuides="1">
      <p:cViewPr varScale="1">
        <p:scale>
          <a:sx n="104" d="100"/>
          <a:sy n="104" d="100"/>
        </p:scale>
        <p:origin x="126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773680" cy="586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625640" y="2"/>
            <a:ext cx="2773680" cy="586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11144519"/>
            <a:ext cx="2773680" cy="586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25640" y="11144519"/>
            <a:ext cx="2773680" cy="586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773680" cy="586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7122" y="2"/>
            <a:ext cx="2773680" cy="586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706438" y="882650"/>
            <a:ext cx="7813676" cy="4397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53443" y="5573277"/>
            <a:ext cx="4693920" cy="527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11146555"/>
            <a:ext cx="2773680" cy="586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7122" y="11146555"/>
            <a:ext cx="2773680" cy="586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11303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76019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45180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66289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13678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213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4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2fce62a0-f28a-44e1-a519-0cbe37b25f7a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</a:t>
            </a:r>
          </a:p>
        </p:txBody>
      </p:sp>
      <p:sp>
        <p:nvSpPr>
          <p:cNvPr id="5" name="date" descr="{&quot;templafy&quot;:{&quot;id&quot;:&quot;58465eeb-cfe0-4970-97ec-88179dc0a9c2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March 7, 2024</a:t>
            </a:r>
            <a:endParaRPr kumimoji="0" lang="en-GB" sz="7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7" name="text" descr="{&quot;templafy&quot;:{&quot;id&quot;:&quot;5020bdfb-1912-4d6d-a5c3-71b7da283692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>
                <a:solidFill>
                  <a:schemeClr val="bg1"/>
                </a:solidFill>
                <a:latin typeface="+mn-lt"/>
              </a:rPr>
              <a:t>MQTT-CoAP exercise (Part 1)</a:t>
            </a:r>
            <a:endParaRPr lang="en-GB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3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4.xml"/><Relationship Id="rId5" Type="http://schemas.openxmlformats.org/officeDocument/2006/relationships/image" Target="../media/image2.emf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osquitto.org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MQTT-CoAP Exercise (Part 1)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Course 34351 Access- and Home Networks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MQTT-CoAP exercise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MQTT-CoAP exercise is the second of the mandatory exercises in course 34351</a:t>
            </a:r>
          </a:p>
          <a:p>
            <a:endParaRPr lang="en-GB"/>
          </a:p>
          <a:p>
            <a:r>
              <a:rPr lang="en-GB"/>
              <a:t>Takes place over three consecutive weeks: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771297"/>
              </p:ext>
            </p:extLst>
          </p:nvPr>
        </p:nvGraphicFramePr>
        <p:xfrm>
          <a:off x="1773238" y="2708920"/>
          <a:ext cx="90744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624">
                  <a:extLst>
                    <a:ext uri="{9D8B030D-6E8A-4147-A177-3AD203B41FA5}">
                      <a16:colId xmlns:a16="http://schemas.microsoft.com/office/drawing/2014/main" val="1556840463"/>
                    </a:ext>
                  </a:extLst>
                </a:gridCol>
                <a:gridCol w="7848872">
                  <a:extLst>
                    <a:ext uri="{9D8B030D-6E8A-4147-A177-3AD203B41FA5}">
                      <a16:colId xmlns:a16="http://schemas.microsoft.com/office/drawing/2014/main" val="136862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Date</a:t>
                      </a:r>
                      <a:endParaRPr lang="da-DK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Topic</a:t>
                      </a:r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solidFill>
                            <a:schemeClr val="tx1"/>
                          </a:solidFill>
                        </a:rPr>
                        <a:t>2024-03-07</a:t>
                      </a:r>
                      <a:endParaRPr lang="da-DK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1"/>
                          </a:solidFill>
                        </a:rPr>
                        <a:t>Introduction to the exercise, Exercise Part 1 (MQTT)</a:t>
                      </a:r>
                      <a:endParaRPr lang="da-DK" sz="16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19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2024-03-14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Exercise</a:t>
                      </a:r>
                      <a:r>
                        <a:rPr lang="en-GB" sz="1600" baseline="0"/>
                        <a:t> part 2 (CoAP)</a:t>
                      </a:r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157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2024-03-21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/>
                        <a:t>Exercise wrap-up if there are parts</a:t>
                      </a:r>
                      <a:r>
                        <a:rPr lang="en-GB" sz="1600" baseline="0"/>
                        <a:t> you’re missing – otherwise work on your journal</a:t>
                      </a:r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227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2024-04-03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Deadline for handing-in the journal</a:t>
                      </a:r>
                      <a:r>
                        <a:rPr lang="en-GB" sz="1600" baseline="0"/>
                        <a:t> to the assignment on DTU Learn @23.59</a:t>
                      </a:r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615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99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MQTT-CoAP exercise (2)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Hand-in of reports</a:t>
            </a:r>
            <a:r>
              <a:rPr lang="da-DK"/>
              <a:t>: Individually or in groups of 2 students</a:t>
            </a:r>
          </a:p>
          <a:p>
            <a:endParaRPr lang="en-GB"/>
          </a:p>
          <a:p>
            <a:r>
              <a:rPr lang="en-GB"/>
              <a:t>Deadline: Wednesday, April 3 at 23.59</a:t>
            </a:r>
          </a:p>
          <a:p>
            <a:endParaRPr lang="en-GB"/>
          </a:p>
          <a:p>
            <a:r>
              <a:rPr lang="en-GB"/>
              <a:t>You have to join a group on Learn to be able to hand-in</a:t>
            </a:r>
          </a:p>
          <a:p>
            <a:pPr lvl="1"/>
            <a:r>
              <a:rPr lang="en-GB"/>
              <a:t>Even if you work individually (i.e., if you’re a one-person “group”)</a:t>
            </a:r>
          </a:p>
          <a:p>
            <a:pPr lvl="2"/>
            <a:r>
              <a:rPr lang="en-GB"/>
              <a:t>It can be the same group as for the Mininet-WiFi exercise - or a new group if you wish</a:t>
            </a:r>
          </a:p>
          <a:p>
            <a:pPr lvl="1"/>
            <a:r>
              <a:rPr lang="en-GB"/>
              <a:t>Go to My Course =&gt; Groups on Learn</a:t>
            </a:r>
          </a:p>
          <a:p>
            <a:pPr lvl="2"/>
            <a:r>
              <a:rPr lang="en-GB"/>
              <a:t>Find an empty group (“0/2 members”)</a:t>
            </a:r>
          </a:p>
          <a:p>
            <a:pPr lvl="2"/>
            <a:r>
              <a:rPr lang="en-GB"/>
              <a:t>Click on group to join (should be done by both of you for two-person groups)</a:t>
            </a:r>
          </a:p>
          <a:p>
            <a:pPr lvl="1"/>
            <a:r>
              <a:rPr lang="en-GB"/>
              <a:t>Contact me if you have trouble with groups</a:t>
            </a:r>
          </a:p>
          <a:p>
            <a:pPr lvl="1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185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General tips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Saving output from Linux commands/scripts:</a:t>
            </a:r>
          </a:p>
          <a:p>
            <a:pPr lvl="1"/>
            <a:r>
              <a:rPr lang="da-DK"/>
              <a:t>Linux CLI:</a:t>
            </a:r>
            <a:r>
              <a:rPr lang="da-DK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i="1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da-DK" b="1">
                <a:latin typeface="Courier New" panose="02070309020205020404" pitchFamily="49" charset="0"/>
                <a:cs typeface="Courier New" panose="02070309020205020404" pitchFamily="49" charset="0"/>
              </a:rPr>
              <a:t> 2&gt;&amp;1 | tee outputfile.txt</a:t>
            </a:r>
          </a:p>
          <a:p>
            <a:pPr lvl="0"/>
            <a:endParaRPr lang="da-DK"/>
          </a:p>
          <a:p>
            <a:pPr lvl="0"/>
            <a:r>
              <a:rPr lang="da-DK"/>
              <a:t>Use the up and down arrow keys on your keyboard to</a:t>
            </a:r>
            <a:br>
              <a:rPr lang="da-DK"/>
            </a:br>
            <a:r>
              <a:rPr lang="da-DK"/>
              <a:t>quickly scroll up and down in your command history.</a:t>
            </a:r>
            <a:br>
              <a:rPr lang="da-DK"/>
            </a:br>
            <a:endParaRPr lang="da-DK"/>
          </a:p>
        </p:txBody>
      </p:sp>
      <p:pic>
        <p:nvPicPr>
          <p:cNvPr id="1026" name="Picture 2" descr="Arrow Keys-up Down - Arrow Keys Cartoon PNG Image | Transparent PNG Free  Download on Seek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382" y="2586408"/>
            <a:ext cx="2915295" cy="168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29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Virtual networks in Linux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Network namespaces are used to create a virtual network for the exercise:</a:t>
            </a:r>
          </a:p>
          <a:p>
            <a:pPr lvl="1"/>
            <a:r>
              <a:rPr lang="en-GB"/>
              <a:t>Scripts in the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 /home/user/C34351MQTT </a:t>
            </a:r>
            <a:r>
              <a:rPr lang="en-GB"/>
              <a:t>directory</a:t>
            </a:r>
          </a:p>
          <a:p>
            <a:pPr lvl="1"/>
            <a:r>
              <a:rPr lang="en-GB"/>
              <a:t>Follow instructions in the exercise document to</a:t>
            </a:r>
            <a:br>
              <a:rPr lang="en-GB"/>
            </a:br>
            <a:r>
              <a:rPr lang="en-GB"/>
              <a:t>install the software and scripts</a:t>
            </a:r>
          </a:p>
          <a:p>
            <a:endParaRPr lang="en-GB"/>
          </a:p>
          <a:p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netgenerate.sh</a:t>
            </a:r>
            <a:r>
              <a:rPr lang="en-GB"/>
              <a:t> - Generates a virtual network</a:t>
            </a:r>
          </a:p>
          <a:p>
            <a:pPr lvl="1"/>
            <a:r>
              <a:rPr lang="en-GB">
                <a:cs typeface="Courier New" panose="02070309020205020404" pitchFamily="49" charset="0"/>
              </a:rPr>
              <a:t>Execute: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 sudo ./netgenerate.sh</a:t>
            </a:r>
          </a:p>
          <a:p>
            <a:pPr lvl="2"/>
            <a:r>
              <a:rPr lang="en-GB"/>
              <a:t>Generates the virtual network on the right</a:t>
            </a:r>
            <a:br>
              <a:rPr lang="en-GB"/>
            </a:br>
            <a:r>
              <a:rPr lang="en-GB"/>
              <a:t>and opens an Xterm window on each host</a:t>
            </a:r>
          </a:p>
          <a:p>
            <a:pPr lvl="1"/>
            <a:r>
              <a:rPr lang="en-GB"/>
              <a:t>Options:</a:t>
            </a:r>
          </a:p>
          <a:p>
            <a:pPr lvl="2"/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--noxterms       </a:t>
            </a:r>
            <a:r>
              <a:rPr lang="en-GB"/>
              <a:t>Generates the network but doesn’t open Xterm windows</a:t>
            </a:r>
          </a:p>
          <a:p>
            <a:pPr lvl="2"/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--numhosts &lt;N&gt;   </a:t>
            </a:r>
            <a:r>
              <a:rPr lang="en-GB"/>
              <a:t>Generates a network with N hosts instead of 3.</a:t>
            </a:r>
          </a:p>
          <a:p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clearnet.sh</a:t>
            </a:r>
            <a:r>
              <a:rPr lang="en-GB"/>
              <a:t> - Deletes the virtual network</a:t>
            </a:r>
          </a:p>
          <a:p>
            <a:pPr lvl="1"/>
            <a:r>
              <a:rPr lang="en-GB"/>
              <a:t>Execute: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 sudo ./clearnet.sh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pPr marL="0" indent="0">
              <a:buNone/>
            </a:pPr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BDF9FB-6545-85AC-783B-F9E216BB5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7374" y="2060848"/>
            <a:ext cx="3322320" cy="2506980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DE84-9495-8E4F-CFBF-B43E30BF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MQTT Software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06B5-2838-63B3-20C9-A6416E7EA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Based on the Eclipse Mosquitto broker and clients (</a:t>
            </a:r>
            <a:r>
              <a:rPr lang="en-GB">
                <a:hlinkClick r:id="rId2"/>
              </a:rPr>
              <a:t>https://mosquitto.org</a:t>
            </a:r>
            <a:r>
              <a:rPr lang="en-GB"/>
              <a:t>)</a:t>
            </a:r>
          </a:p>
          <a:p>
            <a:endParaRPr lang="en-GB"/>
          </a:p>
          <a:p>
            <a:r>
              <a:rPr lang="en-GB"/>
              <a:t>Website includes documentation that you will need, e.g., command line arguments for</a:t>
            </a:r>
          </a:p>
          <a:p>
            <a:pPr lvl="1"/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mosquitto</a:t>
            </a:r>
            <a:r>
              <a:rPr lang="en-GB"/>
              <a:t> - The broker</a:t>
            </a:r>
          </a:p>
          <a:p>
            <a:pPr lvl="1"/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mosquitto_pub</a:t>
            </a:r>
            <a:r>
              <a:rPr lang="en-GB"/>
              <a:t> - A publisher client</a:t>
            </a:r>
          </a:p>
          <a:p>
            <a:pPr lvl="1"/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mosquitto_sub</a:t>
            </a:r>
            <a:r>
              <a:rPr lang="en-GB"/>
              <a:t> - A subscriber client</a:t>
            </a:r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10C0C-FD6C-A382-C786-5BAF4A7526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944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Assignment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Go through the steps of the MQTT-CoAP exercise document on Learn</a:t>
            </a:r>
          </a:p>
          <a:p>
            <a:pPr lvl="1"/>
            <a:r>
              <a:rPr lang="en-GB"/>
              <a:t>MQTT is the focus of Part 1</a:t>
            </a:r>
          </a:p>
          <a:p>
            <a:endParaRPr lang="en-GB"/>
          </a:p>
          <a:p>
            <a:r>
              <a:rPr lang="en-GB"/>
              <a:t>Write an lab journal where you answer the questions in the manual</a:t>
            </a:r>
          </a:p>
          <a:p>
            <a:pPr lvl="1"/>
            <a:r>
              <a:rPr lang="en-GB"/>
              <a:t>You don’t need to write a loooooong novel for each part</a:t>
            </a:r>
          </a:p>
          <a:p>
            <a:pPr lvl="1"/>
            <a:r>
              <a:rPr lang="en-GB"/>
              <a:t>But your answers must be documented!</a:t>
            </a:r>
          </a:p>
          <a:p>
            <a:endParaRPr lang="en-GB"/>
          </a:p>
          <a:p>
            <a:r>
              <a:rPr lang="en-GB"/>
              <a:t>Continue with Part 2 next week (focus on CoAP), adding to your lab journal</a:t>
            </a:r>
          </a:p>
          <a:p>
            <a:endParaRPr lang="en-GB"/>
          </a:p>
          <a:p>
            <a:r>
              <a:rPr lang="en-GB"/>
              <a:t>Hand-in the complete lab journal on Learn no later than April 3 @ 23:59.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21192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3B38FA3B-2246-40E5-A61A-EA1559A3CD76}" vid="{D5F764FD-A73C-4B6C-BF48-3536DEB79AD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TemplateConfiguration><![CDATA[{"elementsMetadata":[{"type":"shape","id":"2fce62a0-f28a-44e1-a519-0cbe37b25f7a","elementConfiguration":{"binding":"UserProfile.Offices.Workarea_{{DocumentLanguage}}","disableUpdates":false,"type":"text"}},{"type":"shape","id":"58465eeb-cfe0-4970-97ec-88179dc0a9c2","elementConfiguration":{"binding":"Form.Date","format":"{{DateFormats.GeneralDate}}","disableUpdates":false,"type":"date"}},{"type":"shape","id":"5020bdfb-1912-4d6d-a5c3-71b7da283692","elementConfiguration":{"binding":"Form.PresentationTitle","disableUpdates":false,"type":"text"}},{"type":"shape","id":"8d5b95d1-8a23-4044-9620-bf5e7305a170","elementConfiguration":{"binding":"UserProfile.Offices.Workarea_{{DocumentLanguage}}","disableUpdates":false,"type":"text"}},{"type":"shape","id":"79fbb3c3-dd89-47ef-91e9-e0bd2bb0942f","elementConfiguration":{"binding":"Form.Date","format":"{{DateFormats.GeneralDate}}","disableUpdates":false,"type":"date"}},{"type":"shape","id":"5e9447ba-0dff-46ec-ac33-540c046ca40a","elementConfiguration":{"binding":"Form.PresentationTitle","disableUpdates":false,"type":"text"}}],"transformationConfigurations":[{"language":"{{DocumentLanguage}}","disableUpdates":false,"type":"proofingLanguage"}],"enableDocumentContentUpdater":true,"templateName":"DTU Template 16_9 - Corporate red","templateDescription":"","version":"1.2"}]]></TemplafyTemplateConfiguration>
</file>

<file path=customXml/item2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753289","version":"1.2"}]]></TemplafySlideTemplateConfiguration>
</file>

<file path=customXml/item3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128185","version":"1.2"}]]></TemplafySlide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4Xm7d242HGo446IH5nRjQA=="},{"name":"PresentationTitle","value":"ZR/I84ubq+6CkRKNk7nn9w=="}]}]]></TemplafyFormConfiguration>
</file>

<file path=customXml/itemProps1.xml><?xml version="1.0" encoding="utf-8"?>
<ds:datastoreItem xmlns:ds="http://schemas.openxmlformats.org/officeDocument/2006/customXml" ds:itemID="{1334258C-C3E7-4029-A615-C886A240FB15}">
  <ds:schemaRefs/>
</ds:datastoreItem>
</file>

<file path=customXml/itemProps2.xml><?xml version="1.0" encoding="utf-8"?>
<ds:datastoreItem xmlns:ds="http://schemas.openxmlformats.org/officeDocument/2006/customXml" ds:itemID="{02E7CCCE-613B-4CED-B813-E473EA1E01B2}">
  <ds:schemaRefs/>
</ds:datastoreItem>
</file>

<file path=customXml/itemProps3.xml><?xml version="1.0" encoding="utf-8"?>
<ds:datastoreItem xmlns:ds="http://schemas.openxmlformats.org/officeDocument/2006/customXml" ds:itemID="{11FAAC39-0A3A-4CC2-A9C1-60940B78AE17}">
  <ds:schemaRefs/>
</ds:datastoreItem>
</file>

<file path=customXml/itemProps4.xml><?xml version="1.0" encoding="utf-8"?>
<ds:datastoreItem xmlns:ds="http://schemas.openxmlformats.org/officeDocument/2006/customXml" ds:itemID="{F4C08C7F-F953-44DE-ACDE-930692BDDB0F}">
  <ds:schemaRefs/>
</ds:datastoreItem>
</file>

<file path=customXml/itemProps5.xml><?xml version="1.0" encoding="utf-8"?>
<ds:datastoreItem xmlns:ds="http://schemas.openxmlformats.org/officeDocument/2006/customXml" ds:itemID="{56C8BFB2-A911-4310-9D4A-421D773FAFA6}">
  <ds:schemaRefs/>
</ds:datastoreItem>
</file>

<file path=customXml/itemProps6.xml><?xml version="1.0" encoding="utf-8"?>
<ds:datastoreItem xmlns:ds="http://schemas.openxmlformats.org/officeDocument/2006/customXml" ds:itemID="{05DC2B94-7C1B-4C14-83B0-9CD2A82C27E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750</TotalTime>
  <Words>498</Words>
  <Application>Microsoft Office PowerPoint</Application>
  <PresentationFormat>Custom</PresentationFormat>
  <Paragraphs>99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Courier New</vt:lpstr>
      <vt:lpstr>Verdana</vt:lpstr>
      <vt:lpstr>Blank</vt:lpstr>
      <vt:lpstr>MQTT-CoAP Exercise (Part 1)</vt:lpstr>
      <vt:lpstr>MQTT-CoAP exercise</vt:lpstr>
      <vt:lpstr>MQTT-CoAP exercise (2)</vt:lpstr>
      <vt:lpstr>General tips</vt:lpstr>
      <vt:lpstr>Virtual networks in Linux</vt:lpstr>
      <vt:lpstr>MQTT Software</vt:lpstr>
      <vt:lpstr>Assignment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 Staalhagen</dc:creator>
  <cp:lastModifiedBy>Lars Staalhagen</cp:lastModifiedBy>
  <cp:revision>39</cp:revision>
  <cp:lastPrinted>2024-03-07T10:46:23Z</cp:lastPrinted>
  <dcterms:created xsi:type="dcterms:W3CDTF">2021-09-16T10:59:16Z</dcterms:created>
  <dcterms:modified xsi:type="dcterms:W3CDTF">2024-03-07T10:46:41Z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636838302414865013</vt:lpwstr>
  </property>
  <property fmtid="{D5CDD505-2E9C-101B-9397-08002B2CF9AE}" pid="6" name="TemplafyLanguageCode">
    <vt:lpwstr>en-GB</vt:lpwstr>
  </property>
</Properties>
</file>