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32"/>
  </p:notesMasterIdLst>
  <p:handoutMasterIdLst>
    <p:handoutMasterId r:id="rId33"/>
  </p:handoutMasterIdLst>
  <p:sldIdLst>
    <p:sldId id="260" r:id="rId8"/>
    <p:sldId id="268" r:id="rId9"/>
    <p:sldId id="279" r:id="rId10"/>
    <p:sldId id="270" r:id="rId11"/>
    <p:sldId id="271" r:id="rId12"/>
    <p:sldId id="272" r:id="rId13"/>
    <p:sldId id="269" r:id="rId14"/>
    <p:sldId id="273" r:id="rId15"/>
    <p:sldId id="275" r:id="rId16"/>
    <p:sldId id="274" r:id="rId17"/>
    <p:sldId id="280" r:id="rId18"/>
    <p:sldId id="281" r:id="rId19"/>
    <p:sldId id="264" r:id="rId20"/>
    <p:sldId id="278" r:id="rId21"/>
    <p:sldId id="265" r:id="rId22"/>
    <p:sldId id="266" r:id="rId23"/>
    <p:sldId id="267" r:id="rId24"/>
    <p:sldId id="276" r:id="rId25"/>
    <p:sldId id="261" r:id="rId26"/>
    <p:sldId id="282" r:id="rId27"/>
    <p:sldId id="284" r:id="rId28"/>
    <p:sldId id="285" r:id="rId29"/>
    <p:sldId id="262" r:id="rId30"/>
    <p:sldId id="257" r:id="rId31"/>
  </p:sldIdLst>
  <p:sldSz cx="12190413" cy="6858000"/>
  <p:notesSz cx="6797675" cy="9928225"/>
  <p:custDataLst>
    <p:tags r:id="rId34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76746" autoAdjust="0"/>
  </p:normalViewPr>
  <p:slideViewPr>
    <p:cSldViewPr showGuides="1">
      <p:cViewPr varScale="1">
        <p:scale>
          <a:sx n="81" d="100"/>
          <a:sy n="81" d="100"/>
        </p:scale>
        <p:origin x="804" y="3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tags" Target="tags/tag1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7" y="0"/>
            <a:ext cx="2945659" cy="49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1352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8" y="4715907"/>
            <a:ext cx="4984961" cy="446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7" y="9431814"/>
            <a:ext cx="2945659" cy="49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3335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10038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42876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8034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69951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9237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20450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80041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2784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0144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67487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1080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13256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Re: Obama’s 1st inauguration:</a:t>
            </a:r>
            <a:r>
              <a:rPr lang="en-GB" baseline="0"/>
              <a:t> January 20, 2009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4766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Re: Obama’s 1st inauguration:</a:t>
            </a:r>
            <a:r>
              <a:rPr lang="en-GB" baseline="0"/>
              <a:t> January 20, 2009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50025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8761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0954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Jupyter</a:t>
            </a:r>
            <a:r>
              <a:rPr lang="en-GB" baseline="0"/>
              <a:t> Wistar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4134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23999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2360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/>
              <a:t>dfdsafdsafs</a:t>
            </a:r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/>
              <a:t>dfdsafdsafs</a:t>
            </a:r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/>
          <a:p>
            <a:r>
              <a:rPr lang="en-GB"/>
              <a:t>dfdsafdsafs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67814" y="6382800"/>
            <a:ext cx="432600" cy="316800"/>
          </a:xfrm>
          <a:prstGeom prst="rect">
            <a:avLst/>
          </a:prstGeom>
        </p:spPr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/>
          <a:p>
            <a:r>
              <a:rPr lang="en-GB"/>
              <a:t>dfdsafdsafs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67814" y="6382800"/>
            <a:ext cx="432600" cy="316800"/>
          </a:xfrm>
          <a:prstGeom prst="rect">
            <a:avLst/>
          </a:prstGeom>
        </p:spPr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/>
          <a:p>
            <a:r>
              <a:rPr lang="en-GB"/>
              <a:t>dfdsafdsafs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67814" y="6382800"/>
            <a:ext cx="432600" cy="316800"/>
          </a:xfrm>
          <a:prstGeom prst="rect">
            <a:avLst/>
          </a:prstGeom>
        </p:spPr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/>
          <a:p>
            <a:r>
              <a:rPr lang="en-GB"/>
              <a:t>dfdsafdsafs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67814" y="6382800"/>
            <a:ext cx="432600" cy="316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/>
          <a:p>
            <a:r>
              <a:rPr lang="en-GB"/>
              <a:t>dfdsafdsafs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67814" y="6382800"/>
            <a:ext cx="432600" cy="316800"/>
          </a:xfrm>
          <a:prstGeom prst="rect">
            <a:avLst/>
          </a:prstGeom>
        </p:spPr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/>
          <a:p>
            <a:r>
              <a:rPr lang="en-GB"/>
              <a:t>dfdsafdsafs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67814" y="6382800"/>
            <a:ext cx="432600" cy="316800"/>
          </a:xfrm>
          <a:prstGeom prst="rect">
            <a:avLst/>
          </a:prstGeom>
        </p:spPr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February 8, 2024</a:t>
            </a: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>
                <a:solidFill>
                  <a:schemeClr val="bg1"/>
                </a:solidFill>
                <a:latin typeface="+mn-lt"/>
              </a:rPr>
              <a:t>Introduction to Mininet-WiFi exercise</a:t>
            </a:r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ext Placeholder 5"/>
          <p:cNvSpPr txBox="1">
            <a:spLocks/>
          </p:cNvSpPr>
          <p:nvPr userDrawn="1"/>
        </p:nvSpPr>
        <p:spPr>
          <a:xfrm>
            <a:off x="11355000" y="6524625"/>
            <a:ext cx="838200" cy="333375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fld id="{ACC93F69-0F9F-4948-93E7-045C898BAF2B}" type="slidenum">
              <a:rPr lang="en-US" kern="0" smtClean="0"/>
              <a:pPr/>
              <a:t>‹#›</a:t>
            </a:fld>
            <a:endParaRPr lang="da-DK" kern="0"/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.xml"/><Relationship Id="rId4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Introduction to Mininet-WiFi exercise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Course 34351 Access- and Home Networks</a:t>
            </a:r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Mininet-WiFi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Standard Mininet with additional WiFi functionality</a:t>
            </a:r>
          </a:p>
          <a:p>
            <a:endParaRPr lang="en-GB"/>
          </a:p>
          <a:p>
            <a:r>
              <a:rPr lang="en-GB"/>
              <a:t>Uses standard Linux WiFi drivers</a:t>
            </a:r>
          </a:p>
          <a:p>
            <a:pPr lvl="1"/>
            <a:r>
              <a:rPr lang="en-GB"/>
              <a:t>Standard Linux commands can be used for network configuration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Supplementary reading: Fontes, Ramon R., et al., “Mininet-WiFi: Emulating Software-Defined Wireless Networks”, Proc. 11th international Conference on Network and Service Management, Cnsm 2015, 2015.</a:t>
            </a:r>
          </a:p>
          <a:p>
            <a:pPr lvl="1"/>
            <a:r>
              <a:rPr lang="en-GB"/>
              <a:t>DTU Library: https://findit.dtu.dk/en/catalog/2501698212</a:t>
            </a:r>
          </a:p>
        </p:txBody>
      </p:sp>
    </p:spTree>
    <p:extLst>
      <p:ext uri="{BB962C8B-B14F-4D97-AF65-F5344CB8AC3E}">
        <p14:creationId xmlns:p14="http://schemas.microsoft.com/office/powerpoint/2010/main" val="295245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Configure the VM for best performance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Maximize available memory and CPU:</a:t>
            </a:r>
          </a:p>
          <a:p>
            <a:pPr lvl="1"/>
            <a:r>
              <a:rPr lang="en-GB"/>
              <a:t>Select the VM (</a:t>
            </a:r>
            <a:r>
              <a:rPr lang="en-GB" b="1"/>
              <a:t>C34351VMv1</a:t>
            </a:r>
            <a:r>
              <a:rPr lang="en-GB"/>
              <a:t>) in VirtualBox’s window (left) and click on Settings (top)</a:t>
            </a:r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63" y="2708920"/>
            <a:ext cx="3972269" cy="3326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996" y="2708920"/>
            <a:ext cx="3972269" cy="3326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430" y="2708920"/>
            <a:ext cx="3972269" cy="332641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2127538" y="3121185"/>
            <a:ext cx="2100483" cy="79208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166138" y="3144045"/>
            <a:ext cx="2100483" cy="79208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0075198" y="3090705"/>
            <a:ext cx="2100483" cy="79208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601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Disable Linux’s built-in network manager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Linux has built-in network manager for autoconfiguration of network interfaces, associating with WiFi networks, obtaining IP-addresses via DHCP, etc.</a:t>
            </a:r>
          </a:p>
          <a:p>
            <a:endParaRPr lang="en-GB"/>
          </a:p>
          <a:p>
            <a:r>
              <a:rPr lang="en-GB"/>
              <a:t>Very nice for the ordinary user - but can be a royal pain in the a.. (pardon my french) if you want to control network interfaces manually (like in this exercise)</a:t>
            </a:r>
          </a:p>
          <a:p>
            <a:endParaRPr lang="en-GB"/>
          </a:p>
          <a:p>
            <a:r>
              <a:rPr lang="en-GB"/>
              <a:t>So a good habit is to disable it </a:t>
            </a:r>
            <a:r>
              <a:rPr lang="en-GB" i="1"/>
              <a:t>everytime you boot the virtual machine</a:t>
            </a:r>
            <a:endParaRPr lang="en-GB"/>
          </a:p>
          <a:p>
            <a:pPr lvl="1"/>
            <a:r>
              <a:rPr lang="en-GB"/>
              <a:t>Open a terminal (double-click on ‘Terminal Emulator’) and execute</a:t>
            </a:r>
            <a:br>
              <a:rPr lang="en-GB"/>
            </a:br>
            <a:br>
              <a:rPr lang="en-GB"/>
            </a:br>
            <a:r>
              <a:rPr lang="en-GB"/>
              <a:t>     </a:t>
            </a:r>
            <a:r>
              <a:rPr lang="en-GB" b="1">
                <a:latin typeface="Consolas" panose="020B0609020204030204" pitchFamily="49" charset="0"/>
              </a:rPr>
              <a:t>sudo systemctl stop NetworkManager.service</a:t>
            </a:r>
            <a:br>
              <a:rPr lang="en-GB" b="1">
                <a:latin typeface="Consolas" panose="020B0609020204030204" pitchFamily="49" charset="0"/>
              </a:rPr>
            </a:br>
            <a:endParaRPr lang="en-GB"/>
          </a:p>
          <a:p>
            <a:pPr lvl="1"/>
            <a:r>
              <a:rPr lang="en-GB"/>
              <a:t>Password is </a:t>
            </a:r>
            <a:r>
              <a:rPr lang="en-GB" b="1">
                <a:latin typeface="Consolas" panose="020B0609020204030204" pitchFamily="49" charset="0"/>
              </a:rPr>
              <a:t>user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490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Mininet-WiFi tutorial (Step 1)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Start a terminal window and enter the command: </a:t>
            </a:r>
            <a:r>
              <a:rPr lang="en-GB" b="1">
                <a:latin typeface="Consolas" panose="020B0609020204030204" pitchFamily="49" charset="0"/>
              </a:rPr>
              <a:t>sudo mn --wifi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Try to decode the output</a:t>
            </a:r>
          </a:p>
          <a:p>
            <a:r>
              <a:rPr lang="en-GB"/>
              <a:t>Congratulations: Now you have a small WiFi network with an Access Point (ap1) and two stations (sta1 and sta2) running inside your computer</a:t>
            </a:r>
          </a:p>
          <a:p>
            <a:endParaRPr lang="da-D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50" y="2060848"/>
            <a:ext cx="6840760" cy="30768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67014" y="2564904"/>
            <a:ext cx="3466311" cy="391628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08000" tIns="72000" rIns="72000" bIns="7200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>
                <a:solidFill>
                  <a:schemeClr val="bg1"/>
                </a:solidFill>
                <a:latin typeface="+mn-lt"/>
              </a:rPr>
              <a:t>Note: User </a:t>
            </a:r>
            <a:r>
              <a:rPr lang="en-GB" b="1">
                <a:solidFill>
                  <a:schemeClr val="bg1"/>
                </a:solidFill>
                <a:latin typeface="+mn-lt"/>
              </a:rPr>
              <a:t>user</a:t>
            </a:r>
            <a:r>
              <a:rPr lang="en-GB">
                <a:solidFill>
                  <a:schemeClr val="bg1"/>
                </a:solidFill>
                <a:latin typeface="+mn-lt"/>
              </a:rPr>
              <a:t> has password </a:t>
            </a:r>
            <a:r>
              <a:rPr lang="en-GB" b="1">
                <a:solidFill>
                  <a:schemeClr val="bg1"/>
                </a:solidFill>
                <a:latin typeface="+mn-lt"/>
              </a:rPr>
              <a:t>user</a:t>
            </a:r>
            <a:endParaRPr lang="da-DK" b="1" dirty="0" err="1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548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Mininet-WiFi tutorial (Step 2)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Check connectivity: Use the command</a:t>
            </a:r>
            <a:r>
              <a:rPr lang="en-GB">
                <a:latin typeface="Consolas" panose="020B0609020204030204" pitchFamily="49" charset="0"/>
              </a:rPr>
              <a:t> </a:t>
            </a:r>
            <a:r>
              <a:rPr lang="en-GB" b="1">
                <a:latin typeface="Consolas" panose="020B0609020204030204" pitchFamily="49" charset="0"/>
              </a:rPr>
              <a:t>pingpair</a:t>
            </a:r>
            <a:r>
              <a:rPr lang="en-GB">
                <a:latin typeface="Consolas" panose="020B0609020204030204" pitchFamily="49" charset="0"/>
              </a:rPr>
              <a:t> </a:t>
            </a:r>
            <a:r>
              <a:rPr lang="en-GB"/>
              <a:t>at the CLI</a:t>
            </a:r>
          </a:p>
          <a:p>
            <a:endParaRPr lang="en-GB"/>
          </a:p>
          <a:p>
            <a:r>
              <a:rPr lang="en-GB"/>
              <a:t>Can sta1 and sta2 communicate?</a:t>
            </a:r>
          </a:p>
          <a:p>
            <a:endParaRPr lang="en-GB"/>
          </a:p>
          <a:p>
            <a:r>
              <a:rPr lang="en-GB"/>
              <a:t>What are the IP-adresses of the stations?</a:t>
            </a:r>
          </a:p>
          <a:p>
            <a:pPr lvl="1"/>
            <a:r>
              <a:rPr lang="en-GB"/>
              <a:t>sta1?</a:t>
            </a:r>
          </a:p>
          <a:p>
            <a:pPr lvl="1"/>
            <a:r>
              <a:rPr lang="en-GB"/>
              <a:t>sta2?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0943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Mininet-WiFi tutorial (Step 3)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Start a new shell (Ctrl+Shift+T for a new tab or Ctrl+Shift+N for a new window)</a:t>
            </a:r>
          </a:p>
          <a:p>
            <a:pPr lvl="1"/>
            <a:r>
              <a:rPr lang="en-GB"/>
              <a:t>In the new shell, start the Wireshark packet sniffer program:</a:t>
            </a:r>
            <a:r>
              <a:rPr lang="en-GB">
                <a:latin typeface="Consolas" panose="020B0609020204030204" pitchFamily="49" charset="0"/>
              </a:rPr>
              <a:t> </a:t>
            </a:r>
            <a:r>
              <a:rPr lang="en-GB" b="1">
                <a:latin typeface="Consolas" panose="020B0609020204030204" pitchFamily="49" charset="0"/>
              </a:rPr>
              <a:t>sudo wireshark</a:t>
            </a:r>
          </a:p>
          <a:p>
            <a:endParaRPr lang="en-GB"/>
          </a:p>
          <a:p>
            <a:endParaRPr lang="en-GB"/>
          </a:p>
          <a:p>
            <a:endParaRPr lang="da-D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60" y="2420887"/>
            <a:ext cx="5223664" cy="383068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2179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Mininet-WiFi tutorial (Step 4)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Double-click on the</a:t>
            </a:r>
            <a:r>
              <a:rPr lang="en-GB">
                <a:latin typeface="Consolas" panose="020B0609020204030204" pitchFamily="49" charset="0"/>
              </a:rPr>
              <a:t> </a:t>
            </a:r>
            <a:r>
              <a:rPr lang="en-GB" b="1">
                <a:latin typeface="Consolas" panose="020B0609020204030204" pitchFamily="49" charset="0"/>
              </a:rPr>
              <a:t>ap1-wlan1</a:t>
            </a:r>
            <a:r>
              <a:rPr lang="en-GB">
                <a:latin typeface="Consolas" panose="020B0609020204030204" pitchFamily="49" charset="0"/>
              </a:rPr>
              <a:t> </a:t>
            </a:r>
            <a:r>
              <a:rPr lang="en-GB"/>
              <a:t>interface to start capturing traffic from this interface</a:t>
            </a:r>
          </a:p>
          <a:p>
            <a:endParaRPr lang="en-GB"/>
          </a:p>
          <a:p>
            <a:r>
              <a:rPr lang="en-GB"/>
              <a:t>In the Mininet-WiFi CLI:</a:t>
            </a:r>
            <a:r>
              <a:rPr lang="en-GB">
                <a:latin typeface="Consolas" panose="020B0609020204030204" pitchFamily="49" charset="0"/>
              </a:rPr>
              <a:t> </a:t>
            </a:r>
            <a:r>
              <a:rPr lang="en-GB" b="1">
                <a:latin typeface="Consolas" panose="020B0609020204030204" pitchFamily="49" charset="0"/>
              </a:rPr>
              <a:t>sta1 ping sta2</a:t>
            </a:r>
          </a:p>
          <a:p>
            <a:pPr lvl="1"/>
            <a:r>
              <a:rPr lang="en-GB"/>
              <a:t>Press Ctrl-C after some seconds to stop pinging</a:t>
            </a:r>
          </a:p>
          <a:p>
            <a:endParaRPr lang="en-GB"/>
          </a:p>
          <a:p>
            <a:r>
              <a:rPr lang="en-GB"/>
              <a:t>Switch to Wireshark and stop the capture</a:t>
            </a:r>
          </a:p>
          <a:p>
            <a:endParaRPr lang="en-GB"/>
          </a:p>
          <a:p>
            <a:r>
              <a:rPr lang="en-GB"/>
              <a:t>Look at the packets captured – are they as expected?</a:t>
            </a:r>
          </a:p>
          <a:p>
            <a:endParaRPr lang="en-GB"/>
          </a:p>
          <a:p>
            <a:endParaRPr lang="en-GB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8053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Mininet-WiFi tutorial (Step 5)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Enable the hwsim0 interface:</a:t>
            </a:r>
          </a:p>
          <a:p>
            <a:pPr lvl="1"/>
            <a:r>
              <a:rPr lang="en-GB"/>
              <a:t>In the Mininet-WiFi CLI:</a:t>
            </a:r>
            <a:r>
              <a:rPr lang="en-GB">
                <a:latin typeface="Consolas" panose="020B0609020204030204" pitchFamily="49" charset="0"/>
              </a:rPr>
              <a:t> </a:t>
            </a:r>
            <a:r>
              <a:rPr lang="en-GB" b="1">
                <a:latin typeface="Consolas" panose="020B0609020204030204" pitchFamily="49" charset="0"/>
              </a:rPr>
              <a:t>sh ip link set dev hwsim0 up</a:t>
            </a:r>
          </a:p>
          <a:p>
            <a:endParaRPr lang="en-GB"/>
          </a:p>
          <a:p>
            <a:r>
              <a:rPr lang="en-GB"/>
              <a:t>Start a new capture in Wireshark using the</a:t>
            </a:r>
            <a:r>
              <a:rPr lang="en-GB">
                <a:latin typeface="Consolas" panose="020B0609020204030204" pitchFamily="49" charset="0"/>
              </a:rPr>
              <a:t> </a:t>
            </a:r>
            <a:r>
              <a:rPr lang="en-GB" b="1">
                <a:latin typeface="Consolas" panose="020B0609020204030204" pitchFamily="49" charset="0"/>
              </a:rPr>
              <a:t>hwsim0</a:t>
            </a:r>
            <a:r>
              <a:rPr lang="en-GB">
                <a:latin typeface="Consolas" panose="020B0609020204030204" pitchFamily="49" charset="0"/>
              </a:rPr>
              <a:t> </a:t>
            </a:r>
            <a:r>
              <a:rPr lang="en-GB"/>
              <a:t>interface</a:t>
            </a:r>
          </a:p>
          <a:p>
            <a:r>
              <a:rPr lang="en-GB"/>
              <a:t>Generate ping-traffic as before - Stop the wireshark capture and look at the packets captured – what is different from the previous capture?</a:t>
            </a:r>
          </a:p>
          <a:p>
            <a:pPr lvl="1"/>
            <a:r>
              <a:rPr lang="en-GB"/>
              <a:t>Don’t worry if you don’t understand</a:t>
            </a:r>
            <a:br>
              <a:rPr lang="en-GB"/>
            </a:br>
            <a:r>
              <a:rPr lang="en-GB"/>
              <a:t>what the extra packets are all about –</a:t>
            </a:r>
            <a:br>
              <a:rPr lang="en-GB"/>
            </a:br>
            <a:r>
              <a:rPr lang="en-GB"/>
              <a:t>we’ll cover that in next week’s lecture</a:t>
            </a:r>
          </a:p>
          <a:p>
            <a:endParaRPr lang="en-GB"/>
          </a:p>
          <a:p>
            <a:r>
              <a:rPr lang="en-GB"/>
              <a:t>Enter icmp in Wiresharks display filter:</a:t>
            </a:r>
          </a:p>
          <a:p>
            <a:pPr lvl="1"/>
            <a:r>
              <a:rPr lang="en-GB"/>
              <a:t>Why are you seeing two ping requests</a:t>
            </a:r>
            <a:br>
              <a:rPr lang="en-GB"/>
            </a:br>
            <a:r>
              <a:rPr lang="en-GB"/>
              <a:t>and two replys every time?</a:t>
            </a:r>
          </a:p>
          <a:p>
            <a:endParaRPr lang="en-GB"/>
          </a:p>
          <a:p>
            <a:r>
              <a:rPr lang="en-GB"/>
              <a:t>Close Wireshark when you’re done</a:t>
            </a:r>
          </a:p>
          <a:p>
            <a:pPr marL="0" indent="0">
              <a:buNone/>
            </a:pPr>
            <a:r>
              <a:rPr lang="en-GB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230" y="3945581"/>
            <a:ext cx="4829175" cy="16192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>
            <a:off x="5886490" y="5006320"/>
            <a:ext cx="384770" cy="457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18110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Mininet-WiFi tutorial (Step 6)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Start an Xterm session on sta2: </a:t>
            </a:r>
            <a:r>
              <a:rPr lang="en-GB" b="1">
                <a:latin typeface="Consolas" panose="020B0609020204030204" pitchFamily="49" charset="0"/>
              </a:rPr>
              <a:t>xterm sta2</a:t>
            </a:r>
            <a:endParaRPr lang="en-GB">
              <a:latin typeface="Consolas" panose="020B0609020204030204" pitchFamily="49" charset="0"/>
            </a:endParaRPr>
          </a:p>
          <a:p>
            <a:pPr lvl="1"/>
            <a:r>
              <a:rPr lang="en-GB"/>
              <a:t>Use </a:t>
            </a:r>
            <a:r>
              <a:rPr lang="en-GB" b="1"/>
              <a:t>Ctrl</a:t>
            </a:r>
            <a:r>
              <a:rPr lang="en-GB"/>
              <a:t> </a:t>
            </a:r>
            <a:r>
              <a:rPr lang="en-GB" b="1"/>
              <a:t>+ Rightclick</a:t>
            </a:r>
            <a:r>
              <a:rPr lang="en-GB"/>
              <a:t> in the xterm window to change font size</a:t>
            </a:r>
          </a:p>
          <a:p>
            <a:endParaRPr lang="en-GB"/>
          </a:p>
          <a:p>
            <a:r>
              <a:rPr lang="en-GB"/>
              <a:t>In the xterm window for sta2: </a:t>
            </a:r>
            <a:r>
              <a:rPr lang="en-GB" b="1">
                <a:latin typeface="Consolas" panose="020B0609020204030204" pitchFamily="49" charset="0"/>
              </a:rPr>
              <a:t>iperf -s</a:t>
            </a:r>
          </a:p>
          <a:p>
            <a:endParaRPr lang="en-GB"/>
          </a:p>
          <a:p>
            <a:r>
              <a:rPr lang="en-GB"/>
              <a:t>In the normal Mininet-WiFi CLI: </a:t>
            </a:r>
            <a:r>
              <a:rPr lang="en-GB" b="1">
                <a:latin typeface="Consolas" panose="020B0609020204030204" pitchFamily="49" charset="0"/>
              </a:rPr>
              <a:t>sta1 iperf -c sta2</a:t>
            </a:r>
          </a:p>
          <a:p>
            <a:pPr lvl="1"/>
            <a:r>
              <a:rPr lang="en-GB"/>
              <a:t>Running this command takes approx. 10 seconds</a:t>
            </a:r>
          </a:p>
          <a:p>
            <a:pPr lvl="1"/>
            <a:r>
              <a:rPr lang="en-GB"/>
              <a:t>How would you interpret the output?</a:t>
            </a:r>
          </a:p>
          <a:p>
            <a:pPr lvl="1"/>
            <a:r>
              <a:rPr lang="en-GB"/>
              <a:t>Use </a:t>
            </a:r>
            <a:r>
              <a:rPr lang="en-GB" b="1">
                <a:latin typeface="Consolas" panose="020B0609020204030204" pitchFamily="49" charset="0"/>
              </a:rPr>
              <a:t>iperf -c 10.0.0.2</a:t>
            </a:r>
            <a:r>
              <a:rPr lang="en-GB"/>
              <a:t> if you run this in an XTerm on sta1</a:t>
            </a:r>
          </a:p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67500" y="4763715"/>
            <a:ext cx="9419599" cy="168962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</p:spPr>
        <p:txBody>
          <a:bodyPr wrap="square" lIns="360000" tIns="288000" rIns="360000" bIns="28800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2400" b="1" i="1">
                <a:solidFill>
                  <a:schemeClr val="bg1"/>
                </a:solidFill>
                <a:latin typeface="+mn-lt"/>
              </a:rPr>
              <a:t>Congratulations – You have completed the Mininet-WiFi</a:t>
            </a:r>
            <a:br>
              <a:rPr lang="en-GB" sz="2400" b="1" i="1">
                <a:solidFill>
                  <a:schemeClr val="bg1"/>
                </a:solidFill>
                <a:latin typeface="+mn-lt"/>
              </a:rPr>
            </a:br>
            <a:r>
              <a:rPr lang="en-GB" sz="2400" b="1" i="1">
                <a:solidFill>
                  <a:schemeClr val="bg1"/>
                </a:solidFill>
                <a:latin typeface="+mn-lt"/>
              </a:rPr>
              <a:t>tutorial and is now ready for the exciting two-part</a:t>
            </a:r>
            <a:br>
              <a:rPr lang="en-GB" sz="2400" b="1" i="1">
                <a:solidFill>
                  <a:schemeClr val="bg1"/>
                </a:solidFill>
                <a:latin typeface="+mn-lt"/>
              </a:rPr>
            </a:br>
            <a:r>
              <a:rPr lang="en-GB" sz="2400" b="1" i="1">
                <a:solidFill>
                  <a:schemeClr val="bg1"/>
                </a:solidFill>
                <a:latin typeface="+mn-lt"/>
              </a:rPr>
              <a:t>Mininet-WiFi exercise starting next week!</a:t>
            </a:r>
            <a:r>
              <a:rPr lang="en-GB" sz="2400">
                <a:solidFill>
                  <a:schemeClr val="bg1"/>
                </a:solidFill>
                <a:latin typeface="+mn-lt"/>
              </a:rPr>
              <a:t> </a:t>
            </a:r>
            <a:r>
              <a:rPr lang="en-GB" sz="240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  <a:t></a:t>
            </a:r>
            <a:endParaRPr lang="da-DK" sz="2400" dirty="0" err="1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0796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Linux tips and tricks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Course 34351 Access- and Home Networks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239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can we evaluate network performance?</a:t>
            </a:r>
            <a:endParaRPr lang="da-DK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Measurements on a real (live) network?</a:t>
            </a:r>
          </a:p>
          <a:p>
            <a:endParaRPr lang="en-GB"/>
          </a:p>
          <a:p>
            <a:r>
              <a:rPr lang="en-GB"/>
              <a:t>Measurements on a test bed?</a:t>
            </a:r>
          </a:p>
          <a:p>
            <a:endParaRPr lang="en-GB"/>
          </a:p>
          <a:p>
            <a:r>
              <a:rPr lang="en-GB"/>
              <a:t>Build simulation (software) models of protocols and network nodes and run simulations</a:t>
            </a:r>
          </a:p>
          <a:p>
            <a:endParaRPr lang="en-GB"/>
          </a:p>
          <a:p>
            <a:r>
              <a:rPr lang="en-GB"/>
              <a:t>Emulate node functionality in software</a:t>
            </a:r>
          </a:p>
        </p:txBody>
      </p:sp>
    </p:spTree>
    <p:extLst>
      <p:ext uri="{BB962C8B-B14F-4D97-AF65-F5344CB8AC3E}">
        <p14:creationId xmlns:p14="http://schemas.microsoft.com/office/powerpoint/2010/main" val="2085727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Sharing files between the VM and the host (1)</a:t>
            </a:r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Solution #1: Use the browser in the VM to upload files (screenshots, capture files from Wireshark, ...) to your cloud drive (Google Drive, Onedrive, ...) and use a browser in the host OS to download them again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700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Sharing files between the VM and the host (2a)</a:t>
            </a:r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Solution #2: Insert a USB-drive (thumbdrive, ...) in your computer</a:t>
            </a:r>
          </a:p>
          <a:p>
            <a:pPr lvl="1"/>
            <a:r>
              <a:rPr lang="en-GB"/>
              <a:t>In the VM’s VirtualBox menu, select Devices =&gt; USB and select your USB-device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r>
              <a:rPr lang="en-GB"/>
              <a:t>After a short while, the USB-device should have been </a:t>
            </a:r>
            <a:br>
              <a:rPr lang="en-GB"/>
            </a:br>
            <a:r>
              <a:rPr lang="en-GB"/>
              <a:t>automatically mounted and accessible using the </a:t>
            </a:r>
            <a:br>
              <a:rPr lang="en-GB"/>
            </a:br>
            <a:r>
              <a:rPr lang="en-GB"/>
              <a:t>file manager</a:t>
            </a:r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766" y="2276872"/>
            <a:ext cx="7128792" cy="20967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398" y="4414112"/>
            <a:ext cx="2920360" cy="233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91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Sharing files between the VM and the host (2b)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Note: You must eject the USB drive from the VM</a:t>
            </a:r>
            <a:br>
              <a:rPr lang="en-GB"/>
            </a:br>
            <a:r>
              <a:rPr lang="en-GB"/>
              <a:t>before you can unselect it from VirtualBox</a:t>
            </a:r>
          </a:p>
          <a:p>
            <a:pPr lvl="1"/>
            <a:r>
              <a:rPr lang="en-GB"/>
              <a:t>Right-click on the device in the File Manager</a:t>
            </a:r>
            <a:br>
              <a:rPr lang="en-GB"/>
            </a:br>
            <a:r>
              <a:rPr lang="en-GB"/>
              <a:t>and select Eject</a:t>
            </a:r>
          </a:p>
          <a:p>
            <a:pPr lvl="1"/>
            <a:r>
              <a:rPr lang="en-GB"/>
              <a:t>Then unselect the device from VirtualBox:</a:t>
            </a:r>
          </a:p>
          <a:p>
            <a:pPr lvl="2"/>
            <a:r>
              <a:rPr lang="en-GB"/>
              <a:t>Devices =&gt; USB and click on the USB-device</a:t>
            </a:r>
            <a:br>
              <a:rPr lang="en-GB"/>
            </a:br>
            <a:r>
              <a:rPr lang="en-GB"/>
              <a:t>to remove the checkmark</a:t>
            </a:r>
          </a:p>
          <a:p>
            <a:pPr lvl="1"/>
            <a:endParaRPr lang="en-GB"/>
          </a:p>
          <a:p>
            <a:r>
              <a:rPr lang="en-GB"/>
              <a:t>Sometimes you have to disconnect and reconnect</a:t>
            </a:r>
            <a:br>
              <a:rPr lang="en-GB"/>
            </a:br>
            <a:r>
              <a:rPr lang="en-GB"/>
              <a:t>the device to make it accessible in your host OS.</a:t>
            </a:r>
          </a:p>
          <a:p>
            <a:endParaRPr lang="en-GB"/>
          </a:p>
          <a:p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326" y="1408326"/>
            <a:ext cx="2322781" cy="33635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4726" y="5380435"/>
            <a:ext cx="9289110" cy="84481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5400"/>
          </a:effectLst>
        </p:spPr>
        <p:txBody>
          <a:bodyPr wrap="none" lIns="144000" tIns="144000" rIns="144000" bIns="14400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1800" b="1" i="1">
                <a:solidFill>
                  <a:schemeClr val="bg1"/>
                </a:solidFill>
                <a:latin typeface="+mn-lt"/>
              </a:rPr>
              <a:t>Note: Please do NOT use an USB-device with important stuff on it - this procedure</a:t>
            </a:r>
            <a:br>
              <a:rPr lang="en-GB" sz="1800" b="1" i="1">
                <a:solidFill>
                  <a:schemeClr val="bg1"/>
                </a:solidFill>
                <a:latin typeface="+mn-lt"/>
              </a:rPr>
            </a:br>
            <a:r>
              <a:rPr lang="en-GB" sz="1800" b="1" i="1">
                <a:solidFill>
                  <a:schemeClr val="bg1"/>
                </a:solidFill>
                <a:latin typeface="+mn-lt"/>
              </a:rPr>
              <a:t>may corrupt your USB-device it you’re unlucky</a:t>
            </a:r>
            <a:endParaRPr lang="da-DK" sz="1800" dirty="0" err="1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4113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Miscellaneous</a:t>
            </a:r>
            <a:endParaRPr lang="da-DK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Changing keyboard layout:</a:t>
            </a:r>
          </a:p>
          <a:p>
            <a:pPr lvl="1"/>
            <a:r>
              <a:rPr lang="en-GB"/>
              <a:t>Click on “mouse” at the top left and select Settings =&gt; Keyboard</a:t>
            </a:r>
          </a:p>
          <a:p>
            <a:pPr lvl="1"/>
            <a:r>
              <a:rPr lang="en-GB"/>
              <a:t>Keyboard layout can be changed under the Layout tab</a:t>
            </a:r>
          </a:p>
          <a:p>
            <a:endParaRPr lang="en-GB"/>
          </a:p>
          <a:p>
            <a:r>
              <a:rPr lang="en-GB"/>
              <a:t>Changing the display resolution</a:t>
            </a:r>
          </a:p>
          <a:p>
            <a:pPr lvl="1"/>
            <a:r>
              <a:rPr lang="en-GB"/>
              <a:t>Click on “mouse” at the top left and select Settings =&gt; Display</a:t>
            </a:r>
          </a:p>
          <a:p>
            <a:pPr lvl="1"/>
            <a:r>
              <a:rPr lang="en-GB"/>
              <a:t>Select a suitable resolution for your computer and click Apply</a:t>
            </a:r>
          </a:p>
          <a:p>
            <a:pPr lvl="2"/>
            <a:r>
              <a:rPr lang="en-GB"/>
              <a:t>And click “Keep ...” in the next dialog box if the resolution is to your liking</a:t>
            </a:r>
          </a:p>
          <a:p>
            <a:endParaRPr lang="en-GB"/>
          </a:p>
          <a:p>
            <a:r>
              <a:rPr lang="en-GB"/>
              <a:t>The application Screenshot (under Accessories) can be used to make screenshots</a:t>
            </a:r>
          </a:p>
          <a:p>
            <a:endParaRPr lang="en-GB"/>
          </a:p>
          <a:p>
            <a:r>
              <a:rPr lang="en-GB"/>
              <a:t>Wireshark can save captured traffic in *.pcap files for processing later</a:t>
            </a:r>
          </a:p>
          <a:p>
            <a:pPr lvl="1"/>
            <a:r>
              <a:rPr lang="en-GB"/>
              <a:t>Even in your host OS if you have installed Wireshark here (but who hasn’t?)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864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get sudo to work without password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a terminal window, enter the command:</a:t>
            </a:r>
            <a:r>
              <a:rPr lang="en-GB">
                <a:latin typeface="Consolas" panose="020B0609020204030204" pitchFamily="49" charset="0"/>
              </a:rPr>
              <a:t> </a:t>
            </a:r>
            <a:r>
              <a:rPr lang="en-GB" b="1">
                <a:latin typeface="Consolas" panose="020B0609020204030204" pitchFamily="49" charset="0"/>
              </a:rPr>
              <a:t>sudo visudo</a:t>
            </a:r>
          </a:p>
          <a:p>
            <a:pPr lvl="1"/>
            <a:r>
              <a:rPr lang="en-GB"/>
              <a:t>You’ll probably need to provide the password ‘</a:t>
            </a:r>
            <a:r>
              <a:rPr lang="en-GB" b="1">
                <a:latin typeface="Consolas" panose="020B0609020204030204" pitchFamily="49" charset="0"/>
              </a:rPr>
              <a:t>user</a:t>
            </a:r>
            <a:r>
              <a:rPr lang="en-GB"/>
              <a:t>’ this time</a:t>
            </a:r>
          </a:p>
          <a:p>
            <a:pPr lvl="1"/>
            <a:r>
              <a:rPr lang="en-GB"/>
              <a:t>A text-editor called nano opens with the contents of the </a:t>
            </a:r>
            <a:r>
              <a:rPr lang="en-GB" i="1"/>
              <a:t>sudoers</a:t>
            </a:r>
            <a:r>
              <a:rPr lang="en-GB"/>
              <a:t> file</a:t>
            </a:r>
          </a:p>
          <a:p>
            <a:endParaRPr lang="en-GB"/>
          </a:p>
          <a:p>
            <a:r>
              <a:rPr lang="en-GB"/>
              <a:t>Scroll down to the end of the file and append the following line:</a:t>
            </a:r>
            <a:br>
              <a:rPr lang="en-GB"/>
            </a:br>
            <a:br>
              <a:rPr lang="en-GB"/>
            </a:br>
            <a:r>
              <a:rPr lang="en-GB"/>
              <a:t>     </a:t>
            </a:r>
            <a:r>
              <a:rPr lang="en-GB" b="1">
                <a:latin typeface="Consolas" panose="020B0609020204030204" pitchFamily="49" charset="0"/>
              </a:rPr>
              <a:t>user&lt;tab&gt;ALL = NOPASSWD: ALL</a:t>
            </a:r>
            <a:br>
              <a:rPr lang="en-GB" b="1">
                <a:latin typeface="Consolas" panose="020B0609020204030204" pitchFamily="49" charset="0"/>
              </a:rPr>
            </a:br>
            <a:endParaRPr lang="en-GB" b="1">
              <a:latin typeface="Consolas" panose="020B0609020204030204" pitchFamily="49" charset="0"/>
            </a:endParaRPr>
          </a:p>
          <a:p>
            <a:pPr lvl="1"/>
            <a:r>
              <a:rPr lang="en-GB"/>
              <a:t>Note: &lt;tab&gt; is the tab(ulator) key, not the letters ‘&lt;‘, ‘t’, ‘a’, ‘b’, ‘&gt;</a:t>
            </a:r>
          </a:p>
          <a:p>
            <a:endParaRPr lang="en-GB"/>
          </a:p>
          <a:p>
            <a:r>
              <a:rPr lang="en-GB"/>
              <a:t>Save and exit with key sequence: Ctrl-o , &lt;Enter&gt; , Ctrl-x</a:t>
            </a:r>
          </a:p>
          <a:p>
            <a:endParaRPr lang="en-GB"/>
          </a:p>
          <a:p>
            <a:r>
              <a:rPr lang="en-GB"/>
              <a:t>Using sudo to run a command as superuser shouldn’t require a password any more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Measurements on a live network: Pros and cons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Pros:</a:t>
            </a:r>
          </a:p>
          <a:p>
            <a:pPr lvl="1"/>
            <a:r>
              <a:rPr lang="en-GB"/>
              <a:t>Results are real and represents actual traffic</a:t>
            </a:r>
          </a:p>
          <a:p>
            <a:endParaRPr lang="en-GB"/>
          </a:p>
          <a:p>
            <a:r>
              <a:rPr lang="en-GB"/>
              <a:t>Cons:</a:t>
            </a:r>
          </a:p>
          <a:p>
            <a:pPr lvl="1"/>
            <a:r>
              <a:rPr lang="en-GB"/>
              <a:t>No control over traffic</a:t>
            </a:r>
          </a:p>
          <a:p>
            <a:pPr lvl="1"/>
            <a:r>
              <a:rPr lang="en-GB"/>
              <a:t>Results generally not reproducible</a:t>
            </a:r>
          </a:p>
          <a:p>
            <a:pPr lvl="1"/>
            <a:r>
              <a:rPr lang="en-GB"/>
              <a:t>Very difficult to test alternative</a:t>
            </a:r>
            <a:br>
              <a:rPr lang="en-GB"/>
            </a:br>
            <a:r>
              <a:rPr lang="en-GB"/>
              <a:t>configurations, topologies, etc.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430913" y="2420888"/>
            <a:ext cx="3840562" cy="3960440"/>
            <a:chOff x="6430913" y="2420888"/>
            <a:chExt cx="3840562" cy="396044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0913" y="2420888"/>
              <a:ext cx="3686913" cy="39604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8342742" y="4452595"/>
              <a:ext cx="3718967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432"/>
                </a:spcBef>
              </a:pPr>
              <a:r>
                <a:rPr lang="da-DK" sz="900">
                  <a:latin typeface="+mn-lt"/>
                </a:rPr>
                <a:t>Source: https://www.pcworld.com/article/533069/obama_web_traffic.html</a:t>
              </a:r>
              <a:endParaRPr lang="da-DK" sz="900" dirty="0" err="1">
                <a:latin typeface="+mn-lt"/>
              </a:endParaRPr>
            </a:p>
          </p:txBody>
        </p:sp>
      </p:grpSp>
      <p:cxnSp>
        <p:nvCxnSpPr>
          <p:cNvPr id="9" name="Straight Arrow Connector 8"/>
          <p:cNvCxnSpPr/>
          <p:nvPr/>
        </p:nvCxnSpPr>
        <p:spPr bwMode="auto">
          <a:xfrm>
            <a:off x="5735166" y="3501008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331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Measurements on a test bed: Pros and cons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Pros:</a:t>
            </a:r>
          </a:p>
          <a:p>
            <a:pPr lvl="1"/>
            <a:r>
              <a:rPr lang="en-GB"/>
              <a:t>Control of network traffic and results are normally reproducible on identical test beds</a:t>
            </a:r>
          </a:p>
          <a:p>
            <a:pPr lvl="1"/>
            <a:r>
              <a:rPr lang="en-GB"/>
              <a:t>Easier to test different configurations, topologies, ... than on a live network</a:t>
            </a:r>
          </a:p>
          <a:p>
            <a:endParaRPr lang="en-GB"/>
          </a:p>
          <a:p>
            <a:r>
              <a:rPr lang="en-GB"/>
              <a:t>Cons:</a:t>
            </a:r>
          </a:p>
          <a:p>
            <a:pPr lvl="1"/>
            <a:r>
              <a:rPr lang="en-GB"/>
              <a:t>May be difficult to change/modify software on network nodes</a:t>
            </a:r>
          </a:p>
          <a:p>
            <a:pPr lvl="1"/>
            <a:r>
              <a:rPr lang="en-GB"/>
              <a:t>May be expensive to set up for a bigger network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861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Measurements using simulations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Pros:</a:t>
            </a:r>
          </a:p>
          <a:p>
            <a:pPr lvl="1"/>
            <a:r>
              <a:rPr lang="en-GB"/>
              <a:t>Possible to develop very detailed models</a:t>
            </a:r>
          </a:p>
          <a:p>
            <a:pPr lvl="1"/>
            <a:r>
              <a:rPr lang="en-GB"/>
              <a:t>Full control of everything</a:t>
            </a:r>
          </a:p>
          <a:p>
            <a:pPr lvl="1"/>
            <a:r>
              <a:rPr lang="en-GB"/>
              <a:t>Results are 100% reproducible</a:t>
            </a:r>
          </a:p>
          <a:p>
            <a:endParaRPr lang="en-GB"/>
          </a:p>
          <a:p>
            <a:r>
              <a:rPr lang="en-GB"/>
              <a:t>Cons:</a:t>
            </a:r>
          </a:p>
          <a:p>
            <a:pPr lvl="1"/>
            <a:r>
              <a:rPr lang="en-GB"/>
              <a:t>Can take a long time to develop many (complicated) models</a:t>
            </a:r>
          </a:p>
          <a:p>
            <a:pPr lvl="1"/>
            <a:r>
              <a:rPr lang="en-GB"/>
              <a:t>Impossible to implement every functionality in the network =&gt; Models are not complete</a:t>
            </a:r>
            <a:endParaRPr lang="da-DK"/>
          </a:p>
          <a:p>
            <a:pPr lvl="1"/>
            <a:r>
              <a:rPr lang="en-GB"/>
              <a:t>Results are (usually) not identical to real systems</a:t>
            </a:r>
          </a:p>
          <a:p>
            <a:pPr lvl="1"/>
            <a:r>
              <a:rPr lang="en-GB"/>
              <a:t>But if you’ve carefully selected what to implement and what to leave out, you can still get useful results</a:t>
            </a:r>
          </a:p>
          <a:p>
            <a:pPr lvl="3"/>
            <a:r>
              <a:rPr lang="en-GB"/>
              <a:t>Especially if you use simulations to compare configurations, etc.</a:t>
            </a:r>
          </a:p>
        </p:txBody>
      </p:sp>
    </p:spTree>
    <p:extLst>
      <p:ext uri="{BB962C8B-B14F-4D97-AF65-F5344CB8AC3E}">
        <p14:creationId xmlns:p14="http://schemas.microsoft.com/office/powerpoint/2010/main" val="425923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Emulation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Pros:</a:t>
            </a:r>
          </a:p>
          <a:p>
            <a:pPr lvl="1"/>
            <a:r>
              <a:rPr lang="en-GB"/>
              <a:t>You use actual code, e.g., actual Linux drivers</a:t>
            </a:r>
          </a:p>
          <a:p>
            <a:pPr lvl="2"/>
            <a:r>
              <a:rPr lang="en-GB"/>
              <a:t>Easy to test the performance of an updated driver</a:t>
            </a:r>
          </a:p>
          <a:p>
            <a:pPr lvl="1"/>
            <a:r>
              <a:rPr lang="en-GB"/>
              <a:t>Results are (almost) reproducible</a:t>
            </a:r>
          </a:p>
          <a:p>
            <a:pPr lvl="1"/>
            <a:r>
              <a:rPr lang="en-GB"/>
              <a:t>A powerful computer can emulate a large network (i.e. less resources than a test bed)</a:t>
            </a:r>
          </a:p>
          <a:p>
            <a:endParaRPr lang="en-GB"/>
          </a:p>
          <a:p>
            <a:r>
              <a:rPr lang="en-GB"/>
              <a:t>Cons:</a:t>
            </a:r>
          </a:p>
          <a:p>
            <a:pPr lvl="1"/>
            <a:r>
              <a:rPr lang="en-GB"/>
              <a:t>You use actual code, e.g., actual Linux drivers</a:t>
            </a:r>
          </a:p>
          <a:p>
            <a:pPr lvl="2"/>
            <a:r>
              <a:rPr lang="en-GB"/>
              <a:t>Bugs in the code affects your results</a:t>
            </a:r>
          </a:p>
          <a:p>
            <a:pPr lvl="1"/>
            <a:r>
              <a:rPr lang="en-GB"/>
              <a:t>Still some abstractions, e.g., models of communication links</a:t>
            </a:r>
          </a:p>
          <a:p>
            <a:pPr lvl="1"/>
            <a:r>
              <a:rPr lang="en-GB"/>
              <a:t>Very large networks may require a big computer (but still cheaper than a test bed)</a:t>
            </a:r>
          </a:p>
          <a:p>
            <a:pPr lvl="1"/>
            <a:r>
              <a:rPr lang="en-GB"/>
              <a:t>Often developed for a specific area of research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85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Network emulator</a:t>
            </a:r>
            <a:endParaRPr lang="da-DK"/>
          </a:p>
        </p:txBody>
      </p:sp>
      <p:pic>
        <p:nvPicPr>
          <p:cNvPr id="1026" name="Picture 2" descr="https://i1.wp.com/www.brianlinkletter.com/wp-content/uploads/2019/04/wistar-splash.png?resize=1024%2C600&amp;ssl=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37" y="1706563"/>
            <a:ext cx="7756820" cy="454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06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Mininet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/>
              <a:t>“</a:t>
            </a:r>
            <a:r>
              <a:rPr lang="en-GB" sz="2400" i="1"/>
              <a:t>Mininet is a network emulator which creates a network of virtual hosts, switches, controllers, and links. Mininet hosts run standard Linux network software, and its switches support OpenFlow for highly flexible custom routing and Software-Defined Networking.</a:t>
            </a:r>
            <a:r>
              <a:rPr lang="en-GB" sz="2400"/>
              <a:t>”</a:t>
            </a:r>
          </a:p>
          <a:p>
            <a:pPr marL="0" indent="0">
              <a:buNone/>
            </a:pPr>
            <a:r>
              <a:rPr lang="en-GB"/>
              <a:t>Source: www.mininet.org</a:t>
            </a: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871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Mininet (2)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Originally designed for research in Software Defined Networking and OpenFlow</a:t>
            </a:r>
          </a:p>
          <a:p>
            <a:endParaRPr lang="en-GB"/>
          </a:p>
          <a:p>
            <a:r>
              <a:rPr lang="en-GB"/>
              <a:t>Based on process abstraction in Linux and </a:t>
            </a:r>
            <a:r>
              <a:rPr lang="en-GB" i="1"/>
              <a:t>network namespaces</a:t>
            </a:r>
            <a:endParaRPr lang="da-DK" i="1"/>
          </a:p>
          <a:p>
            <a:pPr lvl="1"/>
            <a:r>
              <a:rPr lang="en-GB"/>
              <a:t>Process ≈ Code + Data in memory (isolated from other processes by the OS)</a:t>
            </a:r>
          </a:p>
          <a:p>
            <a:endParaRPr lang="en-GB"/>
          </a:p>
          <a:p>
            <a:r>
              <a:rPr lang="en-GB"/>
              <a:t>Traditional OS-approach for networking: All processes share</a:t>
            </a:r>
          </a:p>
          <a:p>
            <a:pPr lvl="1"/>
            <a:r>
              <a:rPr lang="en-GB"/>
              <a:t>Network interfaces</a:t>
            </a:r>
          </a:p>
          <a:p>
            <a:pPr lvl="1"/>
            <a:r>
              <a:rPr lang="en-GB"/>
              <a:t>Routing tables</a:t>
            </a:r>
          </a:p>
          <a:p>
            <a:pPr lvl="1"/>
            <a:r>
              <a:rPr lang="en-GB"/>
              <a:t>ARP tables</a:t>
            </a:r>
          </a:p>
          <a:p>
            <a:endParaRPr lang="en-GB"/>
          </a:p>
          <a:p>
            <a:r>
              <a:rPr lang="en-GB"/>
              <a:t>Linux Network Namespace: Each process has own interfaces, routing tables and ARP tables</a:t>
            </a:r>
          </a:p>
          <a:p>
            <a:pPr lvl="1"/>
            <a:r>
              <a:rPr lang="en-GB"/>
              <a:t>So one process can emulate an entire host/switch/router/...</a:t>
            </a:r>
          </a:p>
          <a:p>
            <a:pPr lvl="1"/>
            <a:r>
              <a:rPr lang="en-GB"/>
              <a:t>And communicate with other processes similar to real network nodes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79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Custom 1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FFFFFF"/>
      </a:hlink>
      <a:folHlink>
        <a:srgbClr val="FFFFFF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4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5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6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Props1.xml><?xml version="1.0" encoding="utf-8"?>
<ds:datastoreItem xmlns:ds="http://schemas.openxmlformats.org/officeDocument/2006/customXml" ds:itemID="{F4C08C7F-F953-44DE-ACDE-930692BDDB0F}">
  <ds:schemaRefs/>
</ds:datastoreItem>
</file>

<file path=customXml/itemProps2.xml><?xml version="1.0" encoding="utf-8"?>
<ds:datastoreItem xmlns:ds="http://schemas.openxmlformats.org/officeDocument/2006/customXml" ds:itemID="{56C8BFB2-A911-4310-9D4A-421D773FAFA6}">
  <ds:schemaRefs/>
</ds:datastoreItem>
</file>

<file path=customXml/itemProps3.xml><?xml version="1.0" encoding="utf-8"?>
<ds:datastoreItem xmlns:ds="http://schemas.openxmlformats.org/officeDocument/2006/customXml" ds:itemID="{11FAAC39-0A3A-4CC2-A9C1-60940B78AE17}">
  <ds:schemaRefs/>
</ds:datastoreItem>
</file>

<file path=customXml/itemProps4.xml><?xml version="1.0" encoding="utf-8"?>
<ds:datastoreItem xmlns:ds="http://schemas.openxmlformats.org/officeDocument/2006/customXml" ds:itemID="{05DC2B94-7C1B-4C14-83B0-9CD2A82C27E0}">
  <ds:schemaRefs/>
</ds:datastoreItem>
</file>

<file path=customXml/itemProps5.xml><?xml version="1.0" encoding="utf-8"?>
<ds:datastoreItem xmlns:ds="http://schemas.openxmlformats.org/officeDocument/2006/customXml" ds:itemID="{1334258C-C3E7-4029-A615-C886A240FB15}">
  <ds:schemaRefs/>
</ds:datastoreItem>
</file>

<file path=customXml/itemProps6.xml><?xml version="1.0" encoding="utf-8"?>
<ds:datastoreItem xmlns:ds="http://schemas.openxmlformats.org/officeDocument/2006/customXml" ds:itemID="{02E7CCCE-613B-4CED-B813-E473EA1E01B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2253</TotalTime>
  <Words>1629</Words>
  <Application>Microsoft Office PowerPoint</Application>
  <PresentationFormat>Custom</PresentationFormat>
  <Paragraphs>226</Paragraphs>
  <Slides>24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Consolas</vt:lpstr>
      <vt:lpstr>Verdana</vt:lpstr>
      <vt:lpstr>Blank</vt:lpstr>
      <vt:lpstr>Introduction to Mininet-WiFi exercise</vt:lpstr>
      <vt:lpstr>How can we evaluate network performance?</vt:lpstr>
      <vt:lpstr>Measurements on a live network: Pros and cons</vt:lpstr>
      <vt:lpstr>Measurements on a test bed: Pros and cons</vt:lpstr>
      <vt:lpstr>Measurements using simulations</vt:lpstr>
      <vt:lpstr>Emulation</vt:lpstr>
      <vt:lpstr>Network emulator</vt:lpstr>
      <vt:lpstr>Mininet</vt:lpstr>
      <vt:lpstr>Mininet (2)</vt:lpstr>
      <vt:lpstr>Mininet-WiFi</vt:lpstr>
      <vt:lpstr>Configure the VM for best performance</vt:lpstr>
      <vt:lpstr>Disable Linux’s built-in network manager</vt:lpstr>
      <vt:lpstr>Mininet-WiFi tutorial (Step 1)</vt:lpstr>
      <vt:lpstr>Mininet-WiFi tutorial (Step 2)</vt:lpstr>
      <vt:lpstr>Mininet-WiFi tutorial (Step 3)</vt:lpstr>
      <vt:lpstr>Mininet-WiFi tutorial (Step 4)</vt:lpstr>
      <vt:lpstr>Mininet-WiFi tutorial (Step 5)</vt:lpstr>
      <vt:lpstr>Mininet-WiFi tutorial (Step 6)</vt:lpstr>
      <vt:lpstr>Linux tips and tricks</vt:lpstr>
      <vt:lpstr>Sharing files between the VM and the host (1)</vt:lpstr>
      <vt:lpstr>Sharing files between the VM and the host (2a)</vt:lpstr>
      <vt:lpstr>Sharing files between the VM and the host (2b)</vt:lpstr>
      <vt:lpstr>Miscellaneous</vt:lpstr>
      <vt:lpstr>How to get sudo to work without password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Staalhagen</dc:creator>
  <cp:lastModifiedBy>Lars Staalhagen</cp:lastModifiedBy>
  <cp:revision>58</cp:revision>
  <cp:lastPrinted>2022-09-08T11:41:10Z</cp:lastPrinted>
  <dcterms:created xsi:type="dcterms:W3CDTF">2021-09-08T08:37:46Z</dcterms:created>
  <dcterms:modified xsi:type="dcterms:W3CDTF">2024-02-23T12:32:50Z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