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7"/>
  </p:sldMasterIdLst>
  <p:notesMasterIdLst>
    <p:notesMasterId r:id="rId21"/>
  </p:notesMasterIdLst>
  <p:handoutMasterIdLst>
    <p:handoutMasterId r:id="rId22"/>
  </p:handoutMasterIdLst>
  <p:sldIdLst>
    <p:sldId id="260" r:id="rId8"/>
    <p:sldId id="266" r:id="rId9"/>
    <p:sldId id="271" r:id="rId10"/>
    <p:sldId id="267" r:id="rId11"/>
    <p:sldId id="270" r:id="rId12"/>
    <p:sldId id="257" r:id="rId13"/>
    <p:sldId id="262" r:id="rId14"/>
    <p:sldId id="263" r:id="rId15"/>
    <p:sldId id="268" r:id="rId16"/>
    <p:sldId id="264" r:id="rId17"/>
    <p:sldId id="261" r:id="rId18"/>
    <p:sldId id="269" r:id="rId19"/>
    <p:sldId id="265" r:id="rId20"/>
  </p:sldIdLst>
  <p:sldSz cx="12190413" cy="6858000"/>
  <p:notesSz cx="6400800" cy="11733213"/>
  <p:custDataLst>
    <p:tags r:id="rId23"/>
  </p:custDataLst>
  <p:defaultTextStyle>
    <a:defPPr>
      <a:defRPr lang="da-DK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90000"/>
    <a:srgbClr val="000000"/>
    <a:srgbClr val="FFCC00"/>
    <a:srgbClr val="FF6600"/>
    <a:srgbClr val="FF0000"/>
    <a:srgbClr val="FF0099"/>
    <a:srgbClr val="CC3399"/>
    <a:srgbClr val="660066"/>
    <a:srgbClr val="66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6098" autoAdjust="0"/>
  </p:normalViewPr>
  <p:slideViewPr>
    <p:cSldViewPr showGuides="1">
      <p:cViewPr varScale="1">
        <p:scale>
          <a:sx n="104" d="100"/>
          <a:sy n="104" d="100"/>
        </p:scale>
        <p:origin x="126" y="15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1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4.xml"/><Relationship Id="rId24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8.xml"/><Relationship Id="rId23" Type="http://schemas.openxmlformats.org/officeDocument/2006/relationships/tags" Target="tags/tag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773680" cy="586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0" tIns="49521" rIns="99040" bIns="49521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3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625640" y="1"/>
            <a:ext cx="2773680" cy="586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0" tIns="49521" rIns="99040" bIns="49521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3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11144518"/>
            <a:ext cx="2773680" cy="586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0" tIns="49521" rIns="99040" bIns="49521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3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625640" y="11144518"/>
            <a:ext cx="2773680" cy="586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0" tIns="49521" rIns="99040" bIns="49521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300"/>
            </a:lvl1pPr>
          </a:lstStyle>
          <a:p>
            <a:fld id="{491ECFBD-4A0D-4BCF-98A8-E205F44719BF}" type="slidenum">
              <a:rPr lang="da-DK" smtClean="0">
                <a:latin typeface="Arial" panose="020B0604020202020204" pitchFamily="34" charset="0"/>
              </a:rPr>
              <a:pPr/>
              <a:t>‹#›</a:t>
            </a:fld>
            <a:endParaRPr lang="da-DK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09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773680" cy="586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0" tIns="49521" rIns="99040" bIns="49521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3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627122" y="1"/>
            <a:ext cx="2773680" cy="586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0" tIns="49521" rIns="99040" bIns="49521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3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706438" y="882650"/>
            <a:ext cx="7813676" cy="43973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53442" y="5573277"/>
            <a:ext cx="4693920" cy="5279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0" tIns="49521" rIns="99040" bIns="495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11146554"/>
            <a:ext cx="2773680" cy="586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0" tIns="49521" rIns="99040" bIns="49521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3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627122" y="11146554"/>
            <a:ext cx="2773680" cy="586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0" tIns="49521" rIns="99040" bIns="49521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300">
                <a:latin typeface="Arial" panose="020B0604020202020204" pitchFamily="34" charset="0"/>
              </a:defRPr>
            </a:lvl1pPr>
          </a:lstStyle>
          <a:p>
            <a:fld id="{C734BB09-483B-4C4B-A5A4-C02A22055B0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77836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113039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11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27987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12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578775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13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13678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76019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45180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21721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66289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58857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200310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133664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10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10554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/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1" name="Logo white">
            <a:extLst>
              <a:ext uri="{FF2B5EF4-FFF2-40B4-BE49-F238E27FC236}">
                <a16:creationId xmlns:a16="http://schemas.microsoft.com/office/drawing/2014/main" id="{275A6477-FE3A-4D40-B1FE-E46C11E344A5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17C6C-7BC3-4888-BC29-FAB17565D11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E4668-D07F-4B96-9755-17540273485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7214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AF9D3C51-A276-4E1F-B6B6-FD6A4E17EE28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9776080-6230-4AB8-AB28-4D6744DD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B7FFAE6-D148-4A15-9DFC-7D71B820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125B57E-AFC7-4517-B327-461DB01D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Logo color">
            <a:extLst>
              <a:ext uri="{FF2B5EF4-FFF2-40B4-BE49-F238E27FC236}">
                <a16:creationId xmlns:a16="http://schemas.microsoft.com/office/drawing/2014/main" id="{B0EE486B-843B-49D6-90AE-5093AB56E30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178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/Pause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A3420087-96DF-432F-B192-585D42BF6A4E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3" name="Logo color">
            <a:extLst>
              <a:ext uri="{FF2B5EF4-FFF2-40B4-BE49-F238E27FC236}">
                <a16:creationId xmlns:a16="http://schemas.microsoft.com/office/drawing/2014/main" id="{09BBEE10-6A59-474F-B766-7643F97F869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AF062B26-8169-4B93-8FD8-CFDB0855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A59923C-6F09-424E-AF1E-AC62326A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C299FA2-BF46-4410-B2CD-E3C80B7A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495865CE-5BE9-4122-8AB8-48E534DD88F7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Top bar">
            <a:extLst>
              <a:ext uri="{FF2B5EF4-FFF2-40B4-BE49-F238E27FC236}">
                <a16:creationId xmlns:a16="http://schemas.microsoft.com/office/drawing/2014/main" id="{0D436479-94F3-475C-8F8D-D3CDC81793FD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6376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5919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8A0E3C-0CE1-4BBF-A912-5A81BF3B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CA8860-CDAD-4F91-9292-2B11655C19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7A21B-9B48-4777-BF0D-9FB95719C2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7774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1117" userDrawn="1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EB1D5E1-0C4E-4A74-BE37-26307F7E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4800" y="1706399"/>
            <a:ext cx="4410177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8001" y="1706399"/>
            <a:ext cx="4409100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499420-B0E8-4C8A-8C00-E21262271A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EE7F0E-E606-41AC-BBBF-B5AECB1112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12135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8">
          <p15:clr>
            <a:srgbClr val="F26B43"/>
          </p15:clr>
        </p15:guide>
        <p15:guide id="2" pos="3896">
          <p15:clr>
            <a:srgbClr val="F26B43"/>
          </p15:clr>
        </p15:guide>
        <p15:guide id="3" pos="4205">
          <p15:clr>
            <a:srgbClr val="F26B43"/>
          </p15:clr>
        </p15:guide>
        <p15:guide id="4" pos="6984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90A2595F-A737-4D92-946C-EC0BBF88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6048672" cy="9727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726" y="1706328"/>
            <a:ext cx="6048672" cy="45455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31213" y="849734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31213" y="3563718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986237-C7E2-4498-82A4-361A340A65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4EEF-2B63-484E-803A-4FCD66F243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2670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927" userDrawn="1">
          <p15:clr>
            <a:srgbClr val="F26B43"/>
          </p15:clr>
        </p15:guide>
        <p15:guide id="2" pos="5247" userDrawn="1">
          <p15:clr>
            <a:srgbClr val="F26B43"/>
          </p15:clr>
        </p15:guide>
        <p15:guide id="3" pos="1117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2213382-11A1-48CE-B0A0-D8A7D268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360" y="426127"/>
            <a:ext cx="6865740" cy="9727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1360" y="1706328"/>
            <a:ext cx="6865740" cy="45455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131452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396815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26B732-1A52-4AA9-89FC-8FC5439E40D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5D0DC-E43F-43DA-AA0F-C0C54C8939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3562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2660" userDrawn="1">
          <p15:clr>
            <a:srgbClr val="F26B43"/>
          </p15:clr>
        </p15:guide>
        <p15:guide id="3" pos="2335" userDrawn="1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53C3-F3F7-4638-96F8-7CF20CB55E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7650" y="980727"/>
            <a:ext cx="3740400" cy="41811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 dirty="0"/>
              <a:t>Click to add title one line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0DB591-4602-46B3-B1C3-1E64148A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4407150"/>
            <a:ext cx="3740400" cy="184442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8416079-1CFC-426F-A6ED-5AB355FC545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227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 dirty="0"/>
              <a:t>Click to add title one line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358873C-68BF-4E89-B536-B3248F2B25FE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22750" y="4406899"/>
            <a:ext cx="3740401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9A0E900-1FE2-4CC1-B435-93F3A11893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978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 dirty="0"/>
              <a:t>Click to add title one line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094886A-F110-4851-B1DA-8DFC40D509F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7850" y="4406899"/>
            <a:ext cx="3740400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1B02311-54A6-4455-B615-BBCA0DA742E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47650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710A5827-3485-49A0-81F0-FF89EE34B80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23149" y="1548581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E27B0558-FCB8-4A55-9BA9-182DFF0387F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198648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6374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>
          <p15:clr>
            <a:srgbClr val="F26B43"/>
          </p15:clr>
        </p15:guide>
        <p15:guide id="2" pos="7522" userDrawn="1">
          <p15:clr>
            <a:srgbClr val="F26B43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97DEAA-3B7B-49C7-8C28-3F21F36A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F74546-9D06-4CF7-806D-E04B043BF5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3AB3-8AAF-469F-AD3F-AE5E1A39D7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45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7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75ABF-082F-4A38-B952-09157E37A8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39F3A-7714-4FD6-9132-D60FFA220D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926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ogo color">
            <a:extLst>
              <a:ext uri="{FF2B5EF4-FFF2-40B4-BE49-F238E27FC236}">
                <a16:creationId xmlns:a16="http://schemas.microsoft.com/office/drawing/2014/main" id="{ADC92552-7939-46C1-AAFE-B97F51EBFFE9}"/>
              </a:ext>
            </a:extLst>
          </p:cNvPr>
          <p:cNvSpPr>
            <a:spLocks noChangeAspect="1"/>
          </p:cNvSpPr>
          <p:nvPr userDrawn="1">
            <p:custDataLst>
              <p:tags r:id="rId13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FFFFD011-0D94-46EE-B45C-787FE82C3B5E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" name="FLD_Presentation Title"/>
          <p:cNvSpPr>
            <a:spLocks noGrp="1"/>
          </p:cNvSpPr>
          <p:nvPr>
            <p:ph type="ftr" sz="quarter" idx="3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spcBef>
                <a:spcPts val="0"/>
              </a:spcBef>
              <a:defRPr sz="700" b="0">
                <a:noFill/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400" b="1">
                <a:solidFill>
                  <a:schemeClr val="bg1"/>
                </a:solidFill>
                <a:latin typeface="+mn-lt"/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4726" y="426127"/>
            <a:ext cx="9312374" cy="97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74726" y="1706328"/>
            <a:ext cx="9312374" cy="454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endParaRPr lang="en-GB" dirty="0"/>
          </a:p>
        </p:txBody>
      </p:sp>
      <p:sp>
        <p:nvSpPr>
          <p:cNvPr id="113676" name="text" descr="{&quot;templafy&quot;:{&quot;id&quot;:&quot;2fce62a0-f28a-44e1-a519-0cbe37b25f7a&quot;}}" title="UserProfile.Offices.Workarea_{{DocumentLanguage}}"/>
          <p:cNvSpPr>
            <a:spLocks noChangeArrowheads="1"/>
          </p:cNvSpPr>
          <p:nvPr/>
        </p:nvSpPr>
        <p:spPr bwMode="auto">
          <a:xfrm>
            <a:off x="1774726" y="6541200"/>
            <a:ext cx="3397071" cy="31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/>
          <a:p>
            <a:pPr algn="l" eaLnBrk="0" hangingPunct="0">
              <a:spcBef>
                <a:spcPct val="0"/>
              </a:spcBef>
            </a:pPr>
            <a:r>
              <a:rPr lang="en-GB" sz="700" b="1" dirty="0">
                <a:solidFill>
                  <a:schemeClr val="bg1"/>
                </a:solidFill>
                <a:latin typeface="+mn-lt"/>
              </a:rPr>
              <a:t>DTU</a:t>
            </a:r>
          </a:p>
        </p:txBody>
      </p:sp>
      <p:sp>
        <p:nvSpPr>
          <p:cNvPr id="5" name="date" descr="{&quot;templafy&quot;:{&quot;id&quot;:&quot;58465eeb-cfe0-4970-97ec-88179dc0a9c2&quot;}}" title="Form.Date">
            <a:extLst>
              <a:ext uri="{FF2B5EF4-FFF2-40B4-BE49-F238E27FC236}">
                <a16:creationId xmlns:a16="http://schemas.microsoft.com/office/drawing/2014/main" id="{792B975C-625D-4095-8E1D-63F20A11B57C}"/>
              </a:ext>
            </a:extLst>
          </p:cNvPr>
          <p:cNvSpPr/>
          <p:nvPr userDrawn="1"/>
        </p:nvSpPr>
        <p:spPr bwMode="auto">
          <a:xfrm>
            <a:off x="251363" y="6541200"/>
            <a:ext cx="1104013" cy="316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-80" charset="-128"/>
              </a:rPr>
              <a:t>February 15, 2024</a:t>
            </a:r>
            <a:endParaRPr kumimoji="0" lang="en-GB" sz="7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7" name="text" descr="{&quot;templafy&quot;:{&quot;id&quot;:&quot;5020bdfb-1912-4d6d-a5c3-71b7da283692&quot;}}" title="Form.PresentationTitle">
            <a:extLst>
              <a:ext uri="{FF2B5EF4-FFF2-40B4-BE49-F238E27FC236}">
                <a16:creationId xmlns:a16="http://schemas.microsoft.com/office/drawing/2014/main" id="{06B09BDB-1C7D-4F8A-8F1B-82D88054A428}"/>
              </a:ext>
            </a:extLst>
          </p:cNvPr>
          <p:cNvSpPr txBox="1"/>
          <p:nvPr userDrawn="1"/>
        </p:nvSpPr>
        <p:spPr>
          <a:xfrm>
            <a:off x="5591149" y="6541200"/>
            <a:ext cx="5495949" cy="316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en-GB" sz="700">
                <a:solidFill>
                  <a:schemeClr val="bg1"/>
                </a:solidFill>
                <a:latin typeface="+mn-lt"/>
              </a:rPr>
              <a:t>Mininet-WiFi exercise (Part 1)</a:t>
            </a:r>
            <a:endParaRPr lang="en-GB" sz="7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op bar">
            <a:extLst>
              <a:ext uri="{FF2B5EF4-FFF2-40B4-BE49-F238E27FC236}">
                <a16:creationId xmlns:a16="http://schemas.microsoft.com/office/drawing/2014/main" id="{35912424-89BF-4A93-9096-3282916C71FE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470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  <p:sldLayoutId id="2147483664" r:id="rId3"/>
    <p:sldLayoutId id="2147483677" r:id="rId4"/>
    <p:sldLayoutId id="2147483672" r:id="rId5"/>
    <p:sldLayoutId id="2147483673" r:id="rId6"/>
    <p:sldLayoutId id="2147483676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980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14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2pPr>
      <a:lvl3pPr marL="6156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828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4pPr>
      <a:lvl5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5pPr>
      <a:lvl6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6pPr>
      <a:lvl7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7pPr>
      <a:lvl8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8pPr>
      <a:lvl9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68" userDrawn="1">
          <p15:clr>
            <a:srgbClr val="F26B43"/>
          </p15:clr>
        </p15:guide>
        <p15:guide id="4" orient="horz" pos="881" userDrawn="1">
          <p15:clr>
            <a:srgbClr val="F26B43"/>
          </p15:clr>
        </p15:guide>
        <p15:guide id="5" orient="horz" pos="1074" userDrawn="1">
          <p15:clr>
            <a:srgbClr val="F26B43"/>
          </p15:clr>
        </p15:guide>
        <p15:guide id="6" orient="horz" pos="39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6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ininet-wifi.github.io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5.xml"/><Relationship Id="rId1" Type="http://schemas.openxmlformats.org/officeDocument/2006/relationships/customXml" Target="../../customXml/item1.xml"/><Relationship Id="rId4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4358EA-4D5B-461F-997D-DE6729900D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Mininet-WiFi exercise (Part 1)</a:t>
            </a:r>
            <a:endParaRPr lang="en-GB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8CE6942-A17C-4247-86C6-41FACF7E90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Course 34351 Access- and Home Networks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A221E4-1851-497D-90EE-984C7112166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1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320714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Starting the network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726" y="1694295"/>
            <a:ext cx="9937104" cy="4545578"/>
          </a:xfrm>
        </p:spPr>
        <p:txBody>
          <a:bodyPr/>
          <a:lstStyle/>
          <a:p>
            <a:pPr marL="0" indent="0">
              <a:buNone/>
            </a:pPr>
            <a:r>
              <a:rPr lang="en-GB" b="1">
                <a:latin typeface="Courier New" panose="02070309020205020404" pitchFamily="49" charset="0"/>
                <a:ea typeface="Cascadia Mono" panose="020B0609020000020004" pitchFamily="49" charset="0"/>
                <a:cs typeface="Courier New" panose="02070309020205020404" pitchFamily="49" charset="0"/>
              </a:rPr>
              <a:t>net.build()</a:t>
            </a:r>
          </a:p>
          <a:p>
            <a:pPr marL="0" indent="0">
              <a:buNone/>
            </a:pPr>
            <a:r>
              <a:rPr lang="en-GB" b="1">
                <a:latin typeface="Courier New" panose="02070309020205020404" pitchFamily="49" charset="0"/>
                <a:ea typeface="Cascadia Mono" panose="020B0609020000020004" pitchFamily="49" charset="0"/>
                <a:cs typeface="Courier New" panose="02070309020205020404" pitchFamily="49" charset="0"/>
              </a:rPr>
              <a:t>c1.start()         # Start the controller</a:t>
            </a:r>
          </a:p>
          <a:p>
            <a:pPr marL="0" indent="0">
              <a:buNone/>
            </a:pPr>
            <a:r>
              <a:rPr lang="en-GB" b="1">
                <a:latin typeface="Courier New" panose="02070309020205020404" pitchFamily="49" charset="0"/>
                <a:ea typeface="Cascadia Mono" panose="020B0609020000020004" pitchFamily="49" charset="0"/>
                <a:cs typeface="Courier New" panose="02070309020205020404" pitchFamily="49" charset="0"/>
              </a:rPr>
              <a:t>ap1.start([c1])    # For access points</a:t>
            </a:r>
          </a:p>
          <a:p>
            <a:pPr marL="0" indent="0">
              <a:buNone/>
            </a:pPr>
            <a:r>
              <a:rPr lang="en-GB" b="1">
                <a:latin typeface="Courier New" panose="02070309020205020404" pitchFamily="49" charset="0"/>
                <a:ea typeface="Cascadia Mono" panose="020B0609020000020004" pitchFamily="49" charset="0"/>
                <a:cs typeface="Courier New" panose="02070309020205020404" pitchFamily="49" charset="0"/>
              </a:rPr>
              <a:t>sw1.start([c1])    # For switches – leave out if there are no switches</a:t>
            </a:r>
            <a:endParaRPr lang="da-DK" b="1">
              <a:latin typeface="Courier New" panose="02070309020205020404" pitchFamily="49" charset="0"/>
              <a:ea typeface="Cascadia Mono" panose="020B06090200000200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217085" y="5949280"/>
            <a:ext cx="5002039" cy="391628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144000" tIns="72000" rIns="144000" bIns="72000" rtlCol="0" anchor="ctr" anchorCtr="1">
            <a:spAutoFit/>
          </a:bodyPr>
          <a:lstStyle/>
          <a:p>
            <a:pPr>
              <a:spcBef>
                <a:spcPts val="432"/>
              </a:spcBef>
            </a:pPr>
            <a:r>
              <a:rPr lang="en-GB">
                <a:solidFill>
                  <a:schemeClr val="bg1"/>
                </a:solidFill>
                <a:latin typeface="+mn-lt"/>
              </a:rPr>
              <a:t>See </a:t>
            </a:r>
            <a:r>
              <a:rPr lang="en-GB">
                <a:solidFill>
                  <a:schemeClr val="bg1"/>
                </a:solidFill>
                <a:latin typeface="+mn-lt"/>
                <a:hlinkClick r:id="rId3"/>
              </a:rPr>
              <a:t>https://mininet-wifi.github.io</a:t>
            </a:r>
            <a:r>
              <a:rPr lang="en-GB">
                <a:solidFill>
                  <a:schemeClr val="bg1"/>
                </a:solidFill>
                <a:latin typeface="+mn-lt"/>
              </a:rPr>
              <a:t> for more inspiration</a:t>
            </a:r>
            <a:endParaRPr lang="da-DK" dirty="0" err="1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84451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Python notes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Python uses </a:t>
            </a:r>
            <a:r>
              <a:rPr lang="en-GB" i="1"/>
              <a:t>indentation</a:t>
            </a:r>
            <a:r>
              <a:rPr lang="en-GB"/>
              <a:t> for scoping</a:t>
            </a:r>
          </a:p>
          <a:p>
            <a:endParaRPr lang="en-GB"/>
          </a:p>
          <a:p>
            <a:r>
              <a:rPr lang="en-GB"/>
              <a:t>Lines are </a:t>
            </a:r>
            <a:r>
              <a:rPr lang="en-GB" i="1"/>
              <a:t>not</a:t>
            </a:r>
            <a:r>
              <a:rPr lang="en-GB"/>
              <a:t> terminated with semicolons</a:t>
            </a:r>
          </a:p>
          <a:p>
            <a:endParaRPr lang="en-GB"/>
          </a:p>
          <a:p>
            <a:r>
              <a:rPr lang="en-GB"/>
              <a:t>For simple comments, use pound-sign (#), e.g.,</a:t>
            </a:r>
            <a:br>
              <a:rPr lang="en-GB"/>
            </a:br>
            <a:r>
              <a:rPr lang="en-GB">
                <a:latin typeface="Consolas" panose="020B0609020204030204" pitchFamily="49" charset="0"/>
              </a:rPr>
              <a:t>    </a:t>
            </a:r>
            <a:r>
              <a:rPr lang="en-GB" b="1">
                <a:latin typeface="Courier New" panose="02070309020205020404" pitchFamily="49" charset="0"/>
                <a:ea typeface="Cascadia Mono" panose="020B0609020000020004" pitchFamily="49" charset="0"/>
                <a:cs typeface="Courier New" panose="02070309020205020404" pitchFamily="49" charset="0"/>
              </a:rPr>
              <a:t># THIS IS A COMMENT</a:t>
            </a:r>
          </a:p>
          <a:p>
            <a:endParaRPr lang="en-GB"/>
          </a:p>
          <a:p>
            <a:r>
              <a:rPr lang="en-GB"/>
              <a:t>Named arguments are in the form </a:t>
            </a:r>
            <a:r>
              <a:rPr lang="en-GB" i="1"/>
              <a:t>name = value</a:t>
            </a:r>
            <a:r>
              <a:rPr lang="en-GB"/>
              <a:t>, e.g.,</a:t>
            </a:r>
            <a:br>
              <a:rPr lang="en-GB"/>
            </a:br>
            <a:r>
              <a:rPr lang="en-GB">
                <a:latin typeface="Consolas" panose="020B0609020204030204" pitchFamily="49" charset="0"/>
              </a:rPr>
              <a:t>   </a:t>
            </a:r>
            <a:r>
              <a:rPr lang="en-GB" b="1">
                <a:latin typeface="Courier New" panose="02070309020205020404" pitchFamily="49" charset="0"/>
                <a:cs typeface="Courier New" panose="02070309020205020404" pitchFamily="49" charset="0"/>
              </a:rPr>
              <a:t>net.addAccessPoint(</a:t>
            </a:r>
            <a:r>
              <a:rPr lang="en-GB" b="1">
                <a:latin typeface="Courier New" panose="02070309020205020404" pitchFamily="49" charset="0"/>
                <a:ea typeface="Cascadia Mono" panose="020B0609020000020004" pitchFamily="49" charset="0"/>
                <a:cs typeface="Courier New" panose="02070309020205020404" pitchFamily="49" charset="0"/>
              </a:rPr>
              <a:t>'</a:t>
            </a:r>
            <a:r>
              <a:rPr lang="en-GB" b="1">
                <a:latin typeface="Courier New" panose="02070309020205020404" pitchFamily="49" charset="0"/>
                <a:cs typeface="Courier New" panose="02070309020205020404" pitchFamily="49" charset="0"/>
              </a:rPr>
              <a:t>ap1</a:t>
            </a:r>
            <a:r>
              <a:rPr lang="en-GB" b="1">
                <a:latin typeface="Courier New" panose="02070309020205020404" pitchFamily="49" charset="0"/>
                <a:ea typeface="Cascadia Mono" panose="020B0609020000020004" pitchFamily="49" charset="0"/>
                <a:cs typeface="Courier New" panose="02070309020205020404" pitchFamily="49" charset="0"/>
              </a:rPr>
              <a:t>'</a:t>
            </a:r>
            <a:r>
              <a:rPr lang="en-GB" b="1">
                <a:latin typeface="Courier New" panose="02070309020205020404" pitchFamily="49" charset="0"/>
                <a:cs typeface="Courier New" panose="02070309020205020404" pitchFamily="49" charset="0"/>
              </a:rPr>
              <a:t>, ..., mac = </a:t>
            </a:r>
            <a:r>
              <a:rPr lang="en-GB" b="1">
                <a:latin typeface="Courier New" panose="02070309020205020404" pitchFamily="49" charset="0"/>
                <a:ea typeface="Cascadia Mono" panose="020B0609020000020004" pitchFamily="49" charset="0"/>
                <a:cs typeface="Courier New" panose="02070309020205020404" pitchFamily="49" charset="0"/>
              </a:rPr>
              <a:t>'</a:t>
            </a:r>
            <a:r>
              <a:rPr lang="en-GB" b="1">
                <a:latin typeface="Courier New" panose="02070309020205020404" pitchFamily="49" charset="0"/>
                <a:cs typeface="Courier New" panose="02070309020205020404" pitchFamily="49" charset="0"/>
              </a:rPr>
              <a:t>00:01:02:03:04:05</a:t>
            </a:r>
            <a:r>
              <a:rPr lang="en-GB" b="1">
                <a:latin typeface="Courier New" panose="02070309020205020404" pitchFamily="49" charset="0"/>
                <a:ea typeface="Cascadia Mono" panose="020B0609020000020004" pitchFamily="49" charset="0"/>
                <a:cs typeface="Courier New" panose="02070309020205020404" pitchFamily="49" charset="0"/>
              </a:rPr>
              <a:t>'</a:t>
            </a:r>
            <a:r>
              <a:rPr lang="en-GB" b="1">
                <a:latin typeface="Courier New" panose="02070309020205020404" pitchFamily="49" charset="0"/>
                <a:cs typeface="Courier New" panose="02070309020205020404" pitchFamily="49" charset="0"/>
              </a:rPr>
              <a:t>, ...)</a:t>
            </a:r>
          </a:p>
          <a:p>
            <a:endParaRPr lang="en-GB"/>
          </a:p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895406" y="425450"/>
            <a:ext cx="3949244" cy="25545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432"/>
              </a:spcBef>
            </a:pPr>
            <a:r>
              <a:rPr lang="en-GB">
                <a:latin typeface="+mn-lt"/>
              </a:rPr>
              <a:t>Python issues an error message if you use</a:t>
            </a:r>
            <a:br>
              <a:rPr lang="en-GB">
                <a:latin typeface="+mn-lt"/>
              </a:rPr>
            </a:br>
            <a:r>
              <a:rPr lang="en-GB">
                <a:latin typeface="+mn-lt"/>
              </a:rPr>
              <a:t>different forms of indentation in your code,</a:t>
            </a:r>
            <a:br>
              <a:rPr lang="en-GB">
                <a:latin typeface="+mn-lt"/>
              </a:rPr>
            </a:br>
            <a:r>
              <a:rPr lang="en-GB">
                <a:latin typeface="+mn-lt"/>
              </a:rPr>
              <a:t>e.g., both spaces and tab. To be consistent</a:t>
            </a:r>
            <a:br>
              <a:rPr lang="en-GB">
                <a:latin typeface="+mn-lt"/>
              </a:rPr>
            </a:br>
            <a:r>
              <a:rPr lang="en-GB">
                <a:latin typeface="+mn-lt"/>
              </a:rPr>
              <a:t>you </a:t>
            </a:r>
            <a:r>
              <a:rPr lang="en-GB" b="1">
                <a:latin typeface="+mn-lt"/>
              </a:rPr>
              <a:t>must</a:t>
            </a:r>
            <a:r>
              <a:rPr lang="en-GB">
                <a:latin typeface="+mn-lt"/>
              </a:rPr>
              <a:t> use four space for every level of</a:t>
            </a:r>
            <a:br>
              <a:rPr lang="en-GB">
                <a:latin typeface="+mn-lt"/>
              </a:rPr>
            </a:br>
            <a:r>
              <a:rPr lang="en-GB">
                <a:latin typeface="+mn-lt"/>
              </a:rPr>
              <a:t>indentation, e.g., (</a:t>
            </a:r>
            <a:r>
              <a:rPr lang="en-GB" sz="1400">
                <a:latin typeface="Cascadia Code" panose="020B0509020204030204" pitchFamily="49" charset="0"/>
              </a:rPr>
              <a:t> </a:t>
            </a:r>
            <a:r>
              <a:rPr lang="da-DK" sz="1400">
                <a:latin typeface="Cascadia Code" panose="020B0509020204030204" pitchFamily="49" charset="0"/>
                <a:cs typeface="Arial" panose="020B0604020202020204" pitchFamily="34" charset="0"/>
              </a:rPr>
              <a:t>∙ </a:t>
            </a:r>
            <a:r>
              <a:rPr lang="da-DK">
                <a:latin typeface="Arial" panose="020B0604020202020204" pitchFamily="34" charset="0"/>
                <a:cs typeface="Arial" panose="020B0604020202020204" pitchFamily="34" charset="0"/>
              </a:rPr>
              <a:t>≈ space)</a:t>
            </a:r>
            <a:br>
              <a:rPr lang="en-GB">
                <a:latin typeface="+mn-lt"/>
              </a:rPr>
            </a:br>
            <a:br>
              <a:rPr lang="en-GB">
                <a:latin typeface="+mn-lt"/>
              </a:rPr>
            </a:br>
            <a:r>
              <a:rPr lang="en-GB" sz="1400" b="1">
                <a:latin typeface="Courier New" panose="02070309020205020404" pitchFamily="49" charset="0"/>
                <a:cs typeface="Courier New" panose="02070309020205020404" pitchFamily="49" charset="0"/>
              </a:rPr>
              <a:t>def myfunc(x):</a:t>
            </a:r>
            <a:br>
              <a:rPr lang="da-DK" sz="1400" b="1" err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1400" b="1">
                <a:latin typeface="Courier New" panose="02070309020205020404" pitchFamily="49" charset="0"/>
                <a:cs typeface="Courier New" panose="02070309020205020404" pitchFamily="49" charset="0"/>
              </a:rPr>
              <a:t>∙∙∙∙if x&gt;=0:</a:t>
            </a:r>
            <a:br>
              <a:rPr lang="da-DK" sz="14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1400" b="1">
                <a:latin typeface="Courier New" panose="02070309020205020404" pitchFamily="49" charset="0"/>
                <a:cs typeface="Courier New" panose="02070309020205020404" pitchFamily="49" charset="0"/>
              </a:rPr>
              <a:t>∙∙∙∙∙∙∙∙return x</a:t>
            </a:r>
            <a:br>
              <a:rPr lang="da-DK" sz="14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1400" b="1">
                <a:latin typeface="Courier New" panose="02070309020205020404" pitchFamily="49" charset="0"/>
                <a:cs typeface="Courier New" panose="02070309020205020404" pitchFamily="49" charset="0"/>
              </a:rPr>
              <a:t>∙∙∙∙else:</a:t>
            </a:r>
            <a:br>
              <a:rPr lang="da-DK" sz="14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1400" b="1">
                <a:latin typeface="Courier New" panose="02070309020205020404" pitchFamily="49" charset="0"/>
                <a:cs typeface="Courier New" panose="02070309020205020404" pitchFamily="49" charset="0"/>
              </a:rPr>
              <a:t>∙∙∙∙∙∙∙∙return -x</a:t>
            </a:r>
            <a:endParaRPr lang="en-GB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701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Access to class methods and fields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Devices (AP, stations, hosts, ...) are represented by Python classes in Mininet-WiFi</a:t>
            </a:r>
          </a:p>
          <a:p>
            <a:pPr lvl="1"/>
            <a:r>
              <a:rPr lang="en-GB"/>
              <a:t> =&gt; Possible to manipulate directly using:</a:t>
            </a:r>
            <a:r>
              <a:rPr lang="en-GB" b="1">
                <a:latin typeface="Courier New" panose="02070309020205020404" pitchFamily="49" charset="0"/>
                <a:cs typeface="Courier New" panose="02070309020205020404" pitchFamily="49" charset="0"/>
              </a:rPr>
              <a:t> py </a:t>
            </a:r>
            <a:r>
              <a:rPr lang="en-GB" b="1" i="1">
                <a:latin typeface="Courier New" panose="02070309020205020404" pitchFamily="49" charset="0"/>
                <a:cs typeface="Courier New" panose="02070309020205020404" pitchFamily="49" charset="0"/>
              </a:rPr>
              <a:t>PythonStatement</a:t>
            </a:r>
          </a:p>
          <a:p>
            <a:endParaRPr lang="en-GB"/>
          </a:p>
          <a:p>
            <a:r>
              <a:rPr lang="en-GB"/>
              <a:t>Example: (Station and Access Point classes have a SetPosition() method)</a:t>
            </a:r>
            <a:br>
              <a:rPr lang="en-GB"/>
            </a:br>
            <a:endParaRPr lang="en-GB"/>
          </a:p>
          <a:p>
            <a:pPr marL="0" indent="0">
              <a:buNone/>
            </a:pPr>
            <a:r>
              <a:rPr lang="en-GB" b="1">
                <a:latin typeface="Courier New" panose="02070309020205020404" pitchFamily="49" charset="0"/>
                <a:cs typeface="Courier New" panose="02070309020205020404" pitchFamily="49" charset="0"/>
              </a:rPr>
              <a:t>mininet-wifi&gt; py sta1.setPosition('10,20,0')</a:t>
            </a:r>
          </a:p>
          <a:p>
            <a:pPr marL="0" indent="0">
              <a:buNone/>
            </a:pPr>
            <a:br>
              <a:rPr lang="en-GB">
                <a:latin typeface="Cascadia Code" panose="020B0509020204030204" pitchFamily="49" charset="0"/>
              </a:rPr>
            </a:br>
            <a:r>
              <a:rPr lang="en-GB" b="1">
                <a:latin typeface="Courier New" panose="02070309020205020404" pitchFamily="49" charset="0"/>
                <a:cs typeface="Courier New" panose="02070309020205020404" pitchFamily="49" charset="0"/>
              </a:rPr>
              <a:t>mininet-wifi&gt; py sta1.params</a:t>
            </a:r>
          </a:p>
          <a:p>
            <a:pPr marL="0" indent="0">
              <a:buNone/>
            </a:pPr>
            <a:r>
              <a:rPr lang="en-GB" b="1">
                <a:latin typeface="Courier New" panose="02070309020205020404" pitchFamily="49" charset="0"/>
                <a:cs typeface="Courier New" panose="02070309020205020404" pitchFamily="49" charset="0"/>
              </a:rPr>
              <a:t>{'ip': '10.0.0.1/8', 'ip6': '2001:0:0:0:0:0:0:1/64', 'channel': 1, 'band': 20, 'freq': 2.4, 'mode': 'g', 'mac': '00:00:00:00:00:02', 'wlan': ['sta1-wlan0']}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91550" y="3055971"/>
            <a:ext cx="2586313" cy="6994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144000" tIns="72000" rIns="144000" bIns="7200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GB" sz="1800">
                <a:latin typeface="+mn-lt"/>
              </a:rPr>
              <a:t>Moves sta1 to position</a:t>
            </a:r>
            <a:br>
              <a:rPr lang="en-GB" sz="1800">
                <a:latin typeface="+mn-lt"/>
              </a:rPr>
            </a:br>
            <a:r>
              <a:rPr lang="en-GB" sz="1800">
                <a:latin typeface="+mn-lt"/>
              </a:rPr>
              <a:t>x=10, y=20 and z=0</a:t>
            </a:r>
            <a:endParaRPr lang="da-DK" sz="1800" dirty="0" err="1">
              <a:latin typeface="+mn-lt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7895406" y="3405673"/>
            <a:ext cx="1224136" cy="233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67722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Assignment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Go through the steps of the exercise manual (part 1) on Learn</a:t>
            </a:r>
          </a:p>
          <a:p>
            <a:endParaRPr lang="en-GB"/>
          </a:p>
          <a:p>
            <a:r>
              <a:rPr lang="en-GB"/>
              <a:t>Write an lab journal where you answer the questions in the manual</a:t>
            </a:r>
          </a:p>
          <a:p>
            <a:pPr lvl="1"/>
            <a:r>
              <a:rPr lang="en-GB"/>
              <a:t>You don’t need to write a loooooong novel for each part</a:t>
            </a:r>
          </a:p>
          <a:p>
            <a:pPr lvl="1"/>
            <a:r>
              <a:rPr lang="en-GB"/>
              <a:t>But your answers must be documented!</a:t>
            </a:r>
          </a:p>
          <a:p>
            <a:endParaRPr lang="en-GB"/>
          </a:p>
          <a:p>
            <a:r>
              <a:rPr lang="en-GB"/>
              <a:t>Continue with the exercise (part 2) next week, adding to your lab journal</a:t>
            </a:r>
          </a:p>
          <a:p>
            <a:endParaRPr lang="en-GB"/>
          </a:p>
          <a:p>
            <a:r>
              <a:rPr lang="en-GB"/>
              <a:t>Hand-in the complete lab journal on Learn no later than March 6 @ 23:59.</a:t>
            </a:r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823826" y="5295133"/>
            <a:ext cx="8542761" cy="956773"/>
          </a:xfrm>
          <a:prstGeom prst="rect">
            <a:avLst/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108000" tIns="108000" rIns="108000" bIns="108000" rtlCol="0">
            <a:spAutoFit/>
          </a:bodyPr>
          <a:lstStyle/>
          <a:p>
            <a:pPr algn="ctr"/>
            <a:r>
              <a:rPr lang="en-GB">
                <a:solidFill>
                  <a:schemeClr val="bg1"/>
                </a:solidFill>
              </a:rPr>
              <a:t>REMEMBER TO STOP THE NETWORK MANAGER EVERY TIME YOU BOOT THE VM:</a:t>
            </a:r>
            <a:br>
              <a:rPr lang="en-GB">
                <a:solidFill>
                  <a:schemeClr val="bg1"/>
                </a:solidFill>
              </a:rPr>
            </a:br>
            <a:br>
              <a:rPr lang="en-GB">
                <a:solidFill>
                  <a:schemeClr val="bg1"/>
                </a:solidFill>
              </a:rPr>
            </a:br>
            <a:r>
              <a:rPr lang="en-GB">
                <a:solidFill>
                  <a:schemeClr val="bg1"/>
                </a:solidFill>
              </a:rPr>
              <a:t>In a terminal:</a:t>
            </a:r>
            <a:r>
              <a:rPr lang="en-GB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sudo systemctl stop NetworkManager.service</a:t>
            </a:r>
            <a:endParaRPr lang="da-DK" b="1" dirty="0" err="1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119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Mininet-WiFi exercise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The Mininet-WiFi exercise is one of the mandatory exercises in course 34351</a:t>
            </a:r>
          </a:p>
          <a:p>
            <a:endParaRPr lang="en-GB"/>
          </a:p>
          <a:p>
            <a:r>
              <a:rPr lang="en-GB"/>
              <a:t>Takes place over four consecutive weeks:</a:t>
            </a:r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</a:t>
            </a:fld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136684"/>
              </p:ext>
            </p:extLst>
          </p:nvPr>
        </p:nvGraphicFramePr>
        <p:xfrm>
          <a:off x="1773238" y="2708920"/>
          <a:ext cx="907449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624">
                  <a:extLst>
                    <a:ext uri="{9D8B030D-6E8A-4147-A177-3AD203B41FA5}">
                      <a16:colId xmlns:a16="http://schemas.microsoft.com/office/drawing/2014/main" val="1556840463"/>
                    </a:ext>
                  </a:extLst>
                </a:gridCol>
                <a:gridCol w="7848872">
                  <a:extLst>
                    <a:ext uri="{9D8B030D-6E8A-4147-A177-3AD203B41FA5}">
                      <a16:colId xmlns:a16="http://schemas.microsoft.com/office/drawing/2014/main" val="136862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/>
                        <a:t>Date</a:t>
                      </a:r>
                      <a:endParaRPr lang="da-DK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Topic</a:t>
                      </a:r>
                      <a:endParaRPr lang="da-DK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1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2024-02-08</a:t>
                      </a:r>
                      <a:endParaRPr lang="da-DK" sz="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Introduction to Mininet-WiFi, Getting</a:t>
                      </a:r>
                      <a:r>
                        <a:rPr lang="en-GB" sz="1600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the software installed and tested </a:t>
                      </a:r>
                      <a:r>
                        <a:rPr lang="en-GB" sz="1600" b="1">
                          <a:solidFill>
                            <a:schemeClr val="accent3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da-DK" sz="1600" b="1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195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2024-02-15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Exercise</a:t>
                      </a:r>
                      <a:r>
                        <a:rPr lang="en-GB" sz="1600" baseline="0"/>
                        <a:t> part 1 (today)</a:t>
                      </a:r>
                      <a:endParaRPr lang="da-DK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157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2024-02-22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Exercise part 2</a:t>
                      </a:r>
                      <a:endParaRPr lang="da-DK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227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2024-02-29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Wrap-up if there are parts</a:t>
                      </a:r>
                      <a:r>
                        <a:rPr lang="en-GB" sz="1600" baseline="0"/>
                        <a:t> you’re missing – otherwise work on your journal</a:t>
                      </a:r>
                      <a:endParaRPr lang="da-DK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615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2024-03-06</a:t>
                      </a:r>
                      <a:endParaRPr lang="da-DK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Deadline for handing-in the journal</a:t>
                      </a:r>
                      <a:r>
                        <a:rPr lang="en-GB" sz="1600" baseline="0"/>
                        <a:t> to the assignment on DTU Learn @23.59</a:t>
                      </a:r>
                      <a:endParaRPr lang="da-DK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283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7994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Mininet-WiFi exercise (2)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Hand-in of reports</a:t>
            </a:r>
            <a:r>
              <a:rPr lang="da-DK"/>
              <a:t>: Individually or in groups of 2 students</a:t>
            </a:r>
          </a:p>
          <a:p>
            <a:endParaRPr lang="en-GB"/>
          </a:p>
          <a:p>
            <a:r>
              <a:rPr lang="en-GB"/>
              <a:t>Deadline: Wednesday, March 6 at 23.59</a:t>
            </a:r>
          </a:p>
          <a:p>
            <a:endParaRPr lang="en-GB"/>
          </a:p>
          <a:p>
            <a:r>
              <a:rPr lang="en-GB"/>
              <a:t>You have to join a group on Learn to be able to hand-in</a:t>
            </a:r>
          </a:p>
          <a:p>
            <a:pPr lvl="1"/>
            <a:r>
              <a:rPr lang="en-GB"/>
              <a:t>Even if you work individually (i.e., if you’re a one-person “group”)</a:t>
            </a:r>
          </a:p>
          <a:p>
            <a:pPr lvl="1"/>
            <a:r>
              <a:rPr lang="en-GB"/>
              <a:t>Go to My Course =&gt; Groups on Learn</a:t>
            </a:r>
          </a:p>
          <a:p>
            <a:pPr lvl="2"/>
            <a:r>
              <a:rPr lang="en-GB"/>
              <a:t>Find an empty group (“0/2 members”)</a:t>
            </a:r>
          </a:p>
          <a:p>
            <a:pPr lvl="2"/>
            <a:r>
              <a:rPr lang="en-GB"/>
              <a:t>Click on group to join (should be done by both of you for two-person groups)</a:t>
            </a:r>
          </a:p>
          <a:p>
            <a:pPr lvl="1"/>
            <a:r>
              <a:rPr lang="en-GB"/>
              <a:t>Contact me if you have trouble with groups</a:t>
            </a:r>
          </a:p>
          <a:p>
            <a:pPr lvl="1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1854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General tips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Disable Linux’s built-in network-manager (</a:t>
            </a:r>
            <a:r>
              <a:rPr lang="da-DK" b="1" i="1"/>
              <a:t>must be done every time the VM is started</a:t>
            </a:r>
            <a:r>
              <a:rPr lang="da-DK"/>
              <a:t>):</a:t>
            </a:r>
          </a:p>
          <a:p>
            <a:pPr lvl="1"/>
            <a:r>
              <a:rPr lang="da-DK"/>
              <a:t>Linux CLI:</a:t>
            </a:r>
            <a:r>
              <a:rPr lang="da-DK" b="1">
                <a:latin typeface="Courier New" panose="02070309020205020404" pitchFamily="49" charset="0"/>
                <a:cs typeface="Courier New" panose="02070309020205020404" pitchFamily="49" charset="0"/>
              </a:rPr>
              <a:t> sudo systemctl stop NetworkManager.service</a:t>
            </a:r>
          </a:p>
          <a:p>
            <a:pPr lvl="0"/>
            <a:endParaRPr lang="da-DK"/>
          </a:p>
          <a:p>
            <a:pPr lvl="0"/>
            <a:r>
              <a:rPr lang="da-DK"/>
              <a:t>Saving Mininet-WiFi output (but unfortunately not your input):</a:t>
            </a:r>
          </a:p>
          <a:p>
            <a:pPr lvl="1"/>
            <a:r>
              <a:rPr lang="da-DK"/>
              <a:t>Linux CLI:</a:t>
            </a:r>
            <a:r>
              <a:rPr lang="da-DK" b="1">
                <a:latin typeface="Courier New" panose="02070309020205020404" pitchFamily="49" charset="0"/>
                <a:cs typeface="Courier New" panose="02070309020205020404" pitchFamily="49" charset="0"/>
              </a:rPr>
              <a:t> sudo python </a:t>
            </a:r>
            <a:r>
              <a:rPr lang="da-DK" b="1" i="1">
                <a:latin typeface="Courier New" panose="02070309020205020404" pitchFamily="49" charset="0"/>
                <a:cs typeface="Courier New" panose="02070309020205020404" pitchFamily="49" charset="0"/>
              </a:rPr>
              <a:t>myscript</a:t>
            </a:r>
            <a:r>
              <a:rPr lang="da-DK" b="1">
                <a:latin typeface="Courier New" panose="02070309020205020404" pitchFamily="49" charset="0"/>
                <a:cs typeface="Courier New" panose="02070309020205020404" pitchFamily="49" charset="0"/>
              </a:rPr>
              <a:t>.py 2&gt;&amp;1 | tee outputfile.txt</a:t>
            </a:r>
          </a:p>
          <a:p>
            <a:pPr lvl="0"/>
            <a:endParaRPr lang="da-DK"/>
          </a:p>
          <a:p>
            <a:pPr lvl="0"/>
            <a:r>
              <a:rPr lang="da-DK"/>
              <a:t>Resetting Mininet-WiFi (</a:t>
            </a:r>
            <a:r>
              <a:rPr lang="da-DK" i="1"/>
              <a:t>good practice if the emulator is not terminated correctly</a:t>
            </a:r>
            <a:r>
              <a:rPr lang="da-DK"/>
              <a:t>):</a:t>
            </a:r>
          </a:p>
          <a:p>
            <a:pPr lvl="1"/>
            <a:r>
              <a:rPr lang="da-DK"/>
              <a:t>Linux CLI:</a:t>
            </a:r>
            <a:r>
              <a:rPr lang="da-DK" b="1">
                <a:latin typeface="Courier New" panose="02070309020205020404" pitchFamily="49" charset="0"/>
                <a:cs typeface="Courier New" panose="02070309020205020404" pitchFamily="49" charset="0"/>
              </a:rPr>
              <a:t> sudo mn -c</a:t>
            </a:r>
          </a:p>
          <a:p>
            <a:pPr lvl="0"/>
            <a:endParaRPr lang="da-DK"/>
          </a:p>
          <a:p>
            <a:pPr lvl="0"/>
            <a:r>
              <a:rPr lang="da-DK"/>
              <a:t>Use the up and down arrow keys on your keyboard to</a:t>
            </a:r>
            <a:br>
              <a:rPr lang="da-DK"/>
            </a:br>
            <a:r>
              <a:rPr lang="da-DK"/>
              <a:t>quickly scroll up and down in your command history.</a:t>
            </a:r>
            <a:br>
              <a:rPr lang="da-DK"/>
            </a:br>
            <a:r>
              <a:rPr lang="da-DK"/>
              <a:t>(Works both in the Linux CLI and the Mininet-WiFi CLI)</a:t>
            </a:r>
          </a:p>
          <a:p>
            <a:endParaRPr lang="da-DK"/>
          </a:p>
        </p:txBody>
      </p:sp>
      <p:pic>
        <p:nvPicPr>
          <p:cNvPr id="1026" name="Picture 2" descr="Arrow Keys-up Down - Arrow Keys Cartoon PNG Image | Transparent PNG Free  Download on Seek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6415" y="4509120"/>
            <a:ext cx="2915295" cy="1685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29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General tips (2)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Click on the </a:t>
            </a:r>
            <a:r>
              <a:rPr lang="en-GB" b="1"/>
              <a:t>Home</a:t>
            </a:r>
            <a:r>
              <a:rPr lang="en-GB"/>
              <a:t> icon</a:t>
            </a:r>
            <a:br>
              <a:rPr lang="en-GB"/>
            </a:br>
            <a:r>
              <a:rPr lang="en-GB"/>
              <a:t>to open a file manager</a:t>
            </a:r>
          </a:p>
          <a:p>
            <a:endParaRPr lang="en-GB"/>
          </a:p>
          <a:p>
            <a:endParaRPr lang="en-GB"/>
          </a:p>
          <a:p>
            <a:r>
              <a:rPr lang="en-GB"/>
              <a:t>Right-click on a file and select</a:t>
            </a:r>
            <a:br>
              <a:rPr lang="en-GB"/>
            </a:br>
            <a:r>
              <a:rPr lang="en-GB" b="1"/>
              <a:t>Open With “Mousepad”</a:t>
            </a:r>
            <a:br>
              <a:rPr lang="en-GB"/>
            </a:br>
            <a:r>
              <a:rPr lang="en-GB"/>
              <a:t>to open it in a text editor</a:t>
            </a:r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5</a:t>
            </a:fld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957" y="317097"/>
            <a:ext cx="1428750" cy="23622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 bwMode="auto">
          <a:xfrm>
            <a:off x="5408121" y="1212576"/>
            <a:ext cx="504056" cy="571242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102" y="2996952"/>
            <a:ext cx="243840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22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Custom network topologies in Mininet-WiFi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5890CD-8F90-4FE7-841F-F7B0C2865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Mininet-WiFi has a few built-in topologies</a:t>
            </a:r>
          </a:p>
          <a:p>
            <a:pPr lvl="1"/>
            <a:r>
              <a:rPr lang="en-GB"/>
              <a:t>You experimented with a simple topology (one access point and two stations) last week</a:t>
            </a:r>
          </a:p>
          <a:p>
            <a:endParaRPr lang="en-GB"/>
          </a:p>
          <a:p>
            <a:r>
              <a:rPr lang="en-GB"/>
              <a:t>But what if I want to emulate a WiFi network with another topology?</a:t>
            </a:r>
          </a:p>
          <a:p>
            <a:pPr lvl="1"/>
            <a:r>
              <a:rPr lang="en-GB"/>
              <a:t>Possible to define a custom topology using Python programs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6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796381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410585"/>
          </a:xfrm>
        </p:spPr>
        <p:txBody>
          <a:bodyPr/>
          <a:lstStyle/>
          <a:p>
            <a:r>
              <a:rPr lang="en-GB"/>
              <a:t>Simple structure</a:t>
            </a:r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203752" y="1398588"/>
            <a:ext cx="11033790" cy="49398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da-DK" sz="1500" b="1" i="1">
                <a:latin typeface="Courier New" panose="02070309020205020404" pitchFamily="49" charset="0"/>
                <a:cs typeface="Courier New" panose="02070309020205020404" pitchFamily="49" charset="0"/>
              </a:rPr>
              <a:t>Some lines that import relevant Python packages ...</a:t>
            </a:r>
          </a:p>
          <a:p>
            <a:pPr>
              <a:spcBef>
                <a:spcPts val="0"/>
              </a:spcBef>
            </a:pPr>
            <a:br>
              <a:rPr lang="da-DK" sz="15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1500" b="1">
                <a:latin typeface="Courier New" panose="02070309020205020404" pitchFamily="49" charset="0"/>
                <a:cs typeface="Courier New" panose="02070309020205020404" pitchFamily="49" charset="0"/>
              </a:rPr>
              <a:t># Function that defines the network topology</a:t>
            </a:r>
          </a:p>
          <a:p>
            <a:pPr>
              <a:spcBef>
                <a:spcPts val="0"/>
              </a:spcBef>
            </a:pPr>
            <a:r>
              <a:rPr lang="da-DK" sz="1500" b="1">
                <a:latin typeface="Courier New" panose="02070309020205020404" pitchFamily="49" charset="0"/>
                <a:cs typeface="Courier New" panose="02070309020205020404" pitchFamily="49" charset="0"/>
              </a:rPr>
              <a:t>def topology(args):</a:t>
            </a:r>
          </a:p>
          <a:p>
            <a:pPr>
              <a:spcBef>
                <a:spcPts val="0"/>
              </a:spcBef>
            </a:pPr>
            <a:br>
              <a:rPr lang="da-DK" sz="15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1500" b="1">
                <a:latin typeface="Courier New" panose="02070309020205020404" pitchFamily="49" charset="0"/>
                <a:cs typeface="Courier New" panose="02070309020205020404" pitchFamily="49" charset="0"/>
              </a:rPr>
              <a:t>    # DO NOT EDIT - Statements that create an empty network and add a controller - DO NOT EDIT</a:t>
            </a:r>
          </a:p>
          <a:p>
            <a:pPr>
              <a:spcBef>
                <a:spcPts val="0"/>
              </a:spcBef>
            </a:pPr>
            <a:r>
              <a:rPr lang="da-DK" sz="1500" b="1">
                <a:latin typeface="Courier New" panose="02070309020205020404" pitchFamily="49" charset="0"/>
                <a:cs typeface="Courier New" panose="02070309020205020404" pitchFamily="49" charset="0"/>
              </a:rPr>
              <a:t>    net = Mininet_wifi(controller=Controller, link=wmediumd, wmediumd_mode=interference)</a:t>
            </a:r>
          </a:p>
          <a:p>
            <a:pPr>
              <a:spcBef>
                <a:spcPts val="0"/>
              </a:spcBef>
            </a:pPr>
            <a:r>
              <a:rPr lang="da-DK" sz="1500" b="1">
                <a:latin typeface="Courier New" panose="02070309020205020404" pitchFamily="49" charset="0"/>
                <a:cs typeface="Courier New" panose="02070309020205020404" pitchFamily="49" charset="0"/>
              </a:rPr>
              <a:t>    c1 = net.addController('c1')</a:t>
            </a:r>
          </a:p>
          <a:p>
            <a:pPr>
              <a:spcBef>
                <a:spcPts val="0"/>
              </a:spcBef>
            </a:pPr>
            <a:br>
              <a:rPr lang="da-DK" sz="15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1500" b="1">
                <a:latin typeface="Courier New" panose="02070309020205020404" pitchFamily="49" charset="0"/>
                <a:cs typeface="Courier New" panose="02070309020205020404" pitchFamily="49" charset="0"/>
              </a:rPr>
              <a:t>    # ADD NODES AND LINKS AND BUILD/START THE NETWORK   </a:t>
            </a:r>
          </a:p>
          <a:p>
            <a:pPr>
              <a:spcBef>
                <a:spcPts val="0"/>
              </a:spcBef>
            </a:pPr>
            <a:br>
              <a:rPr lang="da-DK" sz="15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1500" b="1">
                <a:latin typeface="Courier New" panose="02070309020205020404" pitchFamily="49" charset="0"/>
                <a:cs typeface="Courier New" panose="02070309020205020404" pitchFamily="49" charset="0"/>
              </a:rPr>
              <a:t>    info("*** Running CLI\n")</a:t>
            </a:r>
          </a:p>
          <a:p>
            <a:pPr>
              <a:spcBef>
                <a:spcPts val="0"/>
              </a:spcBef>
            </a:pPr>
            <a:r>
              <a:rPr lang="da-DK" sz="1500" b="1">
                <a:latin typeface="Courier New" panose="02070309020205020404" pitchFamily="49" charset="0"/>
                <a:cs typeface="Courier New" panose="02070309020205020404" pitchFamily="49" charset="0"/>
              </a:rPr>
              <a:t>    CLI(net)</a:t>
            </a:r>
          </a:p>
          <a:p>
            <a:pPr>
              <a:spcBef>
                <a:spcPts val="0"/>
              </a:spcBef>
            </a:pPr>
            <a:br>
              <a:rPr lang="da-DK" sz="15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1500" b="1">
                <a:latin typeface="Courier New" panose="02070309020205020404" pitchFamily="49" charset="0"/>
                <a:cs typeface="Courier New" panose="02070309020205020404" pitchFamily="49" charset="0"/>
              </a:rPr>
              <a:t>    info("*** Stopping network\n")</a:t>
            </a:r>
          </a:p>
          <a:p>
            <a:pPr>
              <a:spcBef>
                <a:spcPts val="0"/>
              </a:spcBef>
            </a:pPr>
            <a:r>
              <a:rPr lang="da-DK" sz="1500" b="1">
                <a:latin typeface="Courier New" panose="02070309020205020404" pitchFamily="49" charset="0"/>
                <a:cs typeface="Courier New" panose="02070309020205020404" pitchFamily="49" charset="0"/>
              </a:rPr>
              <a:t>    net.stop()</a:t>
            </a:r>
          </a:p>
          <a:p>
            <a:pPr>
              <a:spcBef>
                <a:spcPts val="0"/>
              </a:spcBef>
            </a:pPr>
            <a:br>
              <a:rPr lang="da-DK" sz="15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a-DK" sz="15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1500" b="1">
                <a:latin typeface="Courier New" panose="02070309020205020404" pitchFamily="49" charset="0"/>
                <a:cs typeface="Courier New" panose="02070309020205020404" pitchFamily="49" charset="0"/>
              </a:rPr>
              <a:t>if __name__ == '__main__':</a:t>
            </a:r>
          </a:p>
          <a:p>
            <a:pPr>
              <a:spcBef>
                <a:spcPts val="0"/>
              </a:spcBef>
            </a:pPr>
            <a:r>
              <a:rPr lang="da-DK" sz="1500" b="1">
                <a:latin typeface="Courier New" panose="02070309020205020404" pitchFamily="49" charset="0"/>
                <a:cs typeface="Courier New" panose="02070309020205020404" pitchFamily="49" charset="0"/>
              </a:rPr>
              <a:t>    setLogLevel('info')</a:t>
            </a:r>
          </a:p>
          <a:p>
            <a:pPr>
              <a:spcBef>
                <a:spcPts val="0"/>
              </a:spcBef>
            </a:pPr>
            <a:r>
              <a:rPr lang="da-DK" sz="1500" b="1">
                <a:latin typeface="Courier New" panose="02070309020205020404" pitchFamily="49" charset="0"/>
                <a:cs typeface="Courier New" panose="02070309020205020404" pitchFamily="49" charset="0"/>
              </a:rPr>
              <a:t>    topology(sys.argv</a:t>
            </a:r>
            <a:r>
              <a:rPr lang="da-DK" sz="1500">
                <a:latin typeface="Consolas" panose="020B0609020204030204" pitchFamily="49" charset="0"/>
              </a:rPr>
              <a:t>)</a:t>
            </a:r>
            <a:endParaRPr lang="da-DK" sz="1500" b="0"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53292" y="3536790"/>
            <a:ext cx="268182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GB">
                <a:latin typeface="+mn-lt"/>
              </a:rPr>
              <a:t>This is where you write the</a:t>
            </a:r>
            <a:br>
              <a:rPr lang="en-GB">
                <a:latin typeface="+mn-lt"/>
              </a:rPr>
            </a:br>
            <a:r>
              <a:rPr lang="en-GB">
                <a:latin typeface="+mn-lt"/>
              </a:rPr>
              <a:t>code that defines the network</a:t>
            </a:r>
            <a:endParaRPr lang="da-DK" dirty="0" err="1">
              <a:latin typeface="+mn-lt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2936090" y="3783012"/>
            <a:ext cx="482453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627043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Adding nodes – WiFi devices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726" y="1706328"/>
            <a:ext cx="10297144" cy="4545578"/>
          </a:xfrm>
        </p:spPr>
        <p:txBody>
          <a:bodyPr/>
          <a:lstStyle/>
          <a:p>
            <a:r>
              <a:rPr lang="en-GB"/>
              <a:t>Note: Variable</a:t>
            </a:r>
            <a:r>
              <a:rPr lang="en-GB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>
                <a:latin typeface="Courier New" panose="02070309020205020404" pitchFamily="49" charset="0"/>
                <a:ea typeface="Cascadia Mono" panose="020B0609020000020004" pitchFamily="49" charset="0"/>
                <a:cs typeface="Courier New" panose="02070309020205020404" pitchFamily="49" charset="0"/>
              </a:rPr>
              <a:t>net</a:t>
            </a:r>
            <a:r>
              <a:rPr lang="en-GB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/>
              <a:t>is the instance of the Mininet-WiFi class from the previous slide</a:t>
            </a:r>
          </a:p>
          <a:p>
            <a:pPr lvl="1"/>
            <a:r>
              <a:rPr lang="en-GB"/>
              <a:t>The examples below should be on one line in your source code</a:t>
            </a:r>
          </a:p>
          <a:p>
            <a:endParaRPr lang="en-GB"/>
          </a:p>
          <a:p>
            <a:r>
              <a:rPr lang="en-GB"/>
              <a:t>Access points:</a:t>
            </a:r>
            <a:r>
              <a:rPr lang="en-GB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>
                <a:latin typeface="Courier New" panose="02070309020205020404" pitchFamily="49" charset="0"/>
                <a:ea typeface="Cascadia Mono" panose="020B0609020000020004" pitchFamily="49" charset="0"/>
                <a:cs typeface="Courier New" panose="02070309020205020404" pitchFamily="49" charset="0"/>
              </a:rPr>
              <a:t>ap1 = net.addAccessPoint('ap1', </a:t>
            </a:r>
            <a:r>
              <a:rPr lang="en-GB" b="1" i="1">
                <a:latin typeface="Courier New" panose="02070309020205020404" pitchFamily="49" charset="0"/>
                <a:ea typeface="Cascadia Mono" panose="020B0609020000020004" pitchFamily="49" charset="0"/>
                <a:cs typeface="Courier New" panose="02070309020205020404" pitchFamily="49" charset="0"/>
              </a:rPr>
              <a:t>other named arguments</a:t>
            </a:r>
            <a:r>
              <a:rPr lang="en-GB" b="1">
                <a:latin typeface="Courier New" panose="02070309020205020404" pitchFamily="49" charset="0"/>
                <a:ea typeface="Cascadia Mono" panose="020B06090200000200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GB"/>
              <a:t>Example: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>
                <a:latin typeface="Courier New" panose="02070309020205020404" pitchFamily="49" charset="0"/>
                <a:cs typeface="Courier New" panose="02070309020205020404" pitchFamily="49" charset="0"/>
              </a:rPr>
              <a:t>ap1 = net.addAccessPoint(</a:t>
            </a:r>
            <a:r>
              <a:rPr lang="en-GB" b="1">
                <a:latin typeface="Courier New" panose="02070309020205020404" pitchFamily="49" charset="0"/>
                <a:ea typeface="Cascadia Mono" panose="020B0609020000020004" pitchFamily="49" charset="0"/>
                <a:cs typeface="Courier New" panose="02070309020205020404" pitchFamily="49" charset="0"/>
              </a:rPr>
              <a:t>'</a:t>
            </a:r>
            <a:r>
              <a:rPr lang="en-GB" b="1">
                <a:latin typeface="Courier New" panose="02070309020205020404" pitchFamily="49" charset="0"/>
                <a:cs typeface="Courier New" panose="02070309020205020404" pitchFamily="49" charset="0"/>
              </a:rPr>
              <a:t>ap1</a:t>
            </a:r>
            <a:r>
              <a:rPr lang="en-GB" b="1">
                <a:latin typeface="Courier New" panose="02070309020205020404" pitchFamily="49" charset="0"/>
                <a:ea typeface="Cascadia Mono" panose="020B0609020000020004" pitchFamily="49" charset="0"/>
                <a:cs typeface="Courier New" panose="02070309020205020404" pitchFamily="49" charset="0"/>
              </a:rPr>
              <a:t>'</a:t>
            </a:r>
            <a:r>
              <a:rPr lang="en-GB" b="1">
                <a:latin typeface="Courier New" panose="02070309020205020404" pitchFamily="49" charset="0"/>
                <a:cs typeface="Courier New" panose="02070309020205020404" pitchFamily="49" charset="0"/>
              </a:rPr>
              <a:t>, ssid = </a:t>
            </a:r>
            <a:r>
              <a:rPr lang="en-GB" b="1">
                <a:latin typeface="Courier New" panose="02070309020205020404" pitchFamily="49" charset="0"/>
                <a:ea typeface="Cascadia Mono" panose="020B0609020000020004" pitchFamily="49" charset="0"/>
                <a:cs typeface="Courier New" panose="02070309020205020404" pitchFamily="49" charset="0"/>
              </a:rPr>
              <a:t>'</a:t>
            </a:r>
            <a:r>
              <a:rPr lang="en-GB" b="1">
                <a:latin typeface="Courier New" panose="02070309020205020404" pitchFamily="49" charset="0"/>
                <a:cs typeface="Courier New" panose="02070309020205020404" pitchFamily="49" charset="0"/>
              </a:rPr>
              <a:t>mywifi</a:t>
            </a:r>
            <a:r>
              <a:rPr lang="en-GB" b="1">
                <a:latin typeface="Courier New" panose="02070309020205020404" pitchFamily="49" charset="0"/>
                <a:ea typeface="Cascadia Mono" panose="020B0609020000020004" pitchFamily="49" charset="0"/>
                <a:cs typeface="Courier New" panose="02070309020205020404" pitchFamily="49" charset="0"/>
              </a:rPr>
              <a:t>'</a:t>
            </a:r>
            <a:r>
              <a:rPr lang="en-GB" b="1">
                <a:latin typeface="Courier New" panose="02070309020205020404" pitchFamily="49" charset="0"/>
                <a:cs typeface="Courier New" panose="02070309020205020404" pitchFamily="49" charset="0"/>
              </a:rPr>
              <a:t>, mode = </a:t>
            </a:r>
            <a:r>
              <a:rPr lang="en-GB" b="1">
                <a:latin typeface="Courier New" panose="02070309020205020404" pitchFamily="49" charset="0"/>
                <a:ea typeface="Cascadia Mono" panose="020B0609020000020004" pitchFamily="49" charset="0"/>
                <a:cs typeface="Courier New" panose="02070309020205020404" pitchFamily="49" charset="0"/>
              </a:rPr>
              <a:t>'</a:t>
            </a:r>
            <a:r>
              <a:rPr lang="en-GB" b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GB" b="1">
                <a:latin typeface="Courier New" panose="02070309020205020404" pitchFamily="49" charset="0"/>
                <a:ea typeface="Cascadia Mono" panose="020B0609020000020004" pitchFamily="49" charset="0"/>
                <a:cs typeface="Courier New" panose="02070309020205020404" pitchFamily="49" charset="0"/>
              </a:rPr>
              <a:t>'</a:t>
            </a:r>
            <a:r>
              <a:rPr lang="en-GB" b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GB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channel = </a:t>
            </a:r>
            <a:r>
              <a:rPr lang="en-GB" b="1">
                <a:latin typeface="Courier New" panose="02070309020205020404" pitchFamily="49" charset="0"/>
                <a:ea typeface="Cascadia Mono" panose="020B0609020000020004" pitchFamily="49" charset="0"/>
                <a:cs typeface="Courier New" panose="02070309020205020404" pitchFamily="49" charset="0"/>
              </a:rPr>
              <a:t>'</a:t>
            </a:r>
            <a:r>
              <a:rPr lang="en-GB" b="1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GB" b="1">
                <a:latin typeface="Courier New" panose="02070309020205020404" pitchFamily="49" charset="0"/>
                <a:ea typeface="Cascadia Mono" panose="020B0609020000020004" pitchFamily="49" charset="0"/>
                <a:cs typeface="Courier New" panose="02070309020205020404" pitchFamily="49" charset="0"/>
              </a:rPr>
              <a:t>'</a:t>
            </a:r>
            <a:r>
              <a:rPr lang="en-GB" b="1">
                <a:latin typeface="Courier New" panose="02070309020205020404" pitchFamily="49" charset="0"/>
                <a:cs typeface="Courier New" panose="02070309020205020404" pitchFamily="49" charset="0"/>
              </a:rPr>
              <a:t>, position = </a:t>
            </a:r>
            <a:r>
              <a:rPr lang="en-GB" b="1">
                <a:latin typeface="Courier New" panose="02070309020205020404" pitchFamily="49" charset="0"/>
                <a:ea typeface="Cascadia Mono" panose="020B0609020000020004" pitchFamily="49" charset="0"/>
                <a:cs typeface="Courier New" panose="02070309020205020404" pitchFamily="49" charset="0"/>
              </a:rPr>
              <a:t>'</a:t>
            </a:r>
            <a:r>
              <a:rPr lang="en-GB" b="1">
                <a:latin typeface="Courier New" panose="02070309020205020404" pitchFamily="49" charset="0"/>
                <a:cs typeface="Courier New" panose="02070309020205020404" pitchFamily="49" charset="0"/>
              </a:rPr>
              <a:t>100,100,0</a:t>
            </a:r>
            <a:r>
              <a:rPr lang="en-GB" b="1">
                <a:latin typeface="Courier New" panose="02070309020205020404" pitchFamily="49" charset="0"/>
                <a:ea typeface="Cascadia Mono" panose="020B0609020000020004" pitchFamily="49" charset="0"/>
                <a:cs typeface="Courier New" panose="02070309020205020404" pitchFamily="49" charset="0"/>
              </a:rPr>
              <a:t>'</a:t>
            </a:r>
            <a:r>
              <a:rPr lang="en-GB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GB"/>
          </a:p>
          <a:p>
            <a:r>
              <a:rPr lang="en-GB"/>
              <a:t>Wireless stations:</a:t>
            </a:r>
            <a:r>
              <a:rPr lang="en-GB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>
                <a:latin typeface="Courier New" panose="02070309020205020404" pitchFamily="49" charset="0"/>
                <a:ea typeface="Cascadia Mono" panose="020B0609020000020004" pitchFamily="49" charset="0"/>
                <a:cs typeface="Courier New" panose="02070309020205020404" pitchFamily="49" charset="0"/>
              </a:rPr>
              <a:t>sta1 = net.addStation('sta1', </a:t>
            </a:r>
            <a:r>
              <a:rPr lang="en-GB" b="1" i="1">
                <a:latin typeface="Courier New" panose="02070309020205020404" pitchFamily="49" charset="0"/>
                <a:ea typeface="Cascadia Mono" panose="020B0609020000020004" pitchFamily="49" charset="0"/>
                <a:cs typeface="Courier New" panose="02070309020205020404" pitchFamily="49" charset="0"/>
              </a:rPr>
              <a:t>other named arguments</a:t>
            </a:r>
            <a:r>
              <a:rPr lang="en-GB" b="1">
                <a:latin typeface="Courier New" panose="02070309020205020404" pitchFamily="49" charset="0"/>
                <a:ea typeface="Cascadia Mono" panose="020B06090200000200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GB"/>
              <a:t>Example:</a:t>
            </a:r>
            <a:r>
              <a:rPr lang="en-GB" b="1">
                <a:latin typeface="Courier New" panose="02070309020205020404" pitchFamily="49" charset="0"/>
                <a:cs typeface="Courier New" panose="02070309020205020404" pitchFamily="49" charset="0"/>
              </a:rPr>
              <a:t> sta1 = net.addStation(</a:t>
            </a:r>
            <a:r>
              <a:rPr lang="en-GB" b="1">
                <a:latin typeface="Courier New" panose="02070309020205020404" pitchFamily="49" charset="0"/>
                <a:ea typeface="Cascadia Mono" panose="020B0609020000020004" pitchFamily="49" charset="0"/>
                <a:cs typeface="Courier New" panose="02070309020205020404" pitchFamily="49" charset="0"/>
              </a:rPr>
              <a:t>'</a:t>
            </a:r>
            <a:r>
              <a:rPr lang="en-GB" b="1">
                <a:latin typeface="Courier New" panose="02070309020205020404" pitchFamily="49" charset="0"/>
                <a:cs typeface="Courier New" panose="02070309020205020404" pitchFamily="49" charset="0"/>
              </a:rPr>
              <a:t>sta1</a:t>
            </a:r>
            <a:r>
              <a:rPr lang="en-GB" b="1">
                <a:latin typeface="Courier New" panose="02070309020205020404" pitchFamily="49" charset="0"/>
                <a:ea typeface="Cascadia Mono" panose="020B0609020000020004" pitchFamily="49" charset="0"/>
                <a:cs typeface="Courier New" panose="02070309020205020404" pitchFamily="49" charset="0"/>
              </a:rPr>
              <a:t>'</a:t>
            </a:r>
            <a:r>
              <a:rPr lang="en-GB" b="1">
                <a:latin typeface="Courier New" panose="02070309020205020404" pitchFamily="49" charset="0"/>
                <a:cs typeface="Courier New" panose="02070309020205020404" pitchFamily="49" charset="0"/>
              </a:rPr>
              <a:t>, ip = </a:t>
            </a:r>
            <a:r>
              <a:rPr lang="en-GB" b="1">
                <a:latin typeface="Courier New" panose="02070309020205020404" pitchFamily="49" charset="0"/>
                <a:ea typeface="Cascadia Mono" panose="020B0609020000020004" pitchFamily="49" charset="0"/>
                <a:cs typeface="Courier New" panose="02070309020205020404" pitchFamily="49" charset="0"/>
              </a:rPr>
              <a:t>'</a:t>
            </a:r>
            <a:r>
              <a:rPr lang="en-GB" b="1">
                <a:latin typeface="Courier New" panose="02070309020205020404" pitchFamily="49" charset="0"/>
                <a:cs typeface="Courier New" panose="02070309020205020404" pitchFamily="49" charset="0"/>
              </a:rPr>
              <a:t>192.168.0.1/24</a:t>
            </a:r>
            <a:r>
              <a:rPr lang="en-GB" b="1">
                <a:latin typeface="Courier New" panose="02070309020205020404" pitchFamily="49" charset="0"/>
                <a:ea typeface="Cascadia Mono" panose="020B0609020000020004" pitchFamily="49" charset="0"/>
                <a:cs typeface="Courier New" panose="02070309020205020404" pitchFamily="49" charset="0"/>
              </a:rPr>
              <a:t>'</a:t>
            </a:r>
            <a:r>
              <a:rPr lang="en-GB" b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GB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position = </a:t>
            </a:r>
            <a:r>
              <a:rPr lang="en-GB" b="1">
                <a:latin typeface="Courier New" panose="02070309020205020404" pitchFamily="49" charset="0"/>
                <a:ea typeface="Cascadia Mono" panose="020B0609020000020004" pitchFamily="49" charset="0"/>
                <a:cs typeface="Courier New" panose="02070309020205020404" pitchFamily="49" charset="0"/>
              </a:rPr>
              <a:t>'</a:t>
            </a:r>
            <a:r>
              <a:rPr lang="en-GB" b="1">
                <a:latin typeface="Courier New" panose="02070309020205020404" pitchFamily="49" charset="0"/>
                <a:cs typeface="Courier New" panose="02070309020205020404" pitchFamily="49" charset="0"/>
              </a:rPr>
              <a:t>50,50,0</a:t>
            </a:r>
            <a:r>
              <a:rPr lang="en-GB" b="1">
                <a:latin typeface="Courier New" panose="02070309020205020404" pitchFamily="49" charset="0"/>
                <a:ea typeface="Cascadia Mono" panose="020B0609020000020004" pitchFamily="49" charset="0"/>
                <a:cs typeface="Courier New" panose="02070309020205020404" pitchFamily="49" charset="0"/>
              </a:rPr>
              <a:t>'</a:t>
            </a:r>
            <a:r>
              <a:rPr lang="en-GB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GB"/>
          </a:p>
          <a:p>
            <a:r>
              <a:rPr lang="en-GB"/>
              <a:t>Note: After adding APs and STAs:</a:t>
            </a:r>
            <a:br>
              <a:rPr lang="en-GB"/>
            </a:br>
            <a:r>
              <a:rPr lang="en-GB" b="1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da-DK" b="1">
                <a:latin typeface="Courier New" panose="02070309020205020404" pitchFamily="49" charset="0"/>
                <a:ea typeface="Cascadia Mono" panose="020B0609020000020004" pitchFamily="49" charset="0"/>
                <a:cs typeface="Courier New" panose="02070309020205020404" pitchFamily="49" charset="0"/>
              </a:rPr>
              <a:t>net.setPropagationModel(model="logDistance", exp=4.5)</a:t>
            </a:r>
            <a:br>
              <a:rPr lang="da-DK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b="1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da-DK" b="1">
                <a:latin typeface="Courier New" panose="02070309020205020404" pitchFamily="49" charset="0"/>
                <a:ea typeface="Cascadia Mono" panose="020B0609020000020004" pitchFamily="49" charset="0"/>
                <a:cs typeface="Courier New" panose="02070309020205020404" pitchFamily="49" charset="0"/>
              </a:rPr>
              <a:t>net.configureWifiNodes()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3918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Adding nodes – Wired devices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726" y="1706328"/>
            <a:ext cx="10225136" cy="4545578"/>
          </a:xfrm>
        </p:spPr>
        <p:txBody>
          <a:bodyPr/>
          <a:lstStyle/>
          <a:p>
            <a:r>
              <a:rPr lang="en-GB"/>
              <a:t>Note: The variable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>
                <a:latin typeface="Courier New" panose="02070309020205020404" pitchFamily="49" charset="0"/>
                <a:ea typeface="Cascadia Mono" panose="020B0609020000020004" pitchFamily="49" charset="0"/>
                <a:cs typeface="Courier New" panose="02070309020205020404" pitchFamily="49" charset="0"/>
              </a:rPr>
              <a:t>net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/>
              <a:t>is an instance of the Mininet-WiFi class</a:t>
            </a:r>
          </a:p>
          <a:p>
            <a:endParaRPr lang="en-GB"/>
          </a:p>
          <a:p>
            <a:r>
              <a:rPr lang="en-GB"/>
              <a:t>Wired hosts:</a:t>
            </a:r>
            <a:r>
              <a:rPr lang="en-GB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>
                <a:latin typeface="Courier New" panose="02070309020205020404" pitchFamily="49" charset="0"/>
                <a:ea typeface="Cascadia Mono" panose="020B0609020000020004" pitchFamily="49" charset="0"/>
                <a:cs typeface="Courier New" panose="02070309020205020404" pitchFamily="49" charset="0"/>
              </a:rPr>
              <a:t>h1 = net.addHost('h1', </a:t>
            </a:r>
            <a:r>
              <a:rPr lang="en-GB" b="1" i="1">
                <a:latin typeface="Courier New" panose="02070309020205020404" pitchFamily="49" charset="0"/>
                <a:ea typeface="Cascadia Mono" panose="020B0609020000020004" pitchFamily="49" charset="0"/>
                <a:cs typeface="Courier New" panose="02070309020205020404" pitchFamily="49" charset="0"/>
              </a:rPr>
              <a:t>other named arguments</a:t>
            </a:r>
            <a:r>
              <a:rPr lang="en-GB" b="1">
                <a:latin typeface="Courier New" panose="02070309020205020404" pitchFamily="49" charset="0"/>
                <a:ea typeface="Cascadia Mono" panose="020B06090200000200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GB"/>
              <a:t>Example:</a:t>
            </a:r>
            <a:r>
              <a:rPr lang="en-GB" b="1">
                <a:latin typeface="Courier New" panose="02070309020205020404" pitchFamily="49" charset="0"/>
                <a:cs typeface="Courier New" panose="02070309020205020404" pitchFamily="49" charset="0"/>
              </a:rPr>
              <a:t> h1 = net.addHost(</a:t>
            </a:r>
            <a:r>
              <a:rPr lang="en-GB" b="1">
                <a:latin typeface="Courier New" panose="02070309020205020404" pitchFamily="49" charset="0"/>
                <a:ea typeface="Cascadia Mono" panose="020B0609020000020004" pitchFamily="49" charset="0"/>
                <a:cs typeface="Courier New" panose="02070309020205020404" pitchFamily="49" charset="0"/>
              </a:rPr>
              <a:t>'</a:t>
            </a:r>
            <a:r>
              <a:rPr lang="en-GB" b="1">
                <a:latin typeface="Courier New" panose="02070309020205020404" pitchFamily="49" charset="0"/>
                <a:cs typeface="Courier New" panose="02070309020205020404" pitchFamily="49" charset="0"/>
              </a:rPr>
              <a:t>h1</a:t>
            </a:r>
            <a:r>
              <a:rPr lang="en-GB" b="1">
                <a:latin typeface="Courier New" panose="02070309020205020404" pitchFamily="49" charset="0"/>
                <a:ea typeface="Cascadia Mono" panose="020B0609020000020004" pitchFamily="49" charset="0"/>
                <a:cs typeface="Courier New" panose="02070309020205020404" pitchFamily="49" charset="0"/>
              </a:rPr>
              <a:t>'</a:t>
            </a:r>
            <a:r>
              <a:rPr lang="en-GB" b="1">
                <a:latin typeface="Courier New" panose="02070309020205020404" pitchFamily="49" charset="0"/>
                <a:cs typeface="Courier New" panose="02070309020205020404" pitchFamily="49" charset="0"/>
              </a:rPr>
              <a:t>, ip = </a:t>
            </a:r>
            <a:r>
              <a:rPr lang="en-GB" b="1">
                <a:latin typeface="Courier New" panose="02070309020205020404" pitchFamily="49" charset="0"/>
                <a:ea typeface="Cascadia Mono" panose="020B0609020000020004" pitchFamily="49" charset="0"/>
                <a:cs typeface="Courier New" panose="02070309020205020404" pitchFamily="49" charset="0"/>
              </a:rPr>
              <a:t>'</a:t>
            </a:r>
            <a:r>
              <a:rPr lang="en-GB" b="1">
                <a:latin typeface="Courier New" panose="02070309020205020404" pitchFamily="49" charset="0"/>
                <a:cs typeface="Courier New" panose="02070309020205020404" pitchFamily="49" charset="0"/>
              </a:rPr>
              <a:t>192.168.0.2/24</a:t>
            </a:r>
            <a:r>
              <a:rPr lang="en-GB" b="1">
                <a:latin typeface="Courier New" panose="02070309020205020404" pitchFamily="49" charset="0"/>
                <a:ea typeface="Cascadia Mono" panose="020B0609020000020004" pitchFamily="49" charset="0"/>
                <a:cs typeface="Courier New" panose="02070309020205020404" pitchFamily="49" charset="0"/>
              </a:rPr>
              <a:t>'</a:t>
            </a:r>
            <a:r>
              <a:rPr lang="en-GB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GB"/>
          </a:p>
          <a:p>
            <a:r>
              <a:rPr lang="en-GB"/>
              <a:t>Switches:</a:t>
            </a:r>
            <a:r>
              <a:rPr lang="en-GB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>
                <a:latin typeface="Courier New" panose="02070309020205020404" pitchFamily="49" charset="0"/>
                <a:ea typeface="Cascadia Mono" panose="020B0609020000020004" pitchFamily="49" charset="0"/>
                <a:cs typeface="Courier New" panose="02070309020205020404" pitchFamily="49" charset="0"/>
              </a:rPr>
              <a:t>sw1 = net.addSwitch('sw1', </a:t>
            </a:r>
            <a:r>
              <a:rPr lang="en-GB" b="1" i="1">
                <a:latin typeface="Courier New" panose="02070309020205020404" pitchFamily="49" charset="0"/>
                <a:ea typeface="Cascadia Mono" panose="020B0609020000020004" pitchFamily="49" charset="0"/>
                <a:cs typeface="Courier New" panose="02070309020205020404" pitchFamily="49" charset="0"/>
              </a:rPr>
              <a:t>other named arguments</a:t>
            </a:r>
            <a:r>
              <a:rPr lang="en-GB" b="1">
                <a:latin typeface="Courier New" panose="02070309020205020404" pitchFamily="49" charset="0"/>
                <a:ea typeface="Cascadia Mono" panose="020B06090200000200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GB"/>
              <a:t>Example:</a:t>
            </a:r>
            <a:r>
              <a:rPr lang="en-GB" b="1">
                <a:latin typeface="Courier New" panose="02070309020205020404" pitchFamily="49" charset="0"/>
                <a:cs typeface="Courier New" panose="02070309020205020404" pitchFamily="49" charset="0"/>
              </a:rPr>
              <a:t> sw1 = net.addSwitch(</a:t>
            </a:r>
            <a:r>
              <a:rPr lang="en-GB" b="1">
                <a:latin typeface="Courier New" panose="02070309020205020404" pitchFamily="49" charset="0"/>
                <a:ea typeface="Cascadia Mono" panose="020B0609020000020004" pitchFamily="49" charset="0"/>
                <a:cs typeface="Courier New" panose="02070309020205020404" pitchFamily="49" charset="0"/>
              </a:rPr>
              <a:t>'</a:t>
            </a:r>
            <a:r>
              <a:rPr lang="en-GB" b="1">
                <a:latin typeface="Courier New" panose="02070309020205020404" pitchFamily="49" charset="0"/>
                <a:cs typeface="Courier New" panose="02070309020205020404" pitchFamily="49" charset="0"/>
              </a:rPr>
              <a:t>sw1</a:t>
            </a:r>
            <a:r>
              <a:rPr lang="en-GB" b="1">
                <a:latin typeface="Courier New" panose="02070309020205020404" pitchFamily="49" charset="0"/>
                <a:ea typeface="Cascadia Mono" panose="020B0609020000020004" pitchFamily="49" charset="0"/>
                <a:cs typeface="Courier New" panose="02070309020205020404" pitchFamily="49" charset="0"/>
              </a:rPr>
              <a:t>'</a:t>
            </a:r>
            <a:r>
              <a:rPr lang="en-GB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endParaRPr lang="en-GB"/>
          </a:p>
          <a:p>
            <a:r>
              <a:rPr lang="en-GB"/>
              <a:t>Adding a wired link:</a:t>
            </a:r>
            <a:r>
              <a:rPr lang="en-GB" b="1">
                <a:latin typeface="Courier New" panose="02070309020205020404" pitchFamily="49" charset="0"/>
                <a:ea typeface="Cascadia Mono" panose="020B0609020000020004" pitchFamily="49" charset="0"/>
                <a:cs typeface="Courier New" panose="02070309020205020404" pitchFamily="49" charset="0"/>
              </a:rPr>
              <a:t> net.addLink(</a:t>
            </a:r>
            <a:r>
              <a:rPr lang="en-GB" b="1" i="1">
                <a:latin typeface="Courier New" panose="02070309020205020404" pitchFamily="49" charset="0"/>
                <a:ea typeface="Cascadia Mono" panose="020B0609020000020004" pitchFamily="49" charset="0"/>
                <a:cs typeface="Courier New" panose="02070309020205020404" pitchFamily="49" charset="0"/>
              </a:rPr>
              <a:t>device1</a:t>
            </a:r>
            <a:r>
              <a:rPr lang="en-GB" b="1">
                <a:latin typeface="Courier New" panose="02070309020205020404" pitchFamily="49" charset="0"/>
                <a:ea typeface="Cascadia Mono" panose="020B0609020000020004" pitchFamily="49" charset="0"/>
                <a:cs typeface="Courier New" panose="02070309020205020404" pitchFamily="49" charset="0"/>
              </a:rPr>
              <a:t>, </a:t>
            </a:r>
            <a:r>
              <a:rPr lang="en-GB" b="1" i="1">
                <a:latin typeface="Courier New" panose="02070309020205020404" pitchFamily="49" charset="0"/>
                <a:ea typeface="Cascadia Mono" panose="020B0609020000020004" pitchFamily="49" charset="0"/>
                <a:cs typeface="Courier New" panose="02070309020205020404" pitchFamily="49" charset="0"/>
              </a:rPr>
              <a:t>device2</a:t>
            </a:r>
            <a:r>
              <a:rPr lang="en-GB" b="1">
                <a:latin typeface="Courier New" panose="02070309020205020404" pitchFamily="49" charset="0"/>
                <a:ea typeface="Cascadia Mono" panose="020B0609020000020004" pitchFamily="49" charset="0"/>
                <a:cs typeface="Courier New" panose="02070309020205020404" pitchFamily="49" charset="0"/>
              </a:rPr>
              <a:t>)</a:t>
            </a:r>
            <a:endParaRPr lang="en-GB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/>
              <a:t>Example:</a:t>
            </a:r>
            <a:r>
              <a:rPr lang="en-GB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>
                <a:latin typeface="Courier New" panose="02070309020205020404" pitchFamily="49" charset="0"/>
                <a:ea typeface="Cascadia Mono" panose="020B0609020000020004" pitchFamily="49" charset="0"/>
                <a:cs typeface="Courier New" panose="02070309020205020404" pitchFamily="49" charset="0"/>
              </a:rPr>
              <a:t>net.addLink(h1, sw1)</a:t>
            </a:r>
            <a:r>
              <a:rPr lang="en-GB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/>
              <a:t>connects h1 and sw1 with a wired link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53284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heme/theme1.xml><?xml version="1.0" encoding="utf-8"?>
<a:theme xmlns:a="http://schemas.openxmlformats.org/drawingml/2006/main" name="Blank">
  <a:themeElements>
    <a:clrScheme name="DTU">
      <a:dk1>
        <a:srgbClr val="000000"/>
      </a:dk1>
      <a:lt1>
        <a:srgbClr val="FFFFFF"/>
      </a:lt1>
      <a:dk2>
        <a:srgbClr val="990000"/>
      </a:dk2>
      <a:lt2>
        <a:srgbClr val="79238E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2F3EEA"/>
      </a:hlink>
      <a:folHlink>
        <a:srgbClr val="990000"/>
      </a:folHlink>
    </a:clrScheme>
    <a:fontScheme name="DT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accent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432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rgbClr val="FFFFFF"/>
            </a:solidFill>
            <a:effectLst/>
            <a:latin typeface="+mn-lt"/>
            <a:ea typeface="ＭＳ Ｐゴシック" pitchFamily="-80" charset="-128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432"/>
          </a:spcBef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.potx" id="{3B38FA3B-2246-40E5-A61A-EA1559A3CD76}" vid="{D5F764FD-A73C-4B6C-BF48-3536DEB79AD2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TemplafySlideFormConfiguration><![CDATA[{"formFields":[],"formDataEntries":[]}]]></TemplafySlideFormConfiguration>
</file>

<file path=customXml/item2.xml><?xml version="1.0" encoding="utf-8"?>
<TemplafySlideFormConfiguration><![CDATA[{"formFields":[],"formDataEntries":[]}]]></TemplafySlideFormConfiguration>
</file>

<file path=customXml/item3.xml><?xml version="1.0" encoding="utf-8"?>
<TemplafyFormConfiguration><![CDATA[{"formFields":[{"required":false,"type":"datePicker","name":"Date","label":"Date","helpTexts":{"prefix":"","postfix":""},"spacing":{},"fullyQualifiedName":"Date"},{"required":false,"placeholder":"","lines":0,"type":"textBox","name":"PresentationTitle","label":"Presentation title","helpTexts":{"prefix":"","postfix":""},"spacing":{},"fullyQualifiedName":"PresentationTitle"}],"formDataEntries":[{"name":"Date","value":"4Xm7d242HGo446IH5nRjQA=="},{"name":"PresentationTitle","value":"ZR/I84ubq+6CkRKNk7nn9w=="}]}]]></TemplafyFormConfiguration>
</file>

<file path=customXml/item4.xml><?xml version="1.0" encoding="utf-8"?>
<TemplafyTemplateConfiguration><![CDATA[{"elementsMetadata":[{"type":"shape","id":"2fce62a0-f28a-44e1-a519-0cbe37b25f7a","elementConfiguration":{"binding":"UserProfile.Offices.Workarea_{{DocumentLanguage}}","disableUpdates":false,"type":"text"}},{"type":"shape","id":"58465eeb-cfe0-4970-97ec-88179dc0a9c2","elementConfiguration":{"binding":"Form.Date","format":"{{DateFormats.GeneralDate}}","disableUpdates":false,"type":"date"}},{"type":"shape","id":"5020bdfb-1912-4d6d-a5c3-71b7da283692","elementConfiguration":{"binding":"Form.PresentationTitle","disableUpdates":false,"type":"text"}},{"type":"shape","id":"8d5b95d1-8a23-4044-9620-bf5e7305a170","elementConfiguration":{"binding":"UserProfile.Offices.Workarea_{{DocumentLanguage}}","disableUpdates":false,"type":"text"}},{"type":"shape","id":"79fbb3c3-dd89-47ef-91e9-e0bd2bb0942f","elementConfiguration":{"binding":"Form.Date","format":"{{DateFormats.GeneralDate}}","disableUpdates":false,"type":"date"}},{"type":"shape","id":"5e9447ba-0dff-46ec-ac33-540c046ca40a","elementConfiguration":{"binding":"Form.PresentationTitle","disableUpdates":false,"type":"text"}}],"transformationConfigurations":[{"language":"{{DocumentLanguage}}","disableUpdates":false,"type":"proofingLanguage"}],"enableDocumentContentUpdater":true,"templateName":"DTU Template 16_9 - Corporate red","templateDescription":"","version":"1.2"}]]></TemplafyTemplateConfiguration>
</file>

<file path=customXml/item5.xml><?xml version="1.0" encoding="utf-8"?>
<TemplafySlideTemplateConfiguration><![CDATA[{"elementsMetadata":[],"enableDocumentContentUpdater":true,"documentContentValidatorConfiguration":{"enableDocumentContentValidator":false,"documentContentValidatorVersion":0},"slideId":"636837486369753289","version":"1.2"}]]></TemplafySlideTemplateConfiguration>
</file>

<file path=customXml/item6.xml><?xml version="1.0" encoding="utf-8"?>
<TemplafySlideTemplateConfiguration><![CDATA[{"elementsMetadata":[],"enableDocumentContentUpdater":true,"documentContentValidatorConfiguration":{"enableDocumentContentValidator":false,"documentContentValidatorVersion":0},"slideId":"636837486369128185","version":"1.2"}]]></TemplafySlideTemplateConfiguration>
</file>

<file path=customXml/itemProps1.xml><?xml version="1.0" encoding="utf-8"?>
<ds:datastoreItem xmlns:ds="http://schemas.openxmlformats.org/officeDocument/2006/customXml" ds:itemID="{F4C08C7F-F953-44DE-ACDE-930692BDDB0F}">
  <ds:schemaRefs/>
</ds:datastoreItem>
</file>

<file path=customXml/itemProps2.xml><?xml version="1.0" encoding="utf-8"?>
<ds:datastoreItem xmlns:ds="http://schemas.openxmlformats.org/officeDocument/2006/customXml" ds:itemID="{56C8BFB2-A911-4310-9D4A-421D773FAFA6}">
  <ds:schemaRefs/>
</ds:datastoreItem>
</file>

<file path=customXml/itemProps3.xml><?xml version="1.0" encoding="utf-8"?>
<ds:datastoreItem xmlns:ds="http://schemas.openxmlformats.org/officeDocument/2006/customXml" ds:itemID="{05DC2B94-7C1B-4C14-83B0-9CD2A82C27E0}">
  <ds:schemaRefs/>
</ds:datastoreItem>
</file>

<file path=customXml/itemProps4.xml><?xml version="1.0" encoding="utf-8"?>
<ds:datastoreItem xmlns:ds="http://schemas.openxmlformats.org/officeDocument/2006/customXml" ds:itemID="{1334258C-C3E7-4029-A615-C886A240FB15}">
  <ds:schemaRefs/>
</ds:datastoreItem>
</file>

<file path=customXml/itemProps5.xml><?xml version="1.0" encoding="utf-8"?>
<ds:datastoreItem xmlns:ds="http://schemas.openxmlformats.org/officeDocument/2006/customXml" ds:itemID="{02E7CCCE-613B-4CED-B813-E473EA1E01B2}">
  <ds:schemaRefs/>
</ds:datastoreItem>
</file>

<file path=customXml/itemProps6.xml><?xml version="1.0" encoding="utf-8"?>
<ds:datastoreItem xmlns:ds="http://schemas.openxmlformats.org/officeDocument/2006/customXml" ds:itemID="{11FAAC39-0A3A-4CC2-A9C1-60940B78AE17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690</TotalTime>
  <Words>1190</Words>
  <Application>Microsoft Office PowerPoint</Application>
  <PresentationFormat>Custom</PresentationFormat>
  <Paragraphs>159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Cascadia Code</vt:lpstr>
      <vt:lpstr>Consolas</vt:lpstr>
      <vt:lpstr>Courier New</vt:lpstr>
      <vt:lpstr>Verdana</vt:lpstr>
      <vt:lpstr>Wingdings</vt:lpstr>
      <vt:lpstr>Blank</vt:lpstr>
      <vt:lpstr>Mininet-WiFi exercise (Part 1)</vt:lpstr>
      <vt:lpstr>Mininet-WiFi exercise</vt:lpstr>
      <vt:lpstr>Mininet-WiFi exercise (2)</vt:lpstr>
      <vt:lpstr>General tips</vt:lpstr>
      <vt:lpstr>General tips (2)</vt:lpstr>
      <vt:lpstr>Custom network topologies in Mininet-WiFi</vt:lpstr>
      <vt:lpstr>Simple structure</vt:lpstr>
      <vt:lpstr>Adding nodes – WiFi devices</vt:lpstr>
      <vt:lpstr>Adding nodes – Wired devices</vt:lpstr>
      <vt:lpstr>Starting the network</vt:lpstr>
      <vt:lpstr>Python notes</vt:lpstr>
      <vt:lpstr>Access to class methods and fields</vt:lpstr>
      <vt:lpstr>Assignment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Lars Staalhagen</dc:creator>
  <cp:lastModifiedBy>Lars Staalhagen</cp:lastModifiedBy>
  <cp:revision>37</cp:revision>
  <cp:lastPrinted>2024-02-15T15:52:53Z</cp:lastPrinted>
  <dcterms:created xsi:type="dcterms:W3CDTF">2021-09-16T10:59:16Z</dcterms:created>
  <dcterms:modified xsi:type="dcterms:W3CDTF">2024-02-23T12:25:11Z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dIsCodeFreeTemplate">
    <vt:lpwstr>True</vt:lpwstr>
  </property>
  <property fmtid="{D5CDD505-2E9C-101B-9397-08002B2CF9AE}" pid="3" name="TemplafyTenantId">
    <vt:lpwstr>dtu</vt:lpwstr>
  </property>
  <property fmtid="{D5CDD505-2E9C-101B-9397-08002B2CF9AE}" pid="4" name="TemplafyTemplateId">
    <vt:lpwstr>636784030496976655</vt:lpwstr>
  </property>
  <property fmtid="{D5CDD505-2E9C-101B-9397-08002B2CF9AE}" pid="5" name="TemplafyUserProfileId">
    <vt:lpwstr>636838302414865013</vt:lpwstr>
  </property>
  <property fmtid="{D5CDD505-2E9C-101B-9397-08002B2CF9AE}" pid="6" name="TemplafyLanguageCode">
    <vt:lpwstr>en-GB</vt:lpwstr>
  </property>
</Properties>
</file>