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21"/>
  </p:notesMasterIdLst>
  <p:handoutMasterIdLst>
    <p:handoutMasterId r:id="rId22"/>
  </p:handoutMasterIdLst>
  <p:sldIdLst>
    <p:sldId id="260" r:id="rId8"/>
    <p:sldId id="266" r:id="rId9"/>
    <p:sldId id="271" r:id="rId10"/>
    <p:sldId id="267" r:id="rId11"/>
    <p:sldId id="270" r:id="rId12"/>
    <p:sldId id="257" r:id="rId13"/>
    <p:sldId id="262" r:id="rId14"/>
    <p:sldId id="263" r:id="rId15"/>
    <p:sldId id="268" r:id="rId16"/>
    <p:sldId id="264" r:id="rId17"/>
    <p:sldId id="261" r:id="rId18"/>
    <p:sldId id="269" r:id="rId19"/>
    <p:sldId id="265" r:id="rId20"/>
  </p:sldIdLst>
  <p:sldSz cx="12190413" cy="6858000"/>
  <p:notesSz cx="6400800" cy="11733213"/>
  <p:custDataLst>
    <p:tags r:id="rId2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098" autoAdjust="0"/>
  </p:normalViewPr>
  <p:slideViewPr>
    <p:cSldViewPr showGuides="1">
      <p:cViewPr varScale="1">
        <p:scale>
          <a:sx n="82" d="100"/>
          <a:sy n="82" d="100"/>
        </p:scale>
        <p:origin x="60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5640" y="1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1144518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5640" y="11144518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122" y="1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06438" y="882650"/>
            <a:ext cx="7813676" cy="4397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3442" y="5573277"/>
            <a:ext cx="4693920" cy="527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1146554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122" y="11146554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130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798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787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67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601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518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2172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28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5885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20031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336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055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February 15, 2024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smtClean="0">
                <a:solidFill>
                  <a:schemeClr val="bg1"/>
                </a:solidFill>
                <a:latin typeface="+mn-lt"/>
              </a:rPr>
              <a:t>Mininet-WiFi exercise (Part 1)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ninet-wifi.github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Mininet-WiFi exercise (Part 1)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Course 34351 Access- and Home Networks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Starting the network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694295"/>
            <a:ext cx="9937104" cy="4545578"/>
          </a:xfrm>
        </p:spPr>
        <p:txBody>
          <a:bodyPr/>
          <a:lstStyle/>
          <a:p>
            <a:pPr marL="0" indent="0">
              <a:buNone/>
            </a:pP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net.build()</a:t>
            </a:r>
          </a:p>
          <a:p>
            <a:pPr marL="0" indent="0">
              <a:buNone/>
            </a:pP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c1.start()         # Start the controller</a:t>
            </a:r>
          </a:p>
          <a:p>
            <a:pPr marL="0" indent="0">
              <a:buNone/>
            </a:pP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ap1.start([c1])    # For access points</a:t>
            </a:r>
          </a:p>
          <a:p>
            <a:pPr marL="0" indent="0">
              <a:buNone/>
            </a:pP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sw1.start([c1])    # For switches – leave out if there are no switches</a:t>
            </a:r>
            <a:endParaRPr lang="da-DK" b="1">
              <a:latin typeface="Courier New" panose="02070309020205020404" pitchFamily="49" charset="0"/>
              <a:ea typeface="Cascadia Mono" panose="020B060902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17085" y="5949280"/>
            <a:ext cx="5002039" cy="391628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44000" tIns="72000" rIns="144000" bIns="72000" rtlCol="0" anchor="ctr" anchorCtr="1">
            <a:spAutoFit/>
          </a:bodyPr>
          <a:lstStyle/>
          <a:p>
            <a:pPr>
              <a:spcBef>
                <a:spcPts val="432"/>
              </a:spcBef>
            </a:pPr>
            <a:r>
              <a:rPr lang="en-GB">
                <a:solidFill>
                  <a:schemeClr val="bg1"/>
                </a:solidFill>
                <a:latin typeface="+mn-lt"/>
              </a:rPr>
              <a:t>See </a:t>
            </a:r>
            <a:r>
              <a:rPr lang="en-GB">
                <a:solidFill>
                  <a:schemeClr val="bg1"/>
                </a:solidFill>
                <a:latin typeface="+mn-lt"/>
                <a:hlinkClick r:id="rId3"/>
              </a:rPr>
              <a:t>https://</a:t>
            </a:r>
            <a:r>
              <a:rPr lang="en-GB" smtClean="0">
                <a:solidFill>
                  <a:schemeClr val="bg1"/>
                </a:solidFill>
                <a:latin typeface="+mn-lt"/>
                <a:hlinkClick r:id="rId3"/>
              </a:rPr>
              <a:t>mininet-wifi.github.io</a:t>
            </a:r>
            <a:r>
              <a:rPr lang="en-GB" smtClean="0">
                <a:solidFill>
                  <a:schemeClr val="bg1"/>
                </a:solidFill>
                <a:latin typeface="+mn-lt"/>
              </a:rPr>
              <a:t> for more inspiration</a:t>
            </a:r>
            <a:endParaRPr lang="da-DK" dirty="0" err="1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4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Python notes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Python uses </a:t>
            </a:r>
            <a:r>
              <a:rPr lang="en-GB" i="1" smtClean="0"/>
              <a:t>indentation</a:t>
            </a:r>
            <a:r>
              <a:rPr lang="en-GB" smtClean="0"/>
              <a:t> for scoping</a:t>
            </a:r>
          </a:p>
          <a:p>
            <a:endParaRPr lang="en-GB"/>
          </a:p>
          <a:p>
            <a:r>
              <a:rPr lang="en-GB" smtClean="0"/>
              <a:t>Lines are </a:t>
            </a:r>
            <a:r>
              <a:rPr lang="en-GB" i="1" smtClean="0"/>
              <a:t>not</a:t>
            </a:r>
            <a:r>
              <a:rPr lang="en-GB" smtClean="0"/>
              <a:t> terminated with semicolons</a:t>
            </a:r>
          </a:p>
          <a:p>
            <a:endParaRPr lang="en-GB"/>
          </a:p>
          <a:p>
            <a:r>
              <a:rPr lang="en-GB" smtClean="0"/>
              <a:t>For simple comments, use pound-sign (#), e.g.,</a:t>
            </a:r>
            <a:br>
              <a:rPr lang="en-GB" smtClean="0"/>
            </a:br>
            <a:r>
              <a:rPr lang="en-GB" smtClean="0">
                <a:latin typeface="Consolas" panose="020B0609020204030204" pitchFamily="49" charset="0"/>
              </a:rPr>
              <a:t>   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GB"/>
          </a:p>
          <a:p>
            <a:r>
              <a:rPr lang="en-GB" smtClean="0"/>
              <a:t>Named arguments are in the form </a:t>
            </a:r>
            <a:r>
              <a:rPr lang="en-GB" i="1" smtClean="0"/>
              <a:t>name = value</a:t>
            </a:r>
            <a:r>
              <a:rPr lang="en-GB" smtClean="0"/>
              <a:t>, e.g.,</a:t>
            </a:r>
            <a:br>
              <a:rPr lang="en-GB" smtClean="0"/>
            </a:br>
            <a:r>
              <a:rPr lang="en-GB" smtClean="0">
                <a:latin typeface="Consolas" panose="020B0609020204030204" pitchFamily="49" charset="0"/>
              </a:rPr>
              <a:t>   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net.addAccessPoint(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ap1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..., mac =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00:01:02:03:04:05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895406" y="425450"/>
            <a:ext cx="3949244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smtClean="0">
                <a:latin typeface="+mn-lt"/>
              </a:rPr>
              <a:t>Python issues an error message if you use</a:t>
            </a:r>
            <a:br>
              <a:rPr lang="en-GB" smtClean="0">
                <a:latin typeface="+mn-lt"/>
              </a:rPr>
            </a:br>
            <a:r>
              <a:rPr lang="en-GB" smtClean="0">
                <a:latin typeface="+mn-lt"/>
              </a:rPr>
              <a:t>different forms of indentation in your code,</a:t>
            </a:r>
            <a:br>
              <a:rPr lang="en-GB" smtClean="0">
                <a:latin typeface="+mn-lt"/>
              </a:rPr>
            </a:br>
            <a:r>
              <a:rPr lang="en-GB" smtClean="0">
                <a:latin typeface="+mn-lt"/>
              </a:rPr>
              <a:t>e.g., both spaces and tab. To be consistent</a:t>
            </a:r>
            <a:br>
              <a:rPr lang="en-GB" smtClean="0">
                <a:latin typeface="+mn-lt"/>
              </a:rPr>
            </a:br>
            <a:r>
              <a:rPr lang="en-GB" smtClean="0">
                <a:latin typeface="+mn-lt"/>
              </a:rPr>
              <a:t>you </a:t>
            </a:r>
            <a:r>
              <a:rPr lang="en-GB" b="1" smtClean="0">
                <a:latin typeface="+mn-lt"/>
              </a:rPr>
              <a:t>must</a:t>
            </a:r>
            <a:r>
              <a:rPr lang="en-GB" smtClean="0">
                <a:latin typeface="+mn-lt"/>
              </a:rPr>
              <a:t> use four space for every level of</a:t>
            </a:r>
            <a:br>
              <a:rPr lang="en-GB" smtClean="0">
                <a:latin typeface="+mn-lt"/>
              </a:rPr>
            </a:br>
            <a:r>
              <a:rPr lang="en-GB" smtClean="0">
                <a:latin typeface="+mn-lt"/>
              </a:rPr>
              <a:t>indentation, e.g., (</a:t>
            </a:r>
            <a:r>
              <a:rPr lang="en-GB" sz="1400" smtClean="0">
                <a:latin typeface="Cascadia Code" panose="020B0509020204030204" pitchFamily="49" charset="0"/>
              </a:rPr>
              <a:t> </a:t>
            </a:r>
            <a:r>
              <a:rPr lang="da-DK" sz="1400" smtClean="0">
                <a:latin typeface="Cascadia Code" panose="020B0509020204030204" pitchFamily="49" charset="0"/>
                <a:cs typeface="Arial" panose="020B0604020202020204" pitchFamily="34" charset="0"/>
              </a:rPr>
              <a:t>∙ </a:t>
            </a:r>
            <a:r>
              <a:rPr lang="da-DK" smtClean="0">
                <a:latin typeface="Arial" panose="020B0604020202020204" pitchFamily="34" charset="0"/>
                <a:cs typeface="Arial" panose="020B0604020202020204" pitchFamily="34" charset="0"/>
              </a:rPr>
              <a:t>≈ space)</a:t>
            </a:r>
            <a:r>
              <a:rPr lang="en-GB" smtClean="0">
                <a:latin typeface="+mn-lt"/>
              </a:rPr>
              <a:t/>
            </a:r>
            <a:br>
              <a:rPr lang="en-GB" smtClean="0">
                <a:latin typeface="+mn-lt"/>
              </a:rPr>
            </a:br>
            <a:r>
              <a:rPr lang="en-GB" smtClean="0">
                <a:latin typeface="+mn-lt"/>
              </a:rPr>
              <a:t/>
            </a:r>
            <a:br>
              <a:rPr lang="en-GB" smtClean="0">
                <a:latin typeface="+mn-lt"/>
              </a:rPr>
            </a:br>
            <a:r>
              <a:rPr lang="en-GB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def myfunc(x):</a:t>
            </a:r>
            <a:r>
              <a:rPr lang="da-DK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sz="1400" b="1" err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∙∙∙∙if x&gt;=0:</a:t>
            </a:r>
            <a:b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∙∙∙∙∙∙∙∙return x</a:t>
            </a:r>
            <a:b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∙∙∙∙else:</a:t>
            </a:r>
            <a:b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∙∙∙∙∙∙∙∙return -x</a:t>
            </a:r>
            <a:endParaRPr lang="en-GB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Access to class methods and fields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Devices (AP, stations, hosts, ...) are represented by Python classes in Mininet-WiFi</a:t>
            </a:r>
          </a:p>
          <a:p>
            <a:pPr lvl="1"/>
            <a:r>
              <a:rPr lang="en-GB" smtClean="0"/>
              <a:t> =&gt; Possible to manipulate directly using: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py </a:t>
            </a:r>
            <a:r>
              <a:rPr lang="en-GB" b="1" i="1" smtClean="0">
                <a:latin typeface="Courier New" panose="02070309020205020404" pitchFamily="49" charset="0"/>
                <a:cs typeface="Courier New" panose="02070309020205020404" pitchFamily="49" charset="0"/>
              </a:rPr>
              <a:t>PythonStatement</a:t>
            </a:r>
          </a:p>
          <a:p>
            <a:endParaRPr lang="en-GB"/>
          </a:p>
          <a:p>
            <a:r>
              <a:rPr lang="en-GB" smtClean="0"/>
              <a:t>Example: (Station and Access Point classes have a SetPosition() method)</a:t>
            </a:r>
            <a:br>
              <a:rPr lang="en-GB" smtClean="0"/>
            </a:br>
            <a:endParaRPr lang="en-GB" smtClean="0"/>
          </a:p>
          <a:p>
            <a:pPr marL="0" indent="0">
              <a:buNone/>
            </a:pP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mininet-wifi&gt; py sta1.setPosition('10,20,0')</a:t>
            </a:r>
          </a:p>
          <a:p>
            <a:pPr marL="0" indent="0">
              <a:buNone/>
            </a:pPr>
            <a:r>
              <a:rPr lang="en-GB" smtClean="0">
                <a:latin typeface="Cascadia Code" panose="020B0509020204030204" pitchFamily="49" charset="0"/>
              </a:rPr>
              <a:t/>
            </a:r>
            <a:br>
              <a:rPr lang="en-GB" smtClean="0">
                <a:latin typeface="Cascadia Code" panose="020B0509020204030204" pitchFamily="49" charset="0"/>
              </a:rPr>
            </a:b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mininet-wifi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&gt; py sta1.params</a:t>
            </a:r>
          </a:p>
          <a:p>
            <a:pPr marL="0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{'ip': '10.0.0.1/8', 'ip6': '2001:0:0:0:0:0:0:1/64', 'channel': 1, 'band': 20, 'freq': 2.4, 'mode': 'g', 'mac': '00:00:00:00:00:02', 'wlan': ['sta1-wlan0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  <a:endParaRPr lang="en-GB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1550" y="3055971"/>
            <a:ext cx="2586313" cy="6994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44000" tIns="72000" rIns="144000" bIns="7200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z="1800" smtClean="0">
                <a:latin typeface="+mn-lt"/>
              </a:rPr>
              <a:t>Moves sta1 to position</a:t>
            </a:r>
            <a:br>
              <a:rPr lang="en-GB" sz="1800" smtClean="0">
                <a:latin typeface="+mn-lt"/>
              </a:rPr>
            </a:br>
            <a:r>
              <a:rPr lang="en-GB" sz="1800" smtClean="0">
                <a:latin typeface="+mn-lt"/>
              </a:rPr>
              <a:t>x=10, y=20 and z=0</a:t>
            </a:r>
            <a:endParaRPr lang="da-DK" sz="1800" dirty="0" err="1" smtClean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7895406" y="3405673"/>
            <a:ext cx="1224136" cy="23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772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Assignment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Go through the steps of the exercise manual (part 1) on Learn</a:t>
            </a:r>
          </a:p>
          <a:p>
            <a:endParaRPr lang="en-GB"/>
          </a:p>
          <a:p>
            <a:r>
              <a:rPr lang="en-GB" smtClean="0"/>
              <a:t>Write an lab journal where you answer the questions in the manual</a:t>
            </a:r>
          </a:p>
          <a:p>
            <a:pPr lvl="1"/>
            <a:r>
              <a:rPr lang="en-GB" smtClean="0"/>
              <a:t>You don’t need to write a loooooong novel for each part</a:t>
            </a:r>
          </a:p>
          <a:p>
            <a:pPr lvl="1"/>
            <a:r>
              <a:rPr lang="en-GB" smtClean="0"/>
              <a:t>But your answers must be documented!</a:t>
            </a:r>
          </a:p>
          <a:p>
            <a:endParaRPr lang="en-GB"/>
          </a:p>
          <a:p>
            <a:r>
              <a:rPr lang="en-GB" smtClean="0"/>
              <a:t>Continue with the exercise (part 2) next week, adding to your lab journal</a:t>
            </a:r>
          </a:p>
          <a:p>
            <a:endParaRPr lang="en-GB"/>
          </a:p>
          <a:p>
            <a:r>
              <a:rPr lang="en-GB" smtClean="0"/>
              <a:t>Hand-in the complete lab journal on Learn no later than March 6 @ 23:59.</a:t>
            </a:r>
          </a:p>
          <a:p>
            <a:endParaRPr lang="en-GB" smtClean="0"/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23826" y="5295133"/>
            <a:ext cx="8542761" cy="956773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08000" tIns="108000" rIns="108000" bIns="108000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REMEMBER TO STOP THE NETWORK MANAGER EVERY TIME YOU BOOT THE </a:t>
            </a:r>
            <a:r>
              <a:rPr lang="en-GB" smtClean="0">
                <a:solidFill>
                  <a:schemeClr val="bg1"/>
                </a:solidFill>
              </a:rPr>
              <a:t>VM: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/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GB" smtClean="0">
                <a:solidFill>
                  <a:schemeClr val="bg1"/>
                </a:solidFill>
              </a:rPr>
              <a:t>In </a:t>
            </a:r>
            <a:r>
              <a:rPr lang="en-GB">
                <a:solidFill>
                  <a:schemeClr val="bg1"/>
                </a:solidFill>
              </a:rPr>
              <a:t>a terminal</a:t>
            </a:r>
            <a:r>
              <a:rPr lang="en-GB" smtClean="0">
                <a:solidFill>
                  <a:schemeClr val="bg1"/>
                </a:solidFill>
              </a:rPr>
              <a:t>:</a:t>
            </a:r>
            <a:r>
              <a:rPr lang="en-GB" b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sudo systemctl stop NetworkManager.service</a:t>
            </a:r>
            <a:endParaRPr lang="da-DK" b="1" dirty="0" err="1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Mininet-WiFi exercise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Mininet-WiFi exercise is one of the mandatory exercises in course 34351</a:t>
            </a:r>
          </a:p>
          <a:p>
            <a:endParaRPr lang="en-GB"/>
          </a:p>
          <a:p>
            <a:r>
              <a:rPr lang="en-GB" smtClean="0"/>
              <a:t>Takes place over four consecutive weeks:</a:t>
            </a:r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en-GB" smtClean="0"/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36684"/>
              </p:ext>
            </p:extLst>
          </p:nvPr>
        </p:nvGraphicFramePr>
        <p:xfrm>
          <a:off x="1773238" y="2708920"/>
          <a:ext cx="907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624">
                  <a:extLst>
                    <a:ext uri="{9D8B030D-6E8A-4147-A177-3AD203B41FA5}">
                      <a16:colId xmlns:a16="http://schemas.microsoft.com/office/drawing/2014/main" val="1556840463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136862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smtClean="0"/>
                        <a:t>Date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Topic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2024-02-08</a:t>
                      </a:r>
                      <a:endParaRPr lang="da-DK" sz="16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Introduction to Mininet-WiFi, Getting</a:t>
                      </a:r>
                      <a:r>
                        <a:rPr lang="en-GB" sz="16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the software installed and tested </a:t>
                      </a:r>
                      <a:r>
                        <a:rPr lang="en-GB" sz="1600" b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da-DK" sz="1600" b="1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/>
                        <a:t>2024-02-15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Exercise</a:t>
                      </a:r>
                      <a:r>
                        <a:rPr lang="en-GB" sz="1600" baseline="0" smtClean="0"/>
                        <a:t> part 1 (today)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5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/>
                        <a:t>2024-02-22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Exercise part 2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2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/>
                        <a:t>2024-02-29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Wrap-up if there are parts</a:t>
                      </a:r>
                      <a:r>
                        <a:rPr lang="en-GB" sz="1600" baseline="0" smtClean="0"/>
                        <a:t> you’re missing – otherwise work on your journal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1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smtClean="0"/>
                        <a:t>2024-03-06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Deadline for handing-in the journal</a:t>
                      </a:r>
                      <a:r>
                        <a:rPr lang="en-GB" sz="1600" baseline="0" smtClean="0"/>
                        <a:t> to the assignment on DTU Learn @23.59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Mininet-WiFi exercise (2)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Hand-in of reports</a:t>
            </a:r>
            <a:r>
              <a:rPr lang="da-DK" smtClean="0"/>
              <a:t>: Individually or in groups of 2 students</a:t>
            </a:r>
          </a:p>
          <a:p>
            <a:endParaRPr lang="en-GB"/>
          </a:p>
          <a:p>
            <a:r>
              <a:rPr lang="en-GB" smtClean="0"/>
              <a:t>Deadline: Wednesday, March 6 at 23.59</a:t>
            </a:r>
          </a:p>
          <a:p>
            <a:endParaRPr lang="en-GB"/>
          </a:p>
          <a:p>
            <a:r>
              <a:rPr lang="en-GB" smtClean="0"/>
              <a:t>You have to join a group on Learn to be able to hand-in</a:t>
            </a:r>
          </a:p>
          <a:p>
            <a:pPr lvl="1"/>
            <a:r>
              <a:rPr lang="en-GB" smtClean="0"/>
              <a:t>Even if you work individually (i.e., if you’re a one-person “group”)</a:t>
            </a:r>
          </a:p>
          <a:p>
            <a:pPr lvl="1"/>
            <a:r>
              <a:rPr lang="en-GB" smtClean="0"/>
              <a:t>Go to My Course =&gt; Groups on Learn</a:t>
            </a:r>
          </a:p>
          <a:p>
            <a:pPr lvl="2"/>
            <a:r>
              <a:rPr lang="en-GB" smtClean="0"/>
              <a:t>Find an empty group (“0/2 members”)</a:t>
            </a:r>
          </a:p>
          <a:p>
            <a:pPr lvl="2"/>
            <a:r>
              <a:rPr lang="en-GB" smtClean="0"/>
              <a:t>Click on group to join (should be done by both of you for two-person groups)</a:t>
            </a:r>
          </a:p>
          <a:p>
            <a:pPr lvl="1"/>
            <a:r>
              <a:rPr lang="en-GB" smtClean="0"/>
              <a:t>Contact me if you have trouble with groups</a:t>
            </a:r>
          </a:p>
          <a:p>
            <a:pPr lvl="1"/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8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tips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Disable </a:t>
            </a:r>
            <a:r>
              <a:rPr lang="da-DK"/>
              <a:t>Linux’s built-in network-manager </a:t>
            </a:r>
            <a:r>
              <a:rPr lang="da-DK" smtClean="0"/>
              <a:t>(</a:t>
            </a:r>
            <a:r>
              <a:rPr lang="da-DK" b="1" i="1" smtClean="0"/>
              <a:t>must </a:t>
            </a:r>
            <a:r>
              <a:rPr lang="da-DK" b="1" i="1"/>
              <a:t>be done every time the VM is started</a:t>
            </a:r>
            <a:r>
              <a:rPr lang="da-DK"/>
              <a:t>):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sudo </a:t>
            </a:r>
            <a:r>
              <a:rPr lang="da-DK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systemctl stop NetworkManager.service</a:t>
            </a:r>
            <a:endParaRPr lang="da-DK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da-DK" smtClean="0"/>
          </a:p>
          <a:p>
            <a:pPr lvl="0"/>
            <a:r>
              <a:rPr lang="da-DK" smtClean="0"/>
              <a:t>Saving </a:t>
            </a:r>
            <a:r>
              <a:rPr lang="da-DK"/>
              <a:t>Mininet-WiFi output (but unfortunately not your input):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sudo python </a:t>
            </a:r>
            <a:r>
              <a:rPr lang="da-DK" b="1" i="1">
                <a:latin typeface="Courier New" panose="02070309020205020404" pitchFamily="49" charset="0"/>
                <a:cs typeface="Courier New" panose="02070309020205020404" pitchFamily="49" charset="0"/>
              </a:rPr>
              <a:t>myscript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.py 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&gt;&amp;1 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| tee outputfile.txt</a:t>
            </a:r>
          </a:p>
          <a:p>
            <a:pPr lvl="0"/>
            <a:endParaRPr lang="da-DK" smtClean="0"/>
          </a:p>
          <a:p>
            <a:pPr lvl="0"/>
            <a:r>
              <a:rPr lang="da-DK" smtClean="0"/>
              <a:t>Resetting </a:t>
            </a:r>
            <a:r>
              <a:rPr lang="da-DK"/>
              <a:t>Mininet-WiFi (</a:t>
            </a:r>
            <a:r>
              <a:rPr lang="da-DK" i="1"/>
              <a:t>good practice if the emulator is not terminated correctly</a:t>
            </a:r>
            <a:r>
              <a:rPr lang="da-DK"/>
              <a:t>):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sudo mn </a:t>
            </a:r>
            <a:r>
              <a:rPr lang="da-DK" b="1" smtClean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endParaRPr lang="da-DK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da-DK" smtClean="0"/>
          </a:p>
          <a:p>
            <a:pPr lvl="0"/>
            <a:r>
              <a:rPr lang="da-DK" smtClean="0"/>
              <a:t>Use </a:t>
            </a:r>
            <a:r>
              <a:rPr lang="da-DK"/>
              <a:t>the up and down arrow keys on </a:t>
            </a:r>
            <a:r>
              <a:rPr lang="da-DK" smtClean="0"/>
              <a:t>your keyboard to</a:t>
            </a:r>
            <a:br>
              <a:rPr lang="da-DK" smtClean="0"/>
            </a:br>
            <a:r>
              <a:rPr lang="da-DK" smtClean="0"/>
              <a:t>quickly </a:t>
            </a:r>
            <a:r>
              <a:rPr lang="da-DK"/>
              <a:t>scroll up and down in your </a:t>
            </a:r>
            <a:r>
              <a:rPr lang="da-DK" smtClean="0"/>
              <a:t>command history.</a:t>
            </a:r>
            <a:br>
              <a:rPr lang="da-DK" smtClean="0"/>
            </a:br>
            <a:r>
              <a:rPr lang="da-DK" smtClean="0"/>
              <a:t>(Works both in the </a:t>
            </a:r>
            <a:r>
              <a:rPr lang="da-DK"/>
              <a:t>Linux CLI and </a:t>
            </a:r>
            <a:r>
              <a:rPr lang="da-DK" smtClean="0"/>
              <a:t>the Mininet-WiFi CLI)</a:t>
            </a:r>
            <a:endParaRPr lang="da-DK"/>
          </a:p>
          <a:p>
            <a:endParaRPr lang="da-DK"/>
          </a:p>
        </p:txBody>
      </p:sp>
      <p:pic>
        <p:nvPicPr>
          <p:cNvPr id="1026" name="Picture 2" descr="Arrow Keys-up Down - Arrow Keys Cartoon PNG Image | Transparent PNG Free  Download on See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415" y="4509120"/>
            <a:ext cx="2915295" cy="16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tips (2)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Click on the </a:t>
            </a:r>
            <a:r>
              <a:rPr lang="en-GB" b="1" smtClean="0"/>
              <a:t>Home</a:t>
            </a:r>
            <a:r>
              <a:rPr lang="en-GB" smtClean="0"/>
              <a:t> icon</a:t>
            </a:r>
            <a:br>
              <a:rPr lang="en-GB" smtClean="0"/>
            </a:br>
            <a:r>
              <a:rPr lang="en-GB" smtClean="0"/>
              <a:t>to open a file manager</a:t>
            </a:r>
          </a:p>
          <a:p>
            <a:endParaRPr lang="en-GB"/>
          </a:p>
          <a:p>
            <a:endParaRPr lang="en-GB" smtClean="0"/>
          </a:p>
          <a:p>
            <a:r>
              <a:rPr lang="en-GB" smtClean="0"/>
              <a:t>Right-click on a file and select</a:t>
            </a:r>
            <a:br>
              <a:rPr lang="en-GB" smtClean="0"/>
            </a:br>
            <a:r>
              <a:rPr lang="en-GB" b="1" smtClean="0"/>
              <a:t>Open With “Mousepad”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to open it in a text editor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57" y="317097"/>
            <a:ext cx="1428750" cy="23622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5408121" y="1212576"/>
            <a:ext cx="504056" cy="571242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02" y="2996952"/>
            <a:ext cx="2438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Custom network topologies in Mininet-WiFi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Mininet-WiFi has a few built-in topologies</a:t>
            </a:r>
          </a:p>
          <a:p>
            <a:pPr lvl="1"/>
            <a:r>
              <a:rPr lang="en-GB" smtClean="0"/>
              <a:t>You experimented with a simple topology (one access point and two stations) last week</a:t>
            </a:r>
          </a:p>
          <a:p>
            <a:endParaRPr lang="en-GB"/>
          </a:p>
          <a:p>
            <a:r>
              <a:rPr lang="en-GB" smtClean="0"/>
              <a:t>But what if I want to emulate a WiFi network with another topology?</a:t>
            </a:r>
          </a:p>
          <a:p>
            <a:pPr lvl="1"/>
            <a:r>
              <a:rPr lang="en-GB" smtClean="0"/>
              <a:t>Possible to define a custom topology using Python 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410585"/>
          </a:xfrm>
        </p:spPr>
        <p:txBody>
          <a:bodyPr/>
          <a:lstStyle/>
          <a:p>
            <a:r>
              <a:rPr lang="en-GB" smtClean="0"/>
              <a:t>Simple structure</a:t>
            </a:r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796032" y="980728"/>
            <a:ext cx="10280378" cy="5478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# *** DON'T CHANGE THE NEXT </a:t>
            </a:r>
            <a: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LINES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import sys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from mininet.log import setLogLevel, info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from mn_wifi.cli import CLI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from mn_wifi.net import Mininet_wifi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Function that defines the network topology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def topology(args):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# DO NOT EDIT - Statements that create an empty network and add a controller - DO NOT EDIT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net = Mininet_wifi()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c1 = net.addController('c1')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# ADD</a:t>
            </a: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a-DK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 AND LINKS AND BUILD/START THE NETWORK</a:t>
            </a: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info("*** Running CLI\n")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CLI(net)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info("*** Stopping network\n")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net.stop()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if __name__ == '__main__':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setLogLevel('info')</a:t>
            </a:r>
          </a:p>
          <a:p>
            <a:pPr>
              <a:spcBef>
                <a:spcPts val="0"/>
              </a:spcBef>
            </a:pPr>
            <a:r>
              <a:rPr lang="da-DK" sz="1400" b="1">
                <a:latin typeface="Courier New" panose="02070309020205020404" pitchFamily="49" charset="0"/>
                <a:cs typeface="Courier New" panose="02070309020205020404" pitchFamily="49" charset="0"/>
              </a:rPr>
              <a:t>    topology(sys.argv</a:t>
            </a:r>
            <a:r>
              <a:rPr lang="da-DK" sz="1400" smtClean="0">
                <a:latin typeface="Consolas" panose="020B0609020204030204" pitchFamily="49" charset="0"/>
              </a:rPr>
              <a:t>)</a:t>
            </a:r>
            <a:endParaRPr lang="da-DK" sz="1400" b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614" y="4791395"/>
            <a:ext cx="268182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smtClean="0">
                <a:latin typeface="+mn-lt"/>
              </a:rPr>
              <a:t>This is where you write the</a:t>
            </a:r>
            <a:br>
              <a:rPr lang="en-GB" smtClean="0">
                <a:latin typeface="+mn-lt"/>
              </a:rPr>
            </a:br>
            <a:r>
              <a:rPr lang="en-GB" smtClean="0">
                <a:latin typeface="+mn-lt"/>
              </a:rPr>
              <a:t>code that defines the network</a:t>
            </a:r>
            <a:endParaRPr lang="da-DK" dirty="0" err="1" smtClean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303118" y="4077072"/>
            <a:ext cx="1656184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270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Adding nodes – WiFi devices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10297144" cy="4545578"/>
          </a:xfrm>
        </p:spPr>
        <p:txBody>
          <a:bodyPr/>
          <a:lstStyle/>
          <a:p>
            <a:r>
              <a:rPr lang="en-GB" smtClean="0"/>
              <a:t>Note: Variable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mtClean="0"/>
              <a:t>is the instance of the Mininet-WiFi class from the previous </a:t>
            </a:r>
            <a:r>
              <a:rPr lang="en-GB" smtClean="0"/>
              <a:t>slide</a:t>
            </a:r>
          </a:p>
          <a:p>
            <a:pPr lvl="1"/>
            <a:r>
              <a:rPr lang="en-GB" smtClean="0"/>
              <a:t>The examples below should be on one line in your source code</a:t>
            </a:r>
            <a:endParaRPr lang="en-GB" smtClean="0"/>
          </a:p>
          <a:p>
            <a:endParaRPr lang="en-GB" smtClean="0"/>
          </a:p>
          <a:p>
            <a:r>
              <a:rPr lang="en-GB" smtClean="0"/>
              <a:t>Access points: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ap1 = net.addAccessPoint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('ap1', </a:t>
            </a:r>
            <a:r>
              <a:rPr lang="en-GB" b="1" i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other named arguments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mtClean="0"/>
              <a:t>Example: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ap1 = net.addAccessPoint(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ap1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ssid =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mywifi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mode =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channel =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position =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100,100,0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mtClean="0"/>
          </a:p>
          <a:p>
            <a:r>
              <a:rPr lang="en-GB" smtClean="0"/>
              <a:t>Wireless stations: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sta1 = net.addStation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(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'sta1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', </a:t>
            </a:r>
            <a:r>
              <a:rPr lang="en-GB" b="1" i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other named arguments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mtClean="0"/>
              <a:t>Example: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sta1 = net.addStation(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sta1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ip =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192.168.0.1/24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position =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50,50,0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/>
          </a:p>
          <a:p>
            <a:r>
              <a:rPr lang="en-GB" smtClean="0"/>
              <a:t>Note: After adding APs and STAs:</a:t>
            </a:r>
            <a:br>
              <a:rPr lang="en-GB" smtClean="0"/>
            </a:b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net.setPropagationModel(model</a:t>
            </a:r>
            <a:r>
              <a:rPr lang="da-DK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="logDistance", </a:t>
            </a:r>
            <a:r>
              <a:rPr lang="da-DK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exp=4.5)</a:t>
            </a:r>
            <a:r>
              <a:rPr lang="da-DK" b="1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b="1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a-DK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net.configureWifiNodes()</a:t>
            </a:r>
            <a:endParaRPr lang="da-DK" b="1">
              <a:latin typeface="Courier New" panose="02070309020205020404" pitchFamily="49" charset="0"/>
              <a:ea typeface="Cascadia Mono" panose="020B060902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1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Adding nodes – Wired devices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10225136" cy="4545578"/>
          </a:xfrm>
        </p:spPr>
        <p:txBody>
          <a:bodyPr/>
          <a:lstStyle/>
          <a:p>
            <a:r>
              <a:rPr lang="en-GB" smtClean="0"/>
              <a:t>Note: The variable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mtClean="0"/>
              <a:t>is an instance of the Mininet-WiFi class</a:t>
            </a:r>
          </a:p>
          <a:p>
            <a:endParaRPr lang="en-GB" smtClean="0"/>
          </a:p>
          <a:p>
            <a:r>
              <a:rPr lang="en-GB" smtClean="0"/>
              <a:t>Wired hosts: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h1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net.addHost(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'h1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', </a:t>
            </a:r>
            <a:r>
              <a:rPr lang="en-GB" b="1" i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other named arguments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mtClean="0"/>
              <a:t>Example: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h1 = net.addHost(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, ip =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192.168.0.2/24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/>
          </a:p>
          <a:p>
            <a:r>
              <a:rPr lang="en-GB" smtClean="0"/>
              <a:t>Switches: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sw1 = 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net.addSwitch(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'sw1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', </a:t>
            </a:r>
            <a:r>
              <a:rPr lang="en-GB" b="1" i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other named arguments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mtClean="0"/>
              <a:t>Example: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sw1 = net.addSwitch(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sw1</a:t>
            </a:r>
            <a:r>
              <a:rPr lang="en-GB" b="1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'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GB"/>
          </a:p>
          <a:p>
            <a:r>
              <a:rPr lang="en-GB" smtClean="0"/>
              <a:t>Adding a wired link: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 net.addLink(</a:t>
            </a:r>
            <a:r>
              <a:rPr lang="en-GB" b="1" i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device1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, </a:t>
            </a:r>
            <a:r>
              <a:rPr lang="en-GB" b="1" i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device2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)</a:t>
            </a:r>
            <a:endParaRPr lang="en-GB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mtClean="0"/>
              <a:t>Example: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smtClean="0">
                <a:latin typeface="Courier New" panose="02070309020205020404" pitchFamily="49" charset="0"/>
                <a:ea typeface="Cascadia Mono" panose="020B0609020000020004" pitchFamily="49" charset="0"/>
                <a:cs typeface="Courier New" panose="02070309020205020404" pitchFamily="49" charset="0"/>
              </a:rPr>
              <a:t>net.addLink(h1, sw1)</a:t>
            </a:r>
            <a:r>
              <a:rPr lang="en-GB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mtClean="0"/>
              <a:t>connects h1 and </a:t>
            </a:r>
            <a:r>
              <a:rPr lang="en-GB" smtClean="0"/>
              <a:t>sw1 with a wired link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32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3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1FAAC39-0A3A-4CC2-A9C1-60940B78AE17}">
  <ds:schemaRefs/>
</ds:datastoreItem>
</file>

<file path=customXml/itemProps2.xml><?xml version="1.0" encoding="utf-8"?>
<ds:datastoreItem xmlns:ds="http://schemas.openxmlformats.org/officeDocument/2006/customXml" ds:itemID="{02E7CCCE-613B-4CED-B813-E473EA1E01B2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05DC2B94-7C1B-4C14-83B0-9CD2A82C27E0}">
  <ds:schemaRefs/>
</ds:datastoreItem>
</file>

<file path=customXml/itemProps5.xml><?xml version="1.0" encoding="utf-8"?>
<ds:datastoreItem xmlns:ds="http://schemas.openxmlformats.org/officeDocument/2006/customXml" ds:itemID="{56C8BFB2-A911-4310-9D4A-421D773FAFA6}">
  <ds:schemaRefs/>
</ds:datastoreItem>
</file>

<file path=customXml/itemProps6.xml><?xml version="1.0" encoding="utf-8"?>
<ds:datastoreItem xmlns:ds="http://schemas.openxmlformats.org/officeDocument/2006/customXml" ds:itemID="{F4C08C7F-F953-44DE-ACDE-930692BDDB0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688</TotalTime>
  <Words>1185</Words>
  <Application>Microsoft Office PowerPoint</Application>
  <PresentationFormat>Custom</PresentationFormat>
  <Paragraphs>163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Cascadia Code</vt:lpstr>
      <vt:lpstr>Cascadia Mono</vt:lpstr>
      <vt:lpstr>Consolas</vt:lpstr>
      <vt:lpstr>Courier New</vt:lpstr>
      <vt:lpstr>Verdana</vt:lpstr>
      <vt:lpstr>Wingdings</vt:lpstr>
      <vt:lpstr>Blank</vt:lpstr>
      <vt:lpstr>Mininet-WiFi exercise (Part 1)</vt:lpstr>
      <vt:lpstr>Mininet-WiFi exercise</vt:lpstr>
      <vt:lpstr>Mininet-WiFi exercise (2)</vt:lpstr>
      <vt:lpstr>General tips</vt:lpstr>
      <vt:lpstr>General tips (2)</vt:lpstr>
      <vt:lpstr>Custom network topologies in Mininet-WiFi</vt:lpstr>
      <vt:lpstr>Simple structure</vt:lpstr>
      <vt:lpstr>Adding nodes – WiFi devices</vt:lpstr>
      <vt:lpstr>Adding nodes – Wired devices</vt:lpstr>
      <vt:lpstr>Starting the network</vt:lpstr>
      <vt:lpstr>Python notes</vt:lpstr>
      <vt:lpstr>Access to class methods and fields</vt:lpstr>
      <vt:lpstr>Assignment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Staalhagen</dc:creator>
  <cp:lastModifiedBy>Lars Staalhagen</cp:lastModifiedBy>
  <cp:revision>36</cp:revision>
  <cp:lastPrinted>2024-02-15T15:52:53Z</cp:lastPrinted>
  <dcterms:created xsi:type="dcterms:W3CDTF">2021-09-16T10:59:16Z</dcterms:created>
  <dcterms:modified xsi:type="dcterms:W3CDTF">2024-02-15T15:57:07Z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