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8" r:id="rId11"/>
    <p:sldId id="27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4870-2A17-42B1-B97E-9BEB7E7A161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A1E4-337E-43D4-8B0E-BBAE089A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Climate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problem solving using computer simulation</a:t>
            </a:r>
          </a:p>
          <a:p>
            <a:r>
              <a:rPr lang="en-US" dirty="0" smtClean="0"/>
              <a:t>Professor </a:t>
            </a:r>
            <a:r>
              <a:rPr lang="en-US" smtClean="0"/>
              <a:t>Armando Howard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 descr="hansentrialfig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175" y="-301625"/>
            <a:ext cx="9658350" cy="746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0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Temperature vs. 1950-1980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1268" name="Picture 5" descr="Fig1_2007an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6" y="1981200"/>
            <a:ext cx="83693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7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study, understand and predict many real world problems mathematics is necessary.</a:t>
            </a:r>
          </a:p>
          <a:p>
            <a:r>
              <a:rPr lang="en-US" dirty="0" smtClean="0"/>
              <a:t>This is especially true in the sciences.</a:t>
            </a:r>
          </a:p>
          <a:p>
            <a:r>
              <a:rPr lang="en-US" dirty="0" smtClean="0"/>
              <a:t>The mathematics often takes the form of differential equations.</a:t>
            </a:r>
          </a:p>
          <a:p>
            <a:r>
              <a:rPr lang="en-US" dirty="0" smtClean="0"/>
              <a:t>However except for idealized cases the differential equations describing a real problem</a:t>
            </a:r>
          </a:p>
          <a:p>
            <a:r>
              <a:rPr lang="en-US" b="1" u="sng" dirty="0" smtClean="0"/>
              <a:t>Cannot</a:t>
            </a:r>
            <a:r>
              <a:rPr lang="en-US" b="1" dirty="0"/>
              <a:t> </a:t>
            </a:r>
            <a:r>
              <a:rPr lang="en-US" b="1" dirty="0" smtClean="0"/>
              <a:t>be solved exactly.</a:t>
            </a:r>
          </a:p>
          <a:p>
            <a:r>
              <a:rPr lang="en-US" dirty="0" smtClean="0"/>
              <a:t>One approach is to approximate the problem with a simpler one whose equations can be solved.</a:t>
            </a:r>
          </a:p>
          <a:p>
            <a:r>
              <a:rPr lang="en-US" b="1" dirty="0" smtClean="0"/>
              <a:t>Another is to solve the </a:t>
            </a:r>
            <a:r>
              <a:rPr lang="en-US" b="1" u="sng" dirty="0" smtClean="0"/>
              <a:t>equations</a:t>
            </a:r>
            <a:r>
              <a:rPr lang="en-US" b="1" dirty="0" smtClean="0"/>
              <a:t> approximately, </a:t>
            </a:r>
          </a:p>
          <a:p>
            <a:r>
              <a:rPr lang="en-US" b="1" dirty="0" smtClean="0"/>
              <a:t>Transforming </a:t>
            </a:r>
            <a:r>
              <a:rPr lang="en-US" b="1" u="sng" dirty="0" smtClean="0"/>
              <a:t>differential</a:t>
            </a:r>
            <a:r>
              <a:rPr lang="en-US" b="1" dirty="0" smtClean="0"/>
              <a:t> equations into</a:t>
            </a:r>
          </a:p>
          <a:p>
            <a:r>
              <a:rPr lang="en-US" b="1" u="sng" dirty="0" smtClean="0"/>
              <a:t>Difference equations </a:t>
            </a:r>
            <a:r>
              <a:rPr lang="en-US" b="1" dirty="0" smtClean="0"/>
              <a:t>and doing the many calculations</a:t>
            </a:r>
          </a:p>
          <a:p>
            <a:r>
              <a:rPr lang="en-US" b="1" dirty="0" smtClean="0"/>
              <a:t>that result on a computer: Computer Simulation</a:t>
            </a:r>
          </a:p>
        </p:txBody>
      </p:sp>
    </p:spTree>
    <p:extLst>
      <p:ext uri="{BB962C8B-B14F-4D97-AF65-F5344CB8AC3E}">
        <p14:creationId xmlns:p14="http://schemas.microsoft.com/office/powerpoint/2010/main" val="119023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29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Time&amp;Space</a:t>
            </a:r>
            <a:r>
              <a:rPr lang="en-US" dirty="0" smtClean="0"/>
              <a:t> vs. steps and </a:t>
            </a:r>
            <a:r>
              <a:rPr lang="en-US" dirty="0" err="1" smtClean="0"/>
              <a:t>gridpoints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83" y="685800"/>
            <a:ext cx="89916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Although in the real world things vary over space and change with time continuously,</a:t>
            </a:r>
          </a:p>
          <a:p>
            <a:r>
              <a:rPr lang="en-US" dirty="0" smtClean="0"/>
              <a:t>The computer has only a finite number of states and can handle only discrete entities.</a:t>
            </a:r>
          </a:p>
          <a:p>
            <a:r>
              <a:rPr lang="en-US" dirty="0" smtClean="0"/>
              <a:t>So in a computer simulation change in time can only be represented step by step : </a:t>
            </a:r>
            <a:r>
              <a:rPr lang="en-US" dirty="0" err="1" smtClean="0"/>
              <a:t>timesteps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a simulation describing fields over space can only represent them by values at </a:t>
            </a:r>
            <a:r>
              <a:rPr lang="en-US" dirty="0" err="1" smtClean="0"/>
              <a:t>gridpoints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Computer resource limitations limit how small we can make the </a:t>
            </a:r>
            <a:r>
              <a:rPr lang="en-US" dirty="0" err="1" smtClean="0"/>
              <a:t>timesteps</a:t>
            </a:r>
            <a:r>
              <a:rPr lang="en-US" dirty="0" smtClean="0"/>
              <a:t> we evolve the system with</a:t>
            </a:r>
          </a:p>
          <a:p>
            <a:r>
              <a:rPr lang="en-US" dirty="0" smtClean="0"/>
              <a:t>And how closely spaced we make the </a:t>
            </a:r>
            <a:r>
              <a:rPr lang="en-US" dirty="0" err="1" smtClean="0"/>
              <a:t>gridpoints</a:t>
            </a:r>
            <a:r>
              <a:rPr lang="en-US" dirty="0" smtClean="0"/>
              <a:t> we describe the spatial variation of fields with.</a:t>
            </a:r>
          </a:p>
          <a:p>
            <a:r>
              <a:rPr lang="en-US" dirty="0" smtClean="0"/>
              <a:t>We must also make choices of how we </a:t>
            </a:r>
            <a:r>
              <a:rPr lang="en-US" i="1" u="sng" dirty="0" smtClean="0"/>
              <a:t>discretize</a:t>
            </a:r>
            <a:endParaRPr lang="en-US" dirty="0" smtClean="0"/>
          </a:p>
          <a:p>
            <a:r>
              <a:rPr lang="en-US" i="1" dirty="0" smtClean="0"/>
              <a:t>That is translate differential into difference equations</a:t>
            </a:r>
          </a:p>
          <a:p>
            <a:r>
              <a:rPr lang="en-US" dirty="0" smtClean="0"/>
              <a:t>And these choices can greatly affect the realism of our results and sometimes whether we get any </a:t>
            </a:r>
            <a:r>
              <a:rPr lang="en-US" smtClean="0"/>
              <a:t>useful result.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4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6412"/>
            <a:ext cx="8229600" cy="914400"/>
          </a:xfrm>
        </p:spPr>
        <p:txBody>
          <a:bodyPr/>
          <a:lstStyle/>
          <a:p>
            <a:r>
              <a:rPr lang="en-US" dirty="0" smtClean="0"/>
              <a:t>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38138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Truly complex problems may require taking into account processes that occur on a wide </a:t>
            </a:r>
          </a:p>
          <a:p>
            <a:r>
              <a:rPr lang="en-US" dirty="0" smtClean="0"/>
              <a:t>range of space scales, from very small to very large</a:t>
            </a:r>
          </a:p>
          <a:p>
            <a:r>
              <a:rPr lang="en-US" dirty="0" smtClean="0"/>
              <a:t>And/or on a wide range of time scales, from very fast to very  slow.</a:t>
            </a:r>
          </a:p>
          <a:p>
            <a:r>
              <a:rPr lang="en-US" dirty="0" smtClean="0"/>
              <a:t>At a given level of computer technology it may not be feasible to include all processes explicitly</a:t>
            </a:r>
          </a:p>
          <a:p>
            <a:r>
              <a:rPr lang="en-US" dirty="0" smtClean="0"/>
              <a:t>Since the number of grid-points and/or the number of time-steps would </a:t>
            </a:r>
            <a:r>
              <a:rPr lang="en-US" dirty="0" smtClean="0"/>
              <a:t>become </a:t>
            </a:r>
            <a:r>
              <a:rPr lang="en-US" dirty="0" smtClean="0"/>
              <a:t>too large to get results.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smallscale</a:t>
            </a:r>
            <a:r>
              <a:rPr lang="en-US" dirty="0" smtClean="0"/>
              <a:t>/fast processes which cannot be </a:t>
            </a:r>
            <a:r>
              <a:rPr lang="en-US" i="1" u="sng" dirty="0" smtClean="0"/>
              <a:t>resolved</a:t>
            </a:r>
            <a:r>
              <a:rPr lang="en-US" dirty="0" smtClean="0"/>
              <a:t> nevertheless can have important effects </a:t>
            </a:r>
          </a:p>
          <a:p>
            <a:r>
              <a:rPr lang="en-US" u="sng" dirty="0" smtClean="0"/>
              <a:t>even on the </a:t>
            </a:r>
            <a:r>
              <a:rPr lang="en-US" u="sng" dirty="0" err="1" smtClean="0"/>
              <a:t>largescale</a:t>
            </a:r>
            <a:r>
              <a:rPr lang="en-US" u="sng" dirty="0" smtClean="0"/>
              <a:t>/slow behavior that </a:t>
            </a:r>
            <a:r>
              <a:rPr lang="en-US" b="1" u="sng" dirty="0" smtClean="0"/>
              <a:t>is</a:t>
            </a:r>
            <a:r>
              <a:rPr lang="en-US" u="sng" dirty="0" smtClean="0"/>
              <a:t> resolved.</a:t>
            </a:r>
            <a:endParaRPr lang="en-US" dirty="0" smtClean="0"/>
          </a:p>
          <a:p>
            <a:r>
              <a:rPr lang="en-US" b="1" i="1" u="sng" dirty="0" smtClean="0"/>
              <a:t>Parameterizations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submodels</a:t>
            </a:r>
            <a:r>
              <a:rPr lang="en-US" b="1" u="sng" dirty="0" smtClean="0"/>
              <a:t> that describe the effects of the unresolved scales on the resolved scales,</a:t>
            </a:r>
          </a:p>
          <a:p>
            <a:r>
              <a:rPr lang="en-US" b="1" u="sng" dirty="0" smtClean="0"/>
              <a:t> must therefor be developed and used in order to get reasonably realistic results with reasonable use of computer resources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034"/>
            <a:ext cx="8229600" cy="997634"/>
          </a:xfrm>
        </p:spPr>
        <p:txBody>
          <a:bodyPr/>
          <a:lstStyle/>
          <a:p>
            <a:r>
              <a:rPr lang="en-US" dirty="0" smtClean="0"/>
              <a:t>Community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Reliable parameterizations require both skilled knowledge of the processes and much effort.</a:t>
            </a:r>
          </a:p>
          <a:p>
            <a:r>
              <a:rPr lang="en-US" dirty="0" smtClean="0"/>
              <a:t>In the most complex systems there are a very large number of relevant processes </a:t>
            </a:r>
          </a:p>
          <a:p>
            <a:r>
              <a:rPr lang="en-US" dirty="0" smtClean="0"/>
              <a:t>Not all of them may even be yet known.</a:t>
            </a:r>
          </a:p>
          <a:p>
            <a:r>
              <a:rPr lang="en-US" dirty="0" smtClean="0"/>
              <a:t>To model such a system is beyond the ability of </a:t>
            </a:r>
            <a:r>
              <a:rPr lang="en-US" dirty="0" smtClean="0"/>
              <a:t>any </a:t>
            </a:r>
            <a:r>
              <a:rPr lang="en-US" dirty="0" smtClean="0"/>
              <a:t>individual scientist however gifted.</a:t>
            </a:r>
          </a:p>
          <a:p>
            <a:r>
              <a:rPr lang="en-US" dirty="0" smtClean="0"/>
              <a:t>The lone hero of science-historical lore must thus be replaced by a dedicated community effort.</a:t>
            </a:r>
          </a:p>
          <a:p>
            <a:r>
              <a:rPr lang="en-US" dirty="0" smtClean="0"/>
              <a:t>Despite the great human resources involved </a:t>
            </a:r>
            <a:r>
              <a:rPr lang="en-US" dirty="0" smtClean="0"/>
              <a:t>in tackling </a:t>
            </a:r>
            <a:r>
              <a:rPr lang="en-US" dirty="0" smtClean="0"/>
              <a:t>huge complex problems by Computer Simulation</a:t>
            </a:r>
          </a:p>
          <a:p>
            <a:r>
              <a:rPr lang="en-US" dirty="0" smtClean="0"/>
              <a:t>Is nevertheless worthwhile, because without it we would not be able to understand and predict</a:t>
            </a:r>
          </a:p>
          <a:p>
            <a:r>
              <a:rPr lang="en-US" dirty="0" smtClean="0"/>
              <a:t>Real world systems of great importance.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Climate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The glaring example of this is the Climate System.</a:t>
            </a:r>
          </a:p>
          <a:p>
            <a:r>
              <a:rPr lang="en-US" dirty="0" smtClean="0"/>
              <a:t>It not only affects our lives, in the long run it determines the habitability of our planet.</a:t>
            </a:r>
          </a:p>
          <a:p>
            <a:r>
              <a:rPr lang="en-US" dirty="0" smtClean="0"/>
              <a:t>However the differential equations which would describe the climate system would be too complicated to even pose in a realistic case</a:t>
            </a:r>
          </a:p>
          <a:p>
            <a:r>
              <a:rPr lang="en-US" dirty="0" smtClean="0"/>
              <a:t>Let alone solve analytically.</a:t>
            </a:r>
          </a:p>
          <a:p>
            <a:r>
              <a:rPr lang="en-US" dirty="0" smtClean="0"/>
              <a:t>There are huge ranges of scales e.g. tiny droplets forming in a cloud &amp; huge monsoon wind patterns</a:t>
            </a:r>
          </a:p>
          <a:p>
            <a:r>
              <a:rPr lang="en-US" dirty="0" smtClean="0"/>
              <a:t>Rapid turbulence &amp; millennial ocean ventilation.</a:t>
            </a:r>
          </a:p>
          <a:p>
            <a:r>
              <a:rPr lang="en-US" dirty="0" smtClean="0"/>
              <a:t>Climate Modeling requires Computer Simulation.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know that climate, the patterns over many years in the weather, changes in a given region.</a:t>
            </a:r>
          </a:p>
          <a:p>
            <a:r>
              <a:rPr lang="en-US" dirty="0" smtClean="0"/>
              <a:t>We also know that even the global climate, the world aggregate of the regional climates</a:t>
            </a:r>
          </a:p>
          <a:p>
            <a:r>
              <a:rPr lang="en-US" dirty="0" smtClean="0"/>
              <a:t>Has changed in the past: Ice Ages &amp; Warm Periods</a:t>
            </a:r>
          </a:p>
          <a:p>
            <a:r>
              <a:rPr lang="en-US" dirty="0" smtClean="0"/>
              <a:t>However we know that Greenhouse gases </a:t>
            </a:r>
          </a:p>
          <a:p>
            <a:r>
              <a:rPr lang="en-US" dirty="0" smtClean="0"/>
              <a:t>Such as water vapor,  carbon dioxide and methane,</a:t>
            </a:r>
          </a:p>
          <a:p>
            <a:r>
              <a:rPr lang="en-US" dirty="0"/>
              <a:t>w</a:t>
            </a:r>
            <a:r>
              <a:rPr lang="en-US" dirty="0" smtClean="0"/>
              <a:t>hich act like blankets in our atmosphere preventing infrared  from escaping, affect climate. </a:t>
            </a:r>
          </a:p>
        </p:txBody>
      </p:sp>
    </p:spTree>
    <p:extLst>
      <p:ext uri="{BB962C8B-B14F-4D97-AF65-F5344CB8AC3E}">
        <p14:creationId xmlns:p14="http://schemas.microsoft.com/office/powerpoint/2010/main" val="236907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gases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Water vapor is in balance with liquid water at a given temperature</a:t>
            </a:r>
          </a:p>
          <a:p>
            <a:r>
              <a:rPr lang="en-US" dirty="0"/>
              <a:t>But carbon dioxide &amp; methane were implicated in climate change in the past</a:t>
            </a:r>
          </a:p>
          <a:p>
            <a:r>
              <a:rPr lang="en-US" dirty="0"/>
              <a:t>And have suffered an unprecedentedly rapid increase due to our use of fossil fuels, and this increase is still ongoing</a:t>
            </a:r>
          </a:p>
          <a:p>
            <a:r>
              <a:rPr lang="en-US" dirty="0"/>
              <a:t>Even while its effects on climate have only begun to be felt.</a:t>
            </a:r>
          </a:p>
          <a:p>
            <a:r>
              <a:rPr lang="en-US" dirty="0"/>
              <a:t>Anthropogenic, that is man-made, climate change is already a reality. </a:t>
            </a:r>
          </a:p>
          <a:p>
            <a:r>
              <a:rPr lang="en-US" dirty="0"/>
              <a:t>Part of our knowledge of these things rests on observations, and part on theory, but a large part is also from the results of Climate Modeling via Simulations.</a:t>
            </a:r>
          </a:p>
          <a:p>
            <a:r>
              <a:rPr lang="en-US" dirty="0"/>
              <a:t>Observation, Theory and Simulation all three combined =&gt;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9219" name="Content Placeholder 3" descr="greenhou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595313"/>
            <a:ext cx="7391400" cy="5888037"/>
          </a:xfrm>
        </p:spPr>
      </p:pic>
    </p:spTree>
    <p:extLst>
      <p:ext uri="{BB962C8B-B14F-4D97-AF65-F5344CB8AC3E}">
        <p14:creationId xmlns:p14="http://schemas.microsoft.com/office/powerpoint/2010/main" val="14255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781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Climate Modeling</vt:lpstr>
      <vt:lpstr>Simulation</vt:lpstr>
      <vt:lpstr>Time&amp;Space vs. steps and gridpoints</vt:lpstr>
      <vt:lpstr>Parameterization</vt:lpstr>
      <vt:lpstr>Community Effort</vt:lpstr>
      <vt:lpstr>Climate Modeling</vt:lpstr>
      <vt:lpstr>Climate Change</vt:lpstr>
      <vt:lpstr>Greenhouse gases</vt:lpstr>
      <vt:lpstr> </vt:lpstr>
      <vt:lpstr>PowerPoint Presentation</vt:lpstr>
      <vt:lpstr>PowerPoint Presentation</vt:lpstr>
      <vt:lpstr>Temperature vs. 1950-1980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Modeling</dc:title>
  <dc:creator>Armando Howard</dc:creator>
  <cp:lastModifiedBy>Armando Howard</cp:lastModifiedBy>
  <cp:revision>17</cp:revision>
  <dcterms:created xsi:type="dcterms:W3CDTF">2011-03-21T13:54:41Z</dcterms:created>
  <dcterms:modified xsi:type="dcterms:W3CDTF">2016-02-05T19:19:15Z</dcterms:modified>
</cp:coreProperties>
</file>