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69" r:id="rId4"/>
    <p:sldId id="271" r:id="rId5"/>
    <p:sldId id="277" r:id="rId6"/>
    <p:sldId id="270" r:id="rId7"/>
    <p:sldId id="282" r:id="rId8"/>
    <p:sldId id="281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2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4618-C3A4-4EAE-A866-98FC6943F0D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96A-B782-4F9C-BB29-36B9199FE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4618-C3A4-4EAE-A866-98FC6943F0D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96A-B782-4F9C-BB29-36B9199FE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4618-C3A4-4EAE-A866-98FC6943F0D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96A-B782-4F9C-BB29-36B9199FE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4618-C3A4-4EAE-A866-98FC6943F0D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96A-B782-4F9C-BB29-36B9199FE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0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4618-C3A4-4EAE-A866-98FC6943F0D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96A-B782-4F9C-BB29-36B9199FE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4618-C3A4-4EAE-A866-98FC6943F0D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96A-B782-4F9C-BB29-36B9199FE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4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4618-C3A4-4EAE-A866-98FC6943F0D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96A-B782-4F9C-BB29-36B9199FE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4618-C3A4-4EAE-A866-98FC6943F0D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96A-B782-4F9C-BB29-36B9199FE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4618-C3A4-4EAE-A866-98FC6943F0D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96A-B782-4F9C-BB29-36B9199FE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5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4618-C3A4-4EAE-A866-98FC6943F0D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96A-B782-4F9C-BB29-36B9199FE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4618-C3A4-4EAE-A866-98FC6943F0D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96A-B782-4F9C-BB29-36B9199FE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4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4618-C3A4-4EAE-A866-98FC6943F0DD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996A-B782-4F9C-BB29-36B9199FE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 with 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MATLAB program to extract from a large set of numbers a few meaningful ones.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0678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scientist is often presented with large amounts of data: a huge set of numbers from which he or she must extract truths about the natural world.</a:t>
            </a:r>
          </a:p>
          <a:p>
            <a:r>
              <a:rPr lang="en-US" dirty="0" smtClean="0"/>
              <a:t>These numbers may be from observations, for example measurements of ocean temperatures at many points by a ship;</a:t>
            </a:r>
          </a:p>
          <a:p>
            <a:r>
              <a:rPr lang="en-US" dirty="0" smtClean="0"/>
              <a:t>Or from experiments, for example measurements of the intensity of light scattered off a turbulent fluid to investigate the velocity field’s </a:t>
            </a:r>
            <a:r>
              <a:rPr lang="en-US" dirty="0" err="1" smtClean="0"/>
              <a:t>finescale</a:t>
            </a:r>
            <a:r>
              <a:rPr lang="en-US" dirty="0" smtClean="0"/>
              <a:t> structure;</a:t>
            </a:r>
          </a:p>
          <a:p>
            <a:r>
              <a:rPr lang="en-US" dirty="0" smtClean="0"/>
              <a:t>Or they may be generated by a computer model, for example a climate simulation.</a:t>
            </a:r>
          </a:p>
          <a:p>
            <a:r>
              <a:rPr lang="en-US" dirty="0" smtClean="0"/>
              <a:t>The work of the observer, the experimenter or the numerical modeler is not considered done until some analysis has been performed on the data to try to extract the truths.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0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35" y="838200"/>
            <a:ext cx="8991600" cy="5997388"/>
          </a:xfrm>
        </p:spPr>
        <p:txBody>
          <a:bodyPr/>
          <a:lstStyle/>
          <a:p>
            <a:r>
              <a:rPr lang="en-US" dirty="0" smtClean="0"/>
              <a:t>There are many kinds of calculations that are performed to analyze data. </a:t>
            </a:r>
          </a:p>
          <a:p>
            <a:r>
              <a:rPr lang="en-US" dirty="0" smtClean="0"/>
              <a:t>Often calculations are performed to compare the data with a specific theory or set of observations.</a:t>
            </a:r>
          </a:p>
          <a:p>
            <a:r>
              <a:rPr lang="en-US" dirty="0" smtClean="0"/>
              <a:t>However certain basic calculations are used very generally to get an understanding of the data.</a:t>
            </a:r>
          </a:p>
          <a:p>
            <a:r>
              <a:rPr lang="en-US" dirty="0" smtClean="0"/>
              <a:t>Prime examples of these are basic statistics such as means, standard deviations and correlations.</a:t>
            </a:r>
          </a:p>
          <a:p>
            <a:r>
              <a:rPr lang="en-US" dirty="0" smtClean="0"/>
              <a:t>The basic calculations involved are simple algebra,</a:t>
            </a:r>
          </a:p>
          <a:p>
            <a:r>
              <a:rPr lang="en-US" dirty="0" smtClean="0"/>
              <a:t>But when the data sets are very large, the statistics can only be feasibly calculated using a computer.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6749" y="3244334"/>
            <a:ext cx="29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 are all familiar with the simplest statistic: the arithmetic Mean. If we have a set of data values, be they test scores or satellite measurements of sea surface height, the most obvious thing to do to get a handle on the overall picture is to take their sum and then divide by the number of points.</a:t>
            </a:r>
          </a:p>
          <a:p>
            <a:r>
              <a:rPr lang="en-US" dirty="0" smtClean="0"/>
              <a:t>More generally, since some points may be more important than others, </a:t>
            </a:r>
          </a:p>
          <a:p>
            <a:r>
              <a:rPr lang="en-US" dirty="0" smtClean="0"/>
              <a:t>We take a </a:t>
            </a:r>
            <a:r>
              <a:rPr lang="en-US" b="1" dirty="0" smtClean="0"/>
              <a:t>weighted</a:t>
            </a:r>
            <a:r>
              <a:rPr lang="en-US" dirty="0" smtClean="0"/>
              <a:t> mean.</a:t>
            </a:r>
          </a:p>
          <a:p>
            <a:r>
              <a:rPr lang="en-US" dirty="0" smtClean="0"/>
              <a:t>We multiply each data value by its weight and divide by the number of weights.</a:t>
            </a:r>
            <a:endParaRPr lang="en-US" dirty="0"/>
          </a:p>
          <a:p>
            <a:r>
              <a:rPr lang="en-US" dirty="0" smtClean="0"/>
              <a:t>(The simple mean is the case where all the weights are taken to have value one)</a:t>
            </a:r>
          </a:p>
          <a:p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=1 to n are the data points and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their weights,</a:t>
            </a:r>
          </a:p>
          <a:p>
            <a:r>
              <a:rPr lang="en-US" dirty="0" smtClean="0"/>
              <a:t>Then the mean is &lt;x&gt; = (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x</a:t>
            </a:r>
            <a:r>
              <a:rPr lang="en-US" baseline="-25000" dirty="0" smtClean="0"/>
              <a:t>i</a:t>
            </a:r>
            <a:r>
              <a:rPr lang="en-US" dirty="0" smtClean="0"/>
              <a:t>) /  (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) .</a:t>
            </a:r>
          </a:p>
        </p:txBody>
      </p:sp>
    </p:spTree>
    <p:extLst>
      <p:ext uri="{BB962C8B-B14F-4D97-AF65-F5344CB8AC3E}">
        <p14:creationId xmlns:p14="http://schemas.microsoft.com/office/powerpoint/2010/main" val="42657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of the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Remember that the mean is</a:t>
            </a:r>
            <a:r>
              <a:rPr lang="en-US" b="1" u="heavy" dirty="0" smtClean="0"/>
              <a:t> linear</a:t>
            </a:r>
            <a:r>
              <a:rPr lang="en-US" dirty="0" smtClean="0"/>
              <a:t> :</a:t>
            </a:r>
          </a:p>
          <a:p>
            <a:r>
              <a:rPr lang="en-US" dirty="0" smtClean="0"/>
              <a:t>If we have two sequences of variables {x</a:t>
            </a:r>
            <a:r>
              <a:rPr lang="en-US" baseline="-25000" dirty="0" smtClean="0"/>
              <a:t>i</a:t>
            </a:r>
            <a:r>
              <a:rPr lang="en-US" dirty="0" smtClean="0"/>
              <a:t>} and {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}</a:t>
            </a:r>
          </a:p>
          <a:p>
            <a:r>
              <a:rPr lang="en-US" dirty="0" smtClean="0"/>
              <a:t>and a and </a:t>
            </a:r>
            <a:r>
              <a:rPr lang="en-US" dirty="0" err="1" smtClean="0"/>
              <a:t>b</a:t>
            </a:r>
            <a:r>
              <a:rPr lang="en-US" dirty="0" smtClean="0"/>
              <a:t> are constants</a:t>
            </a:r>
          </a:p>
          <a:p>
            <a:r>
              <a:rPr lang="en-US" dirty="0" smtClean="0"/>
              <a:t>Then &lt;ax + by&gt; = a &lt;</a:t>
            </a:r>
            <a:r>
              <a:rPr lang="en-US" dirty="0" err="1" smtClean="0"/>
              <a:t>x</a:t>
            </a:r>
            <a:r>
              <a:rPr lang="en-US" dirty="0" smtClean="0"/>
              <a:t>&gt; + </a:t>
            </a:r>
            <a:r>
              <a:rPr lang="en-US" dirty="0" err="1" smtClean="0"/>
              <a:t>b</a:t>
            </a:r>
            <a:r>
              <a:rPr lang="en-US" dirty="0" smtClean="0"/>
              <a:t> &lt;</a:t>
            </a:r>
            <a:r>
              <a:rPr lang="en-US" dirty="0" err="1" smtClean="0"/>
              <a:t>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Since &lt;ax + by&gt; = (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ax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by</a:t>
            </a:r>
            <a:r>
              <a:rPr lang="en-US" baseline="-25000" dirty="0" err="1" smtClean="0"/>
              <a:t>i</a:t>
            </a:r>
            <a:r>
              <a:rPr lang="en-US" dirty="0" smtClean="0"/>
              <a:t>)) / (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= ((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err="1" smtClean="0"/>
              <a:t>ax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n-US" baseline="-25000" dirty="0" smtClean="0"/>
              <a:t> </a:t>
            </a:r>
            <a:r>
              <a:rPr lang="en-US" dirty="0" smtClean="0"/>
              <a:t>+ (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by</a:t>
            </a:r>
            <a:r>
              <a:rPr lang="en-US" baseline="-25000" dirty="0" err="1" smtClean="0"/>
              <a:t>i</a:t>
            </a:r>
            <a:r>
              <a:rPr lang="en-US" dirty="0" smtClean="0"/>
              <a:t>)) / (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= </a:t>
            </a:r>
            <a:r>
              <a:rPr lang="en-US" dirty="0" err="1" smtClean="0"/>
              <a:t>a((Σ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)/(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)) + </a:t>
            </a:r>
            <a:r>
              <a:rPr lang="en-US" dirty="0" err="1" smtClean="0"/>
              <a:t>b((Σ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err="1" smtClean="0"/>
              <a:t>)/(Σ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)) = a&lt;</a:t>
            </a:r>
            <a:r>
              <a:rPr lang="en-US" dirty="0" err="1" smtClean="0"/>
              <a:t>x</a:t>
            </a:r>
            <a:r>
              <a:rPr lang="en-US" dirty="0" smtClean="0"/>
              <a:t>&gt; + </a:t>
            </a:r>
            <a:r>
              <a:rPr lang="en-US" dirty="0" err="1" smtClean="0"/>
              <a:t>b</a:t>
            </a:r>
            <a:r>
              <a:rPr lang="en-US" dirty="0" smtClean="0"/>
              <a:t>&lt;</a:t>
            </a:r>
            <a:r>
              <a:rPr lang="en-US" dirty="0" err="1" smtClean="0"/>
              <a:t>y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The mean of the sum is the sum of the means</a:t>
            </a:r>
          </a:p>
          <a:p>
            <a:r>
              <a:rPr lang="en-US" dirty="0" smtClean="0"/>
              <a:t>And the mean of a variable times a constant is that same constant times the mean of the variable.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Combining the mean with other operations various other statistics can be calculated.</a:t>
            </a:r>
          </a:p>
          <a:p>
            <a:r>
              <a:rPr lang="en-US" dirty="0" smtClean="0"/>
              <a:t>These include </a:t>
            </a:r>
          </a:p>
          <a:p>
            <a:r>
              <a:rPr lang="en-US" dirty="0"/>
              <a:t>T</a:t>
            </a:r>
            <a:r>
              <a:rPr lang="en-US" dirty="0" smtClean="0"/>
              <a:t>he Variance</a:t>
            </a:r>
          </a:p>
          <a:p>
            <a:r>
              <a:rPr lang="en-US" dirty="0" smtClean="0"/>
              <a:t>The Standard Deviation</a:t>
            </a:r>
          </a:p>
          <a:p>
            <a:r>
              <a:rPr lang="en-US" dirty="0" smtClean="0"/>
              <a:t>The two-point correlation</a:t>
            </a:r>
          </a:p>
          <a:p>
            <a:r>
              <a:rPr lang="en-US" dirty="0" smtClean="0"/>
              <a:t>The first of these, the Variance is a measure of the spread of the data obtained by subtracting the mean from the </a:t>
            </a:r>
            <a:r>
              <a:rPr lang="en-US" smtClean="0"/>
              <a:t>sequence of data </a:t>
            </a:r>
            <a:r>
              <a:rPr lang="en-US" dirty="0" smtClean="0"/>
              <a:t>points and performing an operation on the resulting sequence of deviation data points which is perfectly analogous to taking the square of a vector.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Formula for the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77" y="762000"/>
            <a:ext cx="89154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(x) = &lt;(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- &lt;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&gt;)</a:t>
            </a:r>
            <a:r>
              <a:rPr lang="en-US" baseline="30000" dirty="0" smtClean="0"/>
              <a:t>2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The values {x</a:t>
            </a:r>
            <a:r>
              <a:rPr lang="en-US" baseline="-25000" dirty="0" smtClean="0"/>
              <a:t>i</a:t>
            </a:r>
            <a:r>
              <a:rPr lang="en-US" dirty="0" smtClean="0"/>
              <a:t> - &lt;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&gt;} </a:t>
            </a:r>
            <a:r>
              <a:rPr lang="en-US" dirty="0" smtClean="0"/>
              <a:t>are deviations from the mean.</a:t>
            </a:r>
          </a:p>
          <a:p>
            <a:r>
              <a:rPr lang="en-US" dirty="0" smtClean="0"/>
              <a:t>If we averaged </a:t>
            </a:r>
            <a:r>
              <a:rPr lang="en-US" baseline="-25000" dirty="0" smtClean="0"/>
              <a:t>them we’d get zero.</a:t>
            </a:r>
          </a:p>
          <a:p>
            <a:r>
              <a:rPr lang="en-US" baseline="-25000" dirty="0" smtClean="0"/>
              <a:t>Instead we average </a:t>
            </a:r>
            <a:r>
              <a:rPr lang="en-US" dirty="0" smtClean="0"/>
              <a:t>their squares which gives a non-negative number (assuming the x</a:t>
            </a:r>
            <a:r>
              <a:rPr lang="en-US" baseline="-25000" dirty="0" smtClean="0"/>
              <a:t>i </a:t>
            </a:r>
            <a:r>
              <a:rPr lang="en-US" dirty="0" smtClean="0"/>
              <a:t>are real) that measures the data’s spread: the variance.</a:t>
            </a:r>
          </a:p>
          <a:p>
            <a:r>
              <a:rPr lang="en-US" dirty="0" smtClean="0"/>
              <a:t>Note that  &lt;(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- &lt;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&gt;)</a:t>
            </a:r>
            <a:r>
              <a:rPr lang="en-US" baseline="30000" dirty="0" smtClean="0"/>
              <a:t>2</a:t>
            </a:r>
            <a:r>
              <a:rPr lang="en-US" dirty="0" smtClean="0"/>
              <a:t>&gt; = </a:t>
            </a:r>
            <a:r>
              <a:rPr lang="en-US" dirty="0" smtClean="0"/>
              <a:t>&lt;</a:t>
            </a:r>
            <a:r>
              <a:rPr lang="en-US" dirty="0"/>
              <a:t>x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 </a:t>
            </a:r>
            <a:r>
              <a:rPr lang="en-US" dirty="0" smtClean="0"/>
              <a:t>– </a:t>
            </a:r>
            <a:r>
              <a:rPr lang="en-US" dirty="0" smtClean="0"/>
              <a:t>2x</a:t>
            </a:r>
            <a:r>
              <a:rPr lang="en-US" baseline="-25000" dirty="0" smtClean="0"/>
              <a:t>i</a:t>
            </a:r>
            <a:r>
              <a:rPr lang="en-US" dirty="0" smtClean="0"/>
              <a:t>&lt;x</a:t>
            </a:r>
            <a:r>
              <a:rPr lang="en-US" baseline="-25000" dirty="0" smtClean="0"/>
              <a:t>i</a:t>
            </a:r>
            <a:r>
              <a:rPr lang="en-US" dirty="0" smtClean="0"/>
              <a:t>&gt; </a:t>
            </a:r>
            <a:r>
              <a:rPr lang="en-US" dirty="0" smtClean="0"/>
              <a:t>+ &lt;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&gt;</a:t>
            </a:r>
            <a:r>
              <a:rPr lang="en-US" baseline="30000" dirty="0" smtClean="0"/>
              <a:t>2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= &lt;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&gt;</a:t>
            </a:r>
            <a:r>
              <a:rPr lang="en-US" baseline="30000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2&lt;x</a:t>
            </a:r>
            <a:r>
              <a:rPr lang="en-US" baseline="-25000" dirty="0" smtClean="0"/>
              <a:t>i</a:t>
            </a:r>
            <a:r>
              <a:rPr lang="en-US" dirty="0" smtClean="0"/>
              <a:t>&gt;&lt;x</a:t>
            </a:r>
            <a:r>
              <a:rPr lang="en-US" baseline="-25000" dirty="0" smtClean="0"/>
              <a:t>i</a:t>
            </a:r>
            <a:r>
              <a:rPr lang="en-US" dirty="0" smtClean="0"/>
              <a:t>&gt; </a:t>
            </a:r>
            <a:r>
              <a:rPr lang="en-US" dirty="0" smtClean="0"/>
              <a:t>+ &lt;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&gt;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(using linearity of the mean and the fact that the mean is a constant)</a:t>
            </a:r>
          </a:p>
          <a:p>
            <a:r>
              <a:rPr lang="en-US" dirty="0" smtClean="0"/>
              <a:t> &lt;(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- &lt;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&gt;)</a:t>
            </a:r>
            <a:r>
              <a:rPr lang="en-US" baseline="30000" dirty="0" smtClean="0"/>
              <a:t>2</a:t>
            </a:r>
            <a:r>
              <a:rPr lang="en-US" dirty="0" smtClean="0"/>
              <a:t>&gt; = </a:t>
            </a:r>
            <a:r>
              <a:rPr lang="en-US" dirty="0" err="1" smtClean="0"/>
              <a:t>Var</a:t>
            </a:r>
            <a:r>
              <a:rPr lang="en-US" dirty="0" smtClean="0"/>
              <a:t>(x) = &lt;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&gt;</a:t>
            </a:r>
            <a:r>
              <a:rPr lang="en-US" baseline="30000" dirty="0" smtClean="0"/>
              <a:t> </a:t>
            </a:r>
            <a:r>
              <a:rPr lang="en-US" dirty="0" smtClean="0"/>
              <a:t>– &lt;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&gt;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alternate form on the left is often useful.</a:t>
            </a:r>
          </a:p>
          <a:p>
            <a:r>
              <a:rPr lang="en-US" dirty="0" smtClean="0"/>
              <a:t>Now we know &lt;x</a:t>
            </a:r>
            <a:r>
              <a:rPr lang="en-US" baseline="30000" dirty="0" smtClean="0"/>
              <a:t>2</a:t>
            </a:r>
            <a:r>
              <a:rPr lang="en-US" dirty="0" smtClean="0"/>
              <a:t>&gt; ≥ &lt;x&gt;</a:t>
            </a:r>
            <a:r>
              <a:rPr lang="en-US" baseline="30000" dirty="0" smtClean="0"/>
              <a:t>2 </a:t>
            </a:r>
            <a:r>
              <a:rPr lang="en-US" dirty="0" smtClean="0"/>
              <a:t>  .  [Why?]      </a:t>
            </a:r>
            <a:r>
              <a:rPr lang="en-US" baseline="-25000" dirty="0" smtClean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variance is a very meaningful number as you learn in your study of statistics</a:t>
            </a:r>
          </a:p>
          <a:p>
            <a:r>
              <a:rPr lang="en-US" dirty="0" smtClean="0"/>
              <a:t>However, unlike the mean, which is a linear combination of the data, the variance is a linear combination of the data’s squares.</a:t>
            </a:r>
          </a:p>
          <a:p>
            <a:r>
              <a:rPr lang="en-US" dirty="0" smtClean="0"/>
              <a:t>If the data has given units (meters, degrees, etc.) the mean has the same units but the variance has the squares of those units (meter</a:t>
            </a:r>
            <a:r>
              <a:rPr lang="en-US" baseline="30000" dirty="0" smtClean="0"/>
              <a:t>2</a:t>
            </a:r>
            <a:r>
              <a:rPr lang="en-US" dirty="0" smtClean="0"/>
              <a:t>, deg</a:t>
            </a:r>
            <a:r>
              <a:rPr lang="en-US" baseline="30000" dirty="0" smtClean="0"/>
              <a:t>2</a:t>
            </a:r>
            <a:r>
              <a:rPr lang="en-US" dirty="0" smtClean="0"/>
              <a:t>, etc.).</a:t>
            </a:r>
          </a:p>
          <a:p>
            <a:r>
              <a:rPr lang="en-US" dirty="0" smtClean="0"/>
              <a:t>To get a number directly comparable to the data and the mean we take the square root of the variance</a:t>
            </a:r>
          </a:p>
          <a:p>
            <a:r>
              <a:rPr lang="en-US" dirty="0" smtClean="0"/>
              <a:t>This is the Standard Deviation: </a:t>
            </a:r>
          </a:p>
          <a:p>
            <a:r>
              <a:rPr lang="en-US" dirty="0" err="1" smtClean="0"/>
              <a:t>Stdev(x</a:t>
            </a:r>
            <a:r>
              <a:rPr lang="en-US" dirty="0" smtClean="0"/>
              <a:t>) = (Var(x))</a:t>
            </a:r>
            <a:r>
              <a:rPr lang="en-US" baseline="30000" dirty="0" smtClean="0"/>
              <a:t>1/2</a:t>
            </a:r>
            <a:r>
              <a:rPr lang="en-US" dirty="0" smtClean="0"/>
              <a:t> = &lt;(</a:t>
            </a:r>
            <a:r>
              <a:rPr lang="en-US" dirty="0" err="1" smtClean="0"/>
              <a:t>x</a:t>
            </a:r>
            <a:r>
              <a:rPr lang="en-US" dirty="0" smtClean="0"/>
              <a:t> - &lt;</a:t>
            </a:r>
            <a:r>
              <a:rPr lang="en-US" dirty="0" err="1" smtClean="0"/>
              <a:t>x</a:t>
            </a:r>
            <a:r>
              <a:rPr lang="en-US" dirty="0" smtClean="0"/>
              <a:t>&gt;)</a:t>
            </a:r>
            <a:r>
              <a:rPr lang="en-US" baseline="30000" dirty="0" smtClean="0"/>
              <a:t>2</a:t>
            </a:r>
            <a:r>
              <a:rPr lang="en-US" dirty="0" smtClean="0"/>
              <a:t>&gt;</a:t>
            </a:r>
            <a:r>
              <a:rPr lang="en-US" baseline="30000" dirty="0" smtClean="0"/>
              <a:t>1/2</a:t>
            </a:r>
            <a:r>
              <a:rPr lang="en-US" dirty="0" smtClean="0"/>
              <a:t> = (&lt;x</a:t>
            </a:r>
            <a:r>
              <a:rPr lang="en-US" baseline="30000" dirty="0" smtClean="0"/>
              <a:t>2</a:t>
            </a:r>
            <a:r>
              <a:rPr lang="en-US" dirty="0" smtClean="0"/>
              <a:t>&gt;</a:t>
            </a:r>
            <a:r>
              <a:rPr lang="en-US" baseline="30000" dirty="0" smtClean="0"/>
              <a:t> </a:t>
            </a:r>
            <a:r>
              <a:rPr lang="en-US" dirty="0" smtClean="0"/>
              <a:t>– &lt;</a:t>
            </a:r>
            <a:r>
              <a:rPr lang="en-US" dirty="0" err="1" smtClean="0"/>
              <a:t>x</a:t>
            </a:r>
            <a:r>
              <a:rPr lang="en-US" dirty="0" smtClean="0"/>
              <a:t>&gt;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1/2</a:t>
            </a:r>
          </a:p>
          <a:p>
            <a:r>
              <a:rPr lang="en-US" dirty="0" smtClean="0"/>
              <a:t>The Standard Deviation is the most commonly used measure of the spread of the data.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Other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many other statistics as well.</a:t>
            </a:r>
          </a:p>
          <a:p>
            <a:r>
              <a:rPr lang="en-US" dirty="0" smtClean="0"/>
              <a:t>As the Variance is analogous to the square of a “vector of deviations” so the Standard Deviation is analogous to its length. </a:t>
            </a:r>
          </a:p>
          <a:p>
            <a:r>
              <a:rPr lang="en-US" dirty="0" smtClean="0"/>
              <a:t>We’ll see later statistics analogous to dot products of vectors and cosines of angles between them: </a:t>
            </a:r>
            <a:r>
              <a:rPr lang="en-US" dirty="0" err="1" smtClean="0"/>
              <a:t>Covariances</a:t>
            </a:r>
            <a:r>
              <a:rPr lang="en-US" dirty="0" smtClean="0"/>
              <a:t> &amp; Correlations.</a:t>
            </a:r>
          </a:p>
          <a:p>
            <a:r>
              <a:rPr lang="en-US" dirty="0" smtClean="0"/>
              <a:t>These are used for understanding relations between different data variables.</a:t>
            </a:r>
          </a:p>
          <a:p>
            <a:r>
              <a:rPr lang="en-US" dirty="0" smtClean="0"/>
              <a:t>Even for a single data variable there is much more to be known about a distribution than its overall size [mean] and spread [standard deviation]. Linear combinations involving means of cubes and fourth powers of the variable are used to describe the distributions shape: skew and  kurtosis.</a:t>
            </a:r>
          </a:p>
          <a:p>
            <a:r>
              <a:rPr lang="en-US" dirty="0" smtClean="0"/>
              <a:t>Remember that in all these statistics the name of the </a:t>
            </a:r>
            <a:r>
              <a:rPr lang="en-US" smtClean="0"/>
              <a:t>game is </a:t>
            </a:r>
            <a:r>
              <a:rPr lang="en-US" dirty="0" smtClean="0"/>
              <a:t>still the same: try to distill from a large set of numbers a smaller set that tell us something meaningful to understand the data.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1053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Statistics with MATLAB</vt:lpstr>
      <vt:lpstr>Analyzing Data</vt:lpstr>
      <vt:lpstr>Statistics</vt:lpstr>
      <vt:lpstr>Mean</vt:lpstr>
      <vt:lpstr>Linearity of the Mean</vt:lpstr>
      <vt:lpstr>Variance</vt:lpstr>
      <vt:lpstr>Formula for the variance</vt:lpstr>
      <vt:lpstr>Standard Deviation</vt:lpstr>
      <vt:lpstr>Other Statistics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GCM Output</dc:title>
  <dc:creator>Armando Howard</dc:creator>
  <cp:lastModifiedBy>instructor</cp:lastModifiedBy>
  <cp:revision>55</cp:revision>
  <dcterms:created xsi:type="dcterms:W3CDTF">2012-08-31T14:42:00Z</dcterms:created>
  <dcterms:modified xsi:type="dcterms:W3CDTF">2016-03-04T21:59:40Z</dcterms:modified>
</cp:coreProperties>
</file>