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47065-CC91-45F6-9A93-71CA6B635500}" v="70" dt="2020-07-31T09:17:28.191"/>
    <p1510:client id="{F0912D4F-C773-4898-AA10-48CB16A6B61B}" v="220" dt="2020-07-31T09:32:02.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31A1-0997-43D0-9968-62BC7CE39F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A0126-2FAD-480B-BB78-4FA759581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05B2F7-EAFA-4869-B96B-8ECA07D23146}"/>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5" name="Footer Placeholder 4">
            <a:extLst>
              <a:ext uri="{FF2B5EF4-FFF2-40B4-BE49-F238E27FC236}">
                <a16:creationId xmlns:a16="http://schemas.microsoft.com/office/drawing/2014/main" id="{D325AE63-21F1-4974-9E8E-B193B3477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28ABC-2112-44EA-AE89-DF7753FE12E3}"/>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12466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CA7F-5784-4FEE-BF15-C3E796C99A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2A942-5708-4143-9522-E44DD7794F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B7CB2-981D-4284-9FA9-5564C65E275B}"/>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5" name="Footer Placeholder 4">
            <a:extLst>
              <a:ext uri="{FF2B5EF4-FFF2-40B4-BE49-F238E27FC236}">
                <a16:creationId xmlns:a16="http://schemas.microsoft.com/office/drawing/2014/main" id="{4935C2F9-62B5-40B9-ADAE-7EB15AAEF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CD3B6-4D37-40AC-BDA4-EF2B7D6192BB}"/>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226416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A81F0-0E36-42CA-BA51-66B2FA0745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7D58BD-9F67-4378-83CF-CF7CE38C7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1F8DA-27A0-4A08-A760-7D92EA7BDEB6}"/>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5" name="Footer Placeholder 4">
            <a:extLst>
              <a:ext uri="{FF2B5EF4-FFF2-40B4-BE49-F238E27FC236}">
                <a16:creationId xmlns:a16="http://schemas.microsoft.com/office/drawing/2014/main" id="{10EB94D9-3B91-473D-8069-6BF7382B2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0BED2-5F7F-4702-B91C-7F4F00BE8B05}"/>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240184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9A63-B176-4BE8-A66D-ECA0EE860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24A75-C6BB-4084-A783-22C6DFC13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C0116-2D98-4673-BDBD-8C84EEB233B4}"/>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5" name="Footer Placeholder 4">
            <a:extLst>
              <a:ext uri="{FF2B5EF4-FFF2-40B4-BE49-F238E27FC236}">
                <a16:creationId xmlns:a16="http://schemas.microsoft.com/office/drawing/2014/main" id="{7AAE094C-4914-40C7-B256-8CB95B030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DC92D-E8F7-4D18-B71B-622836F136E1}"/>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419861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8820-093D-4C12-9CBC-B456900251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9789C-3C4C-431A-B700-D819570E9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404A1-A7A0-4CE7-A60F-A13CF94BF834}"/>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5" name="Footer Placeholder 4">
            <a:extLst>
              <a:ext uri="{FF2B5EF4-FFF2-40B4-BE49-F238E27FC236}">
                <a16:creationId xmlns:a16="http://schemas.microsoft.com/office/drawing/2014/main" id="{96C33750-0124-425C-9879-CB85ADDA0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DF1D1-B48A-46D2-8663-FB057EB19B23}"/>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64472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4FC3-4133-4A83-9EBF-5CD53075A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199A97-8F78-4403-86A1-2297FE1B8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9AFCED-5003-403D-87C9-DB08773FB7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53A58A-8DEC-4C98-AA4F-D6D94723A76E}"/>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6" name="Footer Placeholder 5">
            <a:extLst>
              <a:ext uri="{FF2B5EF4-FFF2-40B4-BE49-F238E27FC236}">
                <a16:creationId xmlns:a16="http://schemas.microsoft.com/office/drawing/2014/main" id="{98141D5D-61A4-4B6E-9B6C-92B2F749D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EF1A0-CB99-4DED-894A-1E3E5732C34D}"/>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277827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B4AC-A8FE-4CB8-90EB-CE4988F0C7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21C9EB-33F2-465E-A2E8-8ACDC2F44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C2E00-3863-4EDE-9E5A-E34AE3FA8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4D140-2C08-4538-8778-C9A4F3D6B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8A837-D4A6-4975-8401-2DC88F271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A24AA-D690-45AC-9F4D-4091635E9468}"/>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8" name="Footer Placeholder 7">
            <a:extLst>
              <a:ext uri="{FF2B5EF4-FFF2-40B4-BE49-F238E27FC236}">
                <a16:creationId xmlns:a16="http://schemas.microsoft.com/office/drawing/2014/main" id="{3F1D38FB-90C8-4EEA-998F-8198122A8C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E40D2-4636-4EB7-ACA1-D36B66ED024F}"/>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409285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4A5A-D178-471A-B02D-3A7C567B05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AA3CD-A02A-4F7B-9D87-80866D56BF4B}"/>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4" name="Footer Placeholder 3">
            <a:extLst>
              <a:ext uri="{FF2B5EF4-FFF2-40B4-BE49-F238E27FC236}">
                <a16:creationId xmlns:a16="http://schemas.microsoft.com/office/drawing/2014/main" id="{2192B02A-0033-4713-B685-21536CA45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ABE0B-F65D-4D0C-85A9-810790CC7536}"/>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144573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FE90B-4F57-4389-BF05-A76FF154B8BC}"/>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3" name="Footer Placeholder 2">
            <a:extLst>
              <a:ext uri="{FF2B5EF4-FFF2-40B4-BE49-F238E27FC236}">
                <a16:creationId xmlns:a16="http://schemas.microsoft.com/office/drawing/2014/main" id="{06984FE2-98EB-4BEB-A421-A9116BFF9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165944-2551-4ACC-9840-91C275491B58}"/>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3068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282C-6F60-460F-8507-936E26596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8CC77-3248-423F-BCA7-7FCB5B039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C631AA-F448-48B9-8A35-69C7D7472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D54F4F-FBD8-4208-A3CD-3CD5CA483E67}"/>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6" name="Footer Placeholder 5">
            <a:extLst>
              <a:ext uri="{FF2B5EF4-FFF2-40B4-BE49-F238E27FC236}">
                <a16:creationId xmlns:a16="http://schemas.microsoft.com/office/drawing/2014/main" id="{A95E5F21-955A-4117-8D94-379DB9486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AE864-D89C-44B5-962E-22F72D1AEA53}"/>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75555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F601-654D-4DF4-B24F-33D7BC3CD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B7FB18-7118-4B69-B958-9833CD82E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3FF673-2D37-421E-835F-D05F40DA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00B55-D073-4942-B07E-BCA59CF412EC}"/>
              </a:ext>
            </a:extLst>
          </p:cNvPr>
          <p:cNvSpPr>
            <a:spLocks noGrp="1"/>
          </p:cNvSpPr>
          <p:nvPr>
            <p:ph type="dt" sz="half" idx="10"/>
          </p:nvPr>
        </p:nvSpPr>
        <p:spPr/>
        <p:txBody>
          <a:bodyPr/>
          <a:lstStyle/>
          <a:p>
            <a:fld id="{783412D2-9631-49A0-B971-4646FDD83C1D}" type="datetimeFigureOut">
              <a:rPr lang="en-US" smtClean="0"/>
              <a:t>8/6/2020</a:t>
            </a:fld>
            <a:endParaRPr lang="en-US"/>
          </a:p>
        </p:txBody>
      </p:sp>
      <p:sp>
        <p:nvSpPr>
          <p:cNvPr id="6" name="Footer Placeholder 5">
            <a:extLst>
              <a:ext uri="{FF2B5EF4-FFF2-40B4-BE49-F238E27FC236}">
                <a16:creationId xmlns:a16="http://schemas.microsoft.com/office/drawing/2014/main" id="{16B037E7-4466-4F21-AAA5-E41212286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4CEF6-E9DC-4F45-8625-50DBE2E8140C}"/>
              </a:ext>
            </a:extLst>
          </p:cNvPr>
          <p:cNvSpPr>
            <a:spLocks noGrp="1"/>
          </p:cNvSpPr>
          <p:nvPr>
            <p:ph type="sldNum" sz="quarter" idx="12"/>
          </p:nvPr>
        </p:nvSpPr>
        <p:spPr/>
        <p:txBody>
          <a:bodyPr/>
          <a:lstStyle/>
          <a:p>
            <a:fld id="{6AF63137-AD8F-49EB-A786-9796DCFE20A0}" type="slidenum">
              <a:rPr lang="en-US" smtClean="0"/>
              <a:t>‹#›</a:t>
            </a:fld>
            <a:endParaRPr lang="en-US"/>
          </a:p>
        </p:txBody>
      </p:sp>
    </p:spTree>
    <p:extLst>
      <p:ext uri="{BB962C8B-B14F-4D97-AF65-F5344CB8AC3E}">
        <p14:creationId xmlns:p14="http://schemas.microsoft.com/office/powerpoint/2010/main" val="137341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55DD0-4DD6-453D-8E55-8660604B4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A217A-6DF3-446B-9391-C284C14B7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B6956-CC21-4CEA-A746-83EF0D724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12D2-9631-49A0-B971-4646FDD83C1D}" type="datetimeFigureOut">
              <a:rPr lang="en-US" smtClean="0"/>
              <a:t>8/6/2020</a:t>
            </a:fld>
            <a:endParaRPr lang="en-US"/>
          </a:p>
        </p:txBody>
      </p:sp>
      <p:sp>
        <p:nvSpPr>
          <p:cNvPr id="5" name="Footer Placeholder 4">
            <a:extLst>
              <a:ext uri="{FF2B5EF4-FFF2-40B4-BE49-F238E27FC236}">
                <a16:creationId xmlns:a16="http://schemas.microsoft.com/office/drawing/2014/main" id="{E0CC025A-1506-4476-A4D7-4F312878C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783021-D2D2-4FCD-8596-AA8B58562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63137-AD8F-49EB-A786-9796DCFE20A0}" type="slidenum">
              <a:rPr lang="en-US" smtClean="0"/>
              <a:t>‹#›</a:t>
            </a:fld>
            <a:endParaRPr lang="en-US"/>
          </a:p>
        </p:txBody>
      </p:sp>
    </p:spTree>
    <p:extLst>
      <p:ext uri="{BB962C8B-B14F-4D97-AF65-F5344CB8AC3E}">
        <p14:creationId xmlns:p14="http://schemas.microsoft.com/office/powerpoint/2010/main" val="391226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44CB81C-BB1E-432A-8FE0-F26823DE8F19}"/>
              </a:ext>
            </a:extLst>
          </p:cNvPr>
          <p:cNvGraphicFramePr>
            <a:graphicFrameLocks noGrp="1"/>
          </p:cNvGraphicFramePr>
          <p:nvPr>
            <p:extLst>
              <p:ext uri="{D42A27DB-BD31-4B8C-83A1-F6EECF244321}">
                <p14:modId xmlns:p14="http://schemas.microsoft.com/office/powerpoint/2010/main" val="3794253750"/>
              </p:ext>
            </p:extLst>
          </p:nvPr>
        </p:nvGraphicFramePr>
        <p:xfrm>
          <a:off x="119336" y="332657"/>
          <a:ext cx="11809312" cy="6414621"/>
        </p:xfrm>
        <a:graphic>
          <a:graphicData uri="http://schemas.openxmlformats.org/drawingml/2006/table">
            <a:tbl>
              <a:tblPr firstRow="1" bandRow="1">
                <a:tableStyleId>{5940675A-B579-460E-94D1-54222C63F5DA}</a:tableStyleId>
              </a:tblPr>
              <a:tblGrid>
                <a:gridCol w="7897477">
                  <a:extLst>
                    <a:ext uri="{9D8B030D-6E8A-4147-A177-3AD203B41FA5}">
                      <a16:colId xmlns:a16="http://schemas.microsoft.com/office/drawing/2014/main" val="2882460138"/>
                    </a:ext>
                  </a:extLst>
                </a:gridCol>
                <a:gridCol w="3911835">
                  <a:extLst>
                    <a:ext uri="{9D8B030D-6E8A-4147-A177-3AD203B41FA5}">
                      <a16:colId xmlns:a16="http://schemas.microsoft.com/office/drawing/2014/main" val="2923404298"/>
                    </a:ext>
                  </a:extLst>
                </a:gridCol>
              </a:tblGrid>
              <a:tr h="348122">
                <a:tc gridSpan="2">
                  <a:txBody>
                    <a:bodyPr/>
                    <a:lstStyle/>
                    <a:p>
                      <a:r>
                        <a:rPr lang="pl-PL" b="1" dirty="0"/>
                        <a:t>Project name: </a:t>
                      </a:r>
                      <a:r>
                        <a:rPr lang="pl-PL" b="1" i="1" dirty="0">
                          <a:solidFill>
                            <a:schemeClr val="accent1"/>
                          </a:solidFill>
                        </a:rPr>
                        <a:t>360 degrees feedback tool</a:t>
                      </a:r>
                      <a:endParaRPr lang="en-US" i="1" dirty="0">
                        <a:solidFill>
                          <a:schemeClr val="accent1"/>
                        </a:solidFill>
                      </a:endParaRPr>
                    </a:p>
                  </a:txBody>
                  <a:tcPr/>
                </a:tc>
                <a:tc hMerge="1">
                  <a:txBody>
                    <a:bodyPr/>
                    <a:lstStyle/>
                    <a:p>
                      <a:endParaRPr lang="en-US"/>
                    </a:p>
                  </a:txBody>
                  <a:tcPr/>
                </a:tc>
                <a:extLst>
                  <a:ext uri="{0D108BD9-81ED-4DB2-BD59-A6C34878D82A}">
                    <a16:rowId xmlns:a16="http://schemas.microsoft.com/office/drawing/2014/main" val="3343601993"/>
                  </a:ext>
                </a:extLst>
              </a:tr>
              <a:tr h="1784124">
                <a:tc>
                  <a:txBody>
                    <a:bodyPr/>
                    <a:lstStyle/>
                    <a:p>
                      <a:r>
                        <a:rPr lang="en-US" b="1" noProof="0" dirty="0"/>
                        <a:t>Problem/Opportunity</a:t>
                      </a:r>
                      <a:r>
                        <a:rPr lang="pl-PL" b="1" noProof="0" dirty="0"/>
                        <a:t> statment</a:t>
                      </a:r>
                      <a:r>
                        <a:rPr lang="en-US" b="1" noProof="0" dirty="0"/>
                        <a:t>:</a:t>
                      </a:r>
                      <a:endParaRPr lang="pl-PL" b="1" noProof="0" dirty="0"/>
                    </a:p>
                    <a:p>
                      <a:r>
                        <a:rPr lang="pl-PL" sz="1100" b="0" noProof="0" dirty="0"/>
                        <a:t>Currently in Capgemini there is no automated tool for regular  feedback collecting than excel. PDLs and  Project managers are equiped only with emails and they have to rely on their knowledge and communication matrix. </a:t>
                      </a:r>
                      <a:br>
                        <a:rPr lang="pl-PL" sz="1100" b="0" noProof="0" dirty="0"/>
                      </a:br>
                      <a:r>
                        <a:rPr lang="pl-PL" sz="1100" b="0" noProof="0" dirty="0"/>
                        <a:t>Feedback is collected in EAF forms once per year or after project end. Regular feedback collectin is extremely important equipment in PDLs tool kit to generate feedback form in at least quarterly manner, to populate it automatically to required audience, to upload contacts automatically from the tool or application instead of manual email form. </a:t>
                      </a:r>
                      <a:endParaRPr lang="en-US" sz="1100" b="0" noProof="0" dirty="0"/>
                    </a:p>
                  </a:txBody>
                  <a:tcPr/>
                </a:tc>
                <a:tc>
                  <a:txBody>
                    <a:bodyPr/>
                    <a:lstStyle/>
                    <a:p>
                      <a:r>
                        <a:rPr lang="en-US" b="1" noProof="0" dirty="0"/>
                        <a:t>Business case/benefits:</a:t>
                      </a:r>
                      <a:endParaRPr lang="pl-PL" b="1" noProof="0" dirty="0"/>
                    </a:p>
                    <a:p>
                      <a:r>
                        <a:rPr lang="pl-PL" sz="1100" b="0" noProof="0" dirty="0"/>
                        <a:t>Automated process for 360 degrees feedback collecting, by 2-3 clicks tool usage, saving time for creating feedback message via email and looking for audience that should receive this feedback form. That increases PDLs efficiency, will go anonymously to feedback givers that will increase the success ratio of sharing the feedback, will support company’s target to create and empower feedback culture. </a:t>
                      </a:r>
                    </a:p>
                    <a:p>
                      <a:r>
                        <a:rPr lang="pl-PL" sz="1100" b="0" noProof="0" dirty="0"/>
                        <a:t>Can be extended in the future for matrix organizations- not only line management but as well as for project purposes.</a:t>
                      </a:r>
                      <a:endParaRPr lang="en-US" sz="1100" b="0" noProof="0" dirty="0"/>
                    </a:p>
                  </a:txBody>
                  <a:tcPr/>
                </a:tc>
                <a:extLst>
                  <a:ext uri="{0D108BD9-81ED-4DB2-BD59-A6C34878D82A}">
                    <a16:rowId xmlns:a16="http://schemas.microsoft.com/office/drawing/2014/main" val="3055957227"/>
                  </a:ext>
                </a:extLst>
              </a:tr>
              <a:tr h="826789">
                <a:tc>
                  <a:txBody>
                    <a:bodyPr/>
                    <a:lstStyle/>
                    <a:p>
                      <a:r>
                        <a:rPr lang="en-US" b="1" noProof="0" dirty="0"/>
                        <a:t>Goal statement:</a:t>
                      </a:r>
                      <a:r>
                        <a:rPr lang="en-US" sz="1400" b="0" noProof="0" dirty="0"/>
                        <a:t>.</a:t>
                      </a:r>
                      <a:endParaRPr lang="pl-PL" sz="1400" b="0" noProof="0" dirty="0"/>
                    </a:p>
                    <a:p>
                      <a:r>
                        <a:rPr lang="pl-PL" sz="1100" b="0" noProof="0" dirty="0"/>
                        <a:t>Goal of the project is to create a 360 degrees feedback tool that will allow PDLs and in the future matrix organization leaders to generate feedback for their employees on demand and to track the past feedbacks to ensure their are provided to PDL on a regular Basis. This is to empower feedback culture in the organization.</a:t>
                      </a:r>
                      <a:endParaRPr lang="en-US" sz="1100" b="0" noProof="0" dirty="0"/>
                    </a:p>
                  </a:txBody>
                  <a:tcPr/>
                </a:tc>
                <a:tc>
                  <a:txBody>
                    <a:bodyPr/>
                    <a:lstStyle/>
                    <a:p>
                      <a:r>
                        <a:rPr lang="en-US" b="1" noProof="0" dirty="0"/>
                        <a:t>Timeline:</a:t>
                      </a:r>
                      <a:endParaRPr lang="pl-PL" b="1" noProof="0" dirty="0"/>
                    </a:p>
                    <a:p>
                      <a:r>
                        <a:rPr lang="pl-PL" b="1" noProof="0" dirty="0"/>
                        <a:t>2-3 months</a:t>
                      </a:r>
                      <a:endParaRPr lang="en-US" b="1" noProof="0" dirty="0"/>
                    </a:p>
                  </a:txBody>
                  <a:tcPr/>
                </a:tc>
                <a:extLst>
                  <a:ext uri="{0D108BD9-81ED-4DB2-BD59-A6C34878D82A}">
                    <a16:rowId xmlns:a16="http://schemas.microsoft.com/office/drawing/2014/main" val="1623820141"/>
                  </a:ext>
                </a:extLst>
              </a:tr>
              <a:tr h="3305661">
                <a:tc>
                  <a:txBody>
                    <a:bodyPr/>
                    <a:lstStyle/>
                    <a:p>
                      <a:r>
                        <a:rPr lang="en-US" b="1" noProof="0" dirty="0"/>
                        <a:t>Scope (out of scope)</a:t>
                      </a:r>
                      <a:r>
                        <a:rPr lang="pl-PL" b="1" noProof="0" dirty="0"/>
                        <a:t>:</a:t>
                      </a:r>
                    </a:p>
                    <a:p>
                      <a:r>
                        <a:rPr lang="pl-PL" sz="1200" b="0" noProof="0" dirty="0"/>
                        <a:t>- </a:t>
                      </a:r>
                      <a:r>
                        <a:rPr lang="pl-PL" sz="1100" b="0" noProof="0" dirty="0"/>
                        <a:t>creating application that will be able to generate a simple feedback form to the required audience by one-two clicks.</a:t>
                      </a:r>
                    </a:p>
                    <a:p>
                      <a:pPr marL="285750" indent="-285750">
                        <a:buFontTx/>
                        <a:buChar char="-"/>
                      </a:pPr>
                      <a:r>
                        <a:rPr lang="pl-PL" sz="1100" b="0" noProof="0" dirty="0"/>
                        <a:t>Form should be simple with 3 – up to 5 questions ( to be precised)</a:t>
                      </a:r>
                    </a:p>
                    <a:p>
                      <a:pPr marL="285750" indent="-285750">
                        <a:buFontTx/>
                        <a:buChar char="-"/>
                      </a:pPr>
                      <a:r>
                        <a:rPr lang="pl-PL" sz="1100" b="0" noProof="0" dirty="0"/>
                        <a:t>PDL should be able to generate the feedback form for every employee reporting directly to him</a:t>
                      </a:r>
                    </a:p>
                    <a:p>
                      <a:pPr marL="285750" indent="-285750">
                        <a:buFontTx/>
                        <a:buChar char="-"/>
                      </a:pPr>
                      <a:r>
                        <a:rPr lang="pl-PL" sz="1100" b="0" noProof="0" dirty="0"/>
                        <a:t>PDL should be able to indicate by providing emails (more than one stakeholder) the feedback givers to indicated employee</a:t>
                      </a:r>
                    </a:p>
                    <a:p>
                      <a:pPr marL="285750" indent="-285750">
                        <a:buFontTx/>
                        <a:buChar char="-"/>
                      </a:pPr>
                      <a:r>
                        <a:rPr lang="pl-PL" sz="1100" b="0" noProof="0" dirty="0"/>
                        <a:t>PDL should be able to choose now only employees leaders but as well as their team mates. </a:t>
                      </a:r>
                    </a:p>
                    <a:p>
                      <a:pPr marL="285750" indent="-285750">
                        <a:buFontTx/>
                        <a:buChar char="-"/>
                      </a:pPr>
                      <a:r>
                        <a:rPr lang="pl-PL" sz="1100" b="0" noProof="0" dirty="0"/>
                        <a:t>PDL should be able to choose few employees from the drop down list (could be something different) if the feedback form will go to the same feedback giver</a:t>
                      </a:r>
                    </a:p>
                    <a:p>
                      <a:pPr marL="285750" indent="-285750">
                        <a:buFontTx/>
                        <a:buChar char="-"/>
                      </a:pPr>
                      <a:r>
                        <a:rPr lang="pl-PL" sz="1100" b="0" noProof="0" dirty="0"/>
                        <a:t>PDL should be able to request generate feedback forms on demand, not in any specific cycle</a:t>
                      </a:r>
                    </a:p>
                    <a:p>
                      <a:pPr marL="285750" indent="-285750">
                        <a:buFontTx/>
                        <a:buChar char="-"/>
                      </a:pPr>
                      <a:r>
                        <a:rPr lang="pl-PL" sz="1100" b="0" noProof="0" dirty="0"/>
                        <a:t>PDL should be able to receive feedback responses anonymously </a:t>
                      </a:r>
                    </a:p>
                    <a:p>
                      <a:pPr marL="285750" indent="-285750">
                        <a:buFontTx/>
                        <a:buChar char="-"/>
                      </a:pPr>
                      <a:r>
                        <a:rPr lang="pl-PL" sz="1100" b="0" noProof="0" dirty="0"/>
                        <a:t>Feedback form could be automatically sent to PDL on their email</a:t>
                      </a:r>
                    </a:p>
                    <a:p>
                      <a:pPr marL="285750" indent="-285750">
                        <a:buFontTx/>
                        <a:buChar char="-"/>
                      </a:pPr>
                      <a:r>
                        <a:rPr lang="pl-PL" sz="1100" b="0" noProof="0" dirty="0"/>
                        <a:t>If application- PDL should be able to get a notification from the system or via email that new feedback form has been provided</a:t>
                      </a:r>
                    </a:p>
                    <a:p>
                      <a:pPr marL="285750" indent="-285750">
                        <a:buFontTx/>
                        <a:buChar char="-"/>
                      </a:pPr>
                      <a:r>
                        <a:rPr lang="pl-PL" sz="1100" b="0" noProof="0" dirty="0"/>
                        <a:t>Employee that will get the feedback should not be informed. This information is classified for PDL only</a:t>
                      </a:r>
                    </a:p>
                    <a:p>
                      <a:pPr marL="285750" indent="-285750">
                        <a:buFontTx/>
                        <a:buChar char="-"/>
                      </a:pPr>
                      <a:r>
                        <a:rPr lang="pl-PL" sz="1100" b="0" noProof="0" dirty="0"/>
                        <a:t>PDl should be able to check when was the last time the feedback for particular person has been generated</a:t>
                      </a:r>
                    </a:p>
                    <a:p>
                      <a:pPr marL="285750" indent="-285750">
                        <a:buFontTx/>
                        <a:buChar char="-"/>
                      </a:pPr>
                      <a:r>
                        <a:rPr lang="pl-PL" sz="1100" b="0" noProof="0" dirty="0"/>
                        <a:t>PDL should be able to send a reminder for feedback giver if the response did not come (total count- if anynomously- the system should be able to know who did not respond- if posisble to develop easily)</a:t>
                      </a:r>
                    </a:p>
                    <a:p>
                      <a:pPr marL="285750" indent="-285750">
                        <a:buFontTx/>
                        <a:buChar char="-"/>
                      </a:pPr>
                      <a:endParaRPr lang="pl-PL" sz="1400" b="1" noProof="0" dirty="0"/>
                    </a:p>
                  </a:txBody>
                  <a:tcPr/>
                </a:tc>
                <a:tc>
                  <a:txBody>
                    <a:bodyPr/>
                    <a:lstStyle/>
                    <a:p>
                      <a:r>
                        <a:rPr lang="en-US" b="1" noProof="0" dirty="0"/>
                        <a:t>Team members:</a:t>
                      </a:r>
                    </a:p>
                    <a:p>
                      <a:r>
                        <a:rPr lang="en-US" sz="1400" noProof="0" dirty="0"/>
                        <a:t>Project lead:</a:t>
                      </a:r>
                      <a:r>
                        <a:rPr lang="pl-PL" sz="1400" noProof="0" dirty="0"/>
                        <a:t> Alicja Kuprowska</a:t>
                      </a:r>
                      <a:endParaRPr lang="en-US" sz="1400" noProof="0" dirty="0"/>
                    </a:p>
                    <a:p>
                      <a:r>
                        <a:rPr lang="en-US" sz="1400" noProof="0" dirty="0"/>
                        <a:t>Projects sponsor:</a:t>
                      </a:r>
                      <a:r>
                        <a:rPr lang="pl-PL" sz="1400" noProof="0" dirty="0"/>
                        <a:t> </a:t>
                      </a:r>
                      <a:r>
                        <a:rPr lang="pl-PL" sz="1400" b="1" noProof="0" dirty="0"/>
                        <a:t>TBD</a:t>
                      </a:r>
                      <a:endParaRPr lang="en-US" sz="1400" b="1" noProof="0" dirty="0"/>
                    </a:p>
                    <a:p>
                      <a:r>
                        <a:rPr lang="en-US" sz="1400" noProof="0" dirty="0"/>
                        <a:t>Main stakeholder</a:t>
                      </a:r>
                      <a:r>
                        <a:rPr lang="pl-PL" sz="1400" noProof="0" dirty="0"/>
                        <a:t>s</a:t>
                      </a:r>
                      <a:r>
                        <a:rPr lang="en-US" sz="1400" noProof="0" dirty="0"/>
                        <a:t>:</a:t>
                      </a:r>
                      <a:r>
                        <a:rPr lang="pl-PL" sz="1400" noProof="0" dirty="0"/>
                        <a:t> Ewelina Dolata- Di Bittetto, Agnieszka Finneran, Adrianna Kolosowska, Katarzyna Borowiecka, Tomasz Gorczynski, Piotr Siuda (?)</a:t>
                      </a:r>
                      <a:endParaRPr lang="en-US" sz="1400" noProof="0" dirty="0"/>
                    </a:p>
                    <a:p>
                      <a:endParaRPr lang="en-US" dirty="0"/>
                    </a:p>
                  </a:txBody>
                  <a:tcPr/>
                </a:tc>
                <a:extLst>
                  <a:ext uri="{0D108BD9-81ED-4DB2-BD59-A6C34878D82A}">
                    <a16:rowId xmlns:a16="http://schemas.microsoft.com/office/drawing/2014/main" val="2795228706"/>
                  </a:ext>
                </a:extLst>
              </a:tr>
            </a:tbl>
          </a:graphicData>
        </a:graphic>
      </p:graphicFrame>
    </p:spTree>
    <p:extLst>
      <p:ext uri="{BB962C8B-B14F-4D97-AF65-F5344CB8AC3E}">
        <p14:creationId xmlns:p14="http://schemas.microsoft.com/office/powerpoint/2010/main" val="17454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7715E06FDD2145855FC748376BEB1F" ma:contentTypeVersion="2" ma:contentTypeDescription="Create a new document." ma:contentTypeScope="" ma:versionID="46144d7ef528f304fa2dc35e0846f6b7">
  <xsd:schema xmlns:xsd="http://www.w3.org/2001/XMLSchema" xmlns:xs="http://www.w3.org/2001/XMLSchema" xmlns:p="http://schemas.microsoft.com/office/2006/metadata/properties" xmlns:ns2="33259db6-b27a-4745-bdca-715232d76aa7" targetNamespace="http://schemas.microsoft.com/office/2006/metadata/properties" ma:root="true" ma:fieldsID="b2e7e62c4f32a1d3b2552dc78b11f3b3" ns2:_="">
    <xsd:import namespace="33259db6-b27a-4745-bdca-715232d76a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59db6-b27a-4745-bdca-715232d76a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7BE413-A383-42F5-8CD8-C039E773C4D9}">
  <ds:schemaRefs>
    <ds:schemaRef ds:uri="http://schemas.microsoft.com/sharepoint/v3/contenttype/forms"/>
  </ds:schemaRefs>
</ds:datastoreItem>
</file>

<file path=customXml/itemProps2.xml><?xml version="1.0" encoding="utf-8"?>
<ds:datastoreItem xmlns:ds="http://schemas.openxmlformats.org/officeDocument/2006/customXml" ds:itemID="{EF320BB0-5FE9-4DC2-BEEF-4B726C693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259db6-b27a-4745-bdca-715232d76a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2F746E-702F-4212-9EE9-F6795381BD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11257</TotalTime>
  <Words>507</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Jarmal, Piotr</dc:creator>
  <cp:lastModifiedBy>Kuprowska, Alicja</cp:lastModifiedBy>
  <cp:revision>52</cp:revision>
  <dcterms:created xsi:type="dcterms:W3CDTF">2020-07-19T20:10:09Z</dcterms:created>
  <dcterms:modified xsi:type="dcterms:W3CDTF">2020-08-06T12:42:05Z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0x010100187715E06FDD2145855FC748376BEB1F</vt:lpwstr>
  </property>
</Properties>
</file>