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gif" ContentType="image/gif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French</a:t>
            </a:r>
            <a:r>
              <a:rPr/>
              <a:t> </a:t>
            </a:r>
            <a:r>
              <a:rPr/>
              <a:t>immortal,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appointed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France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French</a:t>
            </a:r>
            <a:r>
              <a:rPr/>
              <a:t> </a:t>
            </a:r>
            <a:r>
              <a:rPr/>
              <a:t>language</a:t>
            </a:r>
          </a:p>
          <a:p>
            <a:pPr lvl="0" marL="0" indent="0">
              <a:buNone/>
            </a:pPr>
          </a:p>
          <a:p>
            <a:pPr lvl="1"/>
            <a:r>
              <a:rPr/>
              <a:t>He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cool</a:t>
            </a:r>
            <a:r>
              <a:rPr/>
              <a:t> </a:t>
            </a:r>
            <a:r>
              <a:rPr/>
              <a:t>sword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xUnit</a:t>
            </a:r>
            <a:r>
              <a:rPr/>
              <a:t> </a:t>
            </a:r>
            <a:r>
              <a:rPr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</a:t>
            </a:r>
            <a:r>
              <a:rPr/>
              <a:t> </a:t>
            </a:r>
            <a:r>
              <a:rPr/>
              <a:t>microservice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packages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buffers</a:t>
            </a:r>
          </a:p>
          <a:p>
            <a:pPr lvl="0" marL="0" indent="0">
              <a:buNone/>
            </a:pPr>
          </a:p>
          <a:p>
            <a:pPr lvl="1"/>
            <a:r>
              <a:rPr/>
              <a:t>Even</a:t>
            </a:r>
            <a:r>
              <a:rPr/>
              <a:t> </a:t>
            </a:r>
            <a:r>
              <a:rPr/>
              <a:t>faster?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DockerHub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</a:t>
            </a:r>
          </a:p>
          <a:p>
            <a:pPr lvl="0" marL="0" indent="0">
              <a:buNone/>
            </a:pPr>
          </a:p>
          <a:p>
            <a:pPr lvl="1"/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  <a:p>
            <a:pPr lvl="0" marL="0" indent="0">
              <a:buNone/>
            </a:pPr>
          </a:p>
          <a:p>
            <a:pPr lvl="1"/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deployment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deaths,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corps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this</a:t>
            </a:r>
          </a:p>
          <a:p>
            <a:pPr lvl="0" marL="0" indent="0">
              <a:buNone/>
            </a:pPr>
          </a:p>
          <a:p>
            <a:pPr lvl="1"/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</a:p>
          <a:p>
            <a:pPr lvl="0" marL="0" indent="0">
              <a:buNone/>
            </a:pPr>
          </a:p>
          <a:p>
            <a:pPr lvl="1"/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prediction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negative!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I</a:t>
            </a:r>
            <a:r>
              <a:rPr/>
              <a:t> </a:t>
            </a:r>
            <a:r>
              <a:rPr/>
              <a:t>highly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out</a:t>
            </a:r>
          </a:p>
          <a:p>
            <a:pPr lvl="0" marL="0" indent="0">
              <a:buNone/>
            </a:pPr>
          </a:p>
          <a:p>
            <a:pPr lvl="1"/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acceptable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fiddling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production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enforce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tidyverse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weird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%&gt;%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pipe,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then</a:t>
            </a:r>
            <a:r>
              <a:rPr/>
              <a:t>”</a:t>
            </a:r>
            <a:r>
              <a:rPr/>
              <a:t> </a:t>
            </a:r>
            <a:r>
              <a:rPr/>
              <a:t>operator</a:t>
            </a:r>
            <a:r>
              <a:rPr/>
              <a:t> </a:t>
            </a:r>
            <a:r>
              <a:rPr/>
              <a:t>(i.e. verify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assert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filter)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sanitize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bugs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shifts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predictiveness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7.gif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lstmemery/r-in-production" TargetMode="External" /><Relationship Id="rId3" Type="http://schemas.openxmlformats.org/officeDocument/2006/relationships/hyperlink" Target="https://github.com/lstmemery/horsekickeR" TargetMode="External" /><Relationship Id="rId4" Type="http://schemas.openxmlformats.org/officeDocument/2006/relationships/hyperlink" Target="https://cloud.docker.com/u/lstmemery/repository/docker/lstmemery/horsekicker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sv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gif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Technically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Matt</a:t>
            </a:r>
            <a:r>
              <a:rPr/>
              <a:t> </a:t>
            </a:r>
            <a:r>
              <a:rPr/>
              <a:t>Emery</a:t>
            </a:r>
            <a:r>
              <a:rPr/>
              <a:t> </a:t>
            </a:r>
            <a:r>
              <a:rPr/>
              <a:t>(</a:t>
            </a:r>
            <a:r>
              <a:rPr/>
              <a:t>@lstmemery</a:t>
            </a:r>
            <a:r>
              <a:rPr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March</a:t>
            </a:r>
            <a:r>
              <a:rPr/>
              <a:t> </a:t>
            </a:r>
            <a:r>
              <a:rPr/>
              <a:t>20,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happens if instead of predicting the </a:t>
            </a:r>
            <a:r>
              <a:rPr b="1"/>
              <a:t>I</a:t>
            </a:r>
            <a:r>
              <a:rPr/>
              <a:t> corps, I predict the </a:t>
            </a:r>
            <a:r>
              <a:rPr b="1"/>
              <a:t>1st</a:t>
            </a:r>
            <a:r>
              <a:rPr/>
              <a:t> corps?</a:t>
            </a:r>
          </a:p>
          <a:p>
            <a:pPr lvl="1"/>
            <a:r>
              <a:rPr/>
              <a:t>One erroneous row breaks predictions for the whole data set</a:t>
            </a:r>
          </a:p>
          <a:p>
            <a:pPr lvl="1"/>
            <a:r>
              <a:rPr/>
              <a:t>Strictly enforce checks on the data set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Checking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clean_horse_kicks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(horse_kick_df) {</a:t>
            </a:r>
            <a:br/>
            <a:br/>
            <a:r>
              <a:rPr sz="1800">
                <a:latin typeface="Courier"/>
              </a:rPr>
              <a:t>  horse_kick_df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verify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has_all_names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"year"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"corps"</a:t>
            </a:r>
            <a:r>
              <a:rPr sz="1800">
                <a:latin typeface="Courier"/>
              </a:rPr>
              <a:t>) 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error_fun =</a:t>
            </a:r>
            <a:r>
              <a:rPr sz="1800">
                <a:latin typeface="Courier"/>
              </a:rPr>
              <a:t> error_stop)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assert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within_bounds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1701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1919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allow.na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.data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year,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error_fun =</a:t>
            </a:r>
            <a:r>
              <a:rPr sz="1800">
                <a:latin typeface="Courier"/>
              </a:rPr>
              <a:t> warn_report)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(.data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year, .data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corps)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between</a:t>
            </a:r>
            <a:r>
              <a:rPr sz="1800">
                <a:latin typeface="Courier"/>
              </a:rPr>
              <a:t>(.data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year, </a:t>
            </a:r>
            <a:r>
              <a:rPr sz="1800">
                <a:solidFill>
                  <a:srgbClr val="40A070"/>
                </a:solidFill>
                <a:latin typeface="Courier"/>
              </a:rPr>
              <a:t>1701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1919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Testability</a:t>
            </a:r>
          </a:p>
        </p:txBody>
      </p:sp>
      <p:pic>
        <p:nvPicPr>
          <p:cNvPr descr="img/testthat_log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" y="1600200"/>
            <a:ext cx="3898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Most R starts it’s life as a one-off script</a:t>
            </a:r>
          </a:p>
          <a:p>
            <a:pPr lvl="1"/>
            <a:r>
              <a:rPr/>
              <a:t>This code is rarely tested</a:t>
            </a:r>
          </a:p>
          <a:p>
            <a:pPr lvl="1"/>
            <a:r>
              <a:rPr b="1"/>
              <a:t>Deploying untested code is a very bad idea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test_that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"clean_horse_kicks removes bad entries"</a:t>
            </a:r>
            <a:r>
              <a:rPr sz="1800">
                <a:latin typeface="Courier"/>
              </a:rPr>
              <a:t>, {</a:t>
            </a:r>
            <a:br/>
            <a:r>
              <a:rPr sz="1800">
                <a:latin typeface="Courier"/>
              </a:rPr>
              <a:t>  test_df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year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1492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1848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2019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1871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corps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"I"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"I"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"I"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"XXIII"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)</a:t>
            </a:r>
            <a:br/>
            <a:br/>
            <a:r>
              <a:rPr sz="1800">
                <a:latin typeface="Courier"/>
              </a:rPr>
              <a:t>  reference_df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year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1848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corps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"I"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expect_equal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expect_warning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clean_horse_kicks</a:t>
            </a:r>
            <a:r>
              <a:rPr sz="1800">
                <a:latin typeface="Courier"/>
              </a:rPr>
              <a:t>(test_df)),</a:t>
            </a:r>
            <a:br/>
            <a:r>
              <a:rPr sz="1800">
                <a:latin typeface="Courier"/>
              </a:rPr>
              <a:t>    reference_df</a:t>
            </a:r>
            <a:br/>
            <a:r>
              <a:rPr sz="1800">
                <a:latin typeface="Courier"/>
              </a:rPr>
              <a:t>  )</a:t>
            </a:r>
            <a:br/>
            <a:r>
              <a:rPr sz="1800">
                <a:latin typeface="Courier"/>
              </a:rPr>
              <a:t>})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Interopterability</a:t>
            </a:r>
          </a:p>
        </p:txBody>
      </p:sp>
      <p:pic>
        <p:nvPicPr>
          <p:cNvPr descr="img/plumber_pi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25700"/>
            <a:ext cx="40386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The worst bugs of my life have been from trying to call Python from R and vice versa</a:t>
            </a:r>
          </a:p>
          <a:p>
            <a:pPr lvl="1"/>
            <a:r>
              <a:rPr/>
              <a:t>Since our package is so small, why not turn the package into a microservice?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Plumber</a:t>
            </a:r>
            <a:r>
              <a:rPr/>
              <a:t> </a:t>
            </a:r>
            <a:r>
              <a:rPr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#* Predict the number of horse kick deaths a soldier suffered in a year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#*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#* @json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#* @post /predict</a:t>
            </a:r>
            <a:br/>
            <a:r>
              <a:rPr sz="1800">
                <a:latin typeface="Courier"/>
              </a:rPr>
              <a:t>predict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(req) {</a:t>
            </a:r>
            <a:br/>
            <a:r>
              <a:rPr sz="1800">
                <a:latin typeface="Courier"/>
              </a:rPr>
              <a:t>  horse_kick_df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jsonlite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fromJSON</a:t>
            </a:r>
            <a:r>
              <a:rPr sz="1800">
                <a:latin typeface="Courier"/>
              </a:rPr>
              <a:t>(req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postBody)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as_tibble</a:t>
            </a:r>
            <a:r>
              <a:rPr sz="1800">
                <a:latin typeface="Courier"/>
              </a:rPr>
              <a:t>()</a:t>
            </a:r>
            <a:br/>
            <a:r>
              <a:rPr sz="1800">
                <a:latin typeface="Courier"/>
              </a:rPr>
              <a:t>  results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horse_kick_df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clean_horse_kicks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predict_horse_kicks</a:t>
            </a:r>
            <a:r>
              <a:rPr sz="1800">
                <a:latin typeface="Courier"/>
              </a:rPr>
              <a:t>()</a:t>
            </a:r>
            <a:br/>
            <a:r>
              <a:rPr sz="1800">
                <a:latin typeface="Courier"/>
              </a:rPr>
              <a:t>  jsonlite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toJSON</a:t>
            </a:r>
            <a:r>
              <a:rPr sz="1800">
                <a:latin typeface="Courier"/>
              </a:rPr>
              <a:t>(results, </a:t>
            </a:r>
            <a:r>
              <a:rPr sz="1800">
                <a:solidFill>
                  <a:srgbClr val="902000"/>
                </a:solidFill>
                <a:latin typeface="Courier"/>
              </a:rPr>
              <a:t>dataframe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"columns"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Calling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API</a:t>
            </a:r>
          </a:p>
        </p:txBody>
      </p:sp>
      <p:pic>
        <p:nvPicPr>
          <p:cNvPr descr="img/demo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Auditability</a:t>
            </a:r>
          </a:p>
        </p:txBody>
      </p:sp>
      <p:pic>
        <p:nvPicPr>
          <p:cNvPr descr="img/dock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57400"/>
            <a:ext cx="40386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Someone asks you why a model from six months ago made a prediction, what would you tell them?</a:t>
            </a:r>
          </a:p>
          <a:p>
            <a:pPr lvl="1"/>
            <a:r>
              <a:rPr/>
              <a:t>You need to have the exact model, package and dependencies available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FROM trestletech/plumber
RUN R -e "install.packages(c('devtools', 'packrat'), repos = 'http://cran.us.r-project.org')"
ADD ./horsekickeR /home/user/horsekickeR
WORKDIR /home/user/horsekickeR
RUN R -e 'devtools::install_deps(dependencies = TRUE, upgrade = "never")'
RUN R -e 'devtools::install()'
EXPOSE 8000
CMD ["Rscript", "exec/plumber.R"]
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https://github.com/lstmemery/r-in-production</a:t>
            </a:r>
            <a:r>
              <a:rPr/>
              <a:t> </a:t>
            </a:r>
            <a:r>
              <a:rPr>
                <a:hlinkClick r:id="rId3"/>
              </a:rPr>
              <a:t>https://github.com/lstmemery/horsekickeR</a:t>
            </a:r>
            <a:r>
              <a:rPr/>
              <a:t> </a:t>
            </a:r>
            <a:r>
              <a:rPr>
                <a:hlinkClick r:id="rId4"/>
              </a:rPr>
              <a:t>https://cloud.docker.com/u/lstmemery/repository/docker/lstmemery/horsekicker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Disclaimer</a:t>
            </a:r>
          </a:p>
        </p:txBody>
      </p:sp>
      <p:pic>
        <p:nvPicPr>
          <p:cNvPr descr="img/franoisweyergan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387600"/>
            <a:ext cx="40386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This is not an invitation to start a language war!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usually gets statistical packages first</a:t>
            </a:r>
          </a:p>
          <a:p>
            <a:pPr lvl="1"/>
            <a:r>
              <a:rPr/>
              <a:t>The canonical version of several packages are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Deployment?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Reliability</a:t>
            </a:r>
          </a:p>
          <a:p>
            <a:pPr lvl="1">
              <a:buAutoNum type="arabicPeriod"/>
            </a:pPr>
            <a:r>
              <a:rPr/>
              <a:t>Testability</a:t>
            </a:r>
          </a:p>
          <a:p>
            <a:pPr lvl="1">
              <a:buAutoNum type="arabicPeriod"/>
            </a:pPr>
            <a:r>
              <a:rPr/>
              <a:t>Interopterability</a:t>
            </a:r>
          </a:p>
          <a:p>
            <a:pPr lvl="1">
              <a:buAutoNum type="arabicPeriod"/>
            </a:pPr>
            <a:r>
              <a:rPr/>
              <a:t>Auditability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img/Poisson_pmf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Trying to predict the number of times something will happen?</a:t>
            </a:r>
          </a:p>
          <a:p>
            <a:pPr lvl="1"/>
            <a:r>
              <a:rPr/>
              <a:t>Use a Poisson Regression</a:t>
            </a:r>
          </a:p>
          <a:p>
            <a:pPr lvl="1"/>
            <a:r>
              <a:rPr/>
              <a:t>There’s no Poisson regression in Sci-Kit Learn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Prussian</a:t>
            </a:r>
            <a:r>
              <a:rPr/>
              <a:t> </a:t>
            </a:r>
            <a:r>
              <a:rPr/>
              <a:t>Army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Kick</a:t>
            </a:r>
            <a:r>
              <a:rPr/>
              <a:t> </a:t>
            </a:r>
            <a:r>
              <a:rPr/>
              <a:t>Deaths</a:t>
            </a:r>
          </a:p>
        </p:txBody>
      </p:sp>
      <p:pic>
        <p:nvPicPr>
          <p:cNvPr descr="img/bortkiewicz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600200"/>
            <a:ext cx="299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Ladislaus</a:t>
            </a:r>
            <a:r>
              <a:rPr/>
              <a:t> </a:t>
            </a:r>
            <a:r>
              <a:rPr/>
              <a:t>Bortkiewicz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A classic Poisson distribution dataset is the number of Prussian soldiers killed by horses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  <a:br/>
            <a:br/>
            <a:r>
              <a:rPr sz="1800">
                <a:latin typeface="Courier"/>
              </a:rPr>
              <a:t>horse_kicks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"data/VonBort.csv"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(horse_kicks)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5
##      X1 deaths  year corps fisher
##   &lt;dbl&gt;  &lt;dbl&gt; &lt;dbl&gt; &lt;chr&gt; &lt;chr&gt; 
## 1   275      1  1894 VIII  yes   
## 2   276      0  1894 IX    yes   
## 3   277      1  1894 X     yes   
## 4   278      1  1894 XI    no    
## 5   279      0  1894 XIV   yes   
## 6   280      0  1894 XV    yes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  <a:br/>
            <a:br/>
            <a:r>
              <a:rPr sz="1800">
                <a:latin typeface="Courier"/>
              </a:rPr>
              <a:t>model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year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corps,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horse_kicks,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"poisson"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predict_df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year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1895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corps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"I"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(model, predict_df)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1 
## -0.03196538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Turn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Package</a:t>
            </a:r>
          </a:p>
        </p:txBody>
      </p:sp>
      <p:pic>
        <p:nvPicPr>
          <p:cNvPr descr="./img/r-packag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2500" y="1600200"/>
            <a:ext cx="3060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Hadley</a:t>
            </a:r>
            <a:r>
              <a:rPr/>
              <a:t> </a:t>
            </a:r>
            <a:r>
              <a:rPr/>
              <a:t>Wickham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Functions go in the </a:t>
            </a:r>
            <a:r>
              <a:rPr sz="1800">
                <a:latin typeface="Courier"/>
              </a:rPr>
              <a:t>R</a:t>
            </a:r>
            <a:r>
              <a:rPr/>
              <a:t> directory</a:t>
            </a:r>
          </a:p>
          <a:p>
            <a:pPr lvl="1"/>
            <a:r>
              <a:rPr/>
              <a:t>Tests go in the </a:t>
            </a:r>
            <a:r>
              <a:rPr sz="1800">
                <a:latin typeface="Courier"/>
              </a:rPr>
              <a:t>tests</a:t>
            </a:r>
            <a:r>
              <a:rPr/>
              <a:t> directory</a:t>
            </a:r>
          </a:p>
          <a:p>
            <a:pPr lvl="1"/>
            <a:r>
              <a:rPr/>
              <a:t>Gets you access to many builtin checks for code quality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Technically Possible to Write R in Production</dc:title>
  <dc:creator>Matt Emery (@lstmemery)</dc:creator>
  <cp:keywords/>
  <dcterms:created xsi:type="dcterms:W3CDTF">2019-03-20T05:34:57Z</dcterms:created>
  <dcterms:modified xsi:type="dcterms:W3CDTF">2019-03-20T05:34:57Z</dcterms:modified>
</cp:coreProperties>
</file>