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gif" ContentType="image/gif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A6FB101-C0F8-4603-90D5-885C2C75D0C6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We always make assumptions when we build models, you’ll need to write them out</a:t>
            </a: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A negative result for a Poisson regression may be acceptable when you are fiddling but not in production</a:t>
            </a: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A great way to enforce these assumptions are through unit tests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93013D5-23A9-4AC1-B9C0-FEB61E87CA5A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If you haven’t seen tidyverse are before it looks very weird</a:t>
            </a: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The %&gt;% means pipe, you can think of it as a “then” operator (i.e. verify THEN assert THEN select THE filter)</a:t>
            </a: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The important part is to sanitize your inputs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D3D796B-B4A7-4280-8F17-6301D66B36C7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Data science bugs are especially bad because so many of them don’t crash the system. Instead you get subtle shifts in behavior and your predictiveness goes down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F23D93-BF6B-4C41-B5C6-4BC24EDE3D29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This is roughly equivalent to the xUnit framework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900AAD9-5960-4DCE-8509-29D20A46CB3A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A microservice is a small package separated from other packages</a:t>
            </a: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This can add complexity to your system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AFEF43A-7D28-4C83-9025-0105013D0558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If this needs to be faster you could also use protocol buffers</a:t>
            </a: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Even faster? Just rewrite the code in C++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B337F8D-C0E8-4743-B399-D732DA2046E0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I actually made this, you can check it out on GitHub and DockerHub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C31C247-EB2A-40CB-9947-15C518D18080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The guy in this picture is a French immortal, he is appointed by France to decide what is and isn’t part of the French language</a:t>
            </a: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He gets a cool sword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E4C3C58-7216-4DA7-9C64-2B719FD914A5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This is a lot to cover in 5 minutes</a:t>
            </a: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Make sure you understand why you need to do something in R</a:t>
            </a: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There are Python versions of each of the things I’m talking about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883B76C-DE15-4B0B-9A79-1314E92F25F1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Before you jump and use R ask your deployment team if they have any knowledge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143BA80-64FD-4790-A4F1-30E38A087466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We only care about deaths, year and corps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26BC8D7-14E6-49A0-8B00-EDF3426EB504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Don’t worry if you are having difficulty reading this</a:t>
            </a: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First two lines are imports, then reading in data, building a model</a:t>
            </a: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Notice that the prediction here is negative!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591BDB-969F-4C64-AEC3-49D601AD13D8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CA" sz="2000" spc="-1" strike="noStrike">
                <a:latin typeface="Arial"/>
              </a:rPr>
              <a:t>I highly recommend writing anything that will be used more than once as a R package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81762E2-67A6-4B87-8833-605B2946674E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Click to edit the outline text format</a:t>
            </a:r>
            <a:endParaRPr b="0" lang="en-C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Second Outline Level</a:t>
            </a:r>
            <a:endParaRPr b="0" lang="en-C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Fourth Outline Level</a:t>
            </a:r>
            <a:endParaRPr b="0" lang="en-C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Fifth Outline Level</a:t>
            </a:r>
            <a:endParaRPr b="0" lang="en-C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Sixth Outline Level</a:t>
            </a:r>
            <a:endParaRPr b="0" lang="en-C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Seventh Outline Level</a:t>
            </a:r>
            <a:endParaRPr b="0" lang="en-CA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Click to edit the outline text format</a:t>
            </a:r>
            <a:endParaRPr b="0" lang="en-C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Second Outline Level</a:t>
            </a:r>
            <a:endParaRPr b="0" lang="en-C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Fourth Outline Level</a:t>
            </a:r>
            <a:endParaRPr b="0" lang="en-C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Fifth Outline Level</a:t>
            </a:r>
            <a:endParaRPr b="0" lang="en-C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Sixth Outline Level</a:t>
            </a:r>
            <a:endParaRPr b="0" lang="en-C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Seventh Outline Level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Click to edit the outline text format</a:t>
            </a:r>
            <a:endParaRPr b="0" lang="en-C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Second Outline Level</a:t>
            </a:r>
            <a:endParaRPr b="0" lang="en-C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Fourth Outline Level</a:t>
            </a:r>
            <a:endParaRPr b="0" lang="en-C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Fifth Outline Level</a:t>
            </a:r>
            <a:endParaRPr b="0" lang="en-C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Sixth Outline Level</a:t>
            </a:r>
            <a:endParaRPr b="0" lang="en-C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Seventh Outline Level</a:t>
            </a:r>
            <a:endParaRPr b="0" lang="en-CA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lstmemery/r-in-production" TargetMode="External"/><Relationship Id="rId2" Type="http://schemas.openxmlformats.org/officeDocument/2006/relationships/hyperlink" Target="https://github.com/lstmemery/horsekickeR" TargetMode="External"/><Relationship Id="rId3" Type="http://schemas.openxmlformats.org/officeDocument/2006/relationships/hyperlink" Target="https://cloud.docker.com/u/lstmemery/repository/docker/lstmemery/horsekicker" TargetMode="External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It’s Technically Possible to Write R in Production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br/>
            <a:br/>
            <a:r>
              <a:rPr b="0" lang="en-CA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Matt Emery (@lstmemery)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March 20, 2019</a:t>
            </a:r>
            <a:endParaRPr b="0" lang="en-CA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Reliability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happens if instead of predicting the </a:t>
            </a:r>
            <a:r>
              <a:rPr b="1" lang="en-C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corps, I predict the </a:t>
            </a:r>
            <a:r>
              <a:rPr b="1" lang="en-C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1st</a:t>
            </a: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corps?</a:t>
            </a:r>
            <a:endParaRPr b="0" lang="en-CA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One erroneous row breaks predictions for the whole data set</a:t>
            </a:r>
            <a:endParaRPr b="0" lang="en-CA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Strictly enforce checks on the data set</a:t>
            </a:r>
            <a:endParaRPr b="0" lang="en-CA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Checking Code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70080">
              <a:lnSpc>
                <a:spcPct val="100000"/>
              </a:lnSpc>
              <a:spcBef>
                <a:spcPts val="64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clean_horse_kicks &lt;-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function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(horse_kick_df) {</a:t>
            </a:r>
            <a:br/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horse_kick_df </a:t>
            </a:r>
            <a:r>
              <a:rPr b="0" lang="en-CA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%&gt;%</a:t>
            </a:r>
            <a:br/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   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verify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has_all_names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"year"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"corps"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 ,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en-CA" sz="1800" spc="-1" strike="noStrike">
                <a:solidFill>
                  <a:srgbClr val="902000"/>
                </a:solidFill>
                <a:latin typeface="Courier New"/>
                <a:ea typeface="DejaVu Sans"/>
              </a:rPr>
              <a:t>error_fun =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error_stop) </a:t>
            </a:r>
            <a:r>
              <a:rPr b="0" lang="en-CA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%&gt;%</a:t>
            </a:r>
            <a:br/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   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assert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within_bounds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40a070"/>
                </a:solidFill>
                <a:latin typeface="Courier New"/>
                <a:ea typeface="DejaVu Sans"/>
              </a:rPr>
              <a:t>1701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CA" sz="1800" spc="-1" strike="noStrike">
                <a:solidFill>
                  <a:srgbClr val="40a070"/>
                </a:solidFill>
                <a:latin typeface="Courier New"/>
                <a:ea typeface="DejaVu Sans"/>
              </a:rPr>
              <a:t>1919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CA" sz="1800" spc="-1" strike="noStrike">
                <a:solidFill>
                  <a:srgbClr val="902000"/>
                </a:solidFill>
                <a:latin typeface="Courier New"/>
                <a:ea typeface="DejaVu Sans"/>
              </a:rPr>
              <a:t>allow.na =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FALSE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), 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.data</a:t>
            </a:r>
            <a:r>
              <a:rPr b="0" lang="en-CA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$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year,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en-CA" sz="1800" spc="-1" strike="noStrike">
                <a:solidFill>
                  <a:srgbClr val="902000"/>
                </a:solidFill>
                <a:latin typeface="Courier New"/>
                <a:ea typeface="DejaVu Sans"/>
              </a:rPr>
              <a:t>error_fun =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warn_report) </a:t>
            </a:r>
            <a:r>
              <a:rPr b="0" lang="en-CA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%&gt;%</a:t>
            </a:r>
            <a:br/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   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select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(.data</a:t>
            </a:r>
            <a:r>
              <a:rPr b="0" lang="en-CA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$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year, .data</a:t>
            </a:r>
            <a:r>
              <a:rPr b="0" lang="en-CA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$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corps) </a:t>
            </a:r>
            <a:r>
              <a:rPr b="0" lang="en-CA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%&gt;%</a:t>
            </a:r>
            <a:br/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   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filter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between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(.data</a:t>
            </a:r>
            <a:r>
              <a:rPr b="0" lang="en-CA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$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year, </a:t>
            </a:r>
            <a:r>
              <a:rPr b="0" lang="en-CA" sz="1800" spc="-1" strike="noStrike">
                <a:solidFill>
                  <a:srgbClr val="40a070"/>
                </a:solidFill>
                <a:latin typeface="Courier New"/>
                <a:ea typeface="DejaVu Sans"/>
              </a:rPr>
              <a:t>1701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CA" sz="1800" spc="-1" strike="noStrike">
                <a:solidFill>
                  <a:srgbClr val="40a070"/>
                </a:solidFill>
                <a:latin typeface="Courier New"/>
                <a:ea typeface="DejaVu Sans"/>
              </a:rPr>
              <a:t>1919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))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Testability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151" name="Picture 1" descr=""/>
          <p:cNvPicPr/>
          <p:nvPr/>
        </p:nvPicPr>
        <p:blipFill>
          <a:blip r:embed="rId1"/>
          <a:stretch/>
        </p:blipFill>
        <p:spPr>
          <a:xfrm>
            <a:off x="520560" y="1600200"/>
            <a:ext cx="3897720" cy="4520160"/>
          </a:xfrm>
          <a:prstGeom prst="rect">
            <a:avLst/>
          </a:prstGeom>
          <a:ln w="9360"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Most R starts it’s life as a one-off script</a:t>
            </a:r>
            <a:endParaRPr b="0" lang="en-CA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code is rarely tested</a:t>
            </a:r>
            <a:endParaRPr b="0" lang="en-CA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Deploying untested code is a very bad idea</a:t>
            </a:r>
            <a:endParaRPr b="0" lang="en-CA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Testthat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70080">
              <a:lnSpc>
                <a:spcPct val="100000"/>
              </a:lnSpc>
              <a:spcBef>
                <a:spcPts val="641"/>
              </a:spcBef>
            </a:pP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test_that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"clean_horse_kicks removes bad entries"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 {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test_df &lt;-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 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b="0" lang="en-CA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::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tibble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CA" sz="1800" spc="-1" strike="noStrike">
                <a:solidFill>
                  <a:srgbClr val="902000"/>
                </a:solidFill>
                <a:latin typeface="Courier New"/>
                <a:ea typeface="DejaVu Sans"/>
              </a:rPr>
              <a:t>year =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c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40a070"/>
                </a:solidFill>
                <a:latin typeface="Courier New"/>
                <a:ea typeface="DejaVu Sans"/>
              </a:rPr>
              <a:t>1492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CA" sz="1800" spc="-1" strike="noStrike">
                <a:solidFill>
                  <a:srgbClr val="40a070"/>
                </a:solidFill>
                <a:latin typeface="Courier New"/>
                <a:ea typeface="DejaVu Sans"/>
              </a:rPr>
              <a:t>1848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CA" sz="1800" spc="-1" strike="noStrike">
                <a:solidFill>
                  <a:srgbClr val="40a070"/>
                </a:solidFill>
                <a:latin typeface="Courier New"/>
                <a:ea typeface="DejaVu Sans"/>
              </a:rPr>
              <a:t>2019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CA" sz="1800" spc="-1" strike="noStrike">
                <a:solidFill>
                  <a:srgbClr val="40a070"/>
                </a:solidFill>
                <a:latin typeface="Courier New"/>
                <a:ea typeface="DejaVu Sans"/>
              </a:rPr>
              <a:t>1871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),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CA" sz="1800" spc="-1" strike="noStrike">
                <a:solidFill>
                  <a:srgbClr val="902000"/>
                </a:solidFill>
                <a:latin typeface="Courier New"/>
                <a:ea typeface="DejaVu Sans"/>
              </a:rPr>
              <a:t>corps =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c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"I"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"I"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"I"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"XXIII"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)</a:t>
            </a:r>
            <a:br/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reference_df &lt;-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 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b="0" lang="en-CA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::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tibble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902000"/>
                </a:solidFill>
                <a:latin typeface="Courier New"/>
                <a:ea typeface="DejaVu Sans"/>
              </a:rPr>
              <a:t>year =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c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40a070"/>
                </a:solidFill>
                <a:latin typeface="Courier New"/>
                <a:ea typeface="DejaVu Sans"/>
              </a:rPr>
              <a:t>1848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), </a:t>
            </a:r>
            <a:r>
              <a:rPr b="0" lang="en-CA" sz="1800" spc="-1" strike="noStrike">
                <a:solidFill>
                  <a:srgbClr val="902000"/>
                </a:solidFill>
                <a:latin typeface="Courier New"/>
                <a:ea typeface="DejaVu Sans"/>
              </a:rPr>
              <a:t>corps =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c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"I"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))</a:t>
            </a:r>
            <a:br/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expect_equal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expect_warning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clean_horse_kicks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(test_df)),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reference_df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)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Interoperability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156" name="Picture 1" descr=""/>
          <p:cNvPicPr/>
          <p:nvPr/>
        </p:nvPicPr>
        <p:blipFill>
          <a:blip r:embed="rId1"/>
          <a:stretch/>
        </p:blipFill>
        <p:spPr>
          <a:xfrm>
            <a:off x="457200" y="2425680"/>
            <a:ext cx="4037400" cy="2869200"/>
          </a:xfrm>
          <a:prstGeom prst="rect">
            <a:avLst/>
          </a:prstGeom>
          <a:ln w="9360"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worst bugs of my life have been from trying to call Python from R and vice versa</a:t>
            </a:r>
            <a:endParaRPr b="0" lang="en-CA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Since our package is so small, why not turn the package into a microservice?</a:t>
            </a:r>
            <a:endParaRPr b="0" lang="en-CA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Calling the API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1240" y="667080"/>
            <a:ext cx="9143640" cy="554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Auditability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161" name="Picture 1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4037400" cy="3605760"/>
          </a:xfrm>
          <a:prstGeom prst="rect">
            <a:avLst/>
          </a:prstGeom>
          <a:ln w="9360"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Someone asks you why a model from six months ago made a prediction, what would you tell them?</a:t>
            </a:r>
            <a:endParaRPr b="0" lang="en-CA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You need to have the exact model, package and dependencies available</a:t>
            </a:r>
            <a:endParaRPr b="0" lang="en-CA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Docker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trestletech/plumber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RUN R -e "install.packages(c('devtools', 'packrat'), repos = 'http://cran.us.r-project.org')"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 ./horsekickeR /home/user/horsekickeR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WORKDIR /home/user/horsekickeR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RUN R -e 'devtools::install_deps(dependencies = TRUE, upgrade = "never")'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RUN R -e 'devtools::install()'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EXPOSE 8000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CMD ["Rscript", "exec/plumber.R"]</a:t>
            </a:r>
            <a:endParaRPr b="0" lang="en-CA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360"/>
              </a:spcBef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Questions?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CA" sz="3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https://github.com/lstmemery/r-in-production</a:t>
            </a: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CA" sz="3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https://github.com/lstmemery/horsekickeR</a:t>
            </a: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CA" sz="3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https://cloud.docker.com/u/lstmemery/repository/docker/lstmemery/horsekicker</a:t>
            </a:r>
            <a:endParaRPr b="0" lang="en-CA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 Disclaimer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125" name="Picture 1" descr=""/>
          <p:cNvPicPr/>
          <p:nvPr/>
        </p:nvPicPr>
        <p:blipFill>
          <a:blip r:embed="rId1"/>
          <a:stretch/>
        </p:blipFill>
        <p:spPr>
          <a:xfrm>
            <a:off x="457200" y="2387520"/>
            <a:ext cx="4037400" cy="2945160"/>
          </a:xfrm>
          <a:prstGeom prst="rect">
            <a:avLst/>
          </a:prstGeom>
          <a:ln w="9360"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not an invitation to start a language war!</a:t>
            </a:r>
            <a:endParaRPr b="0" lang="en-CA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Why R?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 usually gets statistical packages first</a:t>
            </a:r>
            <a:endParaRPr b="0" lang="en-CA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canonical version of several packages are here</a:t>
            </a:r>
            <a:endParaRPr b="0" lang="en-CA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What Makes for Smooth Deployment?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Reliability</a:t>
            </a:r>
            <a:endParaRPr b="0" lang="en-CA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Testability</a:t>
            </a:r>
            <a:endParaRPr b="0" lang="en-CA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Interoperability</a:t>
            </a:r>
            <a:endParaRPr b="0" lang="en-CA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Auditability</a:t>
            </a:r>
            <a:endParaRPr b="0" lang="en-CA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Poisson Regression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132" name="Picture 1" descr=""/>
          <p:cNvPicPr/>
          <p:nvPr/>
        </p:nvPicPr>
        <p:blipFill>
          <a:blip r:embed="rId1"/>
          <a:stretch/>
        </p:blipFill>
        <p:spPr>
          <a:xfrm>
            <a:off x="457200" y="2247840"/>
            <a:ext cx="4037400" cy="3211920"/>
          </a:xfrm>
          <a:prstGeom prst="rect">
            <a:avLst/>
          </a:prstGeom>
          <a:ln w="9360"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Trying to predict the number of times something will happen?</a:t>
            </a:r>
            <a:endParaRPr b="0" lang="en-CA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Use a Poisson Regression</a:t>
            </a:r>
            <a:endParaRPr b="0" lang="en-CA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There’s no Poisson regression in Sci-Kit Learn</a:t>
            </a:r>
            <a:endParaRPr b="0" lang="en-CA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Prussian Army Horse Kick Deaths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135" name="Picture 1" descr=""/>
          <p:cNvPicPr/>
          <p:nvPr/>
        </p:nvPicPr>
        <p:blipFill>
          <a:blip r:embed="rId1"/>
          <a:stretch/>
        </p:blipFill>
        <p:spPr>
          <a:xfrm>
            <a:off x="977760" y="1600200"/>
            <a:ext cx="2996280" cy="4012200"/>
          </a:xfrm>
          <a:prstGeom prst="rect">
            <a:avLst/>
          </a:prstGeom>
          <a:ln w="9360"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457200" y="5613480"/>
            <a:ext cx="403740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Ladislaus Bortkiewicz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classic Poisson distribution dataset is the number of Prussian soldiers killed by horses</a:t>
            </a:r>
            <a:endParaRPr b="0" lang="en-CA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 Look at the Data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70080">
              <a:lnSpc>
                <a:spcPct val="100000"/>
              </a:lnSpc>
              <a:spcBef>
                <a:spcPts val="641"/>
              </a:spcBef>
            </a:pP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library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(readr)</a:t>
            </a:r>
            <a:br/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horse_kicks &lt;-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read_csv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"data/VonBort.csv"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br/>
            <a:br/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tail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(horse_kicks)</a:t>
            </a:r>
            <a:endParaRPr b="0" lang="en-CA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64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## # A tibble: 6 x 5</a:t>
            </a:r>
            <a:endParaRPr b="0" lang="en-CA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64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##      X1 deaths  year corps fisher</a:t>
            </a:r>
            <a:endParaRPr b="0" lang="en-CA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64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##   &lt;dbl&gt;  &lt;dbl&gt; &lt;dbl&gt; &lt;chr&gt; &lt;chr&gt; </a:t>
            </a:r>
            <a:endParaRPr b="0" lang="en-CA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64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## 1   275      1  1894 VIII  yes   </a:t>
            </a:r>
            <a:endParaRPr b="0" lang="en-CA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64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## 2   276      0  1894 IX    yes   </a:t>
            </a:r>
            <a:endParaRPr b="0" lang="en-CA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64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## 3   277      1  1894 X     yes   </a:t>
            </a:r>
            <a:endParaRPr b="0" lang="en-CA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64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## 4   278      1  1894 XI    no    </a:t>
            </a:r>
            <a:endParaRPr b="0" lang="en-CA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64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## 5   279      0  1894 XIV   yes   </a:t>
            </a:r>
            <a:endParaRPr b="0" lang="en-CA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360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## 6   280      0  1894 XV    yes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First Pass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70080">
              <a:lnSpc>
                <a:spcPct val="100000"/>
              </a:lnSpc>
              <a:spcBef>
                <a:spcPts val="641"/>
              </a:spcBef>
            </a:pP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library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(dplyr)</a:t>
            </a:r>
            <a:br/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model &lt;-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glm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(deaths </a:t>
            </a:r>
            <a:r>
              <a:rPr b="0" lang="en-CA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~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 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year </a:t>
            </a:r>
            <a:r>
              <a:rPr b="0" lang="en-CA" sz="1800" spc="-1" strike="noStrike">
                <a:solidFill>
                  <a:srgbClr val="666666"/>
                </a:solidFill>
                <a:latin typeface="Courier New"/>
                <a:ea typeface="DejaVu Sans"/>
              </a:rPr>
              <a:t>+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 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corps, 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0" lang="en-CA" sz="1800" spc="-1" strike="noStrike">
                <a:solidFill>
                  <a:srgbClr val="902000"/>
                </a:solidFill>
                <a:latin typeface="Courier New"/>
                <a:ea typeface="DejaVu Sans"/>
              </a:rPr>
              <a:t>data =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horse_kicks, 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0" lang="en-CA" sz="1800" spc="-1" strike="noStrike">
                <a:solidFill>
                  <a:srgbClr val="902000"/>
                </a:solidFill>
                <a:latin typeface="Courier New"/>
                <a:ea typeface="DejaVu Sans"/>
              </a:rPr>
              <a:t>family =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"poisson"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br/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predict_df &lt;-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tibble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902000"/>
                </a:solidFill>
                <a:latin typeface="Courier New"/>
                <a:ea typeface="DejaVu Sans"/>
              </a:rPr>
              <a:t>year =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c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40a070"/>
                </a:solidFill>
                <a:latin typeface="Courier New"/>
                <a:ea typeface="DejaVu Sans"/>
              </a:rPr>
              <a:t>1895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), </a:t>
            </a:r>
            <a:br/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 </a:t>
            </a:r>
            <a:r>
              <a:rPr b="0" lang="en-CA" sz="1800" spc="-1" strike="noStrike">
                <a:solidFill>
                  <a:srgbClr val="902000"/>
                </a:solidFill>
                <a:latin typeface="Courier New"/>
                <a:ea typeface="DejaVu Sans"/>
              </a:rPr>
              <a:t>corps =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c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4070a0"/>
                </a:solidFill>
                <a:latin typeface="Courier New"/>
                <a:ea typeface="DejaVu Sans"/>
              </a:rPr>
              <a:t>"I"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))</a:t>
            </a:r>
            <a:br/>
            <a:br/>
            <a:r>
              <a:rPr b="1" lang="en-CA" sz="1800" spc="-1" strike="noStrike">
                <a:solidFill>
                  <a:srgbClr val="007020"/>
                </a:solidFill>
                <a:latin typeface="Courier New"/>
                <a:ea typeface="DejaVu Sans"/>
              </a:rPr>
              <a:t>predict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(model, predict_df)</a:t>
            </a:r>
            <a:endParaRPr b="0" lang="en-CA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641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##           1 </a:t>
            </a:r>
            <a:endParaRPr b="0" lang="en-CA" sz="1800" spc="-1" strike="noStrike">
              <a:latin typeface="Arial"/>
            </a:endParaRPr>
          </a:p>
          <a:p>
            <a:pPr marL="1270080">
              <a:lnSpc>
                <a:spcPct val="100000"/>
              </a:lnSpc>
              <a:spcBef>
                <a:spcPts val="360"/>
              </a:spcBef>
            </a:pP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## -0.03196538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Turn Your Code Into a Package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143" name="Picture 1" descr=""/>
          <p:cNvPicPr/>
          <p:nvPr/>
        </p:nvPicPr>
        <p:blipFill>
          <a:blip r:embed="rId1"/>
          <a:stretch/>
        </p:blipFill>
        <p:spPr>
          <a:xfrm>
            <a:off x="952560" y="1600200"/>
            <a:ext cx="3059640" cy="4012200"/>
          </a:xfrm>
          <a:prstGeom prst="rect">
            <a:avLst/>
          </a:prstGeom>
          <a:ln w="9360"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457200" y="5613480"/>
            <a:ext cx="403740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 Packages by Hadley Wickham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 go in the 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directory</a:t>
            </a:r>
            <a:endParaRPr b="0" lang="en-CA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Tests go in the </a:t>
            </a:r>
            <a:r>
              <a:rPr b="0" lang="en-C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tests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directory</a:t>
            </a:r>
            <a:endParaRPr b="0" lang="en-CA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Gets you access to many builtin checks for code quality</a:t>
            </a:r>
            <a:endParaRPr b="0" lang="en-CA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2019-03-20T05:34:57Z</dcterms:created>
  <dc:creator>Matt Emery (@lstmemery)</dc:creator>
  <dc:description/>
  <dc:language>en-CA</dc:language>
  <cp:lastModifiedBy/>
  <dcterms:modified xsi:type="dcterms:W3CDTF">2019-03-20T10:01:14Z</dcterms:modified>
  <cp:revision>5</cp:revision>
  <dc:subject/>
  <dc:title>It’s Technically Possible to Write R in Production</dc:title>
</cp:coreProperties>
</file>