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0" r:id="rId3"/>
    <p:sldId id="267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/>
    <p:restoredTop sz="94674"/>
  </p:normalViewPr>
  <p:slideViewPr>
    <p:cSldViewPr>
      <p:cViewPr>
        <p:scale>
          <a:sx n="70" d="100"/>
          <a:sy n="70" d="100"/>
        </p:scale>
        <p:origin x="-1052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CD61A-E8E7-4183-8BCC-788E56D8A4F8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8C522-2231-409D-8FEE-4493325B8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32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0B7-6116-4B40-B002-8A8726ECE67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3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0B7-6116-4B40-B002-8A8726ECE67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32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0B7-6116-4B40-B002-8A8726ECE67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3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0B7-6116-4B40-B002-8A8726ECE67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3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0B7-6116-4B40-B002-8A8726ECE67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32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C70B7-6116-4B40-B002-8A8726ECE67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3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46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8136904" cy="1470025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What is our goal of this </a:t>
            </a:r>
            <a:b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</a:b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project?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3284984"/>
            <a:ext cx="7632848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CA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Build an </a:t>
            </a:r>
            <a:r>
              <a:rPr lang="en-CA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actionable</a:t>
            </a:r>
            <a:r>
              <a:rPr lang="en-CA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instructor-based dashboard for UBC </a:t>
            </a:r>
            <a:r>
              <a:rPr lang="en-CA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edx</a:t>
            </a:r>
            <a:r>
              <a:rPr lang="en-CA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instructor, so as to make an </a:t>
            </a:r>
            <a:r>
              <a:rPr lang="en-CA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improvement </a:t>
            </a:r>
            <a:r>
              <a:rPr lang="en-CA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compared to previous two dashboards : </a:t>
            </a:r>
            <a:r>
              <a:rPr lang="en-CA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edX</a:t>
            </a:r>
            <a:r>
              <a:rPr lang="en-CA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insight and </a:t>
            </a:r>
            <a:r>
              <a:rPr lang="en-CA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VizIT</a:t>
            </a:r>
            <a:r>
              <a:rPr lang="en-CA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. 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47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Dashboard</a:t>
            </a:r>
            <a:r>
              <a:rPr lang="en-US" altLang="zh-CN" dirty="0" smtClean="0">
                <a:latin typeface="Arial Black" pitchFamily="34" charset="0"/>
              </a:rPr>
              <a:t> Presentation</a:t>
            </a:r>
            <a:endParaRPr lang="zh-CN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62068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What else did we do as professional data scientists?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2204864"/>
            <a:ext cx="7304856" cy="3600400"/>
          </a:xfrm>
        </p:spPr>
        <p:txBody>
          <a:bodyPr>
            <a:normAutofit lnSpcReduction="10000"/>
          </a:bodyPr>
          <a:lstStyle/>
          <a:p>
            <a:pPr algn="l"/>
            <a:endParaRPr lang="en-CA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CA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Write automatic scripts for scalability  and easier deployment </a:t>
            </a:r>
          </a:p>
          <a:p>
            <a:pPr marL="457200" indent="-457200" algn="l">
              <a:buFontTx/>
              <a:buChar char="-"/>
            </a:pPr>
            <a:r>
              <a:rPr lang="en-CA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 all our efforts into an open-source R package with detailed documentation </a:t>
            </a:r>
          </a:p>
          <a:p>
            <a:pPr marL="457200" indent="-457200" algn="l">
              <a:buFontTx/>
              <a:buChar char="-"/>
            </a:pPr>
            <a:r>
              <a:rPr lang="en-CA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Communicate </a:t>
            </a:r>
            <a:r>
              <a:rPr lang="en-CA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CTLT technical </a:t>
            </a:r>
            <a:r>
              <a:rPr lang="en-CA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team </a:t>
            </a:r>
            <a:r>
              <a:rPr lang="en-CA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further maintenance </a:t>
            </a:r>
            <a:endParaRPr lang="en-CA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CA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Protect  personal </a:t>
            </a:r>
            <a:r>
              <a:rPr lang="en-CA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sensitive </a:t>
            </a:r>
            <a:r>
              <a:rPr lang="en-CA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  <a:p>
            <a:pPr marL="457200" indent="-457200" algn="l">
              <a:buFontTx/>
              <a:buChar char="-"/>
            </a:pPr>
            <a:r>
              <a:rPr lang="en-CA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Embed  “other” as an option to student gender </a:t>
            </a:r>
            <a:endParaRPr lang="en-CA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09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412776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/>
              <a:t>Draft/refine protocol</a:t>
            </a:r>
          </a:p>
          <a:p>
            <a:r>
              <a:rPr lang="en-CA" altLang="zh-CN" dirty="0" smtClean="0"/>
              <a:t>Obtain feedback</a:t>
            </a:r>
          </a:p>
          <a:p>
            <a:r>
              <a:rPr lang="en-CA" altLang="zh-CN" dirty="0" smtClean="0"/>
              <a:t>Improve dashboards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81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2"/>
          <p:cNvSpPr>
            <a:spLocks/>
          </p:cNvSpPr>
          <p:nvPr/>
        </p:nvSpPr>
        <p:spPr bwMode="auto">
          <a:xfrm>
            <a:off x="611560" y="1340767"/>
            <a:ext cx="2807173" cy="2924175"/>
          </a:xfrm>
          <a:custGeom>
            <a:avLst/>
            <a:gdLst>
              <a:gd name="T0" fmla="*/ 21600 w 21600"/>
              <a:gd name="T1" fmla="*/ 5390 h 21600"/>
              <a:gd name="T2" fmla="*/ 21511 w 21600"/>
              <a:gd name="T3" fmla="*/ 5390 h 21600"/>
              <a:gd name="T4" fmla="*/ 18195 w 21600"/>
              <a:gd name="T5" fmla="*/ 2145 h 21600"/>
              <a:gd name="T6" fmla="*/ 16003 w 21600"/>
              <a:gd name="T7" fmla="*/ 0 h 21600"/>
              <a:gd name="T8" fmla="*/ 16003 w 21600"/>
              <a:gd name="T9" fmla="*/ 1912 h 21600"/>
              <a:gd name="T10" fmla="*/ 15859 w 21600"/>
              <a:gd name="T11" fmla="*/ 1910 h 21600"/>
              <a:gd name="T12" fmla="*/ 0 w 21600"/>
              <a:gd name="T13" fmla="*/ 16250 h 21600"/>
              <a:gd name="T14" fmla="*/ 1143 w 21600"/>
              <a:gd name="T15" fmla="*/ 21600 h 21600"/>
              <a:gd name="T16" fmla="*/ 2504 w 21600"/>
              <a:gd name="T17" fmla="*/ 17388 h 21600"/>
              <a:gd name="T18" fmla="*/ 2459 w 21600"/>
              <a:gd name="T19" fmla="*/ 17320 h 21600"/>
              <a:gd name="T20" fmla="*/ 2523 w 21600"/>
              <a:gd name="T21" fmla="*/ 17332 h 21600"/>
              <a:gd name="T22" fmla="*/ 2541 w 21600"/>
              <a:gd name="T23" fmla="*/ 17275 h 21600"/>
              <a:gd name="T24" fmla="*/ 2586 w 21600"/>
              <a:gd name="T25" fmla="*/ 17344 h 21600"/>
              <a:gd name="T26" fmla="*/ 8302 w 21600"/>
              <a:gd name="T27" fmla="*/ 18421 h 21600"/>
              <a:gd name="T28" fmla="*/ 7929 w 21600"/>
              <a:gd name="T29" fmla="*/ 16250 h 21600"/>
              <a:gd name="T30" fmla="*/ 15859 w 21600"/>
              <a:gd name="T31" fmla="*/ 9080 h 21600"/>
              <a:gd name="T32" fmla="*/ 15935 w 21600"/>
              <a:gd name="T33" fmla="*/ 9082 h 21600"/>
              <a:gd name="T34" fmla="*/ 16003 w 21600"/>
              <a:gd name="T35" fmla="*/ 9083 h 21600"/>
              <a:gd name="T36" fmla="*/ 16003 w 21600"/>
              <a:gd name="T37" fmla="*/ 9153 h 21600"/>
              <a:gd name="T38" fmla="*/ 16003 w 21600"/>
              <a:gd name="T39" fmla="*/ 10866 h 21600"/>
              <a:gd name="T40" fmla="*/ 17568 w 21600"/>
              <a:gd name="T41" fmla="*/ 9335 h 21600"/>
              <a:gd name="T42" fmla="*/ 21511 w 21600"/>
              <a:gd name="T43" fmla="*/ 5477 h 21600"/>
              <a:gd name="T44" fmla="*/ 21600 w 21600"/>
              <a:gd name="T45" fmla="*/ 5477 h 21600"/>
              <a:gd name="T46" fmla="*/ 21556 w 21600"/>
              <a:gd name="T47" fmla="*/ 5433 h 21600"/>
              <a:gd name="T48" fmla="*/ 21600 w 21600"/>
              <a:gd name="T49" fmla="*/ 5390 h 21600"/>
              <a:gd name="T50" fmla="*/ 21600 w 21600"/>
              <a:gd name="T51" fmla="*/ 539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1600" h="21600">
                <a:moveTo>
                  <a:pt x="21600" y="5390"/>
                </a:moveTo>
                <a:lnTo>
                  <a:pt x="21511" y="5390"/>
                </a:lnTo>
                <a:lnTo>
                  <a:pt x="18195" y="2145"/>
                </a:lnTo>
                <a:lnTo>
                  <a:pt x="16003" y="0"/>
                </a:lnTo>
                <a:lnTo>
                  <a:pt x="16003" y="1912"/>
                </a:lnTo>
                <a:cubicBezTo>
                  <a:pt x="15955" y="1912"/>
                  <a:pt x="15907" y="1910"/>
                  <a:pt x="15859" y="1910"/>
                </a:cubicBezTo>
                <a:cubicBezTo>
                  <a:pt x="7100" y="1910"/>
                  <a:pt x="0" y="8330"/>
                  <a:pt x="0" y="16250"/>
                </a:cubicBezTo>
                <a:cubicBezTo>
                  <a:pt x="0" y="18142"/>
                  <a:pt x="407" y="19947"/>
                  <a:pt x="1143" y="21600"/>
                </a:cubicBezTo>
                <a:lnTo>
                  <a:pt x="2504" y="17388"/>
                </a:lnTo>
                <a:lnTo>
                  <a:pt x="2459" y="17320"/>
                </a:lnTo>
                <a:lnTo>
                  <a:pt x="2523" y="17332"/>
                </a:lnTo>
                <a:lnTo>
                  <a:pt x="2541" y="17275"/>
                </a:lnTo>
                <a:lnTo>
                  <a:pt x="2586" y="17344"/>
                </a:lnTo>
                <a:lnTo>
                  <a:pt x="8302" y="18421"/>
                </a:lnTo>
                <a:cubicBezTo>
                  <a:pt x="8061" y="17736"/>
                  <a:pt x="7929" y="17007"/>
                  <a:pt x="7929" y="16250"/>
                </a:cubicBezTo>
                <a:cubicBezTo>
                  <a:pt x="7929" y="12290"/>
                  <a:pt x="11480" y="9080"/>
                  <a:pt x="15859" y="9080"/>
                </a:cubicBezTo>
                <a:cubicBezTo>
                  <a:pt x="15884" y="9080"/>
                  <a:pt x="15910" y="9081"/>
                  <a:pt x="15935" y="9082"/>
                </a:cubicBezTo>
                <a:cubicBezTo>
                  <a:pt x="15958" y="9082"/>
                  <a:pt x="15980" y="9083"/>
                  <a:pt x="16003" y="9083"/>
                </a:cubicBezTo>
                <a:lnTo>
                  <a:pt x="16003" y="9153"/>
                </a:lnTo>
                <a:lnTo>
                  <a:pt x="16003" y="10866"/>
                </a:lnTo>
                <a:lnTo>
                  <a:pt x="17568" y="9335"/>
                </a:lnTo>
                <a:lnTo>
                  <a:pt x="21511" y="5477"/>
                </a:lnTo>
                <a:lnTo>
                  <a:pt x="21600" y="5477"/>
                </a:lnTo>
                <a:lnTo>
                  <a:pt x="21556" y="5433"/>
                </a:lnTo>
                <a:cubicBezTo>
                  <a:pt x="21556" y="5433"/>
                  <a:pt x="21600" y="5390"/>
                  <a:pt x="21600" y="5390"/>
                </a:cubicBezTo>
                <a:close/>
                <a:moveTo>
                  <a:pt x="21600" y="5390"/>
                </a:moveTo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" name="Freeform 137"/>
          <p:cNvSpPr>
            <a:spLocks noChangeArrowheads="1"/>
          </p:cNvSpPr>
          <p:nvPr/>
        </p:nvSpPr>
        <p:spPr bwMode="auto">
          <a:xfrm>
            <a:off x="5296732" y="2052503"/>
            <a:ext cx="213796" cy="229591"/>
          </a:xfrm>
          <a:custGeom>
            <a:avLst/>
            <a:gdLst>
              <a:gd name="T0" fmla="*/ 470 w 497"/>
              <a:gd name="T1" fmla="*/ 124 h 400"/>
              <a:gd name="T2" fmla="*/ 470 w 497"/>
              <a:gd name="T3" fmla="*/ 124 h 400"/>
              <a:gd name="T4" fmla="*/ 26 w 497"/>
              <a:gd name="T5" fmla="*/ 124 h 400"/>
              <a:gd name="T6" fmla="*/ 0 w 497"/>
              <a:gd name="T7" fmla="*/ 151 h 400"/>
              <a:gd name="T8" fmla="*/ 18 w 497"/>
              <a:gd name="T9" fmla="*/ 372 h 400"/>
              <a:gd name="T10" fmla="*/ 44 w 497"/>
              <a:gd name="T11" fmla="*/ 399 h 400"/>
              <a:gd name="T12" fmla="*/ 452 w 497"/>
              <a:gd name="T13" fmla="*/ 399 h 400"/>
              <a:gd name="T14" fmla="*/ 479 w 497"/>
              <a:gd name="T15" fmla="*/ 372 h 400"/>
              <a:gd name="T16" fmla="*/ 496 w 497"/>
              <a:gd name="T17" fmla="*/ 151 h 400"/>
              <a:gd name="T18" fmla="*/ 470 w 497"/>
              <a:gd name="T19" fmla="*/ 124 h 400"/>
              <a:gd name="T20" fmla="*/ 461 w 497"/>
              <a:gd name="T21" fmla="*/ 71 h 400"/>
              <a:gd name="T22" fmla="*/ 461 w 497"/>
              <a:gd name="T23" fmla="*/ 71 h 400"/>
              <a:gd name="T24" fmla="*/ 426 w 497"/>
              <a:gd name="T25" fmla="*/ 53 h 400"/>
              <a:gd name="T26" fmla="*/ 257 w 497"/>
              <a:gd name="T27" fmla="*/ 53 h 400"/>
              <a:gd name="T28" fmla="*/ 213 w 497"/>
              <a:gd name="T29" fmla="*/ 36 h 400"/>
              <a:gd name="T30" fmla="*/ 204 w 497"/>
              <a:gd name="T31" fmla="*/ 18 h 400"/>
              <a:gd name="T32" fmla="*/ 160 w 497"/>
              <a:gd name="T33" fmla="*/ 0 h 400"/>
              <a:gd name="T34" fmla="*/ 79 w 497"/>
              <a:gd name="T35" fmla="*/ 0 h 400"/>
              <a:gd name="T36" fmla="*/ 44 w 497"/>
              <a:gd name="T37" fmla="*/ 27 h 400"/>
              <a:gd name="T38" fmla="*/ 44 w 497"/>
              <a:gd name="T39" fmla="*/ 89 h 400"/>
              <a:gd name="T40" fmla="*/ 461 w 497"/>
              <a:gd name="T41" fmla="*/ 89 h 400"/>
              <a:gd name="T42" fmla="*/ 461 w 497"/>
              <a:gd name="T43" fmla="*/ 7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97" h="400">
                <a:moveTo>
                  <a:pt x="470" y="124"/>
                </a:moveTo>
                <a:lnTo>
                  <a:pt x="470" y="124"/>
                </a:lnTo>
                <a:cubicBezTo>
                  <a:pt x="26" y="124"/>
                  <a:pt x="26" y="124"/>
                  <a:pt x="26" y="124"/>
                </a:cubicBezTo>
                <a:cubicBezTo>
                  <a:pt x="0" y="124"/>
                  <a:pt x="0" y="133"/>
                  <a:pt x="0" y="151"/>
                </a:cubicBezTo>
                <a:cubicBezTo>
                  <a:pt x="18" y="372"/>
                  <a:pt x="18" y="372"/>
                  <a:pt x="18" y="372"/>
                </a:cubicBezTo>
                <a:cubicBezTo>
                  <a:pt x="18" y="381"/>
                  <a:pt x="26" y="399"/>
                  <a:pt x="44" y="399"/>
                </a:cubicBezTo>
                <a:cubicBezTo>
                  <a:pt x="452" y="399"/>
                  <a:pt x="452" y="399"/>
                  <a:pt x="452" y="399"/>
                </a:cubicBezTo>
                <a:cubicBezTo>
                  <a:pt x="470" y="399"/>
                  <a:pt x="470" y="381"/>
                  <a:pt x="479" y="372"/>
                </a:cubicBezTo>
                <a:cubicBezTo>
                  <a:pt x="496" y="151"/>
                  <a:pt x="496" y="151"/>
                  <a:pt x="496" y="151"/>
                </a:cubicBezTo>
                <a:cubicBezTo>
                  <a:pt x="496" y="133"/>
                  <a:pt x="496" y="124"/>
                  <a:pt x="470" y="124"/>
                </a:cubicBezTo>
                <a:close/>
                <a:moveTo>
                  <a:pt x="461" y="71"/>
                </a:moveTo>
                <a:lnTo>
                  <a:pt x="461" y="71"/>
                </a:lnTo>
                <a:cubicBezTo>
                  <a:pt x="452" y="62"/>
                  <a:pt x="443" y="53"/>
                  <a:pt x="426" y="53"/>
                </a:cubicBezTo>
                <a:cubicBezTo>
                  <a:pt x="257" y="53"/>
                  <a:pt x="257" y="53"/>
                  <a:pt x="257" y="53"/>
                </a:cubicBezTo>
                <a:cubicBezTo>
                  <a:pt x="239" y="53"/>
                  <a:pt x="222" y="44"/>
                  <a:pt x="213" y="36"/>
                </a:cubicBezTo>
                <a:cubicBezTo>
                  <a:pt x="204" y="18"/>
                  <a:pt x="204" y="18"/>
                  <a:pt x="204" y="18"/>
                </a:cubicBezTo>
                <a:cubicBezTo>
                  <a:pt x="186" y="8"/>
                  <a:pt x="169" y="0"/>
                  <a:pt x="16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62" y="0"/>
                  <a:pt x="53" y="8"/>
                  <a:pt x="44" y="27"/>
                </a:cubicBezTo>
                <a:cubicBezTo>
                  <a:pt x="44" y="89"/>
                  <a:pt x="44" y="89"/>
                  <a:pt x="44" y="89"/>
                </a:cubicBezTo>
                <a:cubicBezTo>
                  <a:pt x="461" y="89"/>
                  <a:pt x="461" y="89"/>
                  <a:pt x="461" y="89"/>
                </a:cubicBezTo>
                <a:lnTo>
                  <a:pt x="461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8396" tIns="19198" rIns="38396" bIns="19198" anchor="ctr"/>
          <a:lstStyle/>
          <a:p>
            <a:endParaRPr lang="en-US" dirty="0"/>
          </a:p>
        </p:txBody>
      </p:sp>
      <p:sp>
        <p:nvSpPr>
          <p:cNvPr id="48" name="Freeform 29"/>
          <p:cNvSpPr>
            <a:spLocks noChangeArrowheads="1"/>
          </p:cNvSpPr>
          <p:nvPr/>
        </p:nvSpPr>
        <p:spPr bwMode="auto">
          <a:xfrm>
            <a:off x="5269565" y="4990936"/>
            <a:ext cx="241696" cy="335067"/>
          </a:xfrm>
          <a:custGeom>
            <a:avLst/>
            <a:gdLst>
              <a:gd name="T0" fmla="*/ 248 w 444"/>
              <a:gd name="T1" fmla="*/ 337 h 462"/>
              <a:gd name="T2" fmla="*/ 248 w 444"/>
              <a:gd name="T3" fmla="*/ 337 h 462"/>
              <a:gd name="T4" fmla="*/ 320 w 444"/>
              <a:gd name="T5" fmla="*/ 257 h 462"/>
              <a:gd name="T6" fmla="*/ 443 w 444"/>
              <a:gd name="T7" fmla="*/ 71 h 462"/>
              <a:gd name="T8" fmla="*/ 426 w 444"/>
              <a:gd name="T9" fmla="*/ 53 h 462"/>
              <a:gd name="T10" fmla="*/ 346 w 444"/>
              <a:gd name="T11" fmla="*/ 53 h 462"/>
              <a:gd name="T12" fmla="*/ 222 w 444"/>
              <a:gd name="T13" fmla="*/ 0 h 462"/>
              <a:gd name="T14" fmla="*/ 98 w 444"/>
              <a:gd name="T15" fmla="*/ 53 h 462"/>
              <a:gd name="T16" fmla="*/ 18 w 444"/>
              <a:gd name="T17" fmla="*/ 53 h 462"/>
              <a:gd name="T18" fmla="*/ 0 w 444"/>
              <a:gd name="T19" fmla="*/ 71 h 462"/>
              <a:gd name="T20" fmla="*/ 124 w 444"/>
              <a:gd name="T21" fmla="*/ 257 h 462"/>
              <a:gd name="T22" fmla="*/ 195 w 444"/>
              <a:gd name="T23" fmla="*/ 337 h 462"/>
              <a:gd name="T24" fmla="*/ 195 w 444"/>
              <a:gd name="T25" fmla="*/ 372 h 462"/>
              <a:gd name="T26" fmla="*/ 107 w 444"/>
              <a:gd name="T27" fmla="*/ 416 h 462"/>
              <a:gd name="T28" fmla="*/ 222 w 444"/>
              <a:gd name="T29" fmla="*/ 461 h 462"/>
              <a:gd name="T30" fmla="*/ 328 w 444"/>
              <a:gd name="T31" fmla="*/ 416 h 462"/>
              <a:gd name="T32" fmla="*/ 248 w 444"/>
              <a:gd name="T33" fmla="*/ 372 h 462"/>
              <a:gd name="T34" fmla="*/ 248 w 444"/>
              <a:gd name="T35" fmla="*/ 337 h 462"/>
              <a:gd name="T36" fmla="*/ 320 w 444"/>
              <a:gd name="T37" fmla="*/ 212 h 462"/>
              <a:gd name="T38" fmla="*/ 320 w 444"/>
              <a:gd name="T39" fmla="*/ 212 h 462"/>
              <a:gd name="T40" fmla="*/ 346 w 444"/>
              <a:gd name="T41" fmla="*/ 89 h 462"/>
              <a:gd name="T42" fmla="*/ 408 w 444"/>
              <a:gd name="T43" fmla="*/ 89 h 462"/>
              <a:gd name="T44" fmla="*/ 320 w 444"/>
              <a:gd name="T45" fmla="*/ 212 h 462"/>
              <a:gd name="T46" fmla="*/ 222 w 444"/>
              <a:gd name="T47" fmla="*/ 36 h 462"/>
              <a:gd name="T48" fmla="*/ 222 w 444"/>
              <a:gd name="T49" fmla="*/ 36 h 462"/>
              <a:gd name="T50" fmla="*/ 320 w 444"/>
              <a:gd name="T51" fmla="*/ 71 h 462"/>
              <a:gd name="T52" fmla="*/ 222 w 444"/>
              <a:gd name="T53" fmla="*/ 115 h 462"/>
              <a:gd name="T54" fmla="*/ 124 w 444"/>
              <a:gd name="T55" fmla="*/ 71 h 462"/>
              <a:gd name="T56" fmla="*/ 222 w 444"/>
              <a:gd name="T57" fmla="*/ 36 h 462"/>
              <a:gd name="T58" fmla="*/ 36 w 444"/>
              <a:gd name="T59" fmla="*/ 89 h 462"/>
              <a:gd name="T60" fmla="*/ 36 w 444"/>
              <a:gd name="T61" fmla="*/ 89 h 462"/>
              <a:gd name="T62" fmla="*/ 98 w 444"/>
              <a:gd name="T63" fmla="*/ 89 h 462"/>
              <a:gd name="T64" fmla="*/ 124 w 444"/>
              <a:gd name="T65" fmla="*/ 212 h 462"/>
              <a:gd name="T66" fmla="*/ 36 w 444"/>
              <a:gd name="T67" fmla="*/ 8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8396" tIns="19198" rIns="38396" bIns="19198" anchor="ctr"/>
          <a:lstStyle/>
          <a:p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 rot="19159290">
            <a:off x="625262" y="2200311"/>
            <a:ext cx="2094444" cy="715285"/>
          </a:xfrm>
          <a:prstGeom prst="rect">
            <a:avLst/>
          </a:prstGeom>
        </p:spPr>
        <p:txBody>
          <a:bodyPr wrap="square" lIns="76795" tIns="38398" rIns="76795" bIns="38398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CA" b="1" dirty="0" smtClean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Collect  Instructor Feedback</a:t>
            </a:r>
            <a:endParaRPr lang="en-US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1" name="Rectangle 50"/>
          <p:cNvSpPr/>
          <p:nvPr/>
        </p:nvSpPr>
        <p:spPr>
          <a:xfrm rot="900000">
            <a:off x="1335958" y="4930503"/>
            <a:ext cx="2094444" cy="354545"/>
          </a:xfrm>
          <a:prstGeom prst="rect">
            <a:avLst/>
          </a:prstGeom>
        </p:spPr>
        <p:txBody>
          <a:bodyPr wrap="square" lIns="76795" tIns="38398" rIns="76795" bIns="38398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500" b="1" dirty="0">
                <a:solidFill>
                  <a:schemeClr val="bg1"/>
                </a:solidFill>
                <a:latin typeface="Roboto Regular"/>
                <a:cs typeface="Roboto Regular"/>
              </a:rPr>
              <a:t>ELEMENT THREE</a:t>
            </a:r>
            <a:endParaRPr lang="en-US" sz="1500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23" name="AutoShape 2"/>
          <p:cNvSpPr>
            <a:spLocks/>
          </p:cNvSpPr>
          <p:nvPr/>
        </p:nvSpPr>
        <p:spPr bwMode="auto">
          <a:xfrm rot="14433945">
            <a:off x="883060" y="2939560"/>
            <a:ext cx="2807173" cy="2924175"/>
          </a:xfrm>
          <a:custGeom>
            <a:avLst/>
            <a:gdLst>
              <a:gd name="T0" fmla="*/ 21600 w 21600"/>
              <a:gd name="T1" fmla="*/ 5390 h 21600"/>
              <a:gd name="T2" fmla="*/ 21511 w 21600"/>
              <a:gd name="T3" fmla="*/ 5390 h 21600"/>
              <a:gd name="T4" fmla="*/ 18195 w 21600"/>
              <a:gd name="T5" fmla="*/ 2145 h 21600"/>
              <a:gd name="T6" fmla="*/ 16003 w 21600"/>
              <a:gd name="T7" fmla="*/ 0 h 21600"/>
              <a:gd name="T8" fmla="*/ 16003 w 21600"/>
              <a:gd name="T9" fmla="*/ 1912 h 21600"/>
              <a:gd name="T10" fmla="*/ 15859 w 21600"/>
              <a:gd name="T11" fmla="*/ 1910 h 21600"/>
              <a:gd name="T12" fmla="*/ 0 w 21600"/>
              <a:gd name="T13" fmla="*/ 16250 h 21600"/>
              <a:gd name="T14" fmla="*/ 1143 w 21600"/>
              <a:gd name="T15" fmla="*/ 21600 h 21600"/>
              <a:gd name="T16" fmla="*/ 2504 w 21600"/>
              <a:gd name="T17" fmla="*/ 17388 h 21600"/>
              <a:gd name="T18" fmla="*/ 2459 w 21600"/>
              <a:gd name="T19" fmla="*/ 17320 h 21600"/>
              <a:gd name="T20" fmla="*/ 2523 w 21600"/>
              <a:gd name="T21" fmla="*/ 17332 h 21600"/>
              <a:gd name="T22" fmla="*/ 2541 w 21600"/>
              <a:gd name="T23" fmla="*/ 17275 h 21600"/>
              <a:gd name="T24" fmla="*/ 2586 w 21600"/>
              <a:gd name="T25" fmla="*/ 17344 h 21600"/>
              <a:gd name="T26" fmla="*/ 8302 w 21600"/>
              <a:gd name="T27" fmla="*/ 18421 h 21600"/>
              <a:gd name="T28" fmla="*/ 7929 w 21600"/>
              <a:gd name="T29" fmla="*/ 16250 h 21600"/>
              <a:gd name="T30" fmla="*/ 15859 w 21600"/>
              <a:gd name="T31" fmla="*/ 9080 h 21600"/>
              <a:gd name="T32" fmla="*/ 15935 w 21600"/>
              <a:gd name="T33" fmla="*/ 9082 h 21600"/>
              <a:gd name="T34" fmla="*/ 16003 w 21600"/>
              <a:gd name="T35" fmla="*/ 9083 h 21600"/>
              <a:gd name="T36" fmla="*/ 16003 w 21600"/>
              <a:gd name="T37" fmla="*/ 9153 h 21600"/>
              <a:gd name="T38" fmla="*/ 16003 w 21600"/>
              <a:gd name="T39" fmla="*/ 10866 h 21600"/>
              <a:gd name="T40" fmla="*/ 17568 w 21600"/>
              <a:gd name="T41" fmla="*/ 9335 h 21600"/>
              <a:gd name="T42" fmla="*/ 21511 w 21600"/>
              <a:gd name="T43" fmla="*/ 5477 h 21600"/>
              <a:gd name="T44" fmla="*/ 21600 w 21600"/>
              <a:gd name="T45" fmla="*/ 5477 h 21600"/>
              <a:gd name="T46" fmla="*/ 21556 w 21600"/>
              <a:gd name="T47" fmla="*/ 5433 h 21600"/>
              <a:gd name="T48" fmla="*/ 21600 w 21600"/>
              <a:gd name="T49" fmla="*/ 5390 h 21600"/>
              <a:gd name="T50" fmla="*/ 21600 w 21600"/>
              <a:gd name="T51" fmla="*/ 539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1600" h="21600">
                <a:moveTo>
                  <a:pt x="21600" y="5390"/>
                </a:moveTo>
                <a:lnTo>
                  <a:pt x="21511" y="5390"/>
                </a:lnTo>
                <a:lnTo>
                  <a:pt x="18195" y="2145"/>
                </a:lnTo>
                <a:lnTo>
                  <a:pt x="16003" y="0"/>
                </a:lnTo>
                <a:lnTo>
                  <a:pt x="16003" y="1912"/>
                </a:lnTo>
                <a:cubicBezTo>
                  <a:pt x="15955" y="1912"/>
                  <a:pt x="15907" y="1910"/>
                  <a:pt x="15859" y="1910"/>
                </a:cubicBezTo>
                <a:cubicBezTo>
                  <a:pt x="7100" y="1910"/>
                  <a:pt x="0" y="8330"/>
                  <a:pt x="0" y="16250"/>
                </a:cubicBezTo>
                <a:cubicBezTo>
                  <a:pt x="0" y="18142"/>
                  <a:pt x="407" y="19947"/>
                  <a:pt x="1143" y="21600"/>
                </a:cubicBezTo>
                <a:lnTo>
                  <a:pt x="2504" y="17388"/>
                </a:lnTo>
                <a:lnTo>
                  <a:pt x="2459" y="17320"/>
                </a:lnTo>
                <a:lnTo>
                  <a:pt x="2523" y="17332"/>
                </a:lnTo>
                <a:lnTo>
                  <a:pt x="2541" y="17275"/>
                </a:lnTo>
                <a:lnTo>
                  <a:pt x="2586" y="17344"/>
                </a:lnTo>
                <a:lnTo>
                  <a:pt x="8302" y="18421"/>
                </a:lnTo>
                <a:cubicBezTo>
                  <a:pt x="8061" y="17736"/>
                  <a:pt x="7929" y="17007"/>
                  <a:pt x="7929" y="16250"/>
                </a:cubicBezTo>
                <a:cubicBezTo>
                  <a:pt x="7929" y="12290"/>
                  <a:pt x="11480" y="9080"/>
                  <a:pt x="15859" y="9080"/>
                </a:cubicBezTo>
                <a:cubicBezTo>
                  <a:pt x="15884" y="9080"/>
                  <a:pt x="15910" y="9081"/>
                  <a:pt x="15935" y="9082"/>
                </a:cubicBezTo>
                <a:cubicBezTo>
                  <a:pt x="15958" y="9082"/>
                  <a:pt x="15980" y="9083"/>
                  <a:pt x="16003" y="9083"/>
                </a:cubicBezTo>
                <a:lnTo>
                  <a:pt x="16003" y="9153"/>
                </a:lnTo>
                <a:lnTo>
                  <a:pt x="16003" y="10866"/>
                </a:lnTo>
                <a:lnTo>
                  <a:pt x="17568" y="9335"/>
                </a:lnTo>
                <a:lnTo>
                  <a:pt x="21511" y="5477"/>
                </a:lnTo>
                <a:lnTo>
                  <a:pt x="21600" y="5477"/>
                </a:lnTo>
                <a:lnTo>
                  <a:pt x="21556" y="5433"/>
                </a:lnTo>
                <a:cubicBezTo>
                  <a:pt x="21556" y="5433"/>
                  <a:pt x="21600" y="5390"/>
                  <a:pt x="21600" y="5390"/>
                </a:cubicBezTo>
                <a:close/>
                <a:moveTo>
                  <a:pt x="21600" y="5390"/>
                </a:move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AutoShape 2"/>
          <p:cNvSpPr>
            <a:spLocks/>
          </p:cNvSpPr>
          <p:nvPr/>
        </p:nvSpPr>
        <p:spPr bwMode="auto">
          <a:xfrm rot="7173891">
            <a:off x="2250767" y="1927332"/>
            <a:ext cx="2735816" cy="2958157"/>
          </a:xfrm>
          <a:custGeom>
            <a:avLst/>
            <a:gdLst>
              <a:gd name="T0" fmla="*/ 21600 w 21600"/>
              <a:gd name="T1" fmla="*/ 5390 h 21600"/>
              <a:gd name="T2" fmla="*/ 21511 w 21600"/>
              <a:gd name="T3" fmla="*/ 5390 h 21600"/>
              <a:gd name="T4" fmla="*/ 18195 w 21600"/>
              <a:gd name="T5" fmla="*/ 2145 h 21600"/>
              <a:gd name="T6" fmla="*/ 16003 w 21600"/>
              <a:gd name="T7" fmla="*/ 0 h 21600"/>
              <a:gd name="T8" fmla="*/ 16003 w 21600"/>
              <a:gd name="T9" fmla="*/ 1912 h 21600"/>
              <a:gd name="T10" fmla="*/ 15859 w 21600"/>
              <a:gd name="T11" fmla="*/ 1910 h 21600"/>
              <a:gd name="T12" fmla="*/ 0 w 21600"/>
              <a:gd name="T13" fmla="*/ 16250 h 21600"/>
              <a:gd name="T14" fmla="*/ 1143 w 21600"/>
              <a:gd name="T15" fmla="*/ 21600 h 21600"/>
              <a:gd name="T16" fmla="*/ 2504 w 21600"/>
              <a:gd name="T17" fmla="*/ 17388 h 21600"/>
              <a:gd name="T18" fmla="*/ 2459 w 21600"/>
              <a:gd name="T19" fmla="*/ 17320 h 21600"/>
              <a:gd name="T20" fmla="*/ 2523 w 21600"/>
              <a:gd name="T21" fmla="*/ 17332 h 21600"/>
              <a:gd name="T22" fmla="*/ 2541 w 21600"/>
              <a:gd name="T23" fmla="*/ 17275 h 21600"/>
              <a:gd name="T24" fmla="*/ 2586 w 21600"/>
              <a:gd name="T25" fmla="*/ 17344 h 21600"/>
              <a:gd name="T26" fmla="*/ 8302 w 21600"/>
              <a:gd name="T27" fmla="*/ 18421 h 21600"/>
              <a:gd name="T28" fmla="*/ 7929 w 21600"/>
              <a:gd name="T29" fmla="*/ 16250 h 21600"/>
              <a:gd name="T30" fmla="*/ 15859 w 21600"/>
              <a:gd name="T31" fmla="*/ 9080 h 21600"/>
              <a:gd name="T32" fmla="*/ 15935 w 21600"/>
              <a:gd name="T33" fmla="*/ 9082 h 21600"/>
              <a:gd name="T34" fmla="*/ 16003 w 21600"/>
              <a:gd name="T35" fmla="*/ 9083 h 21600"/>
              <a:gd name="T36" fmla="*/ 16003 w 21600"/>
              <a:gd name="T37" fmla="*/ 9153 h 21600"/>
              <a:gd name="T38" fmla="*/ 16003 w 21600"/>
              <a:gd name="T39" fmla="*/ 10866 h 21600"/>
              <a:gd name="T40" fmla="*/ 17568 w 21600"/>
              <a:gd name="T41" fmla="*/ 9335 h 21600"/>
              <a:gd name="T42" fmla="*/ 21511 w 21600"/>
              <a:gd name="T43" fmla="*/ 5477 h 21600"/>
              <a:gd name="T44" fmla="*/ 21600 w 21600"/>
              <a:gd name="T45" fmla="*/ 5477 h 21600"/>
              <a:gd name="T46" fmla="*/ 21556 w 21600"/>
              <a:gd name="T47" fmla="*/ 5433 h 21600"/>
              <a:gd name="T48" fmla="*/ 21600 w 21600"/>
              <a:gd name="T49" fmla="*/ 5390 h 21600"/>
              <a:gd name="T50" fmla="*/ 21600 w 21600"/>
              <a:gd name="T51" fmla="*/ 539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1600" h="21600">
                <a:moveTo>
                  <a:pt x="21600" y="5390"/>
                </a:moveTo>
                <a:lnTo>
                  <a:pt x="21511" y="5390"/>
                </a:lnTo>
                <a:lnTo>
                  <a:pt x="18195" y="2145"/>
                </a:lnTo>
                <a:lnTo>
                  <a:pt x="16003" y="0"/>
                </a:lnTo>
                <a:lnTo>
                  <a:pt x="16003" y="1912"/>
                </a:lnTo>
                <a:cubicBezTo>
                  <a:pt x="15955" y="1912"/>
                  <a:pt x="15907" y="1910"/>
                  <a:pt x="15859" y="1910"/>
                </a:cubicBezTo>
                <a:cubicBezTo>
                  <a:pt x="7100" y="1910"/>
                  <a:pt x="0" y="8330"/>
                  <a:pt x="0" y="16250"/>
                </a:cubicBezTo>
                <a:cubicBezTo>
                  <a:pt x="0" y="18142"/>
                  <a:pt x="407" y="19947"/>
                  <a:pt x="1143" y="21600"/>
                </a:cubicBezTo>
                <a:lnTo>
                  <a:pt x="2504" y="17388"/>
                </a:lnTo>
                <a:lnTo>
                  <a:pt x="2459" y="17320"/>
                </a:lnTo>
                <a:lnTo>
                  <a:pt x="2523" y="17332"/>
                </a:lnTo>
                <a:lnTo>
                  <a:pt x="2541" y="17275"/>
                </a:lnTo>
                <a:lnTo>
                  <a:pt x="2586" y="17344"/>
                </a:lnTo>
                <a:lnTo>
                  <a:pt x="8302" y="18421"/>
                </a:lnTo>
                <a:cubicBezTo>
                  <a:pt x="8061" y="17736"/>
                  <a:pt x="7929" y="17007"/>
                  <a:pt x="7929" y="16250"/>
                </a:cubicBezTo>
                <a:cubicBezTo>
                  <a:pt x="7929" y="12290"/>
                  <a:pt x="11480" y="9080"/>
                  <a:pt x="15859" y="9080"/>
                </a:cubicBezTo>
                <a:cubicBezTo>
                  <a:pt x="15884" y="9080"/>
                  <a:pt x="15910" y="9081"/>
                  <a:pt x="15935" y="9082"/>
                </a:cubicBezTo>
                <a:cubicBezTo>
                  <a:pt x="15958" y="9082"/>
                  <a:pt x="15980" y="9083"/>
                  <a:pt x="16003" y="9083"/>
                </a:cubicBezTo>
                <a:lnTo>
                  <a:pt x="16003" y="9153"/>
                </a:lnTo>
                <a:lnTo>
                  <a:pt x="16003" y="10866"/>
                </a:lnTo>
                <a:lnTo>
                  <a:pt x="17568" y="9335"/>
                </a:lnTo>
                <a:lnTo>
                  <a:pt x="21511" y="5477"/>
                </a:lnTo>
                <a:lnTo>
                  <a:pt x="21600" y="5477"/>
                </a:lnTo>
                <a:lnTo>
                  <a:pt x="21556" y="5433"/>
                </a:lnTo>
                <a:cubicBezTo>
                  <a:pt x="21556" y="5433"/>
                  <a:pt x="21600" y="5390"/>
                  <a:pt x="21600" y="5390"/>
                </a:cubicBezTo>
                <a:close/>
                <a:moveTo>
                  <a:pt x="21600" y="5390"/>
                </a:moveTo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Rectangle 48"/>
          <p:cNvSpPr/>
          <p:nvPr/>
        </p:nvSpPr>
        <p:spPr>
          <a:xfrm rot="3424510">
            <a:off x="2840479" y="2627589"/>
            <a:ext cx="2120386" cy="741248"/>
          </a:xfrm>
          <a:prstGeom prst="rect">
            <a:avLst/>
          </a:prstGeom>
        </p:spPr>
        <p:txBody>
          <a:bodyPr wrap="square" lIns="76795" tIns="38398" rIns="76795" bIns="38398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CA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Improve Dashboard</a:t>
            </a:r>
            <a:endParaRPr lang="en-US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Rectangle 48"/>
          <p:cNvSpPr/>
          <p:nvPr/>
        </p:nvSpPr>
        <p:spPr>
          <a:xfrm rot="946683">
            <a:off x="1179064" y="4482551"/>
            <a:ext cx="2107578" cy="742343"/>
          </a:xfrm>
          <a:prstGeom prst="rect">
            <a:avLst/>
          </a:prstGeom>
        </p:spPr>
        <p:txBody>
          <a:bodyPr wrap="square" lIns="76795" tIns="38398" rIns="76795" bIns="38398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CA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Refine Testing </a:t>
            </a:r>
            <a:r>
              <a:rPr lang="en-CA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en-CA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rotocol</a:t>
            </a:r>
            <a:endParaRPr lang="en-US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1720" y="3061728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× 3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57713" y="2972835"/>
            <a:ext cx="722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≈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52120" y="2932194"/>
            <a:ext cx="3431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CA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practical</a:t>
            </a:r>
            <a:r>
              <a:rPr lang="en-CA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</a:p>
          <a:p>
            <a:r>
              <a:rPr lang="en-CA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user-friendly </a:t>
            </a:r>
          </a:p>
          <a:p>
            <a:r>
              <a:rPr lang="en-CA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dashboard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26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42899"/>
              </p:ext>
            </p:extLst>
          </p:nvPr>
        </p:nvGraphicFramePr>
        <p:xfrm>
          <a:off x="0" y="836712"/>
          <a:ext cx="9092974" cy="590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008"/>
                <a:gridCol w="1368152"/>
                <a:gridCol w="1048158"/>
                <a:gridCol w="1328106"/>
                <a:gridCol w="1120166"/>
                <a:gridCol w="1080120"/>
                <a:gridCol w="1184090"/>
                <a:gridCol w="1192174"/>
              </a:tblGrid>
              <a:tr h="720080"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Course Name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Link</a:t>
                      </a:r>
                      <a:r>
                        <a:rPr lang="en-US" altLang="zh-CN" sz="1600" baseline="0" dirty="0" smtClean="0"/>
                        <a:t> and Page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Forum </a:t>
                      </a:r>
                    </a:p>
                    <a:p>
                      <a:pPr algn="l"/>
                      <a:r>
                        <a:rPr lang="en-US" altLang="zh-CN" sz="1600" dirty="0" smtClean="0"/>
                        <a:t>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Video</a:t>
                      </a:r>
                      <a:endParaRPr lang="zh-CN" altLang="en-US" sz="1600" dirty="0"/>
                    </a:p>
                  </a:txBody>
                  <a:tcPr/>
                </a:tc>
              </a:tr>
              <a:tr h="15121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Round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altLang="zh-CN" sz="1600" dirty="0" smtClean="0"/>
                        <a:t>Introduction</a:t>
                      </a:r>
                      <a:r>
                        <a:rPr lang="en-CA" altLang="zh-CN" sz="1600" baseline="0" dirty="0" smtClean="0"/>
                        <a:t> </a:t>
                      </a:r>
                    </a:p>
                    <a:p>
                      <a:pPr algn="l"/>
                      <a:r>
                        <a:rPr lang="en-CA" altLang="zh-CN" sz="1600" baseline="0" dirty="0" smtClean="0"/>
                        <a:t>to Marketing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-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Add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chapter </a:t>
                      </a:r>
                      <a:r>
                        <a:rPr lang="en-US" altLang="zh-CN" sz="1400" dirty="0" smtClean="0"/>
                        <a:t>separator</a:t>
                      </a:r>
                      <a:r>
                        <a:rPr lang="en-US" altLang="zh-CN" sz="1400" baseline="0" dirty="0" smtClean="0"/>
                        <a:t> </a:t>
                      </a:r>
                      <a:endParaRPr lang="zh-CN" altLang="en-US" sz="1400" dirty="0" smtClean="0"/>
                    </a:p>
                    <a:p>
                      <a:pPr marL="0" indent="0" algn="l">
                        <a:buFontTx/>
                        <a:buNone/>
                      </a:pP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/>
                        <a:t>- Overlay  bar would be better for identify actual numbers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400" baseline="0" dirty="0" smtClean="0"/>
                        <a:t>-  L</a:t>
                      </a:r>
                      <a:r>
                        <a:rPr lang="en-US" altLang="zh-CN" sz="1400" dirty="0" smtClean="0"/>
                        <a:t>oading time is </a:t>
                      </a: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</a:rPr>
                        <a:t>slow</a:t>
                      </a:r>
                      <a:r>
                        <a:rPr lang="en-US" altLang="zh-CN" sz="1400" dirty="0" smtClean="0"/>
                        <a:t>. Need to optimize code speed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zh-CN" sz="14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400" b="1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Wow, interesting</a:t>
                      </a:r>
                      <a:r>
                        <a:rPr lang="en-US" altLang="zh-CN" sz="14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!”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Add a reset button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Rename mode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Question </a:t>
                      </a:r>
                      <a:r>
                        <a:rPr lang="en-CA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order is </a:t>
                      </a:r>
                      <a:r>
                        <a:rPr lang="en-CA" altLang="zh-CN" sz="1400" b="1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unclear</a:t>
                      </a:r>
                      <a:r>
                        <a:rPr lang="en-CA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CA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Add an export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CA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-“Scrolling is weird.”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CA" altLang="zh-CN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400" b="1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Misinterpret </a:t>
                      </a: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x-axis </a:t>
                      </a:r>
                      <a:endParaRPr lang="zh-CN" alt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Round 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Software</a:t>
                      </a:r>
                    </a:p>
                    <a:p>
                      <a:pPr algn="l"/>
                      <a:r>
                        <a:rPr lang="en-US" altLang="zh-CN" sz="1600" dirty="0" smtClean="0"/>
                        <a:t>Programming</a:t>
                      </a:r>
                    </a:p>
                    <a:p>
                      <a:pPr algn="l"/>
                      <a:r>
                        <a:rPr lang="en-US" altLang="zh-CN" sz="1600" dirty="0" smtClean="0"/>
                        <a:t>Development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altLang="zh-CN" dirty="0" smtClean="0"/>
                        <a:t>- </a:t>
                      </a:r>
                      <a:r>
                        <a:rPr lang="en-CA" altLang="zh-CN" sz="1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Rename</a:t>
                      </a:r>
                      <a:r>
                        <a:rPr lang="en-CA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chapter to module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CA" altLang="zh-CN" sz="14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-“Pretty nice!”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CA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-Highlight</a:t>
                      </a:r>
                      <a:r>
                        <a:rPr lang="en-CA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verified students</a:t>
                      </a:r>
                      <a:endParaRPr lang="en-CA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replacement has one row when filtering other + verified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CA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Hard to find subsection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CA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Red</a:t>
                      </a:r>
                      <a:r>
                        <a:rPr lang="en-CA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</a:t>
                      </a:r>
                      <a:r>
                        <a:rPr lang="en-CA" altLang="zh-CN" sz="14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softer</a:t>
                      </a:r>
                      <a:endParaRPr lang="en-CA" altLang="zh-CN" sz="14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Hard to parse questions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CA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CA" altLang="zh-CN" sz="14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Table is preferable</a:t>
                      </a:r>
                      <a:endParaRPr lang="zh-CN" altLang="en-US" sz="1400" b="1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CA" altLang="zh-CN" sz="1400" dirty="0" smtClean="0"/>
                        <a:t>- </a:t>
                      </a:r>
                      <a:r>
                        <a:rPr lang="en-CA" altLang="zh-CN" sz="1400" b="1" dirty="0" smtClean="0">
                          <a:solidFill>
                            <a:srgbClr val="00B050"/>
                          </a:solidFill>
                        </a:rPr>
                        <a:t>Make a</a:t>
                      </a:r>
                      <a:r>
                        <a:rPr lang="en-CA" altLang="zh-CN" sz="1400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CA" altLang="zh-CN" sz="1400" b="1" baseline="0" dirty="0" smtClean="0">
                          <a:solidFill>
                            <a:srgbClr val="00B050"/>
                          </a:solidFill>
                        </a:rPr>
                        <a:t>re-watch plot</a:t>
                      </a:r>
                      <a:endParaRPr lang="zh-CN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Round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Psychology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400" dirty="0" smtClean="0"/>
                        <a:t>-</a:t>
                      </a:r>
                      <a:r>
                        <a:rPr lang="en-US" altLang="zh-CN" sz="1400" baseline="0" dirty="0" smtClean="0"/>
                        <a:t>  </a:t>
                      </a:r>
                      <a:r>
                        <a:rPr lang="en-US" altLang="zh-CN" sz="1400" baseline="0" dirty="0" smtClean="0"/>
                        <a:t>M</a:t>
                      </a:r>
                      <a:r>
                        <a:rPr lang="en-US" altLang="zh-CN" sz="1400" dirty="0" smtClean="0"/>
                        <a:t>ove 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x-axis label to the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top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CA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Need</a:t>
                      </a:r>
                      <a:r>
                        <a:rPr lang="en-CA" altLang="zh-CN" sz="14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fix </a:t>
                      </a:r>
                      <a:r>
                        <a:rPr lang="en-CA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en-CA" altLang="zh-CN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Iframe</a:t>
                      </a:r>
                      <a:r>
                        <a:rPr lang="en-CA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height adjustment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CA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Add a language</a:t>
                      </a:r>
                      <a:r>
                        <a:rPr lang="en-CA" altLang="zh-CN" sz="14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filtering option</a:t>
                      </a:r>
                      <a:endParaRPr lang="en-CA" altLang="zh-CN" sz="14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Page Eiffel Tower plot might be more helpful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altLang="zh-CN" sz="1400" dirty="0" smtClean="0"/>
                        <a:t>- </a:t>
                      </a:r>
                      <a:r>
                        <a:rPr lang="en-CA" altLang="zh-CN" sz="1400" b="1" dirty="0" smtClean="0">
                          <a:solidFill>
                            <a:schemeClr val="accent1"/>
                          </a:solidFill>
                        </a:rPr>
                        <a:t>Love</a:t>
                      </a:r>
                      <a:r>
                        <a:rPr lang="en-CA" altLang="zh-CN" sz="1400" b="1" baseline="0" dirty="0" smtClean="0">
                          <a:solidFill>
                            <a:schemeClr val="accent1"/>
                          </a:solidFill>
                        </a:rPr>
                        <a:t> search word table </a:t>
                      </a:r>
                    </a:p>
                    <a:p>
                      <a:pPr algn="l"/>
                      <a:r>
                        <a:rPr lang="en-CA" altLang="zh-CN" sz="1400" baseline="0" dirty="0" smtClean="0"/>
                        <a:t>- Had trouble finding the number of comments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Assessment need work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CA" altLang="zh-CN" sz="1400" dirty="0" smtClean="0"/>
                        <a:t>- </a:t>
                      </a:r>
                      <a:r>
                        <a:rPr lang="en-CA" altLang="zh-CN" sz="1400" b="1" dirty="0" smtClean="0">
                          <a:solidFill>
                            <a:schemeClr val="accent1"/>
                          </a:solidFill>
                        </a:rPr>
                        <a:t>New color</a:t>
                      </a:r>
                      <a:r>
                        <a:rPr lang="en-CA" altLang="zh-CN" sz="1400" b="1" baseline="0" dirty="0" smtClean="0">
                          <a:solidFill>
                            <a:schemeClr val="accent1"/>
                          </a:solidFill>
                        </a:rPr>
                        <a:t> palette  is great!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CA" altLang="zh-CN" sz="1400" baseline="0" dirty="0" smtClean="0"/>
                        <a:t>- Add video length unit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97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70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Arial Black" pitchFamily="34" charset="0"/>
              </a:rPr>
              <a:t>How do instructors imagine using this dashboard?</a:t>
            </a:r>
            <a:endParaRPr lang="zh-CN" altLang="en-US" sz="3600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2348880"/>
            <a:ext cx="784887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CA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Real-time monitoring  (During the course run)</a:t>
            </a:r>
          </a:p>
          <a:p>
            <a:endParaRPr lang="en-CA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CA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Fix content problems in time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learner engagement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the fly</a:t>
            </a:r>
            <a:endParaRPr lang="en-CA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en-CA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   Redesign / refine the course content  ( After at least one course run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30120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i="1" dirty="0" smtClean="0"/>
              <a:t>Source : Course </a:t>
            </a:r>
            <a:r>
              <a:rPr lang="en-CA" altLang="zh-CN" i="1" dirty="0" err="1" smtClean="0"/>
              <a:t>VizIT</a:t>
            </a:r>
            <a:r>
              <a:rPr lang="en-CA" altLang="zh-CN" i="1" dirty="0" smtClean="0"/>
              <a:t> Test Report by Letitia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8121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84784"/>
            <a:ext cx="7632848" cy="4525963"/>
          </a:xfrm>
        </p:spPr>
        <p:txBody>
          <a:bodyPr/>
          <a:lstStyle/>
          <a:p>
            <a:pPr marL="0" indent="0">
              <a:buNone/>
            </a:pPr>
            <a:r>
              <a:rPr lang="en-CA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Our dashboard is trying </a:t>
            </a:r>
          </a:p>
          <a:p>
            <a:pPr marL="0" indent="0">
              <a:buNone/>
            </a:pPr>
            <a:r>
              <a:rPr lang="en-CA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solve 6 instructor pain points</a:t>
            </a:r>
            <a:r>
              <a:rPr lang="en-CA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that we collected from previous usability testing feedback …...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1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341" y="2064930"/>
            <a:ext cx="2809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Dashboards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273" y="-954107"/>
            <a:ext cx="9008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</a:rPr>
              <a:t>Instructor Pain </a:t>
            </a:r>
            <a:r>
              <a:rPr lang="en-US" altLang="zh-CN" sz="2800" b="1" dirty="0">
                <a:solidFill>
                  <a:schemeClr val="accent1"/>
                </a:solidFill>
              </a:rPr>
              <a:t>P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oint 1 :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Ask for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interactivity to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explore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detail 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0" y="4359133"/>
            <a:ext cx="3323501" cy="1638103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9" name="TextBox 8"/>
          <p:cNvSpPr txBox="1"/>
          <p:nvPr/>
        </p:nvSpPr>
        <p:spPr>
          <a:xfrm>
            <a:off x="337391" y="5997237"/>
            <a:ext cx="3741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general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view, 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static , useful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demographics not included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6483" y="4736682"/>
            <a:ext cx="462265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>
              <a:rPr lang="en-CA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interactive filtering</a:t>
            </a:r>
            <a:r>
              <a:rPr lang="en-CA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options </a:t>
            </a:r>
            <a:r>
              <a:rPr lang="en-CA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instructors to discover </a:t>
            </a:r>
            <a:r>
              <a:rPr lang="en-CA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detailed </a:t>
            </a:r>
            <a:r>
              <a:rPr lang="en-CA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patterns: </a:t>
            </a:r>
            <a:endParaRPr lang="en-CA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CA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activity </a:t>
            </a:r>
            <a:r>
              <a:rPr lang="en-CA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level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CA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gender </a:t>
            </a:r>
            <a:endParaRPr lang="en-CA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CA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-CA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egistration status </a:t>
            </a:r>
            <a:r>
              <a:rPr lang="en-CA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CA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CA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CA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ourse module</a:t>
            </a:r>
            <a:endParaRPr lang="en-CA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2668" y="2035052"/>
            <a:ext cx="19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MDS Dashboard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1" y="611303"/>
            <a:ext cx="1372545" cy="1300538"/>
          </a:xfrm>
          <a:prstGeom prst="rect">
            <a:avLst/>
          </a:prstGeom>
        </p:spPr>
      </p:pic>
      <p:sp>
        <p:nvSpPr>
          <p:cNvPr id="18" name="圆角矩形标注 17"/>
          <p:cNvSpPr/>
          <p:nvPr/>
        </p:nvSpPr>
        <p:spPr>
          <a:xfrm>
            <a:off x="2843808" y="775917"/>
            <a:ext cx="5605449" cy="930821"/>
          </a:xfrm>
          <a:prstGeom prst="wedgeRoundRectCallout">
            <a:avLst>
              <a:gd name="adj1" fmla="val -62942"/>
              <a:gd name="adj2" fmla="val 281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987824" y="783408"/>
            <a:ext cx="560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i="1" dirty="0" smtClean="0">
                <a:solidFill>
                  <a:srgbClr val="FFFF99"/>
                </a:solidFill>
              </a:rPr>
              <a:t>It would be great to add </a:t>
            </a:r>
            <a:r>
              <a:rPr lang="en-CA" altLang="zh-CN" b="1" i="1" dirty="0" smtClean="0">
                <a:solidFill>
                  <a:srgbClr val="FFFF99"/>
                </a:solidFill>
              </a:rPr>
              <a:t>demographic </a:t>
            </a:r>
            <a:r>
              <a:rPr lang="en-US" altLang="zh-CN" b="1" i="1" dirty="0" smtClean="0">
                <a:solidFill>
                  <a:srgbClr val="FFFF99"/>
                </a:solidFill>
              </a:rPr>
              <a:t>filters to explore </a:t>
            </a:r>
            <a:r>
              <a:rPr lang="en-US" altLang="zh-CN" b="1" i="1" dirty="0" smtClean="0">
                <a:solidFill>
                  <a:srgbClr val="FFFF99"/>
                </a:solidFill>
              </a:rPr>
              <a:t>engagement difference between </a:t>
            </a:r>
            <a:r>
              <a:rPr lang="en-US" altLang="zh-CN" b="1" i="1" dirty="0" smtClean="0">
                <a:solidFill>
                  <a:srgbClr val="FFFF99"/>
                </a:solidFill>
              </a:rPr>
              <a:t>verified / auditing student, so as to better serve student who paid</a:t>
            </a:r>
            <a:endParaRPr lang="zh-CN" altLang="en-US" b="1" i="1" dirty="0">
              <a:solidFill>
                <a:srgbClr val="FFFF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273" y="2035052"/>
            <a:ext cx="3600400" cy="46700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91677" y="2035052"/>
            <a:ext cx="4911322" cy="46700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2" y="2465040"/>
            <a:ext cx="3323501" cy="19050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465040"/>
            <a:ext cx="4237296" cy="227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4049" y="2110232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Dashboard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579" y="-675456"/>
            <a:ext cx="9477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</a:rPr>
              <a:t>Instructor Pain </a:t>
            </a:r>
            <a:r>
              <a:rPr lang="en-US" altLang="zh-CN" sz="2800" b="1" dirty="0">
                <a:solidFill>
                  <a:schemeClr val="accent1"/>
                </a:solidFill>
              </a:rPr>
              <a:t>P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oint 2 :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No access to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forum </a:t>
            </a:r>
            <a:r>
              <a:rPr lang="en-CA" altLang="zh-CN" sz="2800" b="1" dirty="0" smtClean="0">
                <a:solidFill>
                  <a:schemeClr val="accent1"/>
                </a:solidFill>
              </a:rPr>
              <a:t>discussion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 data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2668" y="2077945"/>
            <a:ext cx="19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MDS Dashboard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2843808" y="775917"/>
            <a:ext cx="5605449" cy="930821"/>
          </a:xfrm>
          <a:prstGeom prst="wedgeRoundRectCallout">
            <a:avLst>
              <a:gd name="adj1" fmla="val -62942"/>
              <a:gd name="adj2" fmla="val 281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846446" y="756321"/>
            <a:ext cx="560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i="1" dirty="0" smtClean="0">
                <a:solidFill>
                  <a:srgbClr val="FFFF99"/>
                </a:solidFill>
              </a:rPr>
              <a:t>I  am curious about how many my students are active in participating forum discussion and what they are talking about. </a:t>
            </a:r>
            <a:endParaRPr lang="zh-CN" altLang="en-US" b="1" i="1" dirty="0">
              <a:solidFill>
                <a:srgbClr val="FFFF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273" y="2035052"/>
            <a:ext cx="3438671" cy="46700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91677" y="2035052"/>
            <a:ext cx="4911322" cy="46700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70385"/>
            <a:ext cx="1368668" cy="12890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2900" y="3901317"/>
            <a:ext cx="31586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Forum engagement </a:t>
            </a:r>
            <a:r>
              <a:rPr lang="en-CA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was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not </a:t>
            </a:r>
          </a:p>
          <a:p>
            <a:r>
              <a:rPr lang="en-CA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CA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racked and measured … 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10" y="2578261"/>
            <a:ext cx="4686856" cy="406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340" y="2064930"/>
            <a:ext cx="255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Dashboards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062" y="-1107504"/>
            <a:ext cx="9477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</a:rPr>
              <a:t>Instructor Pain </a:t>
            </a:r>
            <a:r>
              <a:rPr lang="en-US" altLang="zh-CN" sz="2800" b="1" dirty="0">
                <a:solidFill>
                  <a:schemeClr val="accent1"/>
                </a:solidFill>
              </a:rPr>
              <a:t>P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oint 3: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Lack of in-depth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understanding </a:t>
            </a:r>
            <a:r>
              <a:rPr lang="en-CA" altLang="zh-CN" sz="2800" b="1" dirty="0" smtClean="0">
                <a:solidFill>
                  <a:schemeClr val="accent1"/>
                </a:solidFill>
              </a:rPr>
              <a:t>on student video watching behaviour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2668" y="2035052"/>
            <a:ext cx="19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MDS Dashboard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297549" y="961271"/>
            <a:ext cx="5605449" cy="930821"/>
          </a:xfrm>
          <a:prstGeom prst="wedgeRoundRectCallout">
            <a:avLst>
              <a:gd name="adj1" fmla="val -62942"/>
              <a:gd name="adj2" fmla="val 281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59039" y="975879"/>
            <a:ext cx="560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i="1" dirty="0" smtClean="0">
                <a:solidFill>
                  <a:srgbClr val="FFFF99"/>
                </a:solidFill>
              </a:rPr>
              <a:t>I am interested in about which </a:t>
            </a:r>
            <a:r>
              <a:rPr lang="en-CA" altLang="zh-CN" b="1" i="1" dirty="0" smtClean="0">
                <a:solidFill>
                  <a:srgbClr val="FFFF99"/>
                </a:solidFill>
              </a:rPr>
              <a:t>segment </a:t>
            </a:r>
            <a:r>
              <a:rPr lang="en-CA" altLang="zh-CN" b="1" i="1" dirty="0" smtClean="0">
                <a:solidFill>
                  <a:srgbClr val="FFFF99"/>
                </a:solidFill>
              </a:rPr>
              <a:t>of my video were re-watched </a:t>
            </a:r>
            <a:r>
              <a:rPr lang="en-CA" altLang="zh-CN" b="1" i="1" dirty="0" smtClean="0">
                <a:solidFill>
                  <a:srgbClr val="FFFF99"/>
                </a:solidFill>
              </a:rPr>
              <a:t>most so I can try figuring out what’s going on (too hard/or too interesting</a:t>
            </a:r>
            <a:r>
              <a:rPr lang="en-CA" altLang="zh-CN" b="1" i="1" dirty="0" smtClean="0">
                <a:solidFill>
                  <a:srgbClr val="FFFF99"/>
                </a:solidFill>
              </a:rPr>
              <a:t>? </a:t>
            </a:r>
            <a:r>
              <a:rPr lang="en-CA" altLang="zh-CN" b="1" i="1" dirty="0" smtClean="0">
                <a:solidFill>
                  <a:srgbClr val="FFFF99"/>
                </a:solidFill>
              </a:rPr>
              <a:t>)</a:t>
            </a:r>
            <a:endParaRPr lang="zh-CN" altLang="en-US" b="1" i="1" dirty="0">
              <a:solidFill>
                <a:srgbClr val="FFFF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273" y="2035052"/>
            <a:ext cx="3600400" cy="46700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91677" y="2035052"/>
            <a:ext cx="4911322" cy="46700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1" y="954107"/>
            <a:ext cx="1536411" cy="10480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9" y="4797152"/>
            <a:ext cx="3305021" cy="1631627"/>
          </a:xfrm>
          <a:prstGeom prst="rect">
            <a:avLst/>
          </a:prstGeom>
        </p:spPr>
      </p:pic>
      <p:sp>
        <p:nvSpPr>
          <p:cNvPr id="10" name="AutoShape 2" descr="https://lh4.googleusercontent.com/6c--uGCCqUd-0zTht_RFEQW_K5n9S5TVBmNeG7B6eGRIBxGmOaNyoSJ2Rlkhi1YRSjiYUPKyzl2jnYawUjxBVSTcqdxaU1Klr4zGSSqGo2Uxe-rFTCtzHyJcOkhBpARIoJULt2a2"/>
          <p:cNvSpPr>
            <a:spLocks noChangeAspect="1" noChangeArrowheads="1"/>
          </p:cNvSpPr>
          <p:nvPr/>
        </p:nvSpPr>
        <p:spPr bwMode="auto">
          <a:xfrm>
            <a:off x="155575" y="-1058863"/>
            <a:ext cx="57340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 descr="https://lh4.googleusercontent.com/6c--uGCCqUd-0zTht_RFEQW_K5n9S5TVBmNeG7B6eGRIBxGmOaNyoSJ2Rlkhi1YRSjiYUPKyzl2jnYawUjxBVSTcqdxaU1Klr4zGSSqGo2Uxe-rFTCtzHyJcOkhBpARIoJULt2a2"/>
          <p:cNvSpPr>
            <a:spLocks noChangeAspect="1" noChangeArrowheads="1"/>
          </p:cNvSpPr>
          <p:nvPr/>
        </p:nvSpPr>
        <p:spPr bwMode="auto">
          <a:xfrm>
            <a:off x="307975" y="-906463"/>
            <a:ext cx="57340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77" y="2564904"/>
            <a:ext cx="3448481" cy="2232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90" y="4509120"/>
            <a:ext cx="3870095" cy="20238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435162"/>
            <a:ext cx="3816424" cy="20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341" y="206493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Dashboard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8520" y="-806942"/>
            <a:ext cx="9477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</a:rPr>
              <a:t>Instructor Pain </a:t>
            </a:r>
            <a:r>
              <a:rPr lang="en-US" altLang="zh-CN" sz="2800" b="1" dirty="0">
                <a:solidFill>
                  <a:schemeClr val="accent1"/>
                </a:solidFill>
              </a:rPr>
              <a:t>P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oint 4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: Lack of granular analysis for student wrong choices  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2668" y="2035052"/>
            <a:ext cx="19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MDS Dashboard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2843808" y="678808"/>
            <a:ext cx="5544616" cy="1183481"/>
          </a:xfrm>
          <a:prstGeom prst="wedgeRoundRectCallout">
            <a:avLst>
              <a:gd name="adj1" fmla="val -62942"/>
              <a:gd name="adj2" fmla="val 281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4431" y="670385"/>
            <a:ext cx="4789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i="1" dirty="0" smtClean="0">
                <a:solidFill>
                  <a:srgbClr val="FFFF99"/>
                </a:solidFill>
              </a:rPr>
              <a:t>I want to know when most students got wrong to a question, which choices are most confusing to them</a:t>
            </a:r>
            <a:r>
              <a:rPr lang="en-CA" altLang="zh-CN" b="1" i="1" dirty="0" smtClean="0">
                <a:solidFill>
                  <a:srgbClr val="FFFF99"/>
                </a:solidFill>
              </a:rPr>
              <a:t>. Maybe I can refine some w</a:t>
            </a:r>
            <a:r>
              <a:rPr lang="en-US" altLang="zh-CN" b="1" i="1" dirty="0" err="1" smtClean="0">
                <a:solidFill>
                  <a:srgbClr val="FFFF99"/>
                </a:solidFill>
              </a:rPr>
              <a:t>ordy</a:t>
            </a:r>
            <a:r>
              <a:rPr lang="en-US" altLang="zh-CN" b="1" i="1" dirty="0" smtClean="0">
                <a:solidFill>
                  <a:srgbClr val="FFFF99"/>
                </a:solidFill>
              </a:rPr>
              <a:t> </a:t>
            </a:r>
            <a:r>
              <a:rPr lang="en-CA" altLang="zh-CN" b="1" i="1" dirty="0" smtClean="0">
                <a:solidFill>
                  <a:srgbClr val="FFFF99"/>
                </a:solidFill>
              </a:rPr>
              <a:t>choices</a:t>
            </a:r>
            <a:r>
              <a:rPr lang="en-US" altLang="zh-CN" b="1" i="1" dirty="0" smtClean="0">
                <a:solidFill>
                  <a:srgbClr val="FFFF99"/>
                </a:solidFill>
              </a:rPr>
              <a:t> </a:t>
            </a:r>
            <a:r>
              <a:rPr lang="en-CA" altLang="zh-CN" b="1" i="1" dirty="0" smtClean="0">
                <a:solidFill>
                  <a:srgbClr val="FFFF99"/>
                </a:solidFill>
              </a:rPr>
              <a:t>to them </a:t>
            </a:r>
            <a:r>
              <a:rPr lang="en-CA" altLang="zh-CN" b="1" i="1" dirty="0" smtClean="0">
                <a:solidFill>
                  <a:srgbClr val="FFFF99"/>
                </a:solidFill>
              </a:rPr>
              <a:t>more straightforward</a:t>
            </a:r>
            <a:r>
              <a:rPr lang="en-CA" altLang="zh-CN" b="1" i="1" dirty="0">
                <a:solidFill>
                  <a:srgbClr val="FFFF99"/>
                </a:solidFill>
              </a:rPr>
              <a:t>.</a:t>
            </a:r>
            <a:r>
              <a:rPr lang="en-CA" altLang="zh-CN" b="1" i="1" dirty="0" smtClean="0">
                <a:solidFill>
                  <a:srgbClr val="FFFF99"/>
                </a:solidFill>
              </a:rPr>
              <a:t>  </a:t>
            </a:r>
            <a:endParaRPr lang="zh-CN" altLang="en-US" b="1" i="1" dirty="0">
              <a:solidFill>
                <a:srgbClr val="FFFF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273" y="2035052"/>
            <a:ext cx="3600400" cy="46700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91677" y="2035052"/>
            <a:ext cx="4911322" cy="46700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" y="595599"/>
            <a:ext cx="1368152" cy="13681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9" y="2924944"/>
            <a:ext cx="3353855" cy="3384375"/>
          </a:xfrm>
          <a:prstGeom prst="rect">
            <a:avLst/>
          </a:prstGeom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350" y="2882206"/>
            <a:ext cx="4371975" cy="342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1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242977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Dashboard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579" y="0"/>
            <a:ext cx="9477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</a:rPr>
              <a:t>Instructor Pain </a:t>
            </a:r>
            <a:r>
              <a:rPr lang="en-US" altLang="zh-CN" sz="2800" b="1" dirty="0">
                <a:solidFill>
                  <a:schemeClr val="accent1"/>
                </a:solidFill>
              </a:rPr>
              <a:t>P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oint 5 : Unclear display of overview engagement </a:t>
            </a:r>
            <a:r>
              <a:rPr lang="en-US" altLang="zh-CN" sz="2800" b="1" dirty="0">
                <a:solidFill>
                  <a:schemeClr val="accent1"/>
                </a:solidFill>
              </a:rPr>
              <a:t>E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iffel Tower graph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7341" y="2398033"/>
            <a:ext cx="19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MDS Dashboard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306252" y="1091333"/>
            <a:ext cx="5544616" cy="753492"/>
          </a:xfrm>
          <a:prstGeom prst="wedgeRoundRectCallout">
            <a:avLst>
              <a:gd name="adj1" fmla="val -62942"/>
              <a:gd name="adj2" fmla="val 281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63888" y="1144913"/>
            <a:ext cx="478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i="1" dirty="0" smtClean="0">
                <a:solidFill>
                  <a:srgbClr val="FFFF99"/>
                </a:solidFill>
              </a:rPr>
              <a:t>I want to get more tooltip guidance about how to read and interpret this Eiffel </a:t>
            </a:r>
            <a:r>
              <a:rPr lang="en-CA" altLang="zh-CN" b="1" i="1" dirty="0">
                <a:solidFill>
                  <a:srgbClr val="FFFF99"/>
                </a:solidFill>
              </a:rPr>
              <a:t>T</a:t>
            </a:r>
            <a:r>
              <a:rPr lang="en-CA" altLang="zh-CN" b="1" i="1" dirty="0" smtClean="0">
                <a:solidFill>
                  <a:srgbClr val="FFFF99"/>
                </a:solidFill>
              </a:rPr>
              <a:t>ower plot</a:t>
            </a:r>
            <a:endParaRPr lang="zh-CN" altLang="en-US" b="1" i="1" dirty="0">
              <a:solidFill>
                <a:srgbClr val="FFFF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272" y="2398033"/>
            <a:ext cx="4092696" cy="42713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499991" y="2398033"/>
            <a:ext cx="4407267" cy="42713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30" y="3284984"/>
            <a:ext cx="4082454" cy="17884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395" y="2822377"/>
            <a:ext cx="3587216" cy="37538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2" y="923072"/>
            <a:ext cx="1383441" cy="138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9068" y="269386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Dashboard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062" y="-329889"/>
            <a:ext cx="8767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</a:rPr>
              <a:t>Instructor Pain </a:t>
            </a:r>
            <a:r>
              <a:rPr lang="en-US" altLang="zh-CN" sz="2800" b="1" dirty="0">
                <a:solidFill>
                  <a:schemeClr val="accent1"/>
                </a:solidFill>
              </a:rPr>
              <a:t>P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oint 6 : Missing of student clicking record about external link 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2667" y="2636912"/>
            <a:ext cx="19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MDS Dashboard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295309" y="908720"/>
            <a:ext cx="5605449" cy="930821"/>
          </a:xfrm>
          <a:prstGeom prst="wedgeRoundRectCallout">
            <a:avLst>
              <a:gd name="adj1" fmla="val -62942"/>
              <a:gd name="adj2" fmla="val 281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25372" y="899728"/>
            <a:ext cx="560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rgbClr val="FFFF99"/>
                </a:solidFill>
              </a:rPr>
              <a:t>I am looking forward to </a:t>
            </a:r>
            <a:r>
              <a:rPr lang="en-US" altLang="zh-CN" b="1" i="1" dirty="0" smtClean="0">
                <a:solidFill>
                  <a:srgbClr val="FFFF99"/>
                </a:solidFill>
              </a:rPr>
              <a:t>knowing </a:t>
            </a:r>
            <a:r>
              <a:rPr lang="en-US" altLang="zh-CN" b="1" i="1" dirty="0" smtClean="0">
                <a:solidFill>
                  <a:srgbClr val="FFFF99"/>
                </a:solidFill>
              </a:rPr>
              <a:t>how many students actually clicked the reference material external links (to article, video, book etc.) that I put in the course.</a:t>
            </a:r>
            <a:endParaRPr lang="zh-CN" altLang="en-US" b="1" i="1" dirty="0">
              <a:solidFill>
                <a:srgbClr val="FFFF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273" y="2348880"/>
            <a:ext cx="3600400" cy="435624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91677" y="2331804"/>
            <a:ext cx="4911322" cy="437331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29028" y="3968189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 link clicking was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</a:t>
            </a:r>
          </a:p>
          <a:p>
            <a:r>
              <a:rPr lang="en-CA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tracked and measured … 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20" y="3429000"/>
            <a:ext cx="4590635" cy="29523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37621"/>
            <a:ext cx="1448323" cy="144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679</Words>
  <Application>Microsoft Office PowerPoint</Application>
  <PresentationFormat>全屏显示(4:3)</PresentationFormat>
  <Paragraphs>119</Paragraphs>
  <Slides>15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What is our goal of this  project?</vt:lpstr>
      <vt:lpstr>How do instructors imagine using this dashboard?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Dashboard Presentation</vt:lpstr>
      <vt:lpstr>What else did we do as professional data scientists?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we are? </dc:title>
  <dc:creator>qingxue zhang</dc:creator>
  <cp:lastModifiedBy>dell-pc</cp:lastModifiedBy>
  <cp:revision>45</cp:revision>
  <dcterms:created xsi:type="dcterms:W3CDTF">2017-06-20T21:13:10Z</dcterms:created>
  <dcterms:modified xsi:type="dcterms:W3CDTF">2017-06-26T00:10:59Z</dcterms:modified>
</cp:coreProperties>
</file>