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59" r:id="rId8"/>
    <p:sldId id="270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994"/>
    <p:restoredTop sz="94674"/>
  </p:normalViewPr>
  <p:slideViewPr>
    <p:cSldViewPr>
      <p:cViewPr>
        <p:scale>
          <a:sx n="70" d="100"/>
          <a:sy n="70" d="100"/>
        </p:scale>
        <p:origin x="-1352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D61A-E8E7-4183-8BCC-788E56D8A4F8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8C522-2231-409D-8FEE-4493325B80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032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13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13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1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13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13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13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146091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6/26/17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1" y="2064930"/>
            <a:ext cx="280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62" y="-66020"/>
            <a:ext cx="900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Point #1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: Not enough interactivity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9720" y="4359133"/>
            <a:ext cx="3323501" cy="1638103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TextBox 8"/>
          <p:cNvSpPr txBox="1"/>
          <p:nvPr/>
        </p:nvSpPr>
        <p:spPr>
          <a:xfrm>
            <a:off x="337391" y="5997237"/>
            <a:ext cx="374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view, 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, useful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demographics not included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6483" y="4736682"/>
            <a:ext cx="46226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interactive filtering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options for instructors to discover detailed patterns: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egistration status </a:t>
            </a: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ourse module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63151" y="611303"/>
            <a:ext cx="1372545" cy="1300538"/>
          </a:xfrm>
          <a:prstGeom prst="rect">
            <a:avLst/>
          </a:prstGeom>
        </p:spPr>
      </p:pic>
      <p:sp>
        <p:nvSpPr>
          <p:cNvPr id="18" name="圆角矩形标注 17"/>
          <p:cNvSpPr/>
          <p:nvPr/>
        </p:nvSpPr>
        <p:spPr>
          <a:xfrm>
            <a:off x="2843808" y="775917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87824" y="783408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It would be great to add demographic </a:t>
            </a:r>
            <a:r>
              <a:rPr lang="en-US" altLang="zh-CN" b="1" i="1" dirty="0" smtClean="0">
                <a:solidFill>
                  <a:srgbClr val="FFFF99"/>
                </a:solidFill>
              </a:rPr>
              <a:t>filters to explore engagement </a:t>
            </a:r>
            <a:r>
              <a:rPr lang="en-US" altLang="zh-CN" b="1" i="1" dirty="0" smtClean="0">
                <a:solidFill>
                  <a:srgbClr val="FFFF99"/>
                </a:solidFill>
              </a:rPr>
              <a:t>differences </a:t>
            </a:r>
            <a:r>
              <a:rPr lang="en-US" altLang="zh-CN" b="1" i="1" dirty="0" smtClean="0">
                <a:solidFill>
                  <a:srgbClr val="FFFF99"/>
                </a:solidFill>
              </a:rPr>
              <a:t>between verified/auditing students, to better serve students who paid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9722" y="2465040"/>
            <a:ext cx="3323501" cy="19050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355976" y="2465040"/>
            <a:ext cx="4237296" cy="22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049" y="211023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-660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 #2: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No access to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</a:t>
            </a:r>
            <a:r>
              <a:rPr lang="en-CA" altLang="zh-CN" sz="2800" b="1" dirty="0" smtClean="0">
                <a:solidFill>
                  <a:schemeClr val="accent1"/>
                </a:solidFill>
              </a:rPr>
              <a:t>discussion forum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data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77945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843808" y="775917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46446" y="756321"/>
            <a:ext cx="560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 am curious about how </a:t>
            </a:r>
            <a:r>
              <a:rPr lang="en-CA" altLang="zh-CN" b="1" i="1" dirty="0" smtClean="0">
                <a:solidFill>
                  <a:srgbClr val="FFFF99"/>
                </a:solidFill>
              </a:rPr>
              <a:t>many of </a:t>
            </a:r>
            <a:r>
              <a:rPr lang="en-CA" altLang="zh-CN" b="1" i="1" dirty="0" smtClean="0">
                <a:solidFill>
                  <a:srgbClr val="FFFF99"/>
                </a:solidFill>
              </a:rPr>
              <a:t>my students are active in forum discussions and what they are talking about. 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438671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568" y="670385"/>
            <a:ext cx="1368668" cy="12890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2900" y="3901317"/>
            <a:ext cx="3158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Forum engagement 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</a:p>
          <a:p>
            <a:r>
              <a:rPr lang="en-CA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racked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measured 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103910" y="2578261"/>
            <a:ext cx="4686856" cy="40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0" y="2064930"/>
            <a:ext cx="255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#3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: Lack of in-depth understanding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</a:t>
            </a:r>
            <a:r>
              <a:rPr lang="en-CA" altLang="zh-CN" sz="2800" b="1" dirty="0" smtClean="0">
                <a:solidFill>
                  <a:schemeClr val="accent1"/>
                </a:solidFill>
              </a:rPr>
              <a:t>of student </a:t>
            </a:r>
            <a:r>
              <a:rPr lang="en-CA" altLang="zh-CN" sz="2800" b="1" dirty="0" smtClean="0">
                <a:solidFill>
                  <a:schemeClr val="accent1"/>
                </a:solidFill>
              </a:rPr>
              <a:t>video watching behaviour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297549" y="961271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59039" y="975879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am interested in which segments of my videos were re-watched most so I can try</a:t>
            </a:r>
            <a:r>
              <a:rPr lang="en-CA" altLang="zh-CN" b="1" i="1" dirty="0" smtClean="0">
                <a:solidFill>
                  <a:srgbClr val="FFFF99"/>
                </a:solidFill>
              </a:rPr>
              <a:t> to figure out </a:t>
            </a:r>
            <a:r>
              <a:rPr lang="en-CA" altLang="zh-CN" b="1" i="1" dirty="0" smtClean="0">
                <a:solidFill>
                  <a:srgbClr val="FFFF99"/>
                </a:solidFill>
              </a:rPr>
              <a:t>what’s going on (too hard/confusing/interesting)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03341" y="954107"/>
            <a:ext cx="1536411" cy="1048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46829" y="4797152"/>
            <a:ext cx="3305021" cy="1631627"/>
          </a:xfrm>
          <a:prstGeom prst="rect">
            <a:avLst/>
          </a:prstGeom>
        </p:spPr>
      </p:pic>
      <p:sp>
        <p:nvSpPr>
          <p:cNvPr id="10" name="AutoShape 2" descr="https://lh4.googleusercontent.com/6c--uGCCqUd-0zTht_RFEQW_K5n9S5TVBmNeG7B6eGRIBxGmOaNyoSJ2Rlkhi1YRSjiYUPKyzl2jnYawUjxBVSTcqdxaU1Klr4zGSSqGo2Uxe-rFTCtzHyJcOkhBpARIoJULt2a2"/>
          <p:cNvSpPr>
            <a:spLocks noChangeAspect="1" noChangeArrowheads="1"/>
          </p:cNvSpPr>
          <p:nvPr/>
        </p:nvSpPr>
        <p:spPr bwMode="auto">
          <a:xfrm>
            <a:off x="155575" y="-1058863"/>
            <a:ext cx="57340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s://lh4.googleusercontent.com/6c--uGCCqUd-0zTht_RFEQW_K5n9S5TVBmNeG7B6eGRIBxGmOaNyoSJ2Rlkhi1YRSjiYUPKyzl2jnYawUjxBVSTcqdxaU1Klr4zGSSqGo2Uxe-rFTCtzHyJcOkhBpARIoJULt2a2"/>
          <p:cNvSpPr>
            <a:spLocks noChangeAspect="1" noChangeArrowheads="1"/>
          </p:cNvSpPr>
          <p:nvPr/>
        </p:nvSpPr>
        <p:spPr bwMode="auto">
          <a:xfrm>
            <a:off x="307975" y="-906463"/>
            <a:ext cx="57340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35077" y="2564904"/>
            <a:ext cx="3448481" cy="223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512290" y="4509120"/>
            <a:ext cx="3870095" cy="20238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27984" y="2435162"/>
            <a:ext cx="3816424" cy="20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54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1" y="206493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11590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#4: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Lack of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guidance for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analytics of problem sets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843808" y="831208"/>
            <a:ext cx="5544616" cy="118348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4430" y="899462"/>
            <a:ext cx="5077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want to know  which questions students are struggling with the most and which choices are most confusing. Perhaps I can </a:t>
            </a:r>
            <a:r>
              <a:rPr lang="en-US" altLang="zh-CN" b="1" i="1" dirty="0" smtClean="0">
                <a:solidFill>
                  <a:srgbClr val="FFFF99"/>
                </a:solidFill>
              </a:rPr>
              <a:t>reword my questions such that they are more straightforward</a:t>
            </a:r>
            <a:r>
              <a:rPr lang="en-CA" altLang="zh-CN" b="1" i="1" dirty="0" smtClean="0">
                <a:solidFill>
                  <a:srgbClr val="FFFF99"/>
                </a:solidFill>
              </a:rPr>
              <a:t>.  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264129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264129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95430" y="824676"/>
            <a:ext cx="1368152" cy="1368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54049" y="3154021"/>
            <a:ext cx="3353855" cy="3384375"/>
          </a:xfrm>
          <a:prstGeom prst="rect">
            <a:avLst/>
          </a:prstGeom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1350" y="3111283"/>
            <a:ext cx="4371975" cy="342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31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42977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#5: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Unclear display of overview engagement </a:t>
            </a:r>
            <a:r>
              <a:rPr lang="en-US" altLang="zh-CN" sz="2800" b="1" dirty="0">
                <a:solidFill>
                  <a:schemeClr val="accent1"/>
                </a:solidFill>
              </a:rPr>
              <a:t>E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iffel Tower graph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7341" y="2398033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06252" y="1091333"/>
            <a:ext cx="5544616" cy="753492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63888" y="1144913"/>
            <a:ext cx="478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want to get more tooltip guidance about how to read and interpret this Eiffel </a:t>
            </a:r>
            <a:r>
              <a:rPr lang="en-CA" altLang="zh-CN" b="1" i="1" dirty="0">
                <a:solidFill>
                  <a:srgbClr val="FFFF99"/>
                </a:solidFill>
              </a:rPr>
              <a:t>T</a:t>
            </a:r>
            <a:r>
              <a:rPr lang="en-CA" altLang="zh-CN" b="1" i="1" dirty="0" smtClean="0">
                <a:solidFill>
                  <a:srgbClr val="FFFF99"/>
                </a:solidFill>
              </a:rPr>
              <a:t>ower plot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2" y="2398033"/>
            <a:ext cx="4092696" cy="42713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99991" y="2398033"/>
            <a:ext cx="4407267" cy="42713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2830" y="3284984"/>
            <a:ext cx="4082454" cy="1788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994395" y="2822377"/>
            <a:ext cx="3587216" cy="3753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1602" y="923072"/>
            <a:ext cx="1383441" cy="13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58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068" y="26938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62" y="-39707"/>
            <a:ext cx="8767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6: Lack of information about which URLs are clicked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7" y="263691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295309" y="908720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25372" y="899728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FF99"/>
                </a:solidFill>
              </a:rPr>
              <a:t>I want to know how many students actually clicked the external links to reference materials, such as articles, books, or videos that I’ve put in the course.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348880"/>
            <a:ext cx="3600400" cy="43562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331804"/>
            <a:ext cx="4911322" cy="43733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9028" y="3968189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link clicking was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</a:p>
          <a:p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tracked and measured …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152020" y="3429000"/>
            <a:ext cx="4590635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7584" y="737621"/>
            <a:ext cx="1448323" cy="14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05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Dashboard</a:t>
            </a:r>
            <a:r>
              <a:rPr lang="en-US" altLang="zh-CN" dirty="0" smtClean="0">
                <a:latin typeface="Arial Black" pitchFamily="34" charset="0"/>
              </a:rPr>
              <a:t> Presentation</a:t>
            </a:r>
            <a:endParaRPr lang="zh-CN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77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/>
          <p:cNvSpPr>
            <a:spLocks/>
          </p:cNvSpPr>
          <p:nvPr/>
        </p:nvSpPr>
        <p:spPr bwMode="auto">
          <a:xfrm>
            <a:off x="611560" y="1340767"/>
            <a:ext cx="2807173" cy="2924175"/>
          </a:xfrm>
          <a:custGeom>
            <a:avLst/>
            <a:gdLst>
              <a:gd name="T0" fmla="*/ 21600 w 21600"/>
              <a:gd name="T1" fmla="*/ 5390 h 21600"/>
              <a:gd name="T2" fmla="*/ 21511 w 21600"/>
              <a:gd name="T3" fmla="*/ 5390 h 21600"/>
              <a:gd name="T4" fmla="*/ 18195 w 21600"/>
              <a:gd name="T5" fmla="*/ 2145 h 21600"/>
              <a:gd name="T6" fmla="*/ 16003 w 21600"/>
              <a:gd name="T7" fmla="*/ 0 h 21600"/>
              <a:gd name="T8" fmla="*/ 16003 w 21600"/>
              <a:gd name="T9" fmla="*/ 1912 h 21600"/>
              <a:gd name="T10" fmla="*/ 15859 w 21600"/>
              <a:gd name="T11" fmla="*/ 1910 h 21600"/>
              <a:gd name="T12" fmla="*/ 0 w 21600"/>
              <a:gd name="T13" fmla="*/ 16250 h 21600"/>
              <a:gd name="T14" fmla="*/ 1143 w 21600"/>
              <a:gd name="T15" fmla="*/ 21600 h 21600"/>
              <a:gd name="T16" fmla="*/ 2504 w 21600"/>
              <a:gd name="T17" fmla="*/ 17388 h 21600"/>
              <a:gd name="T18" fmla="*/ 2459 w 21600"/>
              <a:gd name="T19" fmla="*/ 17320 h 21600"/>
              <a:gd name="T20" fmla="*/ 2523 w 21600"/>
              <a:gd name="T21" fmla="*/ 17332 h 21600"/>
              <a:gd name="T22" fmla="*/ 2541 w 21600"/>
              <a:gd name="T23" fmla="*/ 17275 h 21600"/>
              <a:gd name="T24" fmla="*/ 2586 w 21600"/>
              <a:gd name="T25" fmla="*/ 17344 h 21600"/>
              <a:gd name="T26" fmla="*/ 8302 w 21600"/>
              <a:gd name="T27" fmla="*/ 18421 h 21600"/>
              <a:gd name="T28" fmla="*/ 7929 w 21600"/>
              <a:gd name="T29" fmla="*/ 16250 h 21600"/>
              <a:gd name="T30" fmla="*/ 15859 w 21600"/>
              <a:gd name="T31" fmla="*/ 9080 h 21600"/>
              <a:gd name="T32" fmla="*/ 15935 w 21600"/>
              <a:gd name="T33" fmla="*/ 9082 h 21600"/>
              <a:gd name="T34" fmla="*/ 16003 w 21600"/>
              <a:gd name="T35" fmla="*/ 9083 h 21600"/>
              <a:gd name="T36" fmla="*/ 16003 w 21600"/>
              <a:gd name="T37" fmla="*/ 9153 h 21600"/>
              <a:gd name="T38" fmla="*/ 16003 w 21600"/>
              <a:gd name="T39" fmla="*/ 10866 h 21600"/>
              <a:gd name="T40" fmla="*/ 17568 w 21600"/>
              <a:gd name="T41" fmla="*/ 9335 h 21600"/>
              <a:gd name="T42" fmla="*/ 21511 w 21600"/>
              <a:gd name="T43" fmla="*/ 5477 h 21600"/>
              <a:gd name="T44" fmla="*/ 21600 w 21600"/>
              <a:gd name="T45" fmla="*/ 5477 h 21600"/>
              <a:gd name="T46" fmla="*/ 21556 w 21600"/>
              <a:gd name="T47" fmla="*/ 5433 h 21600"/>
              <a:gd name="T48" fmla="*/ 21600 w 21600"/>
              <a:gd name="T49" fmla="*/ 5390 h 21600"/>
              <a:gd name="T50" fmla="*/ 21600 w 21600"/>
              <a:gd name="T51" fmla="*/ 53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21600">
                <a:moveTo>
                  <a:pt x="21600" y="5390"/>
                </a:moveTo>
                <a:lnTo>
                  <a:pt x="21511" y="5390"/>
                </a:lnTo>
                <a:lnTo>
                  <a:pt x="18195" y="2145"/>
                </a:lnTo>
                <a:lnTo>
                  <a:pt x="16003" y="0"/>
                </a:lnTo>
                <a:lnTo>
                  <a:pt x="16003" y="1912"/>
                </a:lnTo>
                <a:cubicBezTo>
                  <a:pt x="15955" y="1912"/>
                  <a:pt x="15907" y="1910"/>
                  <a:pt x="15859" y="1910"/>
                </a:cubicBezTo>
                <a:cubicBezTo>
                  <a:pt x="7100" y="1910"/>
                  <a:pt x="0" y="8330"/>
                  <a:pt x="0" y="16250"/>
                </a:cubicBezTo>
                <a:cubicBezTo>
                  <a:pt x="0" y="18142"/>
                  <a:pt x="407" y="19947"/>
                  <a:pt x="1143" y="21600"/>
                </a:cubicBezTo>
                <a:lnTo>
                  <a:pt x="2504" y="17388"/>
                </a:lnTo>
                <a:lnTo>
                  <a:pt x="2459" y="17320"/>
                </a:lnTo>
                <a:lnTo>
                  <a:pt x="2523" y="17332"/>
                </a:lnTo>
                <a:lnTo>
                  <a:pt x="2541" y="17275"/>
                </a:lnTo>
                <a:lnTo>
                  <a:pt x="2586" y="17344"/>
                </a:lnTo>
                <a:lnTo>
                  <a:pt x="8302" y="18421"/>
                </a:lnTo>
                <a:cubicBezTo>
                  <a:pt x="8061" y="17736"/>
                  <a:pt x="7929" y="17007"/>
                  <a:pt x="7929" y="16250"/>
                </a:cubicBezTo>
                <a:cubicBezTo>
                  <a:pt x="7929" y="12290"/>
                  <a:pt x="11480" y="9080"/>
                  <a:pt x="15859" y="9080"/>
                </a:cubicBezTo>
                <a:cubicBezTo>
                  <a:pt x="15884" y="9080"/>
                  <a:pt x="15910" y="9081"/>
                  <a:pt x="15935" y="9082"/>
                </a:cubicBezTo>
                <a:cubicBezTo>
                  <a:pt x="15958" y="9082"/>
                  <a:pt x="15980" y="9083"/>
                  <a:pt x="16003" y="9083"/>
                </a:cubicBezTo>
                <a:lnTo>
                  <a:pt x="16003" y="9153"/>
                </a:lnTo>
                <a:lnTo>
                  <a:pt x="16003" y="10866"/>
                </a:lnTo>
                <a:lnTo>
                  <a:pt x="17568" y="9335"/>
                </a:lnTo>
                <a:lnTo>
                  <a:pt x="21511" y="5477"/>
                </a:lnTo>
                <a:lnTo>
                  <a:pt x="21600" y="5477"/>
                </a:lnTo>
                <a:lnTo>
                  <a:pt x="21556" y="5433"/>
                </a:lnTo>
                <a:cubicBezTo>
                  <a:pt x="21556" y="5433"/>
                  <a:pt x="21600" y="5390"/>
                  <a:pt x="21600" y="5390"/>
                </a:cubicBezTo>
                <a:close/>
                <a:moveTo>
                  <a:pt x="21600" y="5390"/>
                </a:move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Freeform 137"/>
          <p:cNvSpPr>
            <a:spLocks noChangeArrowheads="1"/>
          </p:cNvSpPr>
          <p:nvPr/>
        </p:nvSpPr>
        <p:spPr bwMode="auto">
          <a:xfrm>
            <a:off x="5296732" y="2052503"/>
            <a:ext cx="213796" cy="229591"/>
          </a:xfrm>
          <a:custGeom>
            <a:avLst/>
            <a:gdLst>
              <a:gd name="T0" fmla="*/ 470 w 497"/>
              <a:gd name="T1" fmla="*/ 124 h 400"/>
              <a:gd name="T2" fmla="*/ 470 w 497"/>
              <a:gd name="T3" fmla="*/ 124 h 400"/>
              <a:gd name="T4" fmla="*/ 26 w 497"/>
              <a:gd name="T5" fmla="*/ 124 h 400"/>
              <a:gd name="T6" fmla="*/ 0 w 497"/>
              <a:gd name="T7" fmla="*/ 151 h 400"/>
              <a:gd name="T8" fmla="*/ 18 w 497"/>
              <a:gd name="T9" fmla="*/ 372 h 400"/>
              <a:gd name="T10" fmla="*/ 44 w 497"/>
              <a:gd name="T11" fmla="*/ 399 h 400"/>
              <a:gd name="T12" fmla="*/ 452 w 497"/>
              <a:gd name="T13" fmla="*/ 399 h 400"/>
              <a:gd name="T14" fmla="*/ 479 w 497"/>
              <a:gd name="T15" fmla="*/ 372 h 400"/>
              <a:gd name="T16" fmla="*/ 496 w 497"/>
              <a:gd name="T17" fmla="*/ 151 h 400"/>
              <a:gd name="T18" fmla="*/ 470 w 497"/>
              <a:gd name="T19" fmla="*/ 124 h 400"/>
              <a:gd name="T20" fmla="*/ 461 w 497"/>
              <a:gd name="T21" fmla="*/ 71 h 400"/>
              <a:gd name="T22" fmla="*/ 461 w 497"/>
              <a:gd name="T23" fmla="*/ 71 h 400"/>
              <a:gd name="T24" fmla="*/ 426 w 497"/>
              <a:gd name="T25" fmla="*/ 53 h 400"/>
              <a:gd name="T26" fmla="*/ 257 w 497"/>
              <a:gd name="T27" fmla="*/ 53 h 400"/>
              <a:gd name="T28" fmla="*/ 213 w 497"/>
              <a:gd name="T29" fmla="*/ 36 h 400"/>
              <a:gd name="T30" fmla="*/ 204 w 497"/>
              <a:gd name="T31" fmla="*/ 18 h 400"/>
              <a:gd name="T32" fmla="*/ 160 w 497"/>
              <a:gd name="T33" fmla="*/ 0 h 400"/>
              <a:gd name="T34" fmla="*/ 79 w 497"/>
              <a:gd name="T35" fmla="*/ 0 h 400"/>
              <a:gd name="T36" fmla="*/ 44 w 497"/>
              <a:gd name="T37" fmla="*/ 27 h 400"/>
              <a:gd name="T38" fmla="*/ 44 w 497"/>
              <a:gd name="T39" fmla="*/ 89 h 400"/>
              <a:gd name="T40" fmla="*/ 461 w 497"/>
              <a:gd name="T41" fmla="*/ 89 h 400"/>
              <a:gd name="T42" fmla="*/ 461 w 497"/>
              <a:gd name="T43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400">
                <a:moveTo>
                  <a:pt x="470" y="124"/>
                </a:moveTo>
                <a:lnTo>
                  <a:pt x="470" y="124"/>
                </a:lnTo>
                <a:cubicBezTo>
                  <a:pt x="26" y="124"/>
                  <a:pt x="26" y="124"/>
                  <a:pt x="26" y="124"/>
                </a:cubicBezTo>
                <a:cubicBezTo>
                  <a:pt x="0" y="124"/>
                  <a:pt x="0" y="133"/>
                  <a:pt x="0" y="151"/>
                </a:cubicBezTo>
                <a:cubicBezTo>
                  <a:pt x="18" y="372"/>
                  <a:pt x="18" y="372"/>
                  <a:pt x="18" y="372"/>
                </a:cubicBezTo>
                <a:cubicBezTo>
                  <a:pt x="18" y="381"/>
                  <a:pt x="26" y="399"/>
                  <a:pt x="44" y="399"/>
                </a:cubicBezTo>
                <a:cubicBezTo>
                  <a:pt x="452" y="399"/>
                  <a:pt x="452" y="399"/>
                  <a:pt x="452" y="399"/>
                </a:cubicBezTo>
                <a:cubicBezTo>
                  <a:pt x="470" y="399"/>
                  <a:pt x="470" y="381"/>
                  <a:pt x="479" y="372"/>
                </a:cubicBezTo>
                <a:cubicBezTo>
                  <a:pt x="496" y="151"/>
                  <a:pt x="496" y="151"/>
                  <a:pt x="496" y="151"/>
                </a:cubicBezTo>
                <a:cubicBezTo>
                  <a:pt x="496" y="133"/>
                  <a:pt x="496" y="124"/>
                  <a:pt x="470" y="124"/>
                </a:cubicBezTo>
                <a:close/>
                <a:moveTo>
                  <a:pt x="461" y="71"/>
                </a:moveTo>
                <a:lnTo>
                  <a:pt x="461" y="71"/>
                </a:lnTo>
                <a:cubicBezTo>
                  <a:pt x="452" y="62"/>
                  <a:pt x="443" y="53"/>
                  <a:pt x="426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39" y="53"/>
                  <a:pt x="222" y="44"/>
                  <a:pt x="213" y="36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186" y="8"/>
                  <a:pt x="169" y="0"/>
                  <a:pt x="1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2" y="0"/>
                  <a:pt x="53" y="8"/>
                  <a:pt x="44" y="27"/>
                </a:cubicBezTo>
                <a:cubicBezTo>
                  <a:pt x="44" y="89"/>
                  <a:pt x="44" y="89"/>
                  <a:pt x="44" y="89"/>
                </a:cubicBezTo>
                <a:cubicBezTo>
                  <a:pt x="461" y="89"/>
                  <a:pt x="461" y="89"/>
                  <a:pt x="461" y="89"/>
                </a:cubicBezTo>
                <a:lnTo>
                  <a:pt x="46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8396" tIns="19198" rIns="38396" bIns="19198" anchor="ctr"/>
          <a:lstStyle/>
          <a:p>
            <a:endParaRPr lang="en-US" dirty="0"/>
          </a:p>
        </p:txBody>
      </p:sp>
      <p:sp>
        <p:nvSpPr>
          <p:cNvPr id="48" name="Freeform 29"/>
          <p:cNvSpPr>
            <a:spLocks noChangeArrowheads="1"/>
          </p:cNvSpPr>
          <p:nvPr/>
        </p:nvSpPr>
        <p:spPr bwMode="auto">
          <a:xfrm>
            <a:off x="5269565" y="4990936"/>
            <a:ext cx="241696" cy="335067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8396" tIns="19198" rIns="38396" bIns="19198" anchor="ctr"/>
          <a:lstStyle/>
          <a:p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9159290">
            <a:off x="625262" y="2200311"/>
            <a:ext cx="2094444" cy="715285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Collect  Instructor Feedback</a:t>
            </a:r>
            <a:endParaRPr 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Rectangle 50"/>
          <p:cNvSpPr/>
          <p:nvPr/>
        </p:nvSpPr>
        <p:spPr>
          <a:xfrm rot="900000">
            <a:off x="1335958" y="4930503"/>
            <a:ext cx="2094444" cy="354545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500" b="1" dirty="0">
                <a:solidFill>
                  <a:schemeClr val="bg1"/>
                </a:solidFill>
                <a:latin typeface="Roboto Regular"/>
                <a:cs typeface="Roboto Regular"/>
              </a:rPr>
              <a:t>ELEMENT THREE</a:t>
            </a:r>
            <a:endParaRPr lang="en-US" sz="15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23" name="AutoShape 2"/>
          <p:cNvSpPr>
            <a:spLocks/>
          </p:cNvSpPr>
          <p:nvPr/>
        </p:nvSpPr>
        <p:spPr bwMode="auto">
          <a:xfrm rot="14433945">
            <a:off x="883060" y="2939560"/>
            <a:ext cx="2807173" cy="2924175"/>
          </a:xfrm>
          <a:custGeom>
            <a:avLst/>
            <a:gdLst>
              <a:gd name="T0" fmla="*/ 21600 w 21600"/>
              <a:gd name="T1" fmla="*/ 5390 h 21600"/>
              <a:gd name="T2" fmla="*/ 21511 w 21600"/>
              <a:gd name="T3" fmla="*/ 5390 h 21600"/>
              <a:gd name="T4" fmla="*/ 18195 w 21600"/>
              <a:gd name="T5" fmla="*/ 2145 h 21600"/>
              <a:gd name="T6" fmla="*/ 16003 w 21600"/>
              <a:gd name="T7" fmla="*/ 0 h 21600"/>
              <a:gd name="T8" fmla="*/ 16003 w 21600"/>
              <a:gd name="T9" fmla="*/ 1912 h 21600"/>
              <a:gd name="T10" fmla="*/ 15859 w 21600"/>
              <a:gd name="T11" fmla="*/ 1910 h 21600"/>
              <a:gd name="T12" fmla="*/ 0 w 21600"/>
              <a:gd name="T13" fmla="*/ 16250 h 21600"/>
              <a:gd name="T14" fmla="*/ 1143 w 21600"/>
              <a:gd name="T15" fmla="*/ 21600 h 21600"/>
              <a:gd name="T16" fmla="*/ 2504 w 21600"/>
              <a:gd name="T17" fmla="*/ 17388 h 21600"/>
              <a:gd name="T18" fmla="*/ 2459 w 21600"/>
              <a:gd name="T19" fmla="*/ 17320 h 21600"/>
              <a:gd name="T20" fmla="*/ 2523 w 21600"/>
              <a:gd name="T21" fmla="*/ 17332 h 21600"/>
              <a:gd name="T22" fmla="*/ 2541 w 21600"/>
              <a:gd name="T23" fmla="*/ 17275 h 21600"/>
              <a:gd name="T24" fmla="*/ 2586 w 21600"/>
              <a:gd name="T25" fmla="*/ 17344 h 21600"/>
              <a:gd name="T26" fmla="*/ 8302 w 21600"/>
              <a:gd name="T27" fmla="*/ 18421 h 21600"/>
              <a:gd name="T28" fmla="*/ 7929 w 21600"/>
              <a:gd name="T29" fmla="*/ 16250 h 21600"/>
              <a:gd name="T30" fmla="*/ 15859 w 21600"/>
              <a:gd name="T31" fmla="*/ 9080 h 21600"/>
              <a:gd name="T32" fmla="*/ 15935 w 21600"/>
              <a:gd name="T33" fmla="*/ 9082 h 21600"/>
              <a:gd name="T34" fmla="*/ 16003 w 21600"/>
              <a:gd name="T35" fmla="*/ 9083 h 21600"/>
              <a:gd name="T36" fmla="*/ 16003 w 21600"/>
              <a:gd name="T37" fmla="*/ 9153 h 21600"/>
              <a:gd name="T38" fmla="*/ 16003 w 21600"/>
              <a:gd name="T39" fmla="*/ 10866 h 21600"/>
              <a:gd name="T40" fmla="*/ 17568 w 21600"/>
              <a:gd name="T41" fmla="*/ 9335 h 21600"/>
              <a:gd name="T42" fmla="*/ 21511 w 21600"/>
              <a:gd name="T43" fmla="*/ 5477 h 21600"/>
              <a:gd name="T44" fmla="*/ 21600 w 21600"/>
              <a:gd name="T45" fmla="*/ 5477 h 21600"/>
              <a:gd name="T46" fmla="*/ 21556 w 21600"/>
              <a:gd name="T47" fmla="*/ 5433 h 21600"/>
              <a:gd name="T48" fmla="*/ 21600 w 21600"/>
              <a:gd name="T49" fmla="*/ 5390 h 21600"/>
              <a:gd name="T50" fmla="*/ 21600 w 21600"/>
              <a:gd name="T51" fmla="*/ 53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21600">
                <a:moveTo>
                  <a:pt x="21600" y="5390"/>
                </a:moveTo>
                <a:lnTo>
                  <a:pt x="21511" y="5390"/>
                </a:lnTo>
                <a:lnTo>
                  <a:pt x="18195" y="2145"/>
                </a:lnTo>
                <a:lnTo>
                  <a:pt x="16003" y="0"/>
                </a:lnTo>
                <a:lnTo>
                  <a:pt x="16003" y="1912"/>
                </a:lnTo>
                <a:cubicBezTo>
                  <a:pt x="15955" y="1912"/>
                  <a:pt x="15907" y="1910"/>
                  <a:pt x="15859" y="1910"/>
                </a:cubicBezTo>
                <a:cubicBezTo>
                  <a:pt x="7100" y="1910"/>
                  <a:pt x="0" y="8330"/>
                  <a:pt x="0" y="16250"/>
                </a:cubicBezTo>
                <a:cubicBezTo>
                  <a:pt x="0" y="18142"/>
                  <a:pt x="407" y="19947"/>
                  <a:pt x="1143" y="21600"/>
                </a:cubicBezTo>
                <a:lnTo>
                  <a:pt x="2504" y="17388"/>
                </a:lnTo>
                <a:lnTo>
                  <a:pt x="2459" y="17320"/>
                </a:lnTo>
                <a:lnTo>
                  <a:pt x="2523" y="17332"/>
                </a:lnTo>
                <a:lnTo>
                  <a:pt x="2541" y="17275"/>
                </a:lnTo>
                <a:lnTo>
                  <a:pt x="2586" y="17344"/>
                </a:lnTo>
                <a:lnTo>
                  <a:pt x="8302" y="18421"/>
                </a:lnTo>
                <a:cubicBezTo>
                  <a:pt x="8061" y="17736"/>
                  <a:pt x="7929" y="17007"/>
                  <a:pt x="7929" y="16250"/>
                </a:cubicBezTo>
                <a:cubicBezTo>
                  <a:pt x="7929" y="12290"/>
                  <a:pt x="11480" y="9080"/>
                  <a:pt x="15859" y="9080"/>
                </a:cubicBezTo>
                <a:cubicBezTo>
                  <a:pt x="15884" y="9080"/>
                  <a:pt x="15910" y="9081"/>
                  <a:pt x="15935" y="9082"/>
                </a:cubicBezTo>
                <a:cubicBezTo>
                  <a:pt x="15958" y="9082"/>
                  <a:pt x="15980" y="9083"/>
                  <a:pt x="16003" y="9083"/>
                </a:cubicBezTo>
                <a:lnTo>
                  <a:pt x="16003" y="9153"/>
                </a:lnTo>
                <a:lnTo>
                  <a:pt x="16003" y="10866"/>
                </a:lnTo>
                <a:lnTo>
                  <a:pt x="17568" y="9335"/>
                </a:lnTo>
                <a:lnTo>
                  <a:pt x="21511" y="5477"/>
                </a:lnTo>
                <a:lnTo>
                  <a:pt x="21600" y="5477"/>
                </a:lnTo>
                <a:lnTo>
                  <a:pt x="21556" y="5433"/>
                </a:lnTo>
                <a:cubicBezTo>
                  <a:pt x="21556" y="5433"/>
                  <a:pt x="21600" y="5390"/>
                  <a:pt x="21600" y="5390"/>
                </a:cubicBezTo>
                <a:close/>
                <a:moveTo>
                  <a:pt x="21600" y="5390"/>
                </a:move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AutoShape 2"/>
          <p:cNvSpPr>
            <a:spLocks/>
          </p:cNvSpPr>
          <p:nvPr/>
        </p:nvSpPr>
        <p:spPr bwMode="auto">
          <a:xfrm rot="7173891">
            <a:off x="2250767" y="1927332"/>
            <a:ext cx="2735816" cy="2958157"/>
          </a:xfrm>
          <a:custGeom>
            <a:avLst/>
            <a:gdLst>
              <a:gd name="T0" fmla="*/ 21600 w 21600"/>
              <a:gd name="T1" fmla="*/ 5390 h 21600"/>
              <a:gd name="T2" fmla="*/ 21511 w 21600"/>
              <a:gd name="T3" fmla="*/ 5390 h 21600"/>
              <a:gd name="T4" fmla="*/ 18195 w 21600"/>
              <a:gd name="T5" fmla="*/ 2145 h 21600"/>
              <a:gd name="T6" fmla="*/ 16003 w 21600"/>
              <a:gd name="T7" fmla="*/ 0 h 21600"/>
              <a:gd name="T8" fmla="*/ 16003 w 21600"/>
              <a:gd name="T9" fmla="*/ 1912 h 21600"/>
              <a:gd name="T10" fmla="*/ 15859 w 21600"/>
              <a:gd name="T11" fmla="*/ 1910 h 21600"/>
              <a:gd name="T12" fmla="*/ 0 w 21600"/>
              <a:gd name="T13" fmla="*/ 16250 h 21600"/>
              <a:gd name="T14" fmla="*/ 1143 w 21600"/>
              <a:gd name="T15" fmla="*/ 21600 h 21600"/>
              <a:gd name="T16" fmla="*/ 2504 w 21600"/>
              <a:gd name="T17" fmla="*/ 17388 h 21600"/>
              <a:gd name="T18" fmla="*/ 2459 w 21600"/>
              <a:gd name="T19" fmla="*/ 17320 h 21600"/>
              <a:gd name="T20" fmla="*/ 2523 w 21600"/>
              <a:gd name="T21" fmla="*/ 17332 h 21600"/>
              <a:gd name="T22" fmla="*/ 2541 w 21600"/>
              <a:gd name="T23" fmla="*/ 17275 h 21600"/>
              <a:gd name="T24" fmla="*/ 2586 w 21600"/>
              <a:gd name="T25" fmla="*/ 17344 h 21600"/>
              <a:gd name="T26" fmla="*/ 8302 w 21600"/>
              <a:gd name="T27" fmla="*/ 18421 h 21600"/>
              <a:gd name="T28" fmla="*/ 7929 w 21600"/>
              <a:gd name="T29" fmla="*/ 16250 h 21600"/>
              <a:gd name="T30" fmla="*/ 15859 w 21600"/>
              <a:gd name="T31" fmla="*/ 9080 h 21600"/>
              <a:gd name="T32" fmla="*/ 15935 w 21600"/>
              <a:gd name="T33" fmla="*/ 9082 h 21600"/>
              <a:gd name="T34" fmla="*/ 16003 w 21600"/>
              <a:gd name="T35" fmla="*/ 9083 h 21600"/>
              <a:gd name="T36" fmla="*/ 16003 w 21600"/>
              <a:gd name="T37" fmla="*/ 9153 h 21600"/>
              <a:gd name="T38" fmla="*/ 16003 w 21600"/>
              <a:gd name="T39" fmla="*/ 10866 h 21600"/>
              <a:gd name="T40" fmla="*/ 17568 w 21600"/>
              <a:gd name="T41" fmla="*/ 9335 h 21600"/>
              <a:gd name="T42" fmla="*/ 21511 w 21600"/>
              <a:gd name="T43" fmla="*/ 5477 h 21600"/>
              <a:gd name="T44" fmla="*/ 21600 w 21600"/>
              <a:gd name="T45" fmla="*/ 5477 h 21600"/>
              <a:gd name="T46" fmla="*/ 21556 w 21600"/>
              <a:gd name="T47" fmla="*/ 5433 h 21600"/>
              <a:gd name="T48" fmla="*/ 21600 w 21600"/>
              <a:gd name="T49" fmla="*/ 5390 h 21600"/>
              <a:gd name="T50" fmla="*/ 21600 w 21600"/>
              <a:gd name="T51" fmla="*/ 53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21600">
                <a:moveTo>
                  <a:pt x="21600" y="5390"/>
                </a:moveTo>
                <a:lnTo>
                  <a:pt x="21511" y="5390"/>
                </a:lnTo>
                <a:lnTo>
                  <a:pt x="18195" y="2145"/>
                </a:lnTo>
                <a:lnTo>
                  <a:pt x="16003" y="0"/>
                </a:lnTo>
                <a:lnTo>
                  <a:pt x="16003" y="1912"/>
                </a:lnTo>
                <a:cubicBezTo>
                  <a:pt x="15955" y="1912"/>
                  <a:pt x="15907" y="1910"/>
                  <a:pt x="15859" y="1910"/>
                </a:cubicBezTo>
                <a:cubicBezTo>
                  <a:pt x="7100" y="1910"/>
                  <a:pt x="0" y="8330"/>
                  <a:pt x="0" y="16250"/>
                </a:cubicBezTo>
                <a:cubicBezTo>
                  <a:pt x="0" y="18142"/>
                  <a:pt x="407" y="19947"/>
                  <a:pt x="1143" y="21600"/>
                </a:cubicBezTo>
                <a:lnTo>
                  <a:pt x="2504" y="17388"/>
                </a:lnTo>
                <a:lnTo>
                  <a:pt x="2459" y="17320"/>
                </a:lnTo>
                <a:lnTo>
                  <a:pt x="2523" y="17332"/>
                </a:lnTo>
                <a:lnTo>
                  <a:pt x="2541" y="17275"/>
                </a:lnTo>
                <a:lnTo>
                  <a:pt x="2586" y="17344"/>
                </a:lnTo>
                <a:lnTo>
                  <a:pt x="8302" y="18421"/>
                </a:lnTo>
                <a:cubicBezTo>
                  <a:pt x="8061" y="17736"/>
                  <a:pt x="7929" y="17007"/>
                  <a:pt x="7929" y="16250"/>
                </a:cubicBezTo>
                <a:cubicBezTo>
                  <a:pt x="7929" y="12290"/>
                  <a:pt x="11480" y="9080"/>
                  <a:pt x="15859" y="9080"/>
                </a:cubicBezTo>
                <a:cubicBezTo>
                  <a:pt x="15884" y="9080"/>
                  <a:pt x="15910" y="9081"/>
                  <a:pt x="15935" y="9082"/>
                </a:cubicBezTo>
                <a:cubicBezTo>
                  <a:pt x="15958" y="9082"/>
                  <a:pt x="15980" y="9083"/>
                  <a:pt x="16003" y="9083"/>
                </a:cubicBezTo>
                <a:lnTo>
                  <a:pt x="16003" y="9153"/>
                </a:lnTo>
                <a:lnTo>
                  <a:pt x="16003" y="10866"/>
                </a:lnTo>
                <a:lnTo>
                  <a:pt x="17568" y="9335"/>
                </a:lnTo>
                <a:lnTo>
                  <a:pt x="21511" y="5477"/>
                </a:lnTo>
                <a:lnTo>
                  <a:pt x="21600" y="5477"/>
                </a:lnTo>
                <a:lnTo>
                  <a:pt x="21556" y="5433"/>
                </a:lnTo>
                <a:cubicBezTo>
                  <a:pt x="21556" y="5433"/>
                  <a:pt x="21600" y="5390"/>
                  <a:pt x="21600" y="5390"/>
                </a:cubicBezTo>
                <a:close/>
                <a:moveTo>
                  <a:pt x="21600" y="5390"/>
                </a:move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Rectangle 48"/>
          <p:cNvSpPr/>
          <p:nvPr/>
        </p:nvSpPr>
        <p:spPr>
          <a:xfrm rot="3424510">
            <a:off x="2840479" y="2627589"/>
            <a:ext cx="2120386" cy="741248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Improve Dashboard</a:t>
            </a:r>
            <a:endParaRPr 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Rectangle 48"/>
          <p:cNvSpPr/>
          <p:nvPr/>
        </p:nvSpPr>
        <p:spPr>
          <a:xfrm rot="946683">
            <a:off x="1179064" y="4482551"/>
            <a:ext cx="2107578" cy="742343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Refine Testing </a:t>
            </a:r>
            <a:r>
              <a:rPr lang="en-CA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en-CA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rotocol</a:t>
            </a:r>
            <a:endParaRPr 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306172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× 3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7713" y="2972835"/>
            <a:ext cx="72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≈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2120" y="2932194"/>
            <a:ext cx="343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CA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practical</a:t>
            </a:r>
            <a:r>
              <a:rPr lang="en-CA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</a:p>
          <a:p>
            <a:r>
              <a:rPr lang="en-CA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user-friendly </a:t>
            </a:r>
          </a:p>
          <a:p>
            <a:r>
              <a:rPr lang="en-CA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dashboard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826014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8642899"/>
              </p:ext>
            </p:extLst>
          </p:nvPr>
        </p:nvGraphicFramePr>
        <p:xfrm>
          <a:off x="0" y="836712"/>
          <a:ext cx="9092974" cy="590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08"/>
                <a:gridCol w="1368152"/>
                <a:gridCol w="1048158"/>
                <a:gridCol w="1328106"/>
                <a:gridCol w="1120166"/>
                <a:gridCol w="1080120"/>
                <a:gridCol w="1184090"/>
                <a:gridCol w="1192174"/>
              </a:tblGrid>
              <a:tr h="72008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Course 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Link</a:t>
                      </a:r>
                      <a:r>
                        <a:rPr lang="en-US" altLang="zh-CN" sz="1600" baseline="0" dirty="0" smtClean="0"/>
                        <a:t> and Page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Forum 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Video</a:t>
                      </a:r>
                      <a:endParaRPr lang="zh-CN" altLang="en-US" sz="1600" dirty="0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Round 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dirty="0" smtClean="0"/>
                        <a:t>Introduction</a:t>
                      </a:r>
                      <a:r>
                        <a:rPr lang="en-CA" altLang="zh-CN" sz="1400" baseline="0" dirty="0" smtClean="0"/>
                        <a:t> </a:t>
                      </a:r>
                    </a:p>
                    <a:p>
                      <a:pPr algn="l"/>
                      <a:r>
                        <a:rPr lang="en-CA" altLang="zh-CN" sz="1400" baseline="0" dirty="0" smtClean="0"/>
                        <a:t>to Marketing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Add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chapter separator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zh-CN" altLang="en-US" sz="1400" dirty="0" smtClean="0"/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- Overlay  bar would be better for identify actual numbers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baseline="0" dirty="0" smtClean="0"/>
                        <a:t>-  L</a:t>
                      </a:r>
                      <a:r>
                        <a:rPr lang="en-US" altLang="zh-CN" sz="1400" dirty="0" smtClean="0"/>
                        <a:t>oading time is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slow</a:t>
                      </a:r>
                      <a:r>
                        <a:rPr lang="en-US" altLang="zh-CN" sz="1400" dirty="0" smtClean="0"/>
                        <a:t>. Need to optimize code speed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4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Wow, interesting</a:t>
                      </a:r>
                      <a:r>
                        <a:rPr lang="en-US" altLang="zh-CN" sz="14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Add a reset button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Rename mode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Question 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order is </a:t>
                      </a:r>
                      <a:r>
                        <a:rPr lang="en-CA" altLang="zh-CN" sz="14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unclear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Add an export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-“Scrolling is weird.”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CA" altLang="zh-CN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Misinterpret 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x-axis 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Round 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Software</a:t>
                      </a:r>
                    </a:p>
                    <a:p>
                      <a:pPr algn="l"/>
                      <a:r>
                        <a:rPr lang="en-US" altLang="zh-CN" sz="1400" dirty="0" smtClean="0"/>
                        <a:t>Programming</a:t>
                      </a:r>
                    </a:p>
                    <a:p>
                      <a:pPr algn="l"/>
                      <a:r>
                        <a:rPr lang="en-US" altLang="zh-CN" sz="1400" dirty="0" smtClean="0"/>
                        <a:t>Development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dirty="0" smtClean="0"/>
                        <a:t>- </a:t>
                      </a:r>
                      <a:r>
                        <a:rPr lang="en-CA" altLang="zh-CN" sz="1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chapter to module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-“Pretty nice!”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-Highlight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verified students</a:t>
                      </a:r>
                      <a:endParaRPr lang="en-CA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replacement has one row when filtering other + verified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Hard to find subsection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Red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</a:t>
                      </a:r>
                      <a:r>
                        <a:rPr lang="en-CA" altLang="zh-CN" sz="14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softer</a:t>
                      </a:r>
                      <a:endParaRPr lang="en-CA" altLang="zh-CN" sz="1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Hard to parse questions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CA" altLang="zh-CN" sz="14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Table is preferable</a:t>
                      </a:r>
                      <a:endParaRPr lang="zh-CN" altLang="en-US" sz="1400" b="1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dirty="0" smtClean="0"/>
                        <a:t>- </a:t>
                      </a:r>
                      <a:r>
                        <a:rPr lang="en-CA" altLang="zh-CN" sz="1400" b="1" dirty="0" smtClean="0">
                          <a:solidFill>
                            <a:srgbClr val="00B050"/>
                          </a:solidFill>
                        </a:rPr>
                        <a:t>Make a</a:t>
                      </a:r>
                      <a:r>
                        <a:rPr lang="en-CA" altLang="zh-CN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1" baseline="0" dirty="0" smtClean="0">
                          <a:solidFill>
                            <a:srgbClr val="00B050"/>
                          </a:solidFill>
                        </a:rPr>
                        <a:t>re-watch plot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Round 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Psychology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baseline="0" dirty="0" smtClean="0"/>
                        <a:t>  M</a:t>
                      </a:r>
                      <a:r>
                        <a:rPr lang="en-US" altLang="zh-CN" sz="1400" dirty="0" smtClean="0"/>
                        <a:t>ove 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x-axis label to the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Need</a:t>
                      </a:r>
                      <a:r>
                        <a:rPr lang="en-CA" altLang="zh-CN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fix </a:t>
                      </a: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CA" altLang="zh-C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height adjustment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Add a language</a:t>
                      </a:r>
                      <a:r>
                        <a:rPr lang="en-CA" altLang="zh-CN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filtering option</a:t>
                      </a:r>
                      <a:endParaRPr lang="en-CA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Page Eiffel Tower plot might be more helpful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dirty="0" smtClean="0"/>
                        <a:t>- </a:t>
                      </a:r>
                      <a:r>
                        <a:rPr lang="en-CA" altLang="zh-CN" sz="1400" b="1" dirty="0" smtClean="0">
                          <a:solidFill>
                            <a:schemeClr val="accent1"/>
                          </a:solidFill>
                        </a:rPr>
                        <a:t>Love</a:t>
                      </a:r>
                      <a:r>
                        <a:rPr lang="en-CA" altLang="zh-CN" sz="1400" b="1" baseline="0" dirty="0" smtClean="0">
                          <a:solidFill>
                            <a:schemeClr val="accent1"/>
                          </a:solidFill>
                        </a:rPr>
                        <a:t> search word table </a:t>
                      </a:r>
                    </a:p>
                    <a:p>
                      <a:pPr algn="l"/>
                      <a:r>
                        <a:rPr lang="en-CA" altLang="zh-CN" sz="1400" baseline="0" dirty="0" smtClean="0"/>
                        <a:t>- Had trouble finding the number of comments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Assessment need work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dirty="0" smtClean="0"/>
                        <a:t>- </a:t>
                      </a:r>
                      <a:r>
                        <a:rPr lang="en-CA" altLang="zh-CN" sz="1400" b="1" dirty="0" smtClean="0">
                          <a:solidFill>
                            <a:schemeClr val="accent1"/>
                          </a:solidFill>
                        </a:rPr>
                        <a:t>New color</a:t>
                      </a:r>
                      <a:r>
                        <a:rPr lang="en-CA" altLang="zh-CN" sz="1400" b="1" baseline="0" dirty="0" smtClean="0">
                          <a:solidFill>
                            <a:schemeClr val="accent1"/>
                          </a:solidFill>
                        </a:rPr>
                        <a:t> palette  is great!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aseline="0" dirty="0" smtClean="0"/>
                        <a:t>- Add video length unit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197215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534</Words>
  <Application>Microsoft Macintosh PowerPoint</Application>
  <PresentationFormat>On-screen Show (4:3)</PresentationFormat>
  <Paragraphs>97</Paragraphs>
  <Slides>9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Slide 1</vt:lpstr>
      <vt:lpstr>Slide 2</vt:lpstr>
      <vt:lpstr>Slide 3</vt:lpstr>
      <vt:lpstr>Slide 4</vt:lpstr>
      <vt:lpstr>Slide 5</vt:lpstr>
      <vt:lpstr>Slide 6</vt:lpstr>
      <vt:lpstr>Dashboard Presentation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are? </dc:title>
  <dc:creator>qingxue zhang</dc:creator>
  <cp:lastModifiedBy>David Laing</cp:lastModifiedBy>
  <cp:revision>59</cp:revision>
  <dcterms:created xsi:type="dcterms:W3CDTF">2017-06-26T21:01:44Z</dcterms:created>
  <dcterms:modified xsi:type="dcterms:W3CDTF">2017-06-26T21:09:12Z</dcterms:modified>
</cp:coreProperties>
</file>